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bookmarkIdSeed="2">
  <p:sldMasterIdLst>
    <p:sldMasterId id="2147483648" r:id="rId3"/>
  </p:sldMasterIdLst>
  <p:notesMasterIdLst>
    <p:notesMasterId r:id="rId439"/>
  </p:notesMasterIdLst>
  <p:sldIdLst>
    <p:sldId id="2216" r:id="rId4"/>
    <p:sldId id="1128" r:id="rId5"/>
    <p:sldId id="1747" r:id="rId6"/>
    <p:sldId id="1748" r:id="rId7"/>
    <p:sldId id="1828" r:id="rId8"/>
    <p:sldId id="2015" r:id="rId9"/>
    <p:sldId id="1861" r:id="rId10"/>
    <p:sldId id="1862" r:id="rId11"/>
    <p:sldId id="1863" r:id="rId12"/>
    <p:sldId id="1864" r:id="rId13"/>
    <p:sldId id="1867" r:id="rId14"/>
    <p:sldId id="1869" r:id="rId15"/>
    <p:sldId id="1868" r:id="rId16"/>
    <p:sldId id="1870" r:id="rId17"/>
    <p:sldId id="1871" r:id="rId18"/>
    <p:sldId id="1872" r:id="rId19"/>
    <p:sldId id="1873" r:id="rId20"/>
    <p:sldId id="1874" r:id="rId21"/>
    <p:sldId id="1875" r:id="rId22"/>
    <p:sldId id="1876" r:id="rId23"/>
    <p:sldId id="1877" r:id="rId24"/>
    <p:sldId id="1750" r:id="rId25"/>
    <p:sldId id="1911" r:id="rId26"/>
    <p:sldId id="1912" r:id="rId27"/>
    <p:sldId id="1910" r:id="rId28"/>
    <p:sldId id="1749" r:id="rId29"/>
    <p:sldId id="1829" r:id="rId30"/>
    <p:sldId id="1878" r:id="rId31"/>
    <p:sldId id="1879" r:id="rId32"/>
    <p:sldId id="1880" r:id="rId33"/>
    <p:sldId id="1882" r:id="rId34"/>
    <p:sldId id="1883" r:id="rId35"/>
    <p:sldId id="1884" r:id="rId36"/>
    <p:sldId id="1885" r:id="rId37"/>
    <p:sldId id="1746" r:id="rId38"/>
    <p:sldId id="1914" r:id="rId39"/>
    <p:sldId id="1915" r:id="rId40"/>
    <p:sldId id="1913" r:id="rId41"/>
    <p:sldId id="1782" r:id="rId42"/>
    <p:sldId id="1830" r:id="rId43"/>
    <p:sldId id="1886" r:id="rId44"/>
    <p:sldId id="1887" r:id="rId45"/>
    <p:sldId id="1888" r:id="rId46"/>
    <p:sldId id="1889" r:id="rId47"/>
    <p:sldId id="1890" r:id="rId48"/>
    <p:sldId id="1891" r:id="rId49"/>
    <p:sldId id="1892" r:id="rId50"/>
    <p:sldId id="1893" r:id="rId51"/>
    <p:sldId id="1894" r:id="rId52"/>
    <p:sldId id="1895" r:id="rId53"/>
    <p:sldId id="1916" r:id="rId54"/>
    <p:sldId id="1917" r:id="rId55"/>
    <p:sldId id="1918" r:id="rId56"/>
    <p:sldId id="1752" r:id="rId57"/>
    <p:sldId id="1783" r:id="rId58"/>
    <p:sldId id="1831" r:id="rId59"/>
    <p:sldId id="1896" r:id="rId60"/>
    <p:sldId id="1897" r:id="rId61"/>
    <p:sldId id="1898" r:id="rId62"/>
    <p:sldId id="1899" r:id="rId63"/>
    <p:sldId id="1900" r:id="rId64"/>
    <p:sldId id="1901" r:id="rId65"/>
    <p:sldId id="1902" r:id="rId66"/>
    <p:sldId id="1921" r:id="rId67"/>
    <p:sldId id="1754" r:id="rId68"/>
    <p:sldId id="1920" r:id="rId69"/>
    <p:sldId id="1919" r:id="rId70"/>
    <p:sldId id="1784" r:id="rId71"/>
    <p:sldId id="1832" r:id="rId72"/>
    <p:sldId id="1903" r:id="rId73"/>
    <p:sldId id="1904" r:id="rId74"/>
    <p:sldId id="1905" r:id="rId75"/>
    <p:sldId id="1756" r:id="rId76"/>
    <p:sldId id="1923" r:id="rId77"/>
    <p:sldId id="1924" r:id="rId78"/>
    <p:sldId id="1922" r:id="rId79"/>
    <p:sldId id="1785" r:id="rId80"/>
    <p:sldId id="1833" r:id="rId81"/>
    <p:sldId id="1906" r:id="rId82"/>
    <p:sldId id="1907" r:id="rId83"/>
    <p:sldId id="1908" r:id="rId84"/>
    <p:sldId id="1909" r:id="rId85"/>
    <p:sldId id="1758" r:id="rId86"/>
    <p:sldId id="1926" r:id="rId87"/>
    <p:sldId id="1927" r:id="rId88"/>
    <p:sldId id="1925" r:id="rId89"/>
    <p:sldId id="1786" r:id="rId90"/>
    <p:sldId id="1834" r:id="rId91"/>
    <p:sldId id="1928" r:id="rId92"/>
    <p:sldId id="1930" r:id="rId93"/>
    <p:sldId id="1931" r:id="rId94"/>
    <p:sldId id="1760" r:id="rId95"/>
    <p:sldId id="1933" r:id="rId96"/>
    <p:sldId id="1934" r:id="rId97"/>
    <p:sldId id="1932" r:id="rId98"/>
    <p:sldId id="1787" r:id="rId99"/>
    <p:sldId id="1835" r:id="rId100"/>
    <p:sldId id="2009" r:id="rId101"/>
    <p:sldId id="2010" r:id="rId102"/>
    <p:sldId id="1935" r:id="rId103"/>
    <p:sldId id="1936" r:id="rId104"/>
    <p:sldId id="1937" r:id="rId105"/>
    <p:sldId id="1762" r:id="rId106"/>
    <p:sldId id="1788" r:id="rId107"/>
    <p:sldId id="1836" r:id="rId108"/>
    <p:sldId id="2016" r:id="rId109"/>
    <p:sldId id="1938" r:id="rId110"/>
    <p:sldId id="2011" r:id="rId111"/>
    <p:sldId id="2012" r:id="rId112"/>
    <p:sldId id="1764" r:id="rId113"/>
    <p:sldId id="1789" r:id="rId114"/>
    <p:sldId id="1837" r:id="rId115"/>
    <p:sldId id="2017" r:id="rId116"/>
    <p:sldId id="2018" r:id="rId117"/>
    <p:sldId id="2019" r:id="rId118"/>
    <p:sldId id="2020" r:id="rId119"/>
    <p:sldId id="2021" r:id="rId120"/>
    <p:sldId id="2022" r:id="rId121"/>
    <p:sldId id="2023" r:id="rId122"/>
    <p:sldId id="2024" r:id="rId123"/>
    <p:sldId id="1941" r:id="rId124"/>
    <p:sldId id="2013" r:id="rId125"/>
    <p:sldId id="2014" r:id="rId126"/>
    <p:sldId id="1766" r:id="rId127"/>
    <p:sldId id="1790" r:id="rId128"/>
    <p:sldId id="1471" r:id="rId129"/>
    <p:sldId id="1483" r:id="rId130"/>
    <p:sldId id="1484" r:id="rId131"/>
    <p:sldId id="1485" r:id="rId132"/>
    <p:sldId id="1486" r:id="rId133"/>
    <p:sldId id="1487" r:id="rId134"/>
    <p:sldId id="1488" r:id="rId135"/>
    <p:sldId id="1489" r:id="rId136"/>
    <p:sldId id="1509" r:id="rId137"/>
    <p:sldId id="1508" r:id="rId138"/>
    <p:sldId id="1491" r:id="rId139"/>
    <p:sldId id="1492" r:id="rId140"/>
    <p:sldId id="1493" r:id="rId141"/>
    <p:sldId id="1494" r:id="rId142"/>
    <p:sldId id="1495" r:id="rId143"/>
    <p:sldId id="1497" r:id="rId144"/>
    <p:sldId id="1498" r:id="rId145"/>
    <p:sldId id="1499" r:id="rId146"/>
    <p:sldId id="1500" r:id="rId147"/>
    <p:sldId id="1501" r:id="rId148"/>
    <p:sldId id="1502" r:id="rId149"/>
    <p:sldId id="1503" r:id="rId150"/>
    <p:sldId id="1504" r:id="rId151"/>
    <p:sldId id="1505" r:id="rId152"/>
    <p:sldId id="1506" r:id="rId153"/>
    <p:sldId id="1838" r:id="rId154"/>
    <p:sldId id="2025" r:id="rId155"/>
    <p:sldId id="2026" r:id="rId156"/>
    <p:sldId id="2027" r:id="rId157"/>
    <p:sldId id="2028" r:id="rId158"/>
    <p:sldId id="1944" r:id="rId159"/>
    <p:sldId id="2029" r:id="rId160"/>
    <p:sldId id="2030" r:id="rId161"/>
    <p:sldId id="1768" r:id="rId162"/>
    <p:sldId id="1791" r:id="rId163"/>
    <p:sldId id="1839" r:id="rId164"/>
    <p:sldId id="2031" r:id="rId165"/>
    <p:sldId id="2032" r:id="rId166"/>
    <p:sldId id="2035" r:id="rId167"/>
    <p:sldId id="2036" r:id="rId168"/>
    <p:sldId id="1949" r:id="rId169"/>
    <p:sldId id="2033" r:id="rId170"/>
    <p:sldId id="2034" r:id="rId171"/>
    <p:sldId id="1770" r:id="rId172"/>
    <p:sldId id="1792" r:id="rId173"/>
    <p:sldId id="1840" r:id="rId174"/>
    <p:sldId id="2039" r:id="rId175"/>
    <p:sldId id="2040" r:id="rId176"/>
    <p:sldId id="2041" r:id="rId177"/>
    <p:sldId id="2042" r:id="rId178"/>
    <p:sldId id="2043" r:id="rId179"/>
    <p:sldId id="2044" r:id="rId180"/>
    <p:sldId id="2045" r:id="rId181"/>
    <p:sldId id="1952" r:id="rId182"/>
    <p:sldId id="2037" r:id="rId183"/>
    <p:sldId id="2038" r:id="rId184"/>
    <p:sldId id="1772" r:id="rId185"/>
    <p:sldId id="1793" r:id="rId186"/>
    <p:sldId id="1841" r:id="rId187"/>
    <p:sldId id="2049" r:id="rId188"/>
    <p:sldId id="2048" r:id="rId189"/>
    <p:sldId id="2050" r:id="rId190"/>
    <p:sldId id="2051" r:id="rId191"/>
    <p:sldId id="1953" r:id="rId192"/>
    <p:sldId id="2046" r:id="rId193"/>
    <p:sldId id="2047" r:id="rId194"/>
    <p:sldId id="1774" r:id="rId195"/>
    <p:sldId id="1794" r:id="rId196"/>
    <p:sldId id="1842" r:id="rId197"/>
    <p:sldId id="2054" r:id="rId198"/>
    <p:sldId id="2055" r:id="rId199"/>
    <p:sldId id="2057" r:id="rId200"/>
    <p:sldId id="2058" r:id="rId201"/>
    <p:sldId id="2059" r:id="rId202"/>
    <p:sldId id="2060" r:id="rId203"/>
    <p:sldId id="2061" r:id="rId204"/>
    <p:sldId id="2062" r:id="rId205"/>
    <p:sldId id="1956" r:id="rId206"/>
    <p:sldId id="2052" r:id="rId207"/>
    <p:sldId id="2053" r:id="rId208"/>
    <p:sldId id="1776" r:id="rId209"/>
    <p:sldId id="1795" r:id="rId210"/>
    <p:sldId id="1843" r:id="rId211"/>
    <p:sldId id="2065" r:id="rId212"/>
    <p:sldId id="2066" r:id="rId213"/>
    <p:sldId id="2067" r:id="rId214"/>
    <p:sldId id="2068" r:id="rId215"/>
    <p:sldId id="2069" r:id="rId216"/>
    <p:sldId id="1959" r:id="rId217"/>
    <p:sldId id="2063" r:id="rId218"/>
    <p:sldId id="2064" r:id="rId219"/>
    <p:sldId id="1778" r:id="rId220"/>
    <p:sldId id="1781" r:id="rId221"/>
    <p:sldId id="1844" r:id="rId222"/>
    <p:sldId id="2155" r:id="rId223"/>
    <p:sldId id="1962" r:id="rId224"/>
    <p:sldId id="2071" r:id="rId225"/>
    <p:sldId id="2072" r:id="rId226"/>
    <p:sldId id="1780" r:id="rId227"/>
    <p:sldId id="1796" r:id="rId228"/>
    <p:sldId id="2073" r:id="rId229"/>
    <p:sldId id="2074" r:id="rId230"/>
    <p:sldId id="2075" r:id="rId231"/>
    <p:sldId id="2076" r:id="rId232"/>
    <p:sldId id="2077" r:id="rId233"/>
    <p:sldId id="2078" r:id="rId234"/>
    <p:sldId id="1965" r:id="rId235"/>
    <p:sldId id="2079" r:id="rId236"/>
    <p:sldId id="2080" r:id="rId237"/>
    <p:sldId id="1797" r:id="rId238"/>
    <p:sldId id="1798" r:id="rId239"/>
    <p:sldId id="1846" r:id="rId240"/>
    <p:sldId id="2083" r:id="rId241"/>
    <p:sldId id="2084" r:id="rId242"/>
    <p:sldId id="2085" r:id="rId243"/>
    <p:sldId id="2086" r:id="rId244"/>
    <p:sldId id="2087" r:id="rId245"/>
    <p:sldId id="2088" r:id="rId246"/>
    <p:sldId id="2089" r:id="rId247"/>
    <p:sldId id="2090" r:id="rId248"/>
    <p:sldId id="1968" r:id="rId249"/>
    <p:sldId id="2081" r:id="rId250"/>
    <p:sldId id="2082" r:id="rId251"/>
    <p:sldId id="1799" r:id="rId252"/>
    <p:sldId id="1800" r:id="rId253"/>
    <p:sldId id="2093" r:id="rId254"/>
    <p:sldId id="1847" r:id="rId255"/>
    <p:sldId id="2094" r:id="rId256"/>
    <p:sldId id="2095" r:id="rId257"/>
    <p:sldId id="2096" r:id="rId258"/>
    <p:sldId id="1971" r:id="rId259"/>
    <p:sldId id="2091" r:id="rId260"/>
    <p:sldId id="2092" r:id="rId261"/>
    <p:sldId id="1801" r:id="rId262"/>
    <p:sldId id="1802" r:id="rId263"/>
    <p:sldId id="1035" r:id="rId264"/>
    <p:sldId id="1036" r:id="rId265"/>
    <p:sldId id="1037" r:id="rId266"/>
    <p:sldId id="1038" r:id="rId267"/>
    <p:sldId id="1039" r:id="rId268"/>
    <p:sldId id="1040" r:id="rId269"/>
    <p:sldId id="1041" r:id="rId270"/>
    <p:sldId id="1042" r:id="rId271"/>
    <p:sldId id="1043" r:id="rId272"/>
    <p:sldId id="1044" r:id="rId273"/>
    <p:sldId id="1045" r:id="rId274"/>
    <p:sldId id="1046" r:id="rId275"/>
    <p:sldId id="1047" r:id="rId276"/>
    <p:sldId id="1848" r:id="rId277"/>
    <p:sldId id="2099" r:id="rId278"/>
    <p:sldId id="2100" r:id="rId279"/>
    <p:sldId id="2101" r:id="rId280"/>
    <p:sldId id="2102" r:id="rId281"/>
    <p:sldId id="1974" r:id="rId282"/>
    <p:sldId id="2097" r:id="rId283"/>
    <p:sldId id="2098" r:id="rId284"/>
    <p:sldId id="1803" r:id="rId285"/>
    <p:sldId id="1804" r:id="rId286"/>
    <p:sldId id="1849" r:id="rId287"/>
    <p:sldId id="2105" r:id="rId288"/>
    <p:sldId id="2106" r:id="rId289"/>
    <p:sldId id="2107" r:id="rId290"/>
    <p:sldId id="2108" r:id="rId291"/>
    <p:sldId id="2109" r:id="rId292"/>
    <p:sldId id="1977" r:id="rId293"/>
    <p:sldId id="2103" r:id="rId294"/>
    <p:sldId id="2104" r:id="rId295"/>
    <p:sldId id="1805" r:id="rId296"/>
    <p:sldId id="1806" r:id="rId297"/>
    <p:sldId id="1850" r:id="rId298"/>
    <p:sldId id="2112" r:id="rId299"/>
    <p:sldId id="2113" r:id="rId300"/>
    <p:sldId id="2114" r:id="rId301"/>
    <p:sldId id="2115" r:id="rId302"/>
    <p:sldId id="2116" r:id="rId303"/>
    <p:sldId id="2118" r:id="rId304"/>
    <p:sldId id="2117" r:id="rId305"/>
    <p:sldId id="2119" r:id="rId306"/>
    <p:sldId id="1980" r:id="rId307"/>
    <p:sldId id="2110" r:id="rId308"/>
    <p:sldId id="2111" r:id="rId309"/>
    <p:sldId id="1807" r:id="rId310"/>
    <p:sldId id="1808" r:id="rId311"/>
    <p:sldId id="1851" r:id="rId312"/>
    <p:sldId id="2125" r:id="rId313"/>
    <p:sldId id="2126" r:id="rId314"/>
    <p:sldId id="2127" r:id="rId315"/>
    <p:sldId id="2128" r:id="rId316"/>
    <p:sldId id="2129" r:id="rId317"/>
    <p:sldId id="2130" r:id="rId318"/>
    <p:sldId id="2131" r:id="rId319"/>
    <p:sldId id="2132" r:id="rId320"/>
    <p:sldId id="1983" r:id="rId321"/>
    <p:sldId id="2123" r:id="rId322"/>
    <p:sldId id="2124" r:id="rId323"/>
    <p:sldId id="2122" r:id="rId324"/>
    <p:sldId id="1810" r:id="rId325"/>
    <p:sldId id="1852" r:id="rId326"/>
    <p:sldId id="2135" r:id="rId327"/>
    <p:sldId id="2136" r:id="rId328"/>
    <p:sldId id="1986" r:id="rId329"/>
    <p:sldId id="2133" r:id="rId330"/>
    <p:sldId id="2134" r:id="rId331"/>
    <p:sldId id="1811" r:id="rId332"/>
    <p:sldId id="1812" r:id="rId333"/>
    <p:sldId id="1853" r:id="rId334"/>
    <p:sldId id="2139" r:id="rId335"/>
    <p:sldId id="2140" r:id="rId336"/>
    <p:sldId id="2142" r:id="rId337"/>
    <p:sldId id="2143" r:id="rId338"/>
    <p:sldId id="1989" r:id="rId339"/>
    <p:sldId id="2137" r:id="rId340"/>
    <p:sldId id="2138" r:id="rId341"/>
    <p:sldId id="1813" r:id="rId342"/>
    <p:sldId id="1814" r:id="rId343"/>
    <p:sldId id="1854" r:id="rId344"/>
    <p:sldId id="2146" r:id="rId345"/>
    <p:sldId id="2147" r:id="rId346"/>
    <p:sldId id="2148" r:id="rId347"/>
    <p:sldId id="2149" r:id="rId348"/>
    <p:sldId id="2150" r:id="rId349"/>
    <p:sldId id="2151" r:id="rId350"/>
    <p:sldId id="1992" r:id="rId351"/>
    <p:sldId id="2144" r:id="rId352"/>
    <p:sldId id="2145" r:id="rId353"/>
    <p:sldId id="1815" r:id="rId354"/>
    <p:sldId id="1816" r:id="rId355"/>
    <p:sldId id="1855" r:id="rId356"/>
    <p:sldId id="2156" r:id="rId357"/>
    <p:sldId id="2157" r:id="rId358"/>
    <p:sldId id="2158" r:id="rId359"/>
    <p:sldId id="2159" r:id="rId360"/>
    <p:sldId id="2160" r:id="rId361"/>
    <p:sldId id="2161" r:id="rId362"/>
    <p:sldId id="2162" r:id="rId363"/>
    <p:sldId id="2163" r:id="rId364"/>
    <p:sldId id="2164" r:id="rId365"/>
    <p:sldId id="2165" r:id="rId366"/>
    <p:sldId id="2166" r:id="rId367"/>
    <p:sldId id="2167" r:id="rId368"/>
    <p:sldId id="2168" r:id="rId369"/>
    <p:sldId id="1995" r:id="rId370"/>
    <p:sldId id="2153" r:id="rId371"/>
    <p:sldId id="2154" r:id="rId372"/>
    <p:sldId id="1817" r:id="rId373"/>
    <p:sldId id="1818" r:id="rId374"/>
    <p:sldId id="1856" r:id="rId375"/>
    <p:sldId id="2171" r:id="rId376"/>
    <p:sldId id="2172" r:id="rId377"/>
    <p:sldId id="2173" r:id="rId378"/>
    <p:sldId id="2174" r:id="rId379"/>
    <p:sldId id="2175" r:id="rId380"/>
    <p:sldId id="2177" r:id="rId381"/>
    <p:sldId id="1998" r:id="rId382"/>
    <p:sldId id="2169" r:id="rId383"/>
    <p:sldId id="2170" r:id="rId384"/>
    <p:sldId id="1819" r:id="rId385"/>
    <p:sldId id="1820" r:id="rId386"/>
    <p:sldId id="1857" r:id="rId387"/>
    <p:sldId id="2180" r:id="rId388"/>
    <p:sldId id="2181" r:id="rId389"/>
    <p:sldId id="2182" r:id="rId390"/>
    <p:sldId id="2183" r:id="rId391"/>
    <p:sldId id="2184" r:id="rId392"/>
    <p:sldId id="2185" r:id="rId393"/>
    <p:sldId id="2186" r:id="rId394"/>
    <p:sldId id="2187" r:id="rId395"/>
    <p:sldId id="2188" r:id="rId396"/>
    <p:sldId id="2189" r:id="rId397"/>
    <p:sldId id="2190" r:id="rId398"/>
    <p:sldId id="2191" r:id="rId399"/>
    <p:sldId id="2192" r:id="rId400"/>
    <p:sldId id="2193" r:id="rId401"/>
    <p:sldId id="2194" r:id="rId402"/>
    <p:sldId id="2195" r:id="rId403"/>
    <p:sldId id="2196" r:id="rId404"/>
    <p:sldId id="2001" r:id="rId405"/>
    <p:sldId id="2178" r:id="rId406"/>
    <p:sldId id="2179" r:id="rId407"/>
    <p:sldId id="1821" r:id="rId408"/>
    <p:sldId id="1822" r:id="rId409"/>
    <p:sldId id="2199" r:id="rId410"/>
    <p:sldId id="1858" r:id="rId411"/>
    <p:sldId id="2200" r:id="rId412"/>
    <p:sldId id="2201" r:id="rId413"/>
    <p:sldId id="2202" r:id="rId414"/>
    <p:sldId id="2203" r:id="rId415"/>
    <p:sldId id="2204" r:id="rId416"/>
    <p:sldId id="2205" r:id="rId417"/>
    <p:sldId id="2206" r:id="rId418"/>
    <p:sldId id="2207" r:id="rId419"/>
    <p:sldId id="2208" r:id="rId420"/>
    <p:sldId id="2209" r:id="rId421"/>
    <p:sldId id="2210" r:id="rId422"/>
    <p:sldId id="2211" r:id="rId423"/>
    <p:sldId id="2212" r:id="rId424"/>
    <p:sldId id="2213" r:id="rId425"/>
    <p:sldId id="2006" r:id="rId426"/>
    <p:sldId id="2197" r:id="rId427"/>
    <p:sldId id="2198" r:id="rId428"/>
    <p:sldId id="1823" r:id="rId429"/>
    <p:sldId id="1824" r:id="rId430"/>
    <p:sldId id="1859" r:id="rId431"/>
    <p:sldId id="2214" r:id="rId432"/>
    <p:sldId id="2215" r:id="rId433"/>
    <p:sldId id="1825" r:id="rId434"/>
    <p:sldId id="1826" r:id="rId435"/>
    <p:sldId id="1860" r:id="rId436"/>
    <p:sldId id="1827" r:id="rId437"/>
    <p:sldId id="1866" r:id="rId438"/>
  </p:sldIdLst>
  <p:sldSz cx="10693400" cy="7559675"/>
  <p:notesSz cx="10693400" cy="7559675"/>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FF"/>
    <a:srgbClr val="A9884E"/>
    <a:srgbClr val="61765E"/>
    <a:srgbClr val="179C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81D4D2-9DE5-A13E-B6EC-ED23841ACD0B}" v="1" dt="2023-02-27T10:56:25"/>
    <p1510:client id="{84624445-6B6B-45E4-9F22-0345C784DD9D}" v="1" dt="2023-02-27T10:37:04.184"/>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2" autoAdjust="0"/>
    <p:restoredTop sz="96807" autoAdjust="0"/>
  </p:normalViewPr>
  <p:slideViewPr>
    <p:cSldViewPr>
      <p:cViewPr varScale="1">
        <p:scale>
          <a:sx n="105" d="100"/>
          <a:sy n="105" d="100"/>
        </p:scale>
        <p:origin x="1476" y="102"/>
      </p:cViewPr>
      <p:guideLst>
        <p:guide orient="horz" pos="2880"/>
        <p:guide pos="2160"/>
      </p:guideLst>
    </p:cSldViewPr>
  </p:slideViewPr>
  <p:outlineViewPr>
    <p:cViewPr>
      <p:scale>
        <a:sx n="33" d="100"/>
        <a:sy n="33" d="100"/>
      </p:scale>
      <p:origin x="0" y="0"/>
    </p:cViewPr>
  </p:outlineViewPr>
  <p:notesTextViewPr>
    <p:cViewPr>
      <p:scale>
        <a:sx n="3" d="2"/>
        <a:sy n="3" d="2"/>
      </p:scale>
      <p:origin x="0" y="0"/>
    </p:cViewPr>
  </p:notesTextViewPr>
  <p:sorterViewPr>
    <p:cViewPr>
      <p:scale>
        <a:sx n="200" d="100"/>
        <a:sy n="200" d="100"/>
      </p:scale>
      <p:origin x="0" y="-108414"/>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99" Type="http://schemas.openxmlformats.org/officeDocument/2006/relationships/slide" Target="slides/slide296.xml"/><Relationship Id="rId21" Type="http://schemas.openxmlformats.org/officeDocument/2006/relationships/slide" Target="slides/slide18.xml"/><Relationship Id="rId63" Type="http://schemas.openxmlformats.org/officeDocument/2006/relationships/slide" Target="slides/slide60.xml"/><Relationship Id="rId159" Type="http://schemas.openxmlformats.org/officeDocument/2006/relationships/slide" Target="slides/slide156.xml"/><Relationship Id="rId324" Type="http://schemas.openxmlformats.org/officeDocument/2006/relationships/slide" Target="slides/slide321.xml"/><Relationship Id="rId366" Type="http://schemas.openxmlformats.org/officeDocument/2006/relationships/slide" Target="slides/slide363.xml"/><Relationship Id="rId170" Type="http://schemas.openxmlformats.org/officeDocument/2006/relationships/slide" Target="slides/slide167.xml"/><Relationship Id="rId226" Type="http://schemas.openxmlformats.org/officeDocument/2006/relationships/slide" Target="slides/slide223.xml"/><Relationship Id="rId433" Type="http://schemas.openxmlformats.org/officeDocument/2006/relationships/slide" Target="slides/slide430.xml"/><Relationship Id="rId268" Type="http://schemas.openxmlformats.org/officeDocument/2006/relationships/slide" Target="slides/slide265.xml"/><Relationship Id="rId32" Type="http://schemas.openxmlformats.org/officeDocument/2006/relationships/slide" Target="slides/slide29.xml"/><Relationship Id="rId74" Type="http://schemas.openxmlformats.org/officeDocument/2006/relationships/slide" Target="slides/slide71.xml"/><Relationship Id="rId128" Type="http://schemas.openxmlformats.org/officeDocument/2006/relationships/slide" Target="slides/slide125.xml"/><Relationship Id="rId335" Type="http://schemas.openxmlformats.org/officeDocument/2006/relationships/slide" Target="slides/slide332.xml"/><Relationship Id="rId377" Type="http://schemas.openxmlformats.org/officeDocument/2006/relationships/slide" Target="slides/slide374.xml"/><Relationship Id="rId5" Type="http://schemas.openxmlformats.org/officeDocument/2006/relationships/slide" Target="slides/slide2.xml"/><Relationship Id="rId181" Type="http://schemas.openxmlformats.org/officeDocument/2006/relationships/slide" Target="slides/slide178.xml"/><Relationship Id="rId237" Type="http://schemas.openxmlformats.org/officeDocument/2006/relationships/slide" Target="slides/slide234.xml"/><Relationship Id="rId402" Type="http://schemas.openxmlformats.org/officeDocument/2006/relationships/slide" Target="slides/slide399.xml"/><Relationship Id="rId279" Type="http://schemas.openxmlformats.org/officeDocument/2006/relationships/slide" Target="slides/slide276.xml"/><Relationship Id="rId444" Type="http://schemas.microsoft.com/office/2015/10/relationships/revisionInfo" Target="revisionInfo.xml"/><Relationship Id="rId43" Type="http://schemas.openxmlformats.org/officeDocument/2006/relationships/slide" Target="slides/slide40.xml"/><Relationship Id="rId139" Type="http://schemas.openxmlformats.org/officeDocument/2006/relationships/slide" Target="slides/slide136.xml"/><Relationship Id="rId290" Type="http://schemas.openxmlformats.org/officeDocument/2006/relationships/slide" Target="slides/slide287.xml"/><Relationship Id="rId304" Type="http://schemas.openxmlformats.org/officeDocument/2006/relationships/slide" Target="slides/slide301.xml"/><Relationship Id="rId346" Type="http://schemas.openxmlformats.org/officeDocument/2006/relationships/slide" Target="slides/slide343.xml"/><Relationship Id="rId388" Type="http://schemas.openxmlformats.org/officeDocument/2006/relationships/slide" Target="slides/slide385.xml"/><Relationship Id="rId85" Type="http://schemas.openxmlformats.org/officeDocument/2006/relationships/slide" Target="slides/slide82.xml"/><Relationship Id="rId150" Type="http://schemas.openxmlformats.org/officeDocument/2006/relationships/slide" Target="slides/slide147.xml"/><Relationship Id="rId192" Type="http://schemas.openxmlformats.org/officeDocument/2006/relationships/slide" Target="slides/slide189.xml"/><Relationship Id="rId206" Type="http://schemas.openxmlformats.org/officeDocument/2006/relationships/slide" Target="slides/slide203.xml"/><Relationship Id="rId413" Type="http://schemas.openxmlformats.org/officeDocument/2006/relationships/slide" Target="slides/slide410.xml"/><Relationship Id="rId248" Type="http://schemas.openxmlformats.org/officeDocument/2006/relationships/slide" Target="slides/slide245.xml"/><Relationship Id="rId12" Type="http://schemas.openxmlformats.org/officeDocument/2006/relationships/slide" Target="slides/slide9.xml"/><Relationship Id="rId108" Type="http://schemas.openxmlformats.org/officeDocument/2006/relationships/slide" Target="slides/slide105.xml"/><Relationship Id="rId315" Type="http://schemas.openxmlformats.org/officeDocument/2006/relationships/slide" Target="slides/slide312.xml"/><Relationship Id="rId357" Type="http://schemas.openxmlformats.org/officeDocument/2006/relationships/slide" Target="slides/slide354.xml"/><Relationship Id="rId54" Type="http://schemas.openxmlformats.org/officeDocument/2006/relationships/slide" Target="slides/slide51.xml"/><Relationship Id="rId96" Type="http://schemas.openxmlformats.org/officeDocument/2006/relationships/slide" Target="slides/slide93.xml"/><Relationship Id="rId161" Type="http://schemas.openxmlformats.org/officeDocument/2006/relationships/slide" Target="slides/slide158.xml"/><Relationship Id="rId217" Type="http://schemas.openxmlformats.org/officeDocument/2006/relationships/slide" Target="slides/slide214.xml"/><Relationship Id="rId399" Type="http://schemas.openxmlformats.org/officeDocument/2006/relationships/slide" Target="slides/slide396.xml"/><Relationship Id="rId259" Type="http://schemas.openxmlformats.org/officeDocument/2006/relationships/slide" Target="slides/slide256.xml"/><Relationship Id="rId424" Type="http://schemas.openxmlformats.org/officeDocument/2006/relationships/slide" Target="slides/slide421.xml"/><Relationship Id="rId23" Type="http://schemas.openxmlformats.org/officeDocument/2006/relationships/slide" Target="slides/slide20.xml"/><Relationship Id="rId119" Type="http://schemas.openxmlformats.org/officeDocument/2006/relationships/slide" Target="slides/slide116.xml"/><Relationship Id="rId270" Type="http://schemas.openxmlformats.org/officeDocument/2006/relationships/slide" Target="slides/slide267.xml"/><Relationship Id="rId326" Type="http://schemas.openxmlformats.org/officeDocument/2006/relationships/slide" Target="slides/slide323.xml"/><Relationship Id="rId65" Type="http://schemas.openxmlformats.org/officeDocument/2006/relationships/slide" Target="slides/slide62.xml"/><Relationship Id="rId130" Type="http://schemas.openxmlformats.org/officeDocument/2006/relationships/slide" Target="slides/slide127.xml"/><Relationship Id="rId368" Type="http://schemas.openxmlformats.org/officeDocument/2006/relationships/slide" Target="slides/slide365.xml"/><Relationship Id="rId172" Type="http://schemas.openxmlformats.org/officeDocument/2006/relationships/slide" Target="slides/slide169.xml"/><Relationship Id="rId228" Type="http://schemas.openxmlformats.org/officeDocument/2006/relationships/slide" Target="slides/slide225.xml"/><Relationship Id="rId435" Type="http://schemas.openxmlformats.org/officeDocument/2006/relationships/slide" Target="slides/slide432.xml"/><Relationship Id="rId281" Type="http://schemas.openxmlformats.org/officeDocument/2006/relationships/slide" Target="slides/slide278.xml"/><Relationship Id="rId337" Type="http://schemas.openxmlformats.org/officeDocument/2006/relationships/slide" Target="slides/slide334.xml"/><Relationship Id="rId34" Type="http://schemas.openxmlformats.org/officeDocument/2006/relationships/slide" Target="slides/slide31.xml"/><Relationship Id="rId76" Type="http://schemas.openxmlformats.org/officeDocument/2006/relationships/slide" Target="slides/slide73.xml"/><Relationship Id="rId141" Type="http://schemas.openxmlformats.org/officeDocument/2006/relationships/slide" Target="slides/slide138.xml"/><Relationship Id="rId379" Type="http://schemas.openxmlformats.org/officeDocument/2006/relationships/slide" Target="slides/slide376.xml"/><Relationship Id="rId7" Type="http://schemas.openxmlformats.org/officeDocument/2006/relationships/slide" Target="slides/slide4.xml"/><Relationship Id="rId183" Type="http://schemas.openxmlformats.org/officeDocument/2006/relationships/slide" Target="slides/slide180.xml"/><Relationship Id="rId239" Type="http://schemas.openxmlformats.org/officeDocument/2006/relationships/slide" Target="slides/slide236.xml"/><Relationship Id="rId390" Type="http://schemas.openxmlformats.org/officeDocument/2006/relationships/slide" Target="slides/slide387.xml"/><Relationship Id="rId404" Type="http://schemas.openxmlformats.org/officeDocument/2006/relationships/slide" Target="slides/slide401.xml"/><Relationship Id="rId250" Type="http://schemas.openxmlformats.org/officeDocument/2006/relationships/slide" Target="slides/slide247.xml"/><Relationship Id="rId292" Type="http://schemas.openxmlformats.org/officeDocument/2006/relationships/slide" Target="slides/slide289.xml"/><Relationship Id="rId306" Type="http://schemas.openxmlformats.org/officeDocument/2006/relationships/slide" Target="slides/slide303.xml"/><Relationship Id="rId45" Type="http://schemas.openxmlformats.org/officeDocument/2006/relationships/slide" Target="slides/slide42.xml"/><Relationship Id="rId87" Type="http://schemas.openxmlformats.org/officeDocument/2006/relationships/slide" Target="slides/slide84.xml"/><Relationship Id="rId110" Type="http://schemas.openxmlformats.org/officeDocument/2006/relationships/slide" Target="slides/slide107.xml"/><Relationship Id="rId348" Type="http://schemas.openxmlformats.org/officeDocument/2006/relationships/slide" Target="slides/slide345.xml"/><Relationship Id="rId152" Type="http://schemas.openxmlformats.org/officeDocument/2006/relationships/slide" Target="slides/slide149.xml"/><Relationship Id="rId194" Type="http://schemas.openxmlformats.org/officeDocument/2006/relationships/slide" Target="slides/slide191.xml"/><Relationship Id="rId208" Type="http://schemas.openxmlformats.org/officeDocument/2006/relationships/slide" Target="slides/slide205.xml"/><Relationship Id="rId415" Type="http://schemas.openxmlformats.org/officeDocument/2006/relationships/slide" Target="slides/slide412.xml"/><Relationship Id="rId261" Type="http://schemas.openxmlformats.org/officeDocument/2006/relationships/slide" Target="slides/slide258.xml"/><Relationship Id="rId14" Type="http://schemas.openxmlformats.org/officeDocument/2006/relationships/slide" Target="slides/slide11.xml"/><Relationship Id="rId56" Type="http://schemas.openxmlformats.org/officeDocument/2006/relationships/slide" Target="slides/slide53.xml"/><Relationship Id="rId317" Type="http://schemas.openxmlformats.org/officeDocument/2006/relationships/slide" Target="slides/slide314.xml"/><Relationship Id="rId359" Type="http://schemas.openxmlformats.org/officeDocument/2006/relationships/slide" Target="slides/slide356.xml"/><Relationship Id="rId98" Type="http://schemas.openxmlformats.org/officeDocument/2006/relationships/slide" Target="slides/slide95.xml"/><Relationship Id="rId121" Type="http://schemas.openxmlformats.org/officeDocument/2006/relationships/slide" Target="slides/slide118.xml"/><Relationship Id="rId163" Type="http://schemas.openxmlformats.org/officeDocument/2006/relationships/slide" Target="slides/slide160.xml"/><Relationship Id="rId219" Type="http://schemas.openxmlformats.org/officeDocument/2006/relationships/slide" Target="slides/slide216.xml"/><Relationship Id="rId370" Type="http://schemas.openxmlformats.org/officeDocument/2006/relationships/slide" Target="slides/slide367.xml"/><Relationship Id="rId426" Type="http://schemas.openxmlformats.org/officeDocument/2006/relationships/slide" Target="slides/slide423.xml"/><Relationship Id="rId230" Type="http://schemas.openxmlformats.org/officeDocument/2006/relationships/slide" Target="slides/slide227.xml"/><Relationship Id="rId25" Type="http://schemas.openxmlformats.org/officeDocument/2006/relationships/slide" Target="slides/slide22.xml"/><Relationship Id="rId67" Type="http://schemas.openxmlformats.org/officeDocument/2006/relationships/slide" Target="slides/slide64.xml"/><Relationship Id="rId272" Type="http://schemas.openxmlformats.org/officeDocument/2006/relationships/slide" Target="slides/slide269.xml"/><Relationship Id="rId328" Type="http://schemas.openxmlformats.org/officeDocument/2006/relationships/slide" Target="slides/slide325.xml"/><Relationship Id="rId132" Type="http://schemas.openxmlformats.org/officeDocument/2006/relationships/slide" Target="slides/slide129.xml"/><Relationship Id="rId174" Type="http://schemas.openxmlformats.org/officeDocument/2006/relationships/slide" Target="slides/slide171.xml"/><Relationship Id="rId381" Type="http://schemas.openxmlformats.org/officeDocument/2006/relationships/slide" Target="slides/slide378.xml"/><Relationship Id="rId241" Type="http://schemas.openxmlformats.org/officeDocument/2006/relationships/slide" Target="slides/slide238.xml"/><Relationship Id="rId437" Type="http://schemas.openxmlformats.org/officeDocument/2006/relationships/slide" Target="slides/slide434.xml"/><Relationship Id="rId36" Type="http://schemas.openxmlformats.org/officeDocument/2006/relationships/slide" Target="slides/slide33.xml"/><Relationship Id="rId283" Type="http://schemas.openxmlformats.org/officeDocument/2006/relationships/slide" Target="slides/slide280.xml"/><Relationship Id="rId339" Type="http://schemas.openxmlformats.org/officeDocument/2006/relationships/slide" Target="slides/slide336.xml"/><Relationship Id="rId78" Type="http://schemas.openxmlformats.org/officeDocument/2006/relationships/slide" Target="slides/slide75.xml"/><Relationship Id="rId101" Type="http://schemas.openxmlformats.org/officeDocument/2006/relationships/slide" Target="slides/slide98.xml"/><Relationship Id="rId143" Type="http://schemas.openxmlformats.org/officeDocument/2006/relationships/slide" Target="slides/slide140.xml"/><Relationship Id="rId185" Type="http://schemas.openxmlformats.org/officeDocument/2006/relationships/slide" Target="slides/slide182.xml"/><Relationship Id="rId350" Type="http://schemas.openxmlformats.org/officeDocument/2006/relationships/slide" Target="slides/slide347.xml"/><Relationship Id="rId406" Type="http://schemas.openxmlformats.org/officeDocument/2006/relationships/slide" Target="slides/slide403.xml"/><Relationship Id="rId9" Type="http://schemas.openxmlformats.org/officeDocument/2006/relationships/slide" Target="slides/slide6.xml"/><Relationship Id="rId210" Type="http://schemas.openxmlformats.org/officeDocument/2006/relationships/slide" Target="slides/slide207.xml"/><Relationship Id="rId392" Type="http://schemas.openxmlformats.org/officeDocument/2006/relationships/slide" Target="slides/slide389.xml"/><Relationship Id="rId252" Type="http://schemas.openxmlformats.org/officeDocument/2006/relationships/slide" Target="slides/slide249.xml"/><Relationship Id="rId294" Type="http://schemas.openxmlformats.org/officeDocument/2006/relationships/slide" Target="slides/slide291.xml"/><Relationship Id="rId308" Type="http://schemas.openxmlformats.org/officeDocument/2006/relationships/slide" Target="slides/slide305.xml"/><Relationship Id="rId47" Type="http://schemas.openxmlformats.org/officeDocument/2006/relationships/slide" Target="slides/slide44.xml"/><Relationship Id="rId89" Type="http://schemas.openxmlformats.org/officeDocument/2006/relationships/slide" Target="slides/slide86.xml"/><Relationship Id="rId112" Type="http://schemas.openxmlformats.org/officeDocument/2006/relationships/slide" Target="slides/slide109.xml"/><Relationship Id="rId154" Type="http://schemas.openxmlformats.org/officeDocument/2006/relationships/slide" Target="slides/slide151.xml"/><Relationship Id="rId361" Type="http://schemas.openxmlformats.org/officeDocument/2006/relationships/slide" Target="slides/slide358.xml"/><Relationship Id="rId196" Type="http://schemas.openxmlformats.org/officeDocument/2006/relationships/slide" Target="slides/slide193.xml"/><Relationship Id="rId417" Type="http://schemas.openxmlformats.org/officeDocument/2006/relationships/slide" Target="slides/slide414.xml"/><Relationship Id="rId16" Type="http://schemas.openxmlformats.org/officeDocument/2006/relationships/slide" Target="slides/slide13.xml"/><Relationship Id="rId221" Type="http://schemas.openxmlformats.org/officeDocument/2006/relationships/slide" Target="slides/slide218.xml"/><Relationship Id="rId263" Type="http://schemas.openxmlformats.org/officeDocument/2006/relationships/slide" Target="slides/slide260.xml"/><Relationship Id="rId319" Type="http://schemas.openxmlformats.org/officeDocument/2006/relationships/slide" Target="slides/slide316.xml"/><Relationship Id="rId58" Type="http://schemas.openxmlformats.org/officeDocument/2006/relationships/slide" Target="slides/slide55.xml"/><Relationship Id="rId123" Type="http://schemas.openxmlformats.org/officeDocument/2006/relationships/slide" Target="slides/slide120.xml"/><Relationship Id="rId330" Type="http://schemas.openxmlformats.org/officeDocument/2006/relationships/slide" Target="slides/slide327.xml"/><Relationship Id="rId165" Type="http://schemas.openxmlformats.org/officeDocument/2006/relationships/slide" Target="slides/slide162.xml"/><Relationship Id="rId372" Type="http://schemas.openxmlformats.org/officeDocument/2006/relationships/slide" Target="slides/slide369.xml"/><Relationship Id="rId428" Type="http://schemas.openxmlformats.org/officeDocument/2006/relationships/slide" Target="slides/slide425.xml"/><Relationship Id="rId232" Type="http://schemas.openxmlformats.org/officeDocument/2006/relationships/slide" Target="slides/slide229.xml"/><Relationship Id="rId274" Type="http://schemas.openxmlformats.org/officeDocument/2006/relationships/slide" Target="slides/slide271.xml"/><Relationship Id="rId27" Type="http://schemas.openxmlformats.org/officeDocument/2006/relationships/slide" Target="slides/slide24.xml"/><Relationship Id="rId69" Type="http://schemas.openxmlformats.org/officeDocument/2006/relationships/slide" Target="slides/slide66.xml"/><Relationship Id="rId134" Type="http://schemas.openxmlformats.org/officeDocument/2006/relationships/slide" Target="slides/slide131.xml"/><Relationship Id="rId80" Type="http://schemas.openxmlformats.org/officeDocument/2006/relationships/slide" Target="slides/slide77.xml"/><Relationship Id="rId176" Type="http://schemas.openxmlformats.org/officeDocument/2006/relationships/slide" Target="slides/slide173.xml"/><Relationship Id="rId341" Type="http://schemas.openxmlformats.org/officeDocument/2006/relationships/slide" Target="slides/slide338.xml"/><Relationship Id="rId383" Type="http://schemas.openxmlformats.org/officeDocument/2006/relationships/slide" Target="slides/slide380.xml"/><Relationship Id="rId439" Type="http://schemas.openxmlformats.org/officeDocument/2006/relationships/notesMaster" Target="notesMasters/notesMaster1.xml"/><Relationship Id="rId201" Type="http://schemas.openxmlformats.org/officeDocument/2006/relationships/slide" Target="slides/slide198.xml"/><Relationship Id="rId243" Type="http://schemas.openxmlformats.org/officeDocument/2006/relationships/slide" Target="slides/slide240.xml"/><Relationship Id="rId285" Type="http://schemas.openxmlformats.org/officeDocument/2006/relationships/slide" Target="slides/slide282.xml"/><Relationship Id="rId38" Type="http://schemas.openxmlformats.org/officeDocument/2006/relationships/slide" Target="slides/slide35.xml"/><Relationship Id="rId103" Type="http://schemas.openxmlformats.org/officeDocument/2006/relationships/slide" Target="slides/slide100.xml"/><Relationship Id="rId310" Type="http://schemas.openxmlformats.org/officeDocument/2006/relationships/slide" Target="slides/slide307.xml"/><Relationship Id="rId91" Type="http://schemas.openxmlformats.org/officeDocument/2006/relationships/slide" Target="slides/slide88.xml"/><Relationship Id="rId145" Type="http://schemas.openxmlformats.org/officeDocument/2006/relationships/slide" Target="slides/slide142.xml"/><Relationship Id="rId187" Type="http://schemas.openxmlformats.org/officeDocument/2006/relationships/slide" Target="slides/slide184.xml"/><Relationship Id="rId352" Type="http://schemas.openxmlformats.org/officeDocument/2006/relationships/slide" Target="slides/slide349.xml"/><Relationship Id="rId394" Type="http://schemas.openxmlformats.org/officeDocument/2006/relationships/slide" Target="slides/slide391.xml"/><Relationship Id="rId408" Type="http://schemas.openxmlformats.org/officeDocument/2006/relationships/slide" Target="slides/slide405.xml"/><Relationship Id="rId212" Type="http://schemas.openxmlformats.org/officeDocument/2006/relationships/slide" Target="slides/slide209.xml"/><Relationship Id="rId254" Type="http://schemas.openxmlformats.org/officeDocument/2006/relationships/slide" Target="slides/slide251.xml"/><Relationship Id="rId49" Type="http://schemas.openxmlformats.org/officeDocument/2006/relationships/slide" Target="slides/slide46.xml"/><Relationship Id="rId114" Type="http://schemas.openxmlformats.org/officeDocument/2006/relationships/slide" Target="slides/slide111.xml"/><Relationship Id="rId296" Type="http://schemas.openxmlformats.org/officeDocument/2006/relationships/slide" Target="slides/slide293.xml"/><Relationship Id="rId60" Type="http://schemas.openxmlformats.org/officeDocument/2006/relationships/slide" Target="slides/slide57.xml"/><Relationship Id="rId156" Type="http://schemas.openxmlformats.org/officeDocument/2006/relationships/slide" Target="slides/slide153.xml"/><Relationship Id="rId198" Type="http://schemas.openxmlformats.org/officeDocument/2006/relationships/slide" Target="slides/slide195.xml"/><Relationship Id="rId321" Type="http://schemas.openxmlformats.org/officeDocument/2006/relationships/slide" Target="slides/slide318.xml"/><Relationship Id="rId363" Type="http://schemas.openxmlformats.org/officeDocument/2006/relationships/slide" Target="slides/slide360.xml"/><Relationship Id="rId419" Type="http://schemas.openxmlformats.org/officeDocument/2006/relationships/slide" Target="slides/slide416.xml"/><Relationship Id="rId202" Type="http://schemas.openxmlformats.org/officeDocument/2006/relationships/slide" Target="slides/slide199.xml"/><Relationship Id="rId223" Type="http://schemas.openxmlformats.org/officeDocument/2006/relationships/slide" Target="slides/slide220.xml"/><Relationship Id="rId244" Type="http://schemas.openxmlformats.org/officeDocument/2006/relationships/slide" Target="slides/slide241.xml"/><Relationship Id="rId430" Type="http://schemas.openxmlformats.org/officeDocument/2006/relationships/slide" Target="slides/slide427.xml"/><Relationship Id="rId18" Type="http://schemas.openxmlformats.org/officeDocument/2006/relationships/slide" Target="slides/slide15.xml"/><Relationship Id="rId39" Type="http://schemas.openxmlformats.org/officeDocument/2006/relationships/slide" Target="slides/slide36.xml"/><Relationship Id="rId265" Type="http://schemas.openxmlformats.org/officeDocument/2006/relationships/slide" Target="slides/slide262.xml"/><Relationship Id="rId286" Type="http://schemas.openxmlformats.org/officeDocument/2006/relationships/slide" Target="slides/slide283.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311" Type="http://schemas.openxmlformats.org/officeDocument/2006/relationships/slide" Target="slides/slide308.xml"/><Relationship Id="rId332" Type="http://schemas.openxmlformats.org/officeDocument/2006/relationships/slide" Target="slides/slide329.xml"/><Relationship Id="rId353" Type="http://schemas.openxmlformats.org/officeDocument/2006/relationships/slide" Target="slides/slide350.xml"/><Relationship Id="rId374" Type="http://schemas.openxmlformats.org/officeDocument/2006/relationships/slide" Target="slides/slide371.xml"/><Relationship Id="rId395" Type="http://schemas.openxmlformats.org/officeDocument/2006/relationships/slide" Target="slides/slide392.xml"/><Relationship Id="rId409" Type="http://schemas.openxmlformats.org/officeDocument/2006/relationships/slide" Target="slides/slide406.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34" Type="http://schemas.openxmlformats.org/officeDocument/2006/relationships/slide" Target="slides/slide231.xml"/><Relationship Id="rId420" Type="http://schemas.openxmlformats.org/officeDocument/2006/relationships/slide" Target="slides/slide417.xml"/><Relationship Id="rId2" Type="http://schemas.openxmlformats.org/officeDocument/2006/relationships/customXml" Target="../customXml/item2.xml"/><Relationship Id="rId29" Type="http://schemas.openxmlformats.org/officeDocument/2006/relationships/slide" Target="slides/slide26.xml"/><Relationship Id="rId255" Type="http://schemas.openxmlformats.org/officeDocument/2006/relationships/slide" Target="slides/slide252.xml"/><Relationship Id="rId276" Type="http://schemas.openxmlformats.org/officeDocument/2006/relationships/slide" Target="slides/slide273.xml"/><Relationship Id="rId297" Type="http://schemas.openxmlformats.org/officeDocument/2006/relationships/slide" Target="slides/slide294.xml"/><Relationship Id="rId441" Type="http://schemas.openxmlformats.org/officeDocument/2006/relationships/viewProps" Target="viewProps.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301" Type="http://schemas.openxmlformats.org/officeDocument/2006/relationships/slide" Target="slides/slide298.xml"/><Relationship Id="rId322" Type="http://schemas.openxmlformats.org/officeDocument/2006/relationships/slide" Target="slides/slide319.xml"/><Relationship Id="rId343" Type="http://schemas.openxmlformats.org/officeDocument/2006/relationships/slide" Target="slides/slide340.xml"/><Relationship Id="rId364" Type="http://schemas.openxmlformats.org/officeDocument/2006/relationships/slide" Target="slides/slide361.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385" Type="http://schemas.openxmlformats.org/officeDocument/2006/relationships/slide" Target="slides/slide382.xml"/><Relationship Id="rId19" Type="http://schemas.openxmlformats.org/officeDocument/2006/relationships/slide" Target="slides/slide16.xml"/><Relationship Id="rId224" Type="http://schemas.openxmlformats.org/officeDocument/2006/relationships/slide" Target="slides/slide221.xml"/><Relationship Id="rId245" Type="http://schemas.openxmlformats.org/officeDocument/2006/relationships/slide" Target="slides/slide242.xml"/><Relationship Id="rId266" Type="http://schemas.openxmlformats.org/officeDocument/2006/relationships/slide" Target="slides/slide263.xml"/><Relationship Id="rId287" Type="http://schemas.openxmlformats.org/officeDocument/2006/relationships/slide" Target="slides/slide284.xml"/><Relationship Id="rId410" Type="http://schemas.openxmlformats.org/officeDocument/2006/relationships/slide" Target="slides/slide407.xml"/><Relationship Id="rId431" Type="http://schemas.openxmlformats.org/officeDocument/2006/relationships/slide" Target="slides/slide428.xml"/><Relationship Id="rId30" Type="http://schemas.openxmlformats.org/officeDocument/2006/relationships/slide" Target="slides/slide2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312" Type="http://schemas.openxmlformats.org/officeDocument/2006/relationships/slide" Target="slides/slide309.xml"/><Relationship Id="rId333" Type="http://schemas.openxmlformats.org/officeDocument/2006/relationships/slide" Target="slides/slide330.xml"/><Relationship Id="rId354" Type="http://schemas.openxmlformats.org/officeDocument/2006/relationships/slide" Target="slides/slide351.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189" Type="http://schemas.openxmlformats.org/officeDocument/2006/relationships/slide" Target="slides/slide186.xml"/><Relationship Id="rId375" Type="http://schemas.openxmlformats.org/officeDocument/2006/relationships/slide" Target="slides/slide372.xml"/><Relationship Id="rId396" Type="http://schemas.openxmlformats.org/officeDocument/2006/relationships/slide" Target="slides/slide393.xml"/><Relationship Id="rId3" Type="http://schemas.openxmlformats.org/officeDocument/2006/relationships/slideMaster" Target="slideMasters/slideMaster1.xml"/><Relationship Id="rId214" Type="http://schemas.openxmlformats.org/officeDocument/2006/relationships/slide" Target="slides/slide211.xml"/><Relationship Id="rId235" Type="http://schemas.openxmlformats.org/officeDocument/2006/relationships/slide" Target="slides/slide232.xml"/><Relationship Id="rId256" Type="http://schemas.openxmlformats.org/officeDocument/2006/relationships/slide" Target="slides/slide253.xml"/><Relationship Id="rId277" Type="http://schemas.openxmlformats.org/officeDocument/2006/relationships/slide" Target="slides/slide274.xml"/><Relationship Id="rId298" Type="http://schemas.openxmlformats.org/officeDocument/2006/relationships/slide" Target="slides/slide295.xml"/><Relationship Id="rId400" Type="http://schemas.openxmlformats.org/officeDocument/2006/relationships/slide" Target="slides/slide397.xml"/><Relationship Id="rId421" Type="http://schemas.openxmlformats.org/officeDocument/2006/relationships/slide" Target="slides/slide418.xml"/><Relationship Id="rId442" Type="http://schemas.openxmlformats.org/officeDocument/2006/relationships/theme" Target="theme/theme1.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302" Type="http://schemas.openxmlformats.org/officeDocument/2006/relationships/slide" Target="slides/slide299.xml"/><Relationship Id="rId323" Type="http://schemas.openxmlformats.org/officeDocument/2006/relationships/slide" Target="slides/slide320.xml"/><Relationship Id="rId344" Type="http://schemas.openxmlformats.org/officeDocument/2006/relationships/slide" Target="slides/slide341.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179" Type="http://schemas.openxmlformats.org/officeDocument/2006/relationships/slide" Target="slides/slide176.xml"/><Relationship Id="rId365" Type="http://schemas.openxmlformats.org/officeDocument/2006/relationships/slide" Target="slides/slide362.xml"/><Relationship Id="rId386" Type="http://schemas.openxmlformats.org/officeDocument/2006/relationships/slide" Target="slides/slide383.xml"/><Relationship Id="rId190" Type="http://schemas.openxmlformats.org/officeDocument/2006/relationships/slide" Target="slides/slide187.xml"/><Relationship Id="rId204" Type="http://schemas.openxmlformats.org/officeDocument/2006/relationships/slide" Target="slides/slide201.xml"/><Relationship Id="rId225" Type="http://schemas.openxmlformats.org/officeDocument/2006/relationships/slide" Target="slides/slide222.xml"/><Relationship Id="rId246" Type="http://schemas.openxmlformats.org/officeDocument/2006/relationships/slide" Target="slides/slide243.xml"/><Relationship Id="rId267" Type="http://schemas.openxmlformats.org/officeDocument/2006/relationships/slide" Target="slides/slide264.xml"/><Relationship Id="rId288" Type="http://schemas.openxmlformats.org/officeDocument/2006/relationships/slide" Target="slides/slide285.xml"/><Relationship Id="rId411" Type="http://schemas.openxmlformats.org/officeDocument/2006/relationships/slide" Target="slides/slide408.xml"/><Relationship Id="rId432" Type="http://schemas.openxmlformats.org/officeDocument/2006/relationships/slide" Target="slides/slide429.xml"/><Relationship Id="rId106" Type="http://schemas.openxmlformats.org/officeDocument/2006/relationships/slide" Target="slides/slide103.xml"/><Relationship Id="rId127" Type="http://schemas.openxmlformats.org/officeDocument/2006/relationships/slide" Target="slides/slide124.xml"/><Relationship Id="rId313" Type="http://schemas.openxmlformats.org/officeDocument/2006/relationships/slide" Target="slides/slide310.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94" Type="http://schemas.openxmlformats.org/officeDocument/2006/relationships/slide" Target="slides/slide91.xml"/><Relationship Id="rId148" Type="http://schemas.openxmlformats.org/officeDocument/2006/relationships/slide" Target="slides/slide145.xml"/><Relationship Id="rId169" Type="http://schemas.openxmlformats.org/officeDocument/2006/relationships/slide" Target="slides/slide166.xml"/><Relationship Id="rId334" Type="http://schemas.openxmlformats.org/officeDocument/2006/relationships/slide" Target="slides/slide331.xml"/><Relationship Id="rId355" Type="http://schemas.openxmlformats.org/officeDocument/2006/relationships/slide" Target="slides/slide352.xml"/><Relationship Id="rId376" Type="http://schemas.openxmlformats.org/officeDocument/2006/relationships/slide" Target="slides/slide373.xml"/><Relationship Id="rId397" Type="http://schemas.openxmlformats.org/officeDocument/2006/relationships/slide" Target="slides/slide394.xml"/><Relationship Id="rId4" Type="http://schemas.openxmlformats.org/officeDocument/2006/relationships/slide" Target="slides/slide1.xml"/><Relationship Id="rId180" Type="http://schemas.openxmlformats.org/officeDocument/2006/relationships/slide" Target="slides/slide177.xml"/><Relationship Id="rId215" Type="http://schemas.openxmlformats.org/officeDocument/2006/relationships/slide" Target="slides/slide212.xml"/><Relationship Id="rId236" Type="http://schemas.openxmlformats.org/officeDocument/2006/relationships/slide" Target="slides/slide233.xml"/><Relationship Id="rId257" Type="http://schemas.openxmlformats.org/officeDocument/2006/relationships/slide" Target="slides/slide254.xml"/><Relationship Id="rId278" Type="http://schemas.openxmlformats.org/officeDocument/2006/relationships/slide" Target="slides/slide275.xml"/><Relationship Id="rId401" Type="http://schemas.openxmlformats.org/officeDocument/2006/relationships/slide" Target="slides/slide398.xml"/><Relationship Id="rId422" Type="http://schemas.openxmlformats.org/officeDocument/2006/relationships/slide" Target="slides/slide419.xml"/><Relationship Id="rId443" Type="http://schemas.openxmlformats.org/officeDocument/2006/relationships/tableStyles" Target="tableStyles.xml"/><Relationship Id="rId303" Type="http://schemas.openxmlformats.org/officeDocument/2006/relationships/slide" Target="slides/slide300.xml"/><Relationship Id="rId42" Type="http://schemas.openxmlformats.org/officeDocument/2006/relationships/slide" Target="slides/slide39.xml"/><Relationship Id="rId84" Type="http://schemas.openxmlformats.org/officeDocument/2006/relationships/slide" Target="slides/slide81.xml"/><Relationship Id="rId138" Type="http://schemas.openxmlformats.org/officeDocument/2006/relationships/slide" Target="slides/slide135.xml"/><Relationship Id="rId345" Type="http://schemas.openxmlformats.org/officeDocument/2006/relationships/slide" Target="slides/slide342.xml"/><Relationship Id="rId387" Type="http://schemas.openxmlformats.org/officeDocument/2006/relationships/slide" Target="slides/slide384.xml"/><Relationship Id="rId191" Type="http://schemas.openxmlformats.org/officeDocument/2006/relationships/slide" Target="slides/slide188.xml"/><Relationship Id="rId205" Type="http://schemas.openxmlformats.org/officeDocument/2006/relationships/slide" Target="slides/slide202.xml"/><Relationship Id="rId247" Type="http://schemas.openxmlformats.org/officeDocument/2006/relationships/slide" Target="slides/slide244.xml"/><Relationship Id="rId412" Type="http://schemas.openxmlformats.org/officeDocument/2006/relationships/slide" Target="slides/slide409.xml"/><Relationship Id="rId107" Type="http://schemas.openxmlformats.org/officeDocument/2006/relationships/slide" Target="slides/slide104.xml"/><Relationship Id="rId289" Type="http://schemas.openxmlformats.org/officeDocument/2006/relationships/slide" Target="slides/slide286.xml"/><Relationship Id="rId11" Type="http://schemas.openxmlformats.org/officeDocument/2006/relationships/slide" Target="slides/slide8.xml"/><Relationship Id="rId53" Type="http://schemas.openxmlformats.org/officeDocument/2006/relationships/slide" Target="slides/slide50.xml"/><Relationship Id="rId149" Type="http://schemas.openxmlformats.org/officeDocument/2006/relationships/slide" Target="slides/slide146.xml"/><Relationship Id="rId314" Type="http://schemas.openxmlformats.org/officeDocument/2006/relationships/slide" Target="slides/slide311.xml"/><Relationship Id="rId356" Type="http://schemas.openxmlformats.org/officeDocument/2006/relationships/slide" Target="slides/slide353.xml"/><Relationship Id="rId398" Type="http://schemas.openxmlformats.org/officeDocument/2006/relationships/slide" Target="slides/slide395.xml"/><Relationship Id="rId95" Type="http://schemas.openxmlformats.org/officeDocument/2006/relationships/slide" Target="slides/slide92.xml"/><Relationship Id="rId160" Type="http://schemas.openxmlformats.org/officeDocument/2006/relationships/slide" Target="slides/slide157.xml"/><Relationship Id="rId216" Type="http://schemas.openxmlformats.org/officeDocument/2006/relationships/slide" Target="slides/slide213.xml"/><Relationship Id="rId423" Type="http://schemas.openxmlformats.org/officeDocument/2006/relationships/slide" Target="slides/slide420.xml"/><Relationship Id="rId258" Type="http://schemas.openxmlformats.org/officeDocument/2006/relationships/slide" Target="slides/slide255.xml"/><Relationship Id="rId22" Type="http://schemas.openxmlformats.org/officeDocument/2006/relationships/slide" Target="slides/slide19.xml"/><Relationship Id="rId64" Type="http://schemas.openxmlformats.org/officeDocument/2006/relationships/slide" Target="slides/slide61.xml"/><Relationship Id="rId118" Type="http://schemas.openxmlformats.org/officeDocument/2006/relationships/slide" Target="slides/slide115.xml"/><Relationship Id="rId325" Type="http://schemas.openxmlformats.org/officeDocument/2006/relationships/slide" Target="slides/slide322.xml"/><Relationship Id="rId367" Type="http://schemas.openxmlformats.org/officeDocument/2006/relationships/slide" Target="slides/slide364.xml"/><Relationship Id="rId171" Type="http://schemas.openxmlformats.org/officeDocument/2006/relationships/slide" Target="slides/slide168.xml"/><Relationship Id="rId227" Type="http://schemas.openxmlformats.org/officeDocument/2006/relationships/slide" Target="slides/slide224.xml"/><Relationship Id="rId269" Type="http://schemas.openxmlformats.org/officeDocument/2006/relationships/slide" Target="slides/slide266.xml"/><Relationship Id="rId434" Type="http://schemas.openxmlformats.org/officeDocument/2006/relationships/slide" Target="slides/slide431.xml"/><Relationship Id="rId33" Type="http://schemas.openxmlformats.org/officeDocument/2006/relationships/slide" Target="slides/slide30.xml"/><Relationship Id="rId129" Type="http://schemas.openxmlformats.org/officeDocument/2006/relationships/slide" Target="slides/slide126.xml"/><Relationship Id="rId280" Type="http://schemas.openxmlformats.org/officeDocument/2006/relationships/slide" Target="slides/slide277.xml"/><Relationship Id="rId336" Type="http://schemas.openxmlformats.org/officeDocument/2006/relationships/slide" Target="slides/slide333.xml"/><Relationship Id="rId75" Type="http://schemas.openxmlformats.org/officeDocument/2006/relationships/slide" Target="slides/slide72.xml"/><Relationship Id="rId140" Type="http://schemas.openxmlformats.org/officeDocument/2006/relationships/slide" Target="slides/slide137.xml"/><Relationship Id="rId182" Type="http://schemas.openxmlformats.org/officeDocument/2006/relationships/slide" Target="slides/slide179.xml"/><Relationship Id="rId378" Type="http://schemas.openxmlformats.org/officeDocument/2006/relationships/slide" Target="slides/slide375.xml"/><Relationship Id="rId403" Type="http://schemas.openxmlformats.org/officeDocument/2006/relationships/slide" Target="slides/slide400.xml"/><Relationship Id="rId6" Type="http://schemas.openxmlformats.org/officeDocument/2006/relationships/slide" Target="slides/slide3.xml"/><Relationship Id="rId238" Type="http://schemas.openxmlformats.org/officeDocument/2006/relationships/slide" Target="slides/slide235.xml"/><Relationship Id="rId291" Type="http://schemas.openxmlformats.org/officeDocument/2006/relationships/slide" Target="slides/slide288.xml"/><Relationship Id="rId305" Type="http://schemas.openxmlformats.org/officeDocument/2006/relationships/slide" Target="slides/slide302.xml"/><Relationship Id="rId347" Type="http://schemas.openxmlformats.org/officeDocument/2006/relationships/slide" Target="slides/slide344.xml"/><Relationship Id="rId44" Type="http://schemas.openxmlformats.org/officeDocument/2006/relationships/slide" Target="slides/slide41.xml"/><Relationship Id="rId86" Type="http://schemas.openxmlformats.org/officeDocument/2006/relationships/slide" Target="slides/slide83.xml"/><Relationship Id="rId151" Type="http://schemas.openxmlformats.org/officeDocument/2006/relationships/slide" Target="slides/slide148.xml"/><Relationship Id="rId389" Type="http://schemas.openxmlformats.org/officeDocument/2006/relationships/slide" Target="slides/slide386.xml"/><Relationship Id="rId193" Type="http://schemas.openxmlformats.org/officeDocument/2006/relationships/slide" Target="slides/slide190.xml"/><Relationship Id="rId207" Type="http://schemas.openxmlformats.org/officeDocument/2006/relationships/slide" Target="slides/slide204.xml"/><Relationship Id="rId249" Type="http://schemas.openxmlformats.org/officeDocument/2006/relationships/slide" Target="slides/slide246.xml"/><Relationship Id="rId414" Type="http://schemas.openxmlformats.org/officeDocument/2006/relationships/slide" Target="slides/slide411.xml"/><Relationship Id="rId13" Type="http://schemas.openxmlformats.org/officeDocument/2006/relationships/slide" Target="slides/slide10.xml"/><Relationship Id="rId109" Type="http://schemas.openxmlformats.org/officeDocument/2006/relationships/slide" Target="slides/slide106.xml"/><Relationship Id="rId260" Type="http://schemas.openxmlformats.org/officeDocument/2006/relationships/slide" Target="slides/slide257.xml"/><Relationship Id="rId316" Type="http://schemas.openxmlformats.org/officeDocument/2006/relationships/slide" Target="slides/slide313.xml"/><Relationship Id="rId55" Type="http://schemas.openxmlformats.org/officeDocument/2006/relationships/slide" Target="slides/slide52.xml"/><Relationship Id="rId97" Type="http://schemas.openxmlformats.org/officeDocument/2006/relationships/slide" Target="slides/slide94.xml"/><Relationship Id="rId120" Type="http://schemas.openxmlformats.org/officeDocument/2006/relationships/slide" Target="slides/slide117.xml"/><Relationship Id="rId358" Type="http://schemas.openxmlformats.org/officeDocument/2006/relationships/slide" Target="slides/slide355.xml"/><Relationship Id="rId162" Type="http://schemas.openxmlformats.org/officeDocument/2006/relationships/slide" Target="slides/slide159.xml"/><Relationship Id="rId218" Type="http://schemas.openxmlformats.org/officeDocument/2006/relationships/slide" Target="slides/slide215.xml"/><Relationship Id="rId425" Type="http://schemas.openxmlformats.org/officeDocument/2006/relationships/slide" Target="slides/slide422.xml"/><Relationship Id="rId271" Type="http://schemas.openxmlformats.org/officeDocument/2006/relationships/slide" Target="slides/slide268.xml"/><Relationship Id="rId24" Type="http://schemas.openxmlformats.org/officeDocument/2006/relationships/slide" Target="slides/slide21.xml"/><Relationship Id="rId66" Type="http://schemas.openxmlformats.org/officeDocument/2006/relationships/slide" Target="slides/slide63.xml"/><Relationship Id="rId131" Type="http://schemas.openxmlformats.org/officeDocument/2006/relationships/slide" Target="slides/slide128.xml"/><Relationship Id="rId327" Type="http://schemas.openxmlformats.org/officeDocument/2006/relationships/slide" Target="slides/slide324.xml"/><Relationship Id="rId369" Type="http://schemas.openxmlformats.org/officeDocument/2006/relationships/slide" Target="slides/slide366.xml"/><Relationship Id="rId173" Type="http://schemas.openxmlformats.org/officeDocument/2006/relationships/slide" Target="slides/slide170.xml"/><Relationship Id="rId229" Type="http://schemas.openxmlformats.org/officeDocument/2006/relationships/slide" Target="slides/slide226.xml"/><Relationship Id="rId380" Type="http://schemas.openxmlformats.org/officeDocument/2006/relationships/slide" Target="slides/slide377.xml"/><Relationship Id="rId436" Type="http://schemas.openxmlformats.org/officeDocument/2006/relationships/slide" Target="slides/slide433.xml"/><Relationship Id="rId240" Type="http://schemas.openxmlformats.org/officeDocument/2006/relationships/slide" Target="slides/slide237.xml"/><Relationship Id="rId35" Type="http://schemas.openxmlformats.org/officeDocument/2006/relationships/slide" Target="slides/slide32.xml"/><Relationship Id="rId77" Type="http://schemas.openxmlformats.org/officeDocument/2006/relationships/slide" Target="slides/slide74.xml"/><Relationship Id="rId100" Type="http://schemas.openxmlformats.org/officeDocument/2006/relationships/slide" Target="slides/slide97.xml"/><Relationship Id="rId282" Type="http://schemas.openxmlformats.org/officeDocument/2006/relationships/slide" Target="slides/slide279.xml"/><Relationship Id="rId338" Type="http://schemas.openxmlformats.org/officeDocument/2006/relationships/slide" Target="slides/slide335.xml"/><Relationship Id="rId8" Type="http://schemas.openxmlformats.org/officeDocument/2006/relationships/slide" Target="slides/slide5.xml"/><Relationship Id="rId142" Type="http://schemas.openxmlformats.org/officeDocument/2006/relationships/slide" Target="slides/slide139.xml"/><Relationship Id="rId184" Type="http://schemas.openxmlformats.org/officeDocument/2006/relationships/slide" Target="slides/slide181.xml"/><Relationship Id="rId391" Type="http://schemas.openxmlformats.org/officeDocument/2006/relationships/slide" Target="slides/slide388.xml"/><Relationship Id="rId405" Type="http://schemas.openxmlformats.org/officeDocument/2006/relationships/slide" Target="slides/slide402.xml"/><Relationship Id="rId251" Type="http://schemas.openxmlformats.org/officeDocument/2006/relationships/slide" Target="slides/slide248.xml"/><Relationship Id="rId46" Type="http://schemas.openxmlformats.org/officeDocument/2006/relationships/slide" Target="slides/slide43.xml"/><Relationship Id="rId293" Type="http://schemas.openxmlformats.org/officeDocument/2006/relationships/slide" Target="slides/slide290.xml"/><Relationship Id="rId307" Type="http://schemas.openxmlformats.org/officeDocument/2006/relationships/slide" Target="slides/slide304.xml"/><Relationship Id="rId349" Type="http://schemas.openxmlformats.org/officeDocument/2006/relationships/slide" Target="slides/slide346.xml"/><Relationship Id="rId88" Type="http://schemas.openxmlformats.org/officeDocument/2006/relationships/slide" Target="slides/slide85.xml"/><Relationship Id="rId111" Type="http://schemas.openxmlformats.org/officeDocument/2006/relationships/slide" Target="slides/slide108.xml"/><Relationship Id="rId153" Type="http://schemas.openxmlformats.org/officeDocument/2006/relationships/slide" Target="slides/slide150.xml"/><Relationship Id="rId195" Type="http://schemas.openxmlformats.org/officeDocument/2006/relationships/slide" Target="slides/slide192.xml"/><Relationship Id="rId209" Type="http://schemas.openxmlformats.org/officeDocument/2006/relationships/slide" Target="slides/slide206.xml"/><Relationship Id="rId360" Type="http://schemas.openxmlformats.org/officeDocument/2006/relationships/slide" Target="slides/slide357.xml"/><Relationship Id="rId416" Type="http://schemas.openxmlformats.org/officeDocument/2006/relationships/slide" Target="slides/slide413.xml"/><Relationship Id="rId220" Type="http://schemas.openxmlformats.org/officeDocument/2006/relationships/slide" Target="slides/slide217.xml"/><Relationship Id="rId15" Type="http://schemas.openxmlformats.org/officeDocument/2006/relationships/slide" Target="slides/slide12.xml"/><Relationship Id="rId57" Type="http://schemas.openxmlformats.org/officeDocument/2006/relationships/slide" Target="slides/slide54.xml"/><Relationship Id="rId262" Type="http://schemas.openxmlformats.org/officeDocument/2006/relationships/slide" Target="slides/slide259.xml"/><Relationship Id="rId318" Type="http://schemas.openxmlformats.org/officeDocument/2006/relationships/slide" Target="slides/slide315.xml"/><Relationship Id="rId99" Type="http://schemas.openxmlformats.org/officeDocument/2006/relationships/slide" Target="slides/slide96.xml"/><Relationship Id="rId122" Type="http://schemas.openxmlformats.org/officeDocument/2006/relationships/slide" Target="slides/slide119.xml"/><Relationship Id="rId164" Type="http://schemas.openxmlformats.org/officeDocument/2006/relationships/slide" Target="slides/slide161.xml"/><Relationship Id="rId371" Type="http://schemas.openxmlformats.org/officeDocument/2006/relationships/slide" Target="slides/slide368.xml"/><Relationship Id="rId427" Type="http://schemas.openxmlformats.org/officeDocument/2006/relationships/slide" Target="slides/slide424.xml"/><Relationship Id="rId26" Type="http://schemas.openxmlformats.org/officeDocument/2006/relationships/slide" Target="slides/slide23.xml"/><Relationship Id="rId231" Type="http://schemas.openxmlformats.org/officeDocument/2006/relationships/slide" Target="slides/slide228.xml"/><Relationship Id="rId273" Type="http://schemas.openxmlformats.org/officeDocument/2006/relationships/slide" Target="slides/slide270.xml"/><Relationship Id="rId329" Type="http://schemas.openxmlformats.org/officeDocument/2006/relationships/slide" Target="slides/slide326.xml"/><Relationship Id="rId68" Type="http://schemas.openxmlformats.org/officeDocument/2006/relationships/slide" Target="slides/slide65.xml"/><Relationship Id="rId133" Type="http://schemas.openxmlformats.org/officeDocument/2006/relationships/slide" Target="slides/slide130.xml"/><Relationship Id="rId175" Type="http://schemas.openxmlformats.org/officeDocument/2006/relationships/slide" Target="slides/slide172.xml"/><Relationship Id="rId340" Type="http://schemas.openxmlformats.org/officeDocument/2006/relationships/slide" Target="slides/slide337.xml"/><Relationship Id="rId200" Type="http://schemas.openxmlformats.org/officeDocument/2006/relationships/slide" Target="slides/slide197.xml"/><Relationship Id="rId382" Type="http://schemas.openxmlformats.org/officeDocument/2006/relationships/slide" Target="slides/slide379.xml"/><Relationship Id="rId438" Type="http://schemas.openxmlformats.org/officeDocument/2006/relationships/slide" Target="slides/slide435.xml"/><Relationship Id="rId242" Type="http://schemas.openxmlformats.org/officeDocument/2006/relationships/slide" Target="slides/slide239.xml"/><Relationship Id="rId284" Type="http://schemas.openxmlformats.org/officeDocument/2006/relationships/slide" Target="slides/slide281.xml"/><Relationship Id="rId37" Type="http://schemas.openxmlformats.org/officeDocument/2006/relationships/slide" Target="slides/slide34.xml"/><Relationship Id="rId79" Type="http://schemas.openxmlformats.org/officeDocument/2006/relationships/slide" Target="slides/slide76.xml"/><Relationship Id="rId102" Type="http://schemas.openxmlformats.org/officeDocument/2006/relationships/slide" Target="slides/slide99.xml"/><Relationship Id="rId144" Type="http://schemas.openxmlformats.org/officeDocument/2006/relationships/slide" Target="slides/slide141.xml"/><Relationship Id="rId90" Type="http://schemas.openxmlformats.org/officeDocument/2006/relationships/slide" Target="slides/slide87.xml"/><Relationship Id="rId186" Type="http://schemas.openxmlformats.org/officeDocument/2006/relationships/slide" Target="slides/slide183.xml"/><Relationship Id="rId351" Type="http://schemas.openxmlformats.org/officeDocument/2006/relationships/slide" Target="slides/slide348.xml"/><Relationship Id="rId393" Type="http://schemas.openxmlformats.org/officeDocument/2006/relationships/slide" Target="slides/slide390.xml"/><Relationship Id="rId407" Type="http://schemas.openxmlformats.org/officeDocument/2006/relationships/slide" Target="slides/slide404.xml"/><Relationship Id="rId211" Type="http://schemas.openxmlformats.org/officeDocument/2006/relationships/slide" Target="slides/slide208.xml"/><Relationship Id="rId253" Type="http://schemas.openxmlformats.org/officeDocument/2006/relationships/slide" Target="slides/slide250.xml"/><Relationship Id="rId295" Type="http://schemas.openxmlformats.org/officeDocument/2006/relationships/slide" Target="slides/slide292.xml"/><Relationship Id="rId309" Type="http://schemas.openxmlformats.org/officeDocument/2006/relationships/slide" Target="slides/slide306.xml"/><Relationship Id="rId48" Type="http://schemas.openxmlformats.org/officeDocument/2006/relationships/slide" Target="slides/slide45.xml"/><Relationship Id="rId113" Type="http://schemas.openxmlformats.org/officeDocument/2006/relationships/slide" Target="slides/slide110.xml"/><Relationship Id="rId320" Type="http://schemas.openxmlformats.org/officeDocument/2006/relationships/slide" Target="slides/slide317.xml"/><Relationship Id="rId155" Type="http://schemas.openxmlformats.org/officeDocument/2006/relationships/slide" Target="slides/slide152.xml"/><Relationship Id="rId197" Type="http://schemas.openxmlformats.org/officeDocument/2006/relationships/slide" Target="slides/slide194.xml"/><Relationship Id="rId362" Type="http://schemas.openxmlformats.org/officeDocument/2006/relationships/slide" Target="slides/slide359.xml"/><Relationship Id="rId418" Type="http://schemas.openxmlformats.org/officeDocument/2006/relationships/slide" Target="slides/slide415.xml"/><Relationship Id="rId222" Type="http://schemas.openxmlformats.org/officeDocument/2006/relationships/slide" Target="slides/slide219.xml"/><Relationship Id="rId264" Type="http://schemas.openxmlformats.org/officeDocument/2006/relationships/slide" Target="slides/slide261.xml"/><Relationship Id="rId17" Type="http://schemas.openxmlformats.org/officeDocument/2006/relationships/slide" Target="slides/slide14.xml"/><Relationship Id="rId59" Type="http://schemas.openxmlformats.org/officeDocument/2006/relationships/slide" Target="slides/slide56.xml"/><Relationship Id="rId124" Type="http://schemas.openxmlformats.org/officeDocument/2006/relationships/slide" Target="slides/slide121.xml"/><Relationship Id="rId70" Type="http://schemas.openxmlformats.org/officeDocument/2006/relationships/slide" Target="slides/slide67.xml"/><Relationship Id="rId166" Type="http://schemas.openxmlformats.org/officeDocument/2006/relationships/slide" Target="slides/slide163.xml"/><Relationship Id="rId331" Type="http://schemas.openxmlformats.org/officeDocument/2006/relationships/slide" Target="slides/slide328.xml"/><Relationship Id="rId373" Type="http://schemas.openxmlformats.org/officeDocument/2006/relationships/slide" Target="slides/slide370.xml"/><Relationship Id="rId429" Type="http://schemas.openxmlformats.org/officeDocument/2006/relationships/slide" Target="slides/slide426.xml"/><Relationship Id="rId1" Type="http://schemas.openxmlformats.org/officeDocument/2006/relationships/customXml" Target="../customXml/item1.xml"/><Relationship Id="rId233" Type="http://schemas.openxmlformats.org/officeDocument/2006/relationships/slide" Target="slides/slide230.xml"/><Relationship Id="rId440" Type="http://schemas.openxmlformats.org/officeDocument/2006/relationships/presProps" Target="presProps.xml"/><Relationship Id="rId28" Type="http://schemas.openxmlformats.org/officeDocument/2006/relationships/slide" Target="slides/slide25.xml"/><Relationship Id="rId275" Type="http://schemas.openxmlformats.org/officeDocument/2006/relationships/slide" Target="slides/slide272.xml"/><Relationship Id="rId300" Type="http://schemas.openxmlformats.org/officeDocument/2006/relationships/slide" Target="slides/slide297.xml"/><Relationship Id="rId81" Type="http://schemas.openxmlformats.org/officeDocument/2006/relationships/slide" Target="slides/slide78.xml"/><Relationship Id="rId135" Type="http://schemas.openxmlformats.org/officeDocument/2006/relationships/slide" Target="slides/slide132.xml"/><Relationship Id="rId177" Type="http://schemas.openxmlformats.org/officeDocument/2006/relationships/slide" Target="slides/slide174.xml"/><Relationship Id="rId342" Type="http://schemas.openxmlformats.org/officeDocument/2006/relationships/slide" Target="slides/slide339.xml"/><Relationship Id="rId384" Type="http://schemas.openxmlformats.org/officeDocument/2006/relationships/slide" Target="slides/slide381.xml"/></Relationships>
</file>

<file path=ppt/ink/ink1.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64.21405" units="1/cm"/>
          <inkml:channelProperty channel="Y" name="resolution" value="32.14286" units="1/cm"/>
          <inkml:channelProperty channel="T" name="resolution" value="1" units="1/dev"/>
        </inkml:channelProperties>
      </inkml:inkSource>
      <inkml:timestamp xml:id="ts0" timeString="2022-04-27T06:33:12.372"/>
    </inkml:context>
    <inkml:brush xml:id="br0">
      <inkml:brushProperty name="width" value="0.05292" units="cm"/>
      <inkml:brushProperty name="height" value="0.05292" units="cm"/>
      <inkml:brushProperty name="color" value="#FF0000"/>
    </inkml:brush>
  </inkml:definitions>
  <inkml:trace contextRef="#ctx0" brushRef="#br0">21349 16352 0,'20'20'140,"-1"-20"-124,-19 19-16,39-19 16,-19 0-1,-1 0-15,0 0 16,1 0 0,-1 0 15,1 0-16,-1 0-15,1 0 16,38 0 0,0 0-1,-38 0 1,-1 0 0,1 0 30,-1 0-14,1 0-17,-1 0 1,0 0 15,1 0 0,19 0-15,-20 0 0,20 0-1,-19 0 1,-1 0 0,0 0-1,1 0 1,-1 0 46,1 0-30,-1 0-17,1 0 32,-1 0-31,1 0-16,-1 0 47,0 0-1,1 0-30,-1 0-16,1 0 94,-1 0-79,1 0 95,-20-19-110,19 19 15</inkml:trace>
</inkml:ink>
</file>

<file path=ppt/ink/ink10.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64.21405" units="1/cm"/>
          <inkml:channelProperty channel="Y" name="resolution" value="32.14286" units="1/cm"/>
          <inkml:channelProperty channel="T" name="resolution" value="1" units="1/dev"/>
        </inkml:channelProperties>
      </inkml:inkSource>
      <inkml:timestamp xml:id="ts0" timeString="2022-04-20T08:40:27.099"/>
    </inkml:context>
    <inkml:brush xml:id="br0">
      <inkml:brushProperty name="width" value="0.05292" units="cm"/>
      <inkml:brushProperty name="height" value="0.05292" units="cm"/>
      <inkml:brushProperty name="color" value="#FF0000"/>
    </inkml:brush>
  </inkml:definitions>
  <inkml:trace contextRef="#ctx0" brushRef="#br0">12950 8594 0,'-20'0'250,"1"0"-250,-20 0 16,0 0-1,-19 0-15,19 0 16,-78 0 0,59 20-16,19-20 15,-78 19 1,39-19-1,1 19 1,38-19 0,19 0-1,1 0 1,-20 0 0,-58 0-1,38 0 16,40 0-15,-1 0 47,20 20-63,-19-20 15,0 0-15,-40 0 16,20 0-1,20 0 1,-39 0 0,19 0-1,0 0 1,0 0 0,-19 0 15,-40 0-16,-38-20 1,-136-18 0,97 18-1,58 20 1,59 0 0,-97 0-1,96 0 1,-135 0-1,19 0 1,0-19 0,19-1-1,20 20 1,39-19 0,58 19-1,20 0 16,-1 0 1,-19 0-32,-19 0 15,-98 0 1,-38-20 0,116 20-1,59 0 1,-1 0 31,-58 0-32,-116 0 1,-20 20 0,0 19-1,59 0 16,96-39-31,40 0 16,-1 0 15,-18 19-15,18-19 0,-19 0-1,20 0 1,-1 0 15,1 0-15,-1 19-1,-18-19-15,18 0 32,1 0-1,-20 20-16,19-20 1,1 0 0,-1 0 15,1 19-15,-20-19-1,20 0 1,-1 0-1,-38 0 1,38 0-16,-18 0 16,18 0-1,-19 0 1,-77 0 0,18 0-1,59 0 16,20 0-15,0 0 15</inkml:trace>
  <inkml:trace contextRef="#ctx0" brushRef="#br0" timeOffset="-86505.78">10616 10713 0,'20'0'78,"-1"0"-62,20-19-1,-19 19 1,-1 0-1,39-19 1,39 19 0,20 0-1,-39 0 1,-20 0 0,-38 0 30,-1 0-30,-19-20-16,20 20 16,-1 0-1,0 0 17,-38 0 405,19 20-421,-19-20 15,-1 0 0,1 0-15,-1 0-1,1 0 1,-20 0-16,0 0 16,20 0-1,-1 0-15,1 0 16,-20 0 0,19 0-1,1 19 48,-1-19-63,-77 0 15,39 0 17,39 0-17,-40 0 1,40 0-1,-1 0 1,1 0 0,-1 0-1,1 0 1,0 0 0</inkml:trace>
  <inkml:trace contextRef="#ctx0" brushRef="#br0" timeOffset="-68883.19">8361 11219 0,'19'0'250,"1"0"-250,-1 0 16,1 0 31,18 0-32,-18 0 1,38 0-1,-38 0-15,19 0 16,-1 0 0,-18 0 46,-1 0-46,20 0-16,-19 19 15,-1-19 1,1 0 0,18 0-1,-18 0 1,-1 20 62,1-20-78,-1 19 0,20-19 16,0 0-16,-20 20 15,20-20 1,-39 19-16,20-19 16,-1 0-1,40 0 16,-21 0-15,1 20 0,-19-20 15,-1 0-15,20 19-1,0-19 1,-20 0-1,1 0 1,-1 0 0,1 0-16,19 0 15,19 0 1,20 20 0,-39-20-1,0 0 1,-20 0-1,20 0 17,-20 0-17,20 0 17,-19 0-17,-1 0 1,20 0-16,-20-20 15,1 20 1,19 0 0,-20-19-1,20 19 1,-19 0 0,18 0-1,21 0 1,-20 0-1,19 0 1,0 0 0,-19 0 15,0 0-15,0 0-1,0 0 1,39 0-1,-39-20 1,58 1 0,-39 19-1,-38 0 1,18 0 0,-18 0-1,19 0 16,0 0-15,-1 0 0,21 0-1,-1 0 17,-19 0-17,-20 0 1,20 0-1,0 0 1,0 0 0,0 0-1,19 0 1,40 0 0,-40 0-1,0-20 1,-38 20-1,19 0 17,-20-19-17,20 19 1,19 0 0,-38 0-16,19 0 15,-20 0-15,0 0 16,1 0 46,-1 0-62,20 0 16,20 0 0,-21 0-1,-18 0 1,-1 0-1,1 0 1,38 0 0,-19 0 15,0 0-31,0 0 16,-20 0-1,40 0 1,-1 0-1,0-20 1,-38 20 0,-1 0-1,1 0 17,38 0-17,-19 0 1,0 0-1,-20 0 1,1 0 93,-1 0-77,0 0-32,1 0 15</inkml:trace>
</inkml:ink>
</file>

<file path=ppt/ink/ink11.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64.21405" units="1/cm"/>
          <inkml:channelProperty channel="Y" name="resolution" value="32.14286" units="1/cm"/>
          <inkml:channelProperty channel="T" name="resolution" value="1" units="1/dev"/>
        </inkml:channelProperties>
      </inkml:inkSource>
      <inkml:timestamp xml:id="ts0" timeString="2022-04-20T08:48:42.959"/>
    </inkml:context>
    <inkml:brush xml:id="br0">
      <inkml:brushProperty name="width" value="0.05292" units="cm"/>
      <inkml:brushProperty name="height" value="0.05292" units="cm"/>
      <inkml:brushProperty name="color" value="#FF0000"/>
    </inkml:brush>
  </inkml:definitions>
  <inkml:trace contextRef="#ctx0" brushRef="#br0">2158 18044 0</inkml:trace>
  <inkml:trace contextRef="#ctx0" brushRef="#br0" timeOffset="751.55">2450 18763 0</inkml:trace>
</inkml:ink>
</file>

<file path=ppt/ink/ink2.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64.21405" units="1/cm"/>
          <inkml:channelProperty channel="Y" name="resolution" value="32.14286" units="1/cm"/>
          <inkml:channelProperty channel="T" name="resolution" value="1" units="1/dev"/>
        </inkml:channelProperties>
      </inkml:inkSource>
      <inkml:timestamp xml:id="ts0" timeString="2022-06-29T11:23:27.301"/>
    </inkml:context>
    <inkml:brush xml:id="br0">
      <inkml:brushProperty name="width" value="0.05292" units="cm"/>
      <inkml:brushProperty name="height" value="0.05292" units="cm"/>
      <inkml:brushProperty name="color" value="#FF0000"/>
    </inkml:brush>
  </inkml:definitions>
  <inkml:trace contextRef="#ctx0" brushRef="#br0">16605 12347 0,'0'19'187,"0"1"-187,0-1 16,0 0-1,0 1 1,0-1 0,0 20-1,0 0 1,0-19 0,0-1-1,0 0 1,0 1-1,0-1 1,0 1 0,0 19 15,0-20-15,0 1-16,0-1 31,0 0-31,0 1 31,0-1-15,0 1-1,0-1 1,0 1 15,0-1-15,0 1 15,0-1-31,0 20 16,0-20-1,0 1 1,0-1 171</inkml:trace>
  <inkml:trace contextRef="#ctx0" brushRef="#br0" timeOffset="4184.74">25977 12327 0,'0'20'172,"0"-1"-141,0 1-15,0-1 0,0 0-1,0 1 17,0-1-32,0 1 15,0 19 1,0 0-1,0-1 1,0 1 0,0-19-1,0-1 1,0 1 0,0 19-1,0-20 1,0 20 15,0-20 0,0 1-31,0-1 16,0 1 0,0-1-1,0 1-15,0-1 16,0 0 15,0 1 0,0-1-15,0 1 296,0-1-280,0 1 15,0-1-16</inkml:trace>
  <inkml:trace contextRef="#ctx0" brushRef="#br0" timeOffset="8556.44">26191 13280 0,'0'19'78,"0"1"-31,0-1-31,0 1-1,0-1 1,0 1-16,0 19 16,0-1-1,0 1 1,0-19 15,0-1-31,0 1 16,0 19-1,0-1 1,0-18 0,-20-1-1,20 1-15,-38 19 16,-21 19 0,59-39-1,-58 59 1,-20-19-1,78-40 1,-39 0 0,20 1-1,19-1 17,-59-19-17,40 20-15,-98 19 16,20 0-1,39-20 1,-1-19-16,-77 39 16,78-39-1,-136 0 1,-98 0 0,20 0-1,19 0 1,59-20-1,155 20 1,19 0 0,1 0-1,-156 0 17,-59 0-17,-38-19 1,78 19-1,58 0 1,0-19 0,-214-1-1,77 20 1,21-19 0,154 19-1,-135-20 1,97 20-1,-20 0 1,1-19 0,19 19 15,38 0-15,40 0-16,-39-20 15,0 1 1,58-1-1,-20 1-15,21 0 16,-157-20 0,98 0-1,0 19 1,-20-19 0,0 20-1,1-20 1,38 20-16,-136 19 15,0 0 1,117 0 0,-175 0-1,155 0 17,39 0-17,1 19 1,18 1-1,-77 38 1,0-19 0,0 19-1,97-19 1,20-20 0,-40 20-1,20-19 1,0-1-1,-38-19 1,38 0 0,0 0-1,19 0 17,-18 0-17,18 0 1,-97 0-1,-38 0 1,77 0 0,0 0-1,-19 0 1,0 20 0,0-20-1,38 0 1,40 0-16,-1 0 31,1 0-15,0 0-1,-79 0-15,1 0 32,39 0-17,19 0 1,19-20 62,20 1-62,-19-1-16,0 1 15,19-1-15,0-18 16,-20-1-1,1 19 1,19 1 31,-20 19-47,20-20 31,0 1-15,-19 19-1,-20-39 1,39 0 0,-20 20-1,1 19 1,19-20 15,0 1 47,0-1-62,0-19 0,0 20-1,0 0-15,0-20 31,19 19-15,-19 1 15,0-1-31,0-19 32,20 1-17,-20 18 1,19 1-1,-19-1 17,0 1-32,0-1 125,0 1-94,0-1-15,0 1 140,0 0-141,0-1 157,0 1-140,0-1 14,0 1 1</inkml:trace>
  <inkml:trace contextRef="#ctx0" brushRef="#br0" timeOffset="16650.03">16741 12833 0,'20'0'31,"-1"0"-15,0 0 0,20 0-1,0 0-15,20 0 16,-1 0-16,39 0 15,-19 0 1,-59 0 0,40 0-1,-20 0 17,38 0-17,-38 0 1,0 0-1,-19 0 1,38 0 0,-19 0-1,0 0 1,19 0 0,0 0-1,1 0 1,-20 0-1,-20 0 1,0 0 0,20 0-1,39 0 17,0 19-17,-59-19 1,20 0-1,-19 0 1,38 0 0,-19 0-1,0 0 1,-20 0 0,20 0-1,19 0 1,-19 20-16,0-20 15,0 0 1,-19 19 0,-1-19-1,0 0 17,20 0-17,0 0 1,0 0-1,39 0 1,-59 0-16,40 0 16,-20 0-1,-20 0 1,59 0 0,-39 0-1,0 0 1,-1 0-1,-18 0 1,19 0 0,0 0-1,19 0-15,0 0 32,-19 0-17,0 0 1,19 0-1,1 0 1,19 0 0,38 0-1,-38 0 1,-39-19 0,19 19-1,-38 0 1,18 0-1,1 0 1,39 0 0,-20 0-1,-19 0 17,0-20-17,0 20 1,19 0-1,-38 0 17,-1 0-32,20 0 15,39 0 1,0 0 0,0 0-1,-59 0 1,20 0-1,-20 0 1,1 0 15,19 0-15,-20 0 0,20 0-1,0 0 1,-20 0-1,20 0 1,39 0 0,-20 20-1,1-20 1,-1 0 0,-39 0-1,59 0 1,19 0-1,-38 19 1,-20-19 0,0 0-1,-1 0 17,1 20-17,-19-20 1,58 0-1,-1 0 1,-38 0 0,0 0-1,0 0 1,0 0 0,0 0-1,58 0 1,-39 0-1,-19 0 1,0 0 0,19-20-1,-19 1 32,-19 19-31,-20-20-1,19 20 1,1 0 0,19 0-1,-20-19 1,20 19 0,-20 0-1,1 0 1,-1 0-1,20 0 1,39 0 0,0 0-1,-39 0 17,-20 0-17,0 0 1,59 0-1,-19 0 1,-1 0 15,-39 0-15,40 0 0,-1 19-1,-19-19 1,0 0-1,-20 0 1,20 0 0,19 0-1,-19 0 1,20 0 0,96 0-1,-38 0 1,-39 0-1,-20 0 1,-39 0 0,1 0-1,-1 0 1,1 0 0,-1 0 15,1 0-31,-1 0 15,20 0 1,-20 0 0,20 0-1,0-19 17,0 19-17,78 0 1,-40 0-1,-38 0 1,39 0 0,19 0-1,-19 0 1,-39 0 0,19 0-1,-38 0 1,19 0-1,38 0 1,1 0 0,-58 0-1,19 0 17,-1 0-17,-18 0 1,58 0-1,-20 0 1,-19 0 0,-20 0 31,20 0-32,0 0 1,-19 0-1,-1 0-15,0 0 16,1 0 15,-1 0-15,1 0 0,58 0-1,38 0 1,-96 0-1,-1 0 1,1 0 47,-1 0-32,0 0 16,1 0-32,-1 0 48,1 0-16,-1 0-47,1 0 78,-1 0-31,1 0-16,-1 0-31,0 0 16,1 0 15,-1 0 31,1 0-46,-20 19-16,19-19 16,1 0 15,-20 20-16,0-1 95,19 1-79</inkml:trace>
  <inkml:trace contextRef="#ctx0" brushRef="#br0" timeOffset="20142.64">20124 12308 0,'0'19'265,"0"1"-233,0-1-1,0 1 0,0-1 0,0 0 1,0 1-17,0-1 1,0 1-1,0-1 1,0 1 0,0-1-1,0 1 17,0-1-17,0 0 1,0 1 15,-19-20-15,19 19-1,0 20 1,0-19 0,0-1-1,0 1 1,0-1-16,0 0 78,0 1-62,0-1-1,0 1 32,0-1 0,0 1-16,0-1-31,19-19 16</inkml:trace>
  <inkml:trace contextRef="#ctx0" brushRef="#br0" timeOffset="23547.57">20105 12327 0,'19'0'125,"20"0"-125,-19 0 16,19 0-1,-1 0 16,-18 0-31,-1 0 0,1 0 16,38 0 0,-38 0 15,18 0-15,-18 0-1,-1 0 1,20 0 15,-19 0-15,-1 0-1,1 0 1,-1 0 0,0 0 15,20 0-31,0-19 15,20 19 1,-21 0 0,21 0-1,-20 0 1,19 0 0,0 0-1,-38-20 16,19 20-15,19 0 0,-19 0-1,0 0 1,19 0 0,-38 0-16,-1 0 15,98 0 1,-78 0 15,-20 0 0,0 0-15,20 0 0,39 0-1,-58 0 1,-1 0 31,0 0-32,1 0 1,-1 0 0,20 0-1,0 0 1,-19 0-1,-1 0 32,20 20-15,0-20-17,-20 19-15,1-19 16,-1 0-1,1 0 1,-1 0 0,20 20-1,-20-20 1,20 19 0,-19-19-16,-20 20 93,0-1-30,0 0-16,0 1-32,0-1 17,0 1-17,0 19-15,0-20 16,0 1-1,0-1 1,0 0 0,0 1 31,0-1-16,0 1 0,0-1-15,0 1 15,0-1-15,0 1 15,0-1-16,0 0 1,0 1 0,0-1-1,0 1 1,0-1 0,0 1 15,0-1 31,0 1-62,19-1 16,-19 0 0,-19-19 593,-1 0-593,-19 0-1,20 0 1,-1 0 62,1 0-62</inkml:trace>
</inkml:ink>
</file>

<file path=ppt/ink/ink3.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64.21405" units="1/cm"/>
          <inkml:channelProperty channel="Y" name="resolution" value="32.14286" units="1/cm"/>
          <inkml:channelProperty channel="T" name="resolution" value="1" units="1/dev"/>
        </inkml:channelProperties>
      </inkml:inkSource>
      <inkml:timestamp xml:id="ts0" timeString="2022-06-29T11:25:09.010"/>
    </inkml:context>
    <inkml:brush xml:id="br0">
      <inkml:brushProperty name="width" value="0.05292" units="cm"/>
      <inkml:brushProperty name="height" value="0.05292" units="cm"/>
      <inkml:brushProperty name="color" value="#FF0000"/>
    </inkml:brush>
  </inkml:definitions>
  <inkml:trace contextRef="#ctx0" brushRef="#br0">10189 5366 0,'0'20'78,"0"-1"-62,0 1-16,0 19 15,0 0 1,0-1-16,0 21 16,0-20-1,0 19-15,0 20 32,0 19-17,0-39 1,0 1-1,0-40 1,0 20 0,0 0 15,0-20-15,0 1-1,0-1 1</inkml:trace>
  <inkml:trace contextRef="#ctx0" brushRef="#br0" timeOffset="2602.11">25471 5328 0,'0'19'78,"0"0"-78,0 20 16,20-19-16,-20 19 15,19 0 1,-19 19-1,0-19-15,0 0 16,0-20 0,0 20 15,0-20-15,0 20-1,0-19 1,0-1-1,0 1 1,0 19 0,0-20-1,0 0 1,0 1 0,0-1 15,0 1 0,-19-1 0,19 1-15,-20-1 0,1 1 46,19-1-15,0 0-31,0 1 93,0-1-78</inkml:trace>
  <inkml:trace contextRef="#ctx0" brushRef="#br0" timeOffset="5778.58">10208 5755 0,'39'0'63,"-20"0"-48,20 0-15,-19 0 16,-1 0 0,20 0-16,0-19 15,19 19-15,59 0 16,116-20-1,156 20 1,-39 0 0,156 0-1,-254 0 1,-38 0 0,20 0-1,-1 0 1,20 0-1,-78 0 1,-59 0 0,1 0 15,77 0-15,118 0-1,115 0 1,40 0-1,-78 0 1,-156 0 0,-136 0-1,-58 0 1,20 0 0,96 0-1,351 0 1,-137 0-1,-97 0 1,-213-19 0,57 19 15,-38 0-15,58 0-1,98 0 1,18 0-1,-57 0 1,-59 0 0,-78 19-16,98-19 15,19 20 1,-97-20 0,194 0-1,-58 19 1,0-19-1,19 39 1,0-19 0,59-1 15,19-19-15,-39 0-1,-58 0 1,-136 0-16,77 0 15,-77 0 1,-20 0 0,1 0-1,-40 0 1,20 0 0,58-19-1,98 19 1,19 0-1,-39 0 1,-156 0 0,1 0 15,-1 0 0,0 0 282</inkml:trace>
  <inkml:trace contextRef="#ctx0" brushRef="#br0" timeOffset="122427.64">23663 5678 0,'20'0'172,"19"0"-172,-20 0 15,20 0 1,-20 0-1,1 0 1,-1 0-16,40 0 16,-1 0-1,20 0 1,-20 0 0,0 0-1,1 0 1,38 0-1,-58 0 17,58 0-17,-58 0-15,39 0 16,-59 0 0,20 0-1,0 0 1,0 0-1,38 0 1,-18 0 0,-40 0-1,1 0 1,19 0 0,-20 0-1,0 0 1,1 0-1,-1 0 17,1 0-17,38 0 17,0 0-1,-38 0-16,-1 0 1,1 0 0,19 0-1,0 0 1,-1 0 0,-18 0-1,-1 0 1,20 0-1,-19 0 1,-1 0 15,1 0 32,-1 0-48,0 0 657,1 19-312</inkml:trace>
  <inkml:trace contextRef="#ctx0" brushRef="#br0" timeOffset="130645.93">20377 6961 0,'0'19'296,"0"1"-249,0-1-31,0 1 31,0-1-16,0 0 94,20-19-109,-20 20-1,0-1 1,0 1 0,0-1 155,19 1-139,-19-1 61,0 1-61,0-1-1,0 0 0,0 1 16,0-1 16,0 1-1,0-1-31,19-19 16,-19 20-16,0-1 79,0 1-32,0-1-62,0 0 15,0 1 0,0-1-15,0 1-1,0-1 1,0 1-16,0-1 31,0 1-15,0-1 31,0 0-16,0 1-15,0-1 46,0 1-46</inkml:trace>
  <inkml:trace contextRef="#ctx0" brushRef="#br0" timeOffset="137871.94">18491 7777 0,'0'20'125,"0"-1"-125,0 1 31,0-1-15,0 1-16,0 19 31,0-20-15,0 0-1,0 1 16,0-1 1,0 1 265,0-1-266,0 1 0,0-1-15,0 1-1,0-1 1,0 0 0,0 1-1,0-1 1,0 1 15,0-1-31,0 1 16,0-1-1,0 1 1,0-1 0,0 0-1,0 1 16,0-1-15,0 1 0,0-1 15,0 1 0,0-1 329,0 1-267,0-1-30,0 0-48</inkml:trace>
  <inkml:trace contextRef="#ctx0" brushRef="#br0" timeOffset="140686.87">18647 7777 0,'19'0'62,"-19"20"-46,0-1-1,0 1 1,0-1 46,0 1-46,0-1 0,20-19 15,-20 20 0,0 18 47,0-18-31,0-1-31,0 1-1,0-1 17,0 20-1,0-19-15,0-1-1,0 0 1,0 1-16,0-1 31,0 1 125,0-1-124,0 1 46,0-1-63,0 1 17,0-1-17,0 0-15,0 1 31,0 19-15,0-20 0,0 1-1,0 19 1,0-20 0,0 0-1,0 1 1,0-1 31</inkml:trace>
  <inkml:trace contextRef="#ctx0" brushRef="#br0" timeOffset="149690.51">292 7991 0,'19'0'31,"0"0"0,1 0-31,-1 0 31,1 0 32,-1 0-32,1 0-15,-1 0 15,1 0-15,-1 0-1,0 0-15,1 0 16,19 0-1,-20 0 1,1 0 0,38 0 15,-39 0-15,20 0-1,0 20 1,-19-20-1,19 0 1,-20 0 0,0 0-16,1 0 15,-1 0 17,1 0-17,-1 0-15,20 0 16,-19 0-1,-1 0 17,20 0-17,-20 0 17,1 0-32,-1 0 31,1 0-16,-1 0 32,1 0-31,-1 0 78</inkml:trace>
  <inkml:trace contextRef="#ctx0" brushRef="#br0" timeOffset="161219.01">16586 8614 0,'0'19'188,"0"20"-157,0-20-15,0 1-1,0-1 1,0 1-1,0-1 17,0 20 15,0-20-16,0 1-16,0-1-15,0 1 16,0-1 15,0 1-15,0-1 0,-20 1-1,20-1 1,0 0-1,0 1 1,0-1 0,0 1 15,-19-20-31,19 19 31,0 1-31,0-1 16,-20-19-1,20 19 126,0 1-94,0-1-16,0 1 47,0-1 16,0 1-47,0-1-47,0 1 109,0-1-77,0 0-1,0 1 94</inkml:trace>
  <inkml:trace contextRef="#ctx0" brushRef="#br0" timeOffset="164716.15">16780 8594 0,'0'20'219,"-19"-1"-219,19 0 15,0 1-15,0-1 32,0 20-17,0-19 1,-20-20-16,20 19 15,0 20 1,0 0 0,0 19-1,0-19 1,0-19 0,0-1 15,0 20-16,0-20 17,0 1-17,0-1 17,0 1-17,0-1 1,-19 0-1,19 1 1,0-1 0,0 1-1,0-1 1,0 1 0,0-1-1,0 1 16,0-1 48</inkml:trace>
  <inkml:trace contextRef="#ctx0" brushRef="#br0" timeOffset="168739.31">16974 8594 0,'0'20'203,"0"18"-187,0-18-16,0-1 16,0 20-1,0 20 1,0-1-1,0-19 1,0-20 0,0 1-1,0-1 1,0 1 46,0-1 79,0 0-94,0 1 0,0-1-16,0 1-15,0-1-1,0 1 1,0 18 15,0-18 0,0-1-15,0 1 0,0-1 15,0 1 47,0-1 16,0 1-47,-19-20-32</inkml:trace>
  <inkml:trace contextRef="#ctx0" brushRef="#br0" timeOffset="176219.61">14427 9411 0,'0'19'265,"0"1"-108,0-1-142,0 0 32,-19-19-47,19 20 16,0-1 15,0 1-15,0-1 15,0 1 0,-20 19-15,20-20-1,0 20 1,0-20 0,0 1-1,0-1 1,0 1 15,-19-1-15,19 1 31,0-1-1,0 0 1,0 1 63,0-1-48,19-19-46,-19 20 15,0-1 16,0 1-16,20-1 0,-20 1 16,0-1-47,19-19 32,-19 19-32,0 1 46,0-1-30,0 1-16,0-1 31,0 1 16,0-1 109</inkml:trace>
  <inkml:trace contextRef="#ctx0" brushRef="#br0" timeOffset="180545">14602 9352 0,'0'20'31,"0"-1"141,0 1-141,0-1 0,0 1 0,0-1 16,0 0-15,0 20-1,0-19 16,0-1-32,0 1-15,0-1 32,0 1-17,0-1 16,0 0-15,0 1 0,20-20-1,-20 19 1,0 20 0,0-19-1,0-1 1,0 20-1,0-20 1,0 20 15,0 0-15,0 0 0,0-19-1,0-1 1,0 0-1,0 1 1,0-1 31,0 1 47</inkml:trace>
  <inkml:trace contextRef="#ctx0" brushRef="#br0" timeOffset="183719.18">14797 9372 0,'0'19'140,"0"1"-124,0-1 0,0 1-1,0 18 1,0-18 0,0-1-1,0 1-15,0-1 16,0 20-1,0-19 1,-20 38 0,20-19-1,0 0 1,0-20 0,-19 20-1,19-20 1,0 20-1,0-19 17,0-1-17,0 1 1,0-1 15,0 1 0,0-1 32,0 0-47,0 1 234,0-1-172,0 1-16,0-1-46,0 1 15,0-1 0</inkml:trace>
  <inkml:trace contextRef="#ctx0" brushRef="#br0" timeOffset="187371.92">14991 9391 0,'0'20'110,"0"-1"-95,0 1 1,0-1 15,0 20-31,0-20 31,0 1-31,0 19 32,0 0-17,0-20 1,0 0 0,0 20-16,0 0 31,0-19-31,0-1 15,-19 20 1,-1 19 15,20-38-15,0-1 0,0 20 15,0-19-16,0-1-15,-19-19 16,19 19 15,0 1 32,0-1 827,0 1-874,0-1 0</inkml:trace>
  <inkml:trace contextRef="#ctx0" brushRef="#br0" timeOffset="211102.01">12327 10247 0,'20'0'16,"-20"19"15,0 1 0,19-20-15,-19 19 0,0 20-1,0 0 1,0 0-1,0-20 1,0 1 0,0-1-1,0 1 17,0-1-1,0 20-16,0-20 1,0 1 0,0-1-1,0 20 1,0 0 0,0-20-1,-3675 1 1,7350-1-1,-3675 1 1,0-1 0,0 20-1,0-19 1,0-1 15,0 0 0,0 1-15,0-1 15,0-38 751,0-1-767,0 1 16,0 0-15,0-1 0,0 1-1,0-1 17,0 1-1,0-1-16,0 1 1,0-1 0,0 1-1,0 0 1,0-1 0,0 1-1,-19 19 110,19-20-109,-20 20 109,20-19-31,-19 19-16</inkml:trace>
  <inkml:trace contextRef="#ctx0" brushRef="#br0" timeOffset="214063.75">12502 10266 0,'20'0'172,"-20"39"-172,19 19 16,1 59-1,-20-20 1,0-19 0,0 19-1,0-38 1,0-20-16,0-1 15,0 1 1,0 0 0,0 0-1,0 0 1,0 0 0,0-20-1,0 1 16,0-1 1,0 1-17,19-40 407,-19 1-406,0-1-1,0 1 1,0-1 0,0 1-1,0 0-15</inkml:trace>
  <inkml:trace contextRef="#ctx0" brushRef="#br0" timeOffset="-211506.62">12697 10305 0,'0'20'235,"0"-1"-204,0 0-31,0 1 16,0-1-1,0 1 1,0-1-1,0 1-15,0-1 16,0 1 0,0 38-1,19-19 1,-19-20 0,0 40-1,0-21 1,0-18-1,0 19 1,0-20 0,0 1 62,0-1-47,0 1 16,0-1 0,0 20 47,0-20 31,0 1-32</inkml:trace>
  <inkml:trace contextRef="#ctx0" brushRef="#br0" timeOffset="-207859.58">12891 10266 0,'0'20'47,"0"-1"-32,0 1 63,0-1-46,0 0-32,0 1 0,0-1 15,0 1 1,20-1 0,-20 1-1,0-1 1,0 1-1,0-1 1,0 20 0,0 0-1,0-20-15,0 1 16,0-1 0,0 20-1,0-20 1,0 1 15,0-1-15,0 1-1,0-1 17,0 1-1,0-1 125,19 1-140,-19-1-1,0 0 17,0 20-1,0-19 47,0-1-62,0 1-1</inkml:trace>
  <inkml:trace contextRef="#ctx0" brushRef="#br0" timeOffset="-203591.55">13047 10286 0,'0'19'62,"0"1"-46,0-1-1,-20 0-15,20 20 16,0-19 0,0 19-1,20 0 1,-20-20-1,0 0 1,0 1 15,0-1 47,0 1-31,19-20 0,-19 19-16,0 1 1,0-1 15,0 1-32,0-1 16,0 0-15,20 1 15,-20-1-15,0 1 46,0-1 1,0 1 31,0-1-47,0 1-1,0-1 33,0 0-79,0 1 15,0-1 1,0 1-1,0-1 1,0 1 0,0-1-1,0-38 204,0-1-219</inkml:trace>
  <inkml:trace contextRef="#ctx0" brushRef="#br0" timeOffset="-185107.29">10091 11025 0,'-19'0'156,"-1"0"-140,1 0 15,0 0-15,-1 0 15,1 0-31,19 19 16,-20-19 15,1 0 32,-1 0 46,1 19-15,19 1-1,-20 19-77,20-20-16,0 1 16,-19-1 15,19 1-15,-19-1-1,19 20 1,-20-20-1,20 40 1,-19-40 0,-1 39-1,20-38 1,0 19 0,0-20-1,0 1 16,0-1-15,0 1 0,0-1 31,20 0 31,-1-19-63,1 20 1,-20-1 15,19-19-15,0 0 93,1 0-93,-1 20 31,-19-1 140,20-19-156,-1 0 94,-19 20-125,20-20 16,-1 0 31,-19 19-31,20-19-16,-1 19 31,0-19-31,1 0 109</inkml:trace>
  <inkml:trace contextRef="#ctx0" brushRef="#br0" timeOffset="-179946.87">25413 10927 0,'20'0'109,"-20"20"0,19-20-93,0 0 31,1 0-32,-1 0 17,1 0 46,-1 0-47,1 0-15,-1 0 15,1 0 0,18 0 0,-18 0-31,-1 0 16,1 0 0,-1 0-1,1 19 17,-1-19 61,1 0-46,-20 20-47,0-1 31,19-19 1,-19 20-32,19 18 15,1-38 1,-1 20 0,-19-1-1,20-19 32,-20 20 78,0-1-78,0 1-31,0 19-1,0-20 1,0 0-1,0 1 1,0-1 15,0 1 1,0-1-1,0 1-31,0-1 15,0 1 1,0-1 15,0 0-15,0 1-16,0-1 47,0 1 78,0-1-110,0 1 32,0-1-15,0 1 14,0-1-30,-20-19 15,20 19 141,-19-19-172,-1 20 94,20-1-47,-19-19-16,19 20 32,0-1 30,-19-19 142,-1 0-188,1 0 31,19 20-63,-20-20 1,20 19 15,-19-19-15,-1 0 328,20 19-329,-19-19 1,-1 0 62,1 0-31,0 0-16,-1 0 16,1 0 297,19-19-344,-39 0 15</inkml:trace>
  <inkml:trace contextRef="#ctx0" brushRef="#br0" timeOffset="-171300.14">10655 11258 0,'0'19'110,"0"1"-110,0-1 15,0 1 1,0-1-16,0 1 15,0-1 17,0 0 30,0 20 16,0 0-46,0-19-17,0-1 16</inkml:trace>
  <inkml:trace contextRef="#ctx0" brushRef="#br0" timeOffset="-168516.77">10888 11297 0,'20'0'110,"-1"0"-95,1 0 1,-1-20 0,1 20 15,-1 0 0,1 0-31,-1 0 47,0 0-31,1 0 30,-1 0 1,-19 20-15,20-1-17,-20 1 1,0-1-16,0 1 31,0-1-15,0 0-1,0 1 1,0-1 31,0 1-16,0-1-15,0 1-1,0-1 17,0 1-17,-20-20 63,1 0-78,-1 0 16,1 0 0,0 0-1,-1 0 126,1 0-94,-1 0 62,1 0-62,19-20 62,0 1-62,0-1 0,-20 20-31,20-19-1,0-1 48,0 1-32,0-20-15,0 20 93,0-1-46,0 1-17</inkml:trace>
  <inkml:trace contextRef="#ctx0" brushRef="#br0" timeOffset="-166727.79">11258 11258 0,'19'0'47,"-19"19"-31,0 1 109,0-1-79,0 1-46,0-1 16,0 1 15,0-1 1,0 0-1,0 1-16,0-1 1,0 20 0,0-19 15,0-1-15,0 1 93,0-1-62,20-19 0,-20 19 31</inkml:trace>
  <inkml:trace contextRef="#ctx0" brushRef="#br0" timeOffset="-164023.62">11472 11355 0,'0'-19'47,"19"19"-47,1 0 31,-1 0 63,1 0-63,-1 0-15,0 0 30,1 19-14,-20 1-17,0-1 63,0 0-46,0 1-17,0-1 1,0 1 15,0 19 0,0-20 1,0 20-1,0-20 0,0 1 32,-20-20-63,20 19 78,-19-19-16,0 0-46,-1 0 0,1 0-16,-1 0 15,1 0 1,-1 0 78,1 0-32,19-19-46,-20 19-1,20-20-15,0 1 16,0 0 46,-19 19-62,19-20 47,0 1-31,0-1-16,0 1 47,0-1 0,0 1 46,0-1-46,19 20 94,1 0-110,-1 0 141</inkml:trace>
  <inkml:trace contextRef="#ctx0" brushRef="#br0" timeOffset="-162529.5">11861 11238 0,'0'20'63,"0"-1"-63,0 1 15,0-1-15,0 1 16,0 19-16,0-20 16,0 20-1,0 19 1,0-38 15,0 19-15,0-20-1,0 0 1,0 1 0,0-1-1,0 1 1,0-1-1,0 1 17</inkml:trace>
</inkml:ink>
</file>

<file path=ppt/ink/ink4.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64.21405" units="1/cm"/>
          <inkml:channelProperty channel="Y" name="resolution" value="32.14286" units="1/cm"/>
          <inkml:channelProperty channel="T" name="resolution" value="1" units="1/dev"/>
        </inkml:channelProperties>
      </inkml:inkSource>
      <inkml:timestamp xml:id="ts0" timeString="2022-04-20T08:20:29.477"/>
    </inkml:context>
    <inkml:brush xml:id="br0">
      <inkml:brushProperty name="width" value="0.05292" units="cm"/>
      <inkml:brushProperty name="height" value="0.05292" units="cm"/>
      <inkml:brushProperty name="color" value="#FF0000"/>
    </inkml:brush>
  </inkml:definitions>
  <inkml:trace contextRef="#ctx0" brushRef="#br0">15788 6786 0,'-58'-20'47,"0"1"-47,-78-1 16,19 1-16,-19 0 15,-175 19 1,136 0 0,116 0-1,40 19 1,0-19-1,-1 0 17,1 19 15,19 1-32,0-1 1,0 40-1,0-20 1,0 58 0,0 19-1,0-18-15,0-1 16,0 136 0,0 117-1,19 195 1,1-331-1,-1-39-15,59 272 16,19-97 0,-39-136 15,-38-59-15,-20-77-1,0 19 1,0 39-1,0 78 1,0 19 0,0-38-1,-39-59 1,39-19 0,0 38-1,0-19 1,0-77-1,0 38 1,0-78 0,0 20-1,0 0 17,0 97-17,-39-19 1,0-39-1,20-40 1,19 1 0,0-19 15,0 19-15,0-20-1,0 39 1,0-38-1,0 38 1,19-19 0,1-19 46,-20-1-46,38 20-16,-18-20 15,58 20 1,19 0 0,-39-19-1,0-20 1,1 0-16,57 0 16,137 0-1,136 38 1,-19 1-1,-176 0 1,-175-58 156,-19-1-156,0-19 46</inkml:trace>
  <inkml:trace contextRef="#ctx0" brushRef="#br0" timeOffset="2177.56">16158 13086 0,'-39'0'47,"-19"0"-47,-40 0 15,-193-20 1,135 1 0,59 19-16,-98 0 15,79 0 1,58 0-1,19 19 1,-20 1 0,1 38-1,-20-58 1,59 19 15,-1-19-15,20 39 78,-19 0-79,19-19 1,0 38-16,-20 78 15,20 39 1,20 58 0,19 59-1,-20-117 1,78 117 0,-38-156-1,19 97 1,19-39-1,-78-77 1,1-20 0,18 20-1,-38-78 1,0-20 0,0 1-1,0-1 63,0 1-62,0 19 0,20-20-1,-1 20-15,20 19 16,0 1-1,0-21 1,-20-18 0,-19 19 31,20-39-32,-20 19-15,0 1 16,19-20 140,1 0-156,19 0 16,0 0-1,19 0-15,20 0 16,19 0-16,0 0 16,156 0-1,233 39 1,-311-1-1,-136-38 1,-39-19 125,-20 0-110,1-1-15</inkml:trace>
  <inkml:trace contextRef="#ctx0" brushRef="#br0" timeOffset="4317.21">16138 16449 0,'-19'0'15,"-1"-19"-15,-38 19 31,19 0-31,20 0 16,-98 0 0,-38 0-1,116 0 1,-20 0 0,-77 0-1,78 0 1,-59 39-1,39-20 1,-155 1 0,194-20-1,39 19 17,0 20 155,0 19-187,0 1 16,20 18-16,-1 21 15,40 96 1,-59-116-16,19-20 16,20 39-1,0 20 1,-20-78-1,1 78 1,38 19 0,-19-20-1,19-57 17,-38 38-17,-1-58 1,-19 19-1,0 0 1,0-38 0,0 19-1,0 0 1,39 38 0,-20 1-1,1-39 1,-1 39-1,1-39 1,-1-20 0,1 1-1,-1 19 17,20 19-17,-39 0 1,19-19 15,20-19-15,-19-1-1,-20 0 1,19-19-16,39 0 16,20 0-1,0 0 1,0 0-1,-59 0 1,1 0 31,19 0-31,-1 0-1,60-38 1,-40 38-16,0-59 15,-38 59 1,-1 0 0,1-19-1,-20-1 17,39 20-17,-39-19 1,19 19-1,-19-20 48</inkml:trace>
</inkml:ink>
</file>

<file path=ppt/ink/ink5.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64.21405" units="1/cm"/>
          <inkml:channelProperty channel="Y" name="resolution" value="32.14286" units="1/cm"/>
          <inkml:channelProperty channel="T" name="resolution" value="1" units="1/dev"/>
        </inkml:channelProperties>
      </inkml:inkSource>
      <inkml:timestamp xml:id="ts0" timeString="2022-04-20T08:24:06.705"/>
    </inkml:context>
    <inkml:brush xml:id="br0">
      <inkml:brushProperty name="width" value="0.05292" units="cm"/>
      <inkml:brushProperty name="height" value="0.05292" units="cm"/>
      <inkml:brushProperty name="color" value="#FF0000"/>
    </inkml:brush>
  </inkml:definitions>
  <inkml:trace contextRef="#ctx0" brushRef="#br0">9605 16722 0,'20'0'140,"38"0"-140,59 38 16,38-18-16,1-1 16,174 20-1,-96-19 1,-59-20 0,-98 0-1,-38-20 1,39 20-1,-39 0 1,-20 0 47,1 0-63,-1 0 15,20 0 1,-19 0-1,18 0 1,1 0 0,-19 0-1,-1 0-15,20 0 16,-19 0 0,18 0-1,1-19 1,0 19-1,-19 0 17,-20-20-1,19 20 78,-19-19-93,20 19 0,-20-20-16,19 1 0,0 0 15,1-1 1,-20 1-1,19 19 1,-19-20 78,0 1 484,0-1-578,0 1 16,0-1-16,0 1 15,0 0 1,-39-1 93,20 20-62,0-19-16,-20 19 1,19-20-17,1 20 1,19-19-16,-20 19 15,1 0 1,-1 0 15,1 0-15,0 0 0,-1-20-1,1 20 1,-1 0-1,1 0 32,-20-19-31,19 19 0,1 0-1,0 0 32,-1 0-16,20-20 1,-19 20-17,-1-19 32,1 19-16,-1 0-31,1-19 16,-1-1 0,1 1 15,0 19-31,19-20 15,-20 20 1,1 0 31,-20 0-31,19 0-1,-38 0-15,-78 0 16,0-19-1,39 19 1,58 0 0,19 0 31,1 0-47,-1 0 15,1 0 1,0 0-16,-1 0 15,1 0 17,-1 0-17,-38 0 1,0 0 0,19 0-1,0 0 1,-20 0-1,-38 0 1,-19 0 0,-40 0-1,137 0 1,-20 0 171,19 0-171,1 0 62,-1 0 32,1 0 15,19 19-63,-20-19-15,20 20 15,-19 19-46,0-20-16,-1 20 0,-19 0 16,20 0-1,-20 38 1,19-77-16,20 20 16,0-1 280,20-19-280,-20 20 15,19-20-31,1 0 63,-1 0 31,1 0-32,-1 0-31,1 0 79,-1 0-95,-19 19 32,19-19-31,-19 20 109,20-1-110,-1-19 1</inkml:trace>
  <inkml:trace contextRef="#ctx0" brushRef="#br0" timeOffset="35119.15">622 13766 0,'0'39'94,"0"19"-79,0 1-15,0-1 16,0-19 0,20 58-1,-20-58 1,0-20-16,0 20 15,0-19 1,0 19 0,0 19-1,0-19 1</inkml:trace>
  <inkml:trace contextRef="#ctx0" brushRef="#br0" timeOffset="37649.44">1050 13688 0,'-20'0'172,"-18"0"-172,-21 20 16,40-20-1,-1 0 1,1 0 0,-1 0 15,1 0-31,0 19 31,-1-19-15,-19 20-1,0-1 1,20-19 0,19 20-1,-39-1 1,39 0-1,-19 1 17,19 19-17,0 0 1,0 0 0,0-20-16,0 0 15,19-19 1,0 20-1,1-20 64,135-58-64,-116 38 1,20 20-1,-59-19 1,19 19 47,-19-20-48,0 1 32,39 19-16,-39-20-15,0 1 15,0-1 0,0 1-15,19 19-16,-19-19 16,0-1 31,20 20 124,-1 0-155,-19-19 15,0 38 94,0 1-109,-19-1 0,-1 39-16,1-19 0,0 0 15,19 0 1,-20 0-16,1 39 15,-1-20 1,20 0 0,-39 1-1,39-21 1,-19-38 0,19 39-1,0-19-15,-39-1 16,39 20-1,-19-19 17,19-1-17,0 0 1,-20-19 46</inkml:trace>
  <inkml:trace contextRef="#ctx0" brushRef="#br0" timeOffset="40304.37">1244 13824 0,'0'-19'125,"20"-20"-93,-1 39-32,-19-19 15,20 19 1,-1-39-1,1 39-15,-1-20 16,0 20 0,20 39 124,-39 0-124,0-19-16,20-1 16,-20 0-1,0 20 1,0-19-16,0 19 15,0-20 1,0 20 0,0 19-1,-20 1 1,1-1 0,19-19-1,0-20 1,0 1-1,0-1 1,-20 1 15,20-1-15,0 20 0,-19-39-16,0 19 15,-1-19 1,-19 20-1,-39-1 1,40 1 0,-1-1-1,19-19 1,20-19 62,0-1-62,-19 20-16,19-19 15,0-1 1,0 1 0,19 19 140,1 0-141,-1 0-15,1 0 16,-1 0 15,0 0-31,1 0 16,-1 0 0,1 19-1,19-19 16,-39 20-31,19-20 16,20 0 0,-20 0-1,1 0 1,-1 0 15,1 0-31,-1 0 63,1 19-63,-1-19 15,1 0 1</inkml:trace>
  <inkml:trace contextRef="#ctx0" brushRef="#br0" timeOffset="41031.33">1828 14447 0</inkml:trace>
  <inkml:trace contextRef="#ctx0" brushRef="#br0" timeOffset="42166.33">2041 14388 0</inkml:trace>
  <inkml:trace contextRef="#ctx0" brushRef="#br0" timeOffset="43385.56">2333 14369 0</inkml:trace>
  <inkml:trace contextRef="#ctx0" brushRef="#br0" timeOffset="-16511.15">1555 11919 0,'0'-20'78,"-19"20"-62,-59-19-16,-58 0 16,-19-1-16,-1 1 15,-38 19 1,135 0-1,40 0 32,-1 0-31</inkml:trace>
  <inkml:trace contextRef="#ctx0" brushRef="#br0" timeOffset="-15505.95">1147 11899 0,'-39'39'15,"20"-19"1,-1-1 31,20 20-31,-19-19-16,-1 38 15,-18 20 1,18-20-16,-19 20 15,0-39 1,39-20 0</inkml:trace>
  <inkml:trace contextRef="#ctx0" brushRef="#br0" timeOffset="-14105.83">1983 12016 0,'-19'0'78,"-20"0"-62,-20 0-1,21 0-15,-21 20 16,-38-20 0,58 19-1,20-19 48,-1 0-63,1 0 15,-1 19 1,-38 1 0,0 19-1,38-39 1,1 0-16,-1 19 16,-18 20-1,18-39 1,20 20-16,-19-20 15,19 38 1,0-18 0,0-1-1,0 1 1,0 19 15,0-20-15,0 1 15,19-20-15,1 19-16,18-19 15,99 19 1,-40-19 0,97 20-1,-136-20 1</inkml:trace>
  <inkml:trace contextRef="#ctx0" brushRef="#br0" timeOffset="-13246.83">2489 11938 0,'0'59'15,"0"38"1,0 20-16,0-1 16,0 98-1,0-19 1,0-137 0,0 0-1,0 1 1,0-21-1,0-18 1,-20-20 140,1-20-140,-1 1-16,20 0 16,0-20-16,-19-20 15,19 40 1,0-39-1</inkml:trace>
  <inkml:trace contextRef="#ctx0" brushRef="#br0" timeOffset="-11811.99">2450 11841 0,'19'0'109,"40"-19"-93,-40 19 0,39 0-1,1 0-15,-1 0 16,-39-20-16,1 20 15,19 0 1,-20 0 125,-19 39-126,0-19 1,0 18 0,0-18-16,0-1 0,0 1 15,0 19 1,0-20-16,0 39 15,0 1 1,0-20 0,0-20 46,-19 1-46,-1-1-1,1-19 1,-1 0-16,1 19 16,-20 1-1,0-20 1,0 0 0,20 0 15,-1 0-16,-18 0 1,-40 0 0,-39 0-1,39 0 1,59 0 0,-1 0 218</inkml:trace>
</inkml:ink>
</file>

<file path=ppt/ink/ink6.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64.21405" units="1/cm"/>
          <inkml:channelProperty channel="Y" name="resolution" value="32.14286" units="1/cm"/>
          <inkml:channelProperty channel="T" name="resolution" value="1" units="1/dev"/>
        </inkml:channelProperties>
      </inkml:inkSource>
      <inkml:timestamp xml:id="ts0" timeString="2022-06-29T11:34:02.235"/>
    </inkml:context>
    <inkml:brush xml:id="br0">
      <inkml:brushProperty name="width" value="0.05292" units="cm"/>
      <inkml:brushProperty name="height" value="0.05292" units="cm"/>
      <inkml:brushProperty name="color" value="#FF0000"/>
    </inkml:brush>
  </inkml:definitions>
  <inkml:trace contextRef="#ctx0" brushRef="#br0">10364 17441 0,'0'-20'0,"19"20"0,0 0 31,1 0-15,-1 0-1,20 0 1,-19 0 0,38 0-1,20 0 1,-20 0-16,98 20 16,-20-20-1,-97 0 1,-20 0-16,0 0 15,1 0 1</inkml:trace>
  <inkml:trace contextRef="#ctx0" brushRef="#br0" timeOffset="1306.8">10500 16002 0,'116'0'0,"234"-19"16,-214 19-1,-58 0-15,0 0 16,39 0-1,-98 0 1,20 0 0,-20 0-1,1 0 1</inkml:trace>
  <inkml:trace contextRef="#ctx0" brushRef="#br0" timeOffset="2562.06">10325 14738 0,'19'0'16,"1"0"0,18 0-16,1 0 15,117 0 1,19 0 0,155 0-1,-194-39 1,-38 20-1,-21 19 1,-18 0 0,19 0-1,58-20 1,-39 1 15,-58 19-15,-20 0-16,1 0 47</inkml:trace>
  <inkml:trace contextRef="#ctx0" brushRef="#br0" timeOffset="3789.89">10325 13377 0,'58'0'32,"-19"0"-32,0 0 15,19 0-15,0 0 16,-19 0-1,59 0 1,135-39 0,-39 20-1,-77 19 17,-39 0-17,-39-20 1</inkml:trace>
  <inkml:trace contextRef="#ctx0" brushRef="#br0" timeOffset="5139.22">10500 11802 0,'39'0'32,"-20"0"-17,59 0-15,-20 0 16,-3675 0 15,7351 0-15,-3695 0-1,38 0 1,1 20 0,-20-20-1,-38 0 1,-1 0 0,1 0 46,-1 0-62,1 0 16,-1 0-1,1 0 1,-1 0 15,20 0-15,58 19-1,-77-19 1,-1 0 0,20 0-1</inkml:trace>
  <inkml:trace contextRef="#ctx0" brushRef="#br0" timeOffset="6330.71">10169 10363 0,'58'0'32,"20"0"-32,19 0 15,156 0 1,19-19 0,-38 19-1,-137-19 1,-58 19-1,-20 0 1,1 0 47,19 0-48,-20 0 1,0 0-1</inkml:trace>
  <inkml:trace contextRef="#ctx0" brushRef="#br0" timeOffset="7605.71">10111 9177 0,'39'0'0,"-20"0"16,39 0-1,1 0-15,116 0 16,-39-19 0,-19 19-1,-40-20 1,20 1-1,20 19 1,19 0 0,-19 0 15,-78-19-15,0 19-1,-20-20 16,1 20-15,-20-19 15,19 19-31</inkml:trace>
</inkml:ink>
</file>

<file path=ppt/ink/ink7.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64.21405" units="1/cm"/>
          <inkml:channelProperty channel="Y" name="resolution" value="32.14286" units="1/cm"/>
          <inkml:channelProperty channel="T" name="resolution" value="1" units="1/dev"/>
        </inkml:channelProperties>
      </inkml:inkSource>
      <inkml:timestamp xml:id="ts0" timeString="2022-04-20T08:33:29.743"/>
    </inkml:context>
    <inkml:brush xml:id="br0">
      <inkml:brushProperty name="width" value="0.05292" units="cm"/>
      <inkml:brushProperty name="height" value="0.05292" units="cm"/>
      <inkml:brushProperty name="color" value="#FF0000"/>
    </inkml:brush>
  </inkml:definitions>
  <inkml:trace contextRef="#ctx0" brushRef="#br0">8050 10675 0,'19'0'156,"1"19"-140,18-19-16,21 0 15,96 0 1,-96 0-1,38 0 1,-19 0 0,-39 19-1,19-19 1,-19 20 0,39-20-1,-1 0 1,-57 0-16,-1 0 15,20 0 1,0 0 0,-20 0-1,59 0 1,0 19 0,-20 1-1,59-1 1,-78-19-1,-20 0 17,20 20-17,20-20 1,-40 0 0,20 0-1,-20 0 157,1 0-156,-1 0-16</inkml:trace>
  <inkml:trace contextRef="#ctx0" brushRef="#br0" timeOffset="1167.72">10189 10713 0,'19'0'79,"0"0"-64,20 0-15,78 0 0,19 0 16,156 39-1,-117-39 1,-98 0 0,-57 0-1,-1 0 17,20 0-17,20 0 1,-1 0-1,20 0 1,-59 0-16,20 0 16,-20 0 62,20 0-78,-19 0 15,38 0-15,39 0 16,20 20 0,-78-20-1,19 0 1,-38 0 0</inkml:trace>
  <inkml:trace contextRef="#ctx0" brushRef="#br0" timeOffset="3192.31">12638 10616 0,'0'20'0,"0"-1"16,0 1 0,39-20 218,-19 0-218,38 0-1,0 0-15,176 19 16,-59 0-1,19 1 1,-135-1 0,-40-19 62,0 0-63,1 0-15,-1 0 16,1 0-16,-1 0 188,40 0-173,-40 0 1,39 0-1,20 0 1,-58 0 0,-1 0-1,0 0 63,-19-19-62,20 19 0,-1 0-1,-19-20 17,20 20-32</inkml:trace>
</inkml:ink>
</file>

<file path=ppt/ink/ink8.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64.21405" units="1/cm"/>
          <inkml:channelProperty channel="Y" name="resolution" value="32.14286" units="1/cm"/>
          <inkml:channelProperty channel="T" name="resolution" value="1" units="1/dev"/>
        </inkml:channelProperties>
      </inkml:inkSource>
      <inkml:timestamp xml:id="ts0" timeString="2022-04-20T08:36:32.409"/>
    </inkml:context>
    <inkml:brush xml:id="br0">
      <inkml:brushProperty name="width" value="0.05292" units="cm"/>
      <inkml:brushProperty name="height" value="0.05292" units="cm"/>
      <inkml:brushProperty name="color" value="#FF0000"/>
    </inkml:brush>
  </inkml:definitions>
  <inkml:trace contextRef="#ctx0" brushRef="#br0">4666 10461 0,'0'19'31,"39"1"-15,-19-1-1,38 20 1,0 19-16,40 59 16,-1 19-1,272 272 1,156 253-1,370 409 1,-409-409 0,-195-331-1,-135-135-15,0-1 16,213 215 0,-233-215-1,-58-77 1,-20-20-1,20 20 1,0-20 15,-59-39-15,1-58 0,-20 20 30,39-1-30,-1 20 0,-18 0-16,77 58 15,-19 0 1,19 0 0,-58-38-1,-20-40 1,40 40-1,-40-40 1,40 20 15,-21 19-15,60 1 0,-98-98 155,0 19-155,0 1 0,0-20-1,-20 39-15,20-20 16,0 1 0,0 0-16</inkml:trace>
  <inkml:trace contextRef="#ctx0" brushRef="#br0" timeOffset="2541.85">15069 9800 0,'0'38'16,"19"-18"0,-19 19-1,78 97 1,19 58 0,-38-38-16,38-1 15,175 390 1,-175-351-1,59 137 1,-78-59 0,-1-19-1,-38-156 1,0-58 0,-19-20 93,-1 1-93,20-1-16,-20 1 15,1-1-15,19 20 16,0 19-1,19 1 1,0-20 0,-58-20-1,20 0-15,19 1 16,19 38 0,0 39-1,40-19 1,-21-19-1,-18-1 17,-1 0-17,0 1 17,-38-40-32,-1 0 15,1 1-15,19 19 16,-20-20-1,-19 20 1,39-19 0,0 38-1,0 0 1,0 1 0,19-21-1,-39-18 1</inkml:trace>
</inkml:ink>
</file>

<file path=ppt/ink/ink9.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64.21405" units="1/cm"/>
          <inkml:channelProperty channel="Y" name="resolution" value="32.14286" units="1/cm"/>
          <inkml:channelProperty channel="T" name="resolution" value="1" units="1/dev"/>
        </inkml:channelProperties>
      </inkml:inkSource>
      <inkml:timestamp xml:id="ts0" timeString="2022-04-20T08:36:56.542"/>
    </inkml:context>
    <inkml:brush xml:id="br0">
      <inkml:brushProperty name="width" value="0.05292" units="cm"/>
      <inkml:brushProperty name="height" value="0.05292" units="cm"/>
      <inkml:brushProperty name="color" value="#FF0000"/>
    </inkml:brush>
  </inkml:definitions>
  <inkml:trace contextRef="#ctx0" brushRef="#br0">25510 11550 0,'0'19'125,"0"0"-109,0 1-1,0-1 1,-19 1 0,19 19-1,0-20 16,0 0-15,0 1 0,-20-1-1,20 1 1,0 19 0,0 0-1,-19-39 1,19 19-1,0 0 17,0 1-17,0-1 1,0 1 0</inkml:trace>
  <inkml:trace contextRef="#ctx0" brushRef="#br0" timeOffset="1016.39">25996 11705 0,'0'19'47,"0"1"-32,-19 19-15,19 0 16,0 0-16,-19-20 16,-1 59-1,20-20 1,0-38-16,0-1 16,0 0 15,0 1-16,0-1 1</inkml:trace>
  <inkml:trace contextRef="#ctx0" brushRef="#br0" timeOffset="2409.82">26560 11666 0,'-19'0'15,"-1"0"48,-18 20-47,18-1-16,1 20 15,-1-39-15,20 39 16,0-20-1,0 1 1,0-1 0,0 1-1,0 18 1,0 1 0,-19-19-1,19-1 1,0 1-1,0 19 1,0-20 0,0 20-1,0 0 1,19 0 0,-19-20-1,0 1 16,20-20 204,38 0-235,0 0 15</inkml:trace>
  <inkml:trace contextRef="#ctx0" brushRef="#br0" timeOffset="3478.39">27046 11666 0,'-19'0'16,"19"20"-16,-39-1 16,20 20-1,-1 58 1,1 20-1,-1-20 1,20-39-16,0 1 16,-19-20-1,19-1 1,0-18 0,0-1-1,0-38 204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F4B0BFFA-0EA0-4093-8759-3FB36CFF6886}" type="datetimeFigureOut">
              <a:rPr lang="de-DE" smtClean="0"/>
              <a:t>27.02.2023</a:t>
            </a:fld>
            <a:endParaRPr lang="de-DE"/>
          </a:p>
        </p:txBody>
      </p:sp>
      <p:sp>
        <p:nvSpPr>
          <p:cNvPr id="4" name="Folienbildplatzhalt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1069975" y="3638550"/>
            <a:ext cx="8553450" cy="2976563"/>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7180263"/>
            <a:ext cx="4633913" cy="379412"/>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6057900" y="7180263"/>
            <a:ext cx="4632325" cy="379412"/>
          </a:xfrm>
          <a:prstGeom prst="rect">
            <a:avLst/>
          </a:prstGeom>
        </p:spPr>
        <p:txBody>
          <a:bodyPr vert="horz" lIns="91440" tIns="45720" rIns="91440" bIns="45720" rtlCol="0" anchor="b"/>
          <a:lstStyle>
            <a:lvl1pPr algn="r">
              <a:defRPr sz="1200"/>
            </a:lvl1pPr>
          </a:lstStyle>
          <a:p>
            <a:fld id="{62E48F1E-1362-4E1E-B017-2D0ED79AA557}" type="slidenum">
              <a:rPr lang="de-DE" smtClean="0"/>
              <a:t>‹Nr.›</a:t>
            </a:fld>
            <a:endParaRPr lang="de-DE"/>
          </a:p>
        </p:txBody>
      </p:sp>
    </p:spTree>
    <p:extLst>
      <p:ext uri="{BB962C8B-B14F-4D97-AF65-F5344CB8AC3E}">
        <p14:creationId xmlns:p14="http://schemas.microsoft.com/office/powerpoint/2010/main" val="33053662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62E48F1E-1362-4E1E-B017-2D0ED79AA557}" type="slidenum">
              <a:rPr lang="de-DE" smtClean="0"/>
              <a:t>1</a:t>
            </a:fld>
            <a:endParaRPr lang="de-DE" dirty="0"/>
          </a:p>
        </p:txBody>
      </p:sp>
    </p:spTree>
    <p:extLst>
      <p:ext uri="{BB962C8B-B14F-4D97-AF65-F5344CB8AC3E}">
        <p14:creationId xmlns:p14="http://schemas.microsoft.com/office/powerpoint/2010/main" val="2279296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75000"/>
              </a:schemeClr>
            </a:gs>
            <a:gs pos="84000">
              <a:schemeClr val="accent1">
                <a:lumMod val="45000"/>
                <a:lumOff val="55000"/>
              </a:schemeClr>
            </a:gs>
            <a:gs pos="91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customXml" Target="../ink/ink1.xml"/></Relationships>
</file>

<file path=ppt/slides/_rels/slide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phoenixnap.com/blog/software-development-life-cycle" TargetMode="External"/><Relationship Id="rId5" Type="http://schemas.openxmlformats.org/officeDocument/2006/relationships/image" Target="../media/image51.png"/><Relationship Id="rId4" Type="http://schemas.openxmlformats.org/officeDocument/2006/relationships/image" Target="../media/image50.png"/></Relationships>
</file>

<file path=ppt/slides/_rels/slide1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1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s>
</file>

<file path=ppt/slides/_rels/slide1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1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57.jpeg"/><Relationship Id="rId4" Type="http://schemas.openxmlformats.org/officeDocument/2006/relationships/image" Target="../media/image56.png"/></Relationships>
</file>

<file path=ppt/slides/_rels/slide1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1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s://www.avg.com/de/signal/the-most-dangerous-hackers-today" TargetMode="External"/><Relationship Id="rId4" Type="http://schemas.openxmlformats.org/officeDocument/2006/relationships/hyperlink" Target="https://content.fireeye.com/apt41-de/rpt-apt41-de" TargetMode="External"/></Relationships>
</file>

<file path=ppt/slides/_rels/slide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1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1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61.png"/></Relationships>
</file>

<file path=ppt/slides/_rels/slide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1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www.payer.de/cmc/cmcs03.htm" TargetMode="External"/></Relationships>
</file>

<file path=ppt/slides/_rels/slide1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www.payer.de/cmc/cmcs03.htm" TargetMode="External"/></Relationships>
</file>

<file path=ppt/slides/_rels/slide1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www.payer.de/cmc/cmcs03.ht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www.payer.de/cmc/cmcs03.htm"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www.payer.de/cmc/cmcs03.htm"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www.payer.de/cmc/cmcs03.htm" TargetMode="External"/></Relationships>
</file>

<file path=ppt/slides/_rels/slide1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hyperlink" Target="http://www.payer.de/cmc/cmcs03.htm" TargetMode="External"/></Relationships>
</file>

<file path=ppt/slides/_rels/slide1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hyperlink" Target="http://www.payer.de/cmc/cmcs03.htm" TargetMode="External"/></Relationships>
</file>

<file path=ppt/slides/_rels/slide1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hyperlink" Target="http://www.payer.de/cmc/cmcs03.htm" TargetMode="External"/></Relationships>
</file>

<file path=ppt/slides/_rels/slide13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customXml" Target="../ink/ink2.xml"/><Relationship Id="rId5" Type="http://schemas.openxmlformats.org/officeDocument/2006/relationships/image" Target="../media/image65.png"/><Relationship Id="rId4" Type="http://schemas.openxmlformats.org/officeDocument/2006/relationships/hyperlink" Target="http://www.payer.de/cmc/cmcs03.htm" TargetMode="External"/></Relationships>
</file>

<file path=ppt/slides/_rels/slide13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customXml" Target="../ink/ink3.xml"/><Relationship Id="rId5" Type="http://schemas.openxmlformats.org/officeDocument/2006/relationships/image" Target="../media/image67.png"/><Relationship Id="rId4" Type="http://schemas.openxmlformats.org/officeDocument/2006/relationships/hyperlink" Target="http://www.payer.de/cmc/cmcs03.htm" TargetMode="External"/></Relationships>
</file>

<file path=ppt/slides/_rels/slide1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70.png"/><Relationship Id="rId5" Type="http://schemas.openxmlformats.org/officeDocument/2006/relationships/customXml" Target="../ink/ink4.xml"/><Relationship Id="rId4" Type="http://schemas.openxmlformats.org/officeDocument/2006/relationships/hyperlink" Target="http://www.payer.de/cmc/cmcs03.htm" TargetMode="External"/></Relationships>
</file>

<file path=ppt/slides/_rels/slide13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9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customXml" Target="../ink/ink5.xml"/><Relationship Id="rId5" Type="http://schemas.openxmlformats.org/officeDocument/2006/relationships/image" Target="../media/image69.png"/><Relationship Id="rId4" Type="http://schemas.openxmlformats.org/officeDocument/2006/relationships/hyperlink" Target="http://mahatmayp.blogspot.com/2017/04/osi-layer.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4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customXml" Target="../ink/ink6.xml"/><Relationship Id="rId5" Type="http://schemas.openxmlformats.org/officeDocument/2006/relationships/image" Target="../media/image70.png"/><Relationship Id="rId4" Type="http://schemas.openxmlformats.org/officeDocument/2006/relationships/hyperlink" Target="http://mahatmayp.blogspot.com/2017/04/osi-layer.html" TargetMode="External"/></Relationships>
</file>

<file path=ppt/slides/_rels/slide1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10.png"/><Relationship Id="rId5" Type="http://schemas.openxmlformats.org/officeDocument/2006/relationships/customXml" Target="../ink/ink7.xml"/><Relationship Id="rId4" Type="http://schemas.openxmlformats.org/officeDocument/2006/relationships/hyperlink" Target="https://www.netzwerke.com/OSI-Schichten-Modell.htm" TargetMode="External"/></Relationships>
</file>

<file path=ppt/slides/_rels/slide14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3.png"/><Relationship Id="rId7" Type="http://schemas.openxmlformats.org/officeDocument/2006/relationships/image" Target="../media/image74.png"/><Relationship Id="rId12" Type="http://schemas.openxmlformats.org/officeDocument/2006/relationships/image" Target="../media/image7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3.png"/><Relationship Id="rId11" Type="http://schemas.openxmlformats.org/officeDocument/2006/relationships/customXml" Target="../ink/ink8.xml"/><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hyperlink" Target="https://www.netzwerke.com/OSI-Schichten-Modell.htm" TargetMode="External"/><Relationship Id="rId9" Type="http://schemas.openxmlformats.org/officeDocument/2006/relationships/image" Target="../media/image76.png"/></Relationships>
</file>

<file path=ppt/slides/_rels/slide14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www.netzwerke.com/Netzwerk-Switch.htm"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www.netzwerke.com/Netzwerk-Glossar/Bridge.html" TargetMode="External"/><Relationship Id="rId5" Type="http://schemas.openxmlformats.org/officeDocument/2006/relationships/hyperlink" Target="https://www.netzwerke.com/Netzwerk-Glossar/Link-Layer.html" TargetMode="External"/><Relationship Id="rId4" Type="http://schemas.openxmlformats.org/officeDocument/2006/relationships/hyperlink" Target="https://www.netzwerke.com/OSI-Schichten-Modell.htm" TargetMode="External"/></Relationships>
</file>

<file path=ppt/slides/_rels/slide144.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3.png"/><Relationship Id="rId7" Type="http://schemas.openxmlformats.org/officeDocument/2006/relationships/customXml" Target="../ink/ink9.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hyperlink" Target="https://www.netzwerke.com/OSI-Schichten-Modell.htm" TargetMode="External"/><Relationship Id="rId9" Type="http://schemas.openxmlformats.org/officeDocument/2006/relationships/image" Target="../media/image82.png"/></Relationships>
</file>

<file path=ppt/slides/_rels/slide1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www.netzwerke.com/Netzwerk-Router.htm" TargetMode="External"/><Relationship Id="rId5" Type="http://schemas.openxmlformats.org/officeDocument/2006/relationships/hyperlink" Target="https://www.netzwerke.com/Netzwerk-Glossar/Network-Layer.html" TargetMode="External"/><Relationship Id="rId4" Type="http://schemas.openxmlformats.org/officeDocument/2006/relationships/hyperlink" Target="https://www.netzwerke.com/OSI-Schichten-Modell.htm" TargetMode="External"/></Relationships>
</file>

<file path=ppt/slides/_rels/slide1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hyperlink" Target="https://www.netzwerke.com/OSI-Schichten-Modell.htm" TargetMode="External"/></Relationships>
</file>

<file path=ppt/slides/_rels/slide1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s://www.netzwerke.com/TCP-IP.htm" TargetMode="External"/><Relationship Id="rId4" Type="http://schemas.openxmlformats.org/officeDocument/2006/relationships/hyperlink" Target="https://www.netzwerke.com/OSI-Schichten-Modell.htm" TargetMode="External"/></Relationships>
</file>

<file path=ppt/slides/_rels/slide1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s://www.netzwerke.com/Netzwerk-Glossar/Telnet.html" TargetMode="External"/><Relationship Id="rId4" Type="http://schemas.openxmlformats.org/officeDocument/2006/relationships/hyperlink" Target="https://www.netzwerke.com/OSI-Schichten-Modell.htm" TargetMode="External"/></Relationships>
</file>

<file path=ppt/slides/_rels/slide1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www.netzwerke.com/OSI-Schichten-Modell.ht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s://www.netzwerke.com/Internet.htm" TargetMode="External"/><Relationship Id="rId4" Type="http://schemas.openxmlformats.org/officeDocument/2006/relationships/hyperlink" Target="https://www.netzwerke.com/OSI-Schichten-Modell.htm" TargetMode="External"/></Relationships>
</file>

<file path=ppt/slides/_rels/slide1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840.png"/><Relationship Id="rId4" Type="http://schemas.openxmlformats.org/officeDocument/2006/relationships/customXml" Target="../ink/ink10.xml"/></Relationships>
</file>

<file path=ppt/slides/_rels/slide15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3.png"/><Relationship Id="rId7" Type="http://schemas.openxmlformats.org/officeDocument/2006/relationships/customXml" Target="../ink/ink11.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7.jpeg"/><Relationship Id="rId5" Type="http://schemas.openxmlformats.org/officeDocument/2006/relationships/image" Target="../media/image86.png"/><Relationship Id="rId4" Type="http://schemas.openxmlformats.org/officeDocument/2006/relationships/image" Target="../media/image85.png"/></Relationships>
</file>

<file path=ppt/slides/_rels/slide1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www.computerweekly.com/de/ratgeber/Firewall-Topologien-Bastion-Host-abgeschirmtes-Subnetz-Dual-Firewall" TargetMode="External"/></Relationships>
</file>

<file path=ppt/slides/_rels/slide1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90.png"/><Relationship Id="rId4" Type="http://schemas.openxmlformats.org/officeDocument/2006/relationships/image" Target="../media/image89.png"/></Relationships>
</file>

<file path=ppt/slides/_rels/slide1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s://www.youtube.com/watch?v=FTUV0t6JaDA" TargetMode="External"/><Relationship Id="rId4" Type="http://schemas.openxmlformats.org/officeDocument/2006/relationships/image" Target="../media/image91.png"/></Relationships>
</file>

<file path=ppt/slides/_rels/slide1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2.png"/></Relationships>
</file>

<file path=ppt/slides/_rels/slide1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3.png"/></Relationships>
</file>

<file path=ppt/slides/_rels/slide1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1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www.ias.ac.in/public/Volumes/sadh/043/07/0114.pdf" TargetMode="External"/></Relationships>
</file>

<file path=ppt/slides/_rels/slide1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5.png"/></Relationships>
</file>

<file path=ppt/slides/_rels/slide1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6.png"/></Relationships>
</file>

<file path=ppt/slides/_rels/slide1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7.png"/></Relationships>
</file>

<file path=ppt/slides/_rels/slide1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www.security-insider.de/was-ist-threat-hunting-a-984035/" TargetMode="External"/></Relationships>
</file>

<file path=ppt/slides/_rels/slide1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8.png"/></Relationships>
</file>

<file path=ppt/slides/_rels/slide1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9.png"/></Relationships>
</file>

<file path=ppt/slides/_rels/slide1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en.wikipedia.org/wiki/Network_Lateral_Movement" TargetMode="External"/></Relationships>
</file>

<file path=ppt/slides/_rels/slide1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00.png"/><Relationship Id="rId4" Type="http://schemas.openxmlformats.org/officeDocument/2006/relationships/hyperlink" Target="https://docs.aws.amazon.com/de_de/vpc/latest/userguide/how-it-works.html" TargetMode="External"/></Relationships>
</file>

<file path=ppt/slides/_rels/slide1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www.security-insider.de/was-ist-threat-hunting-a-984035/" TargetMode="External"/></Relationships>
</file>

<file path=ppt/slides/_rels/slide1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02.png"/></Relationships>
</file>

<file path=ppt/slides/_rels/slide1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03.png"/></Relationships>
</file>

<file path=ppt/slides/_rels/slide1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1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04.png"/><Relationship Id="rId4" Type="http://schemas.openxmlformats.org/officeDocument/2006/relationships/hyperlink" Target="https://www.redhat.com/de/topics/devops/what-is-ci-cd" TargetMode="External"/></Relationships>
</file>

<file path=ppt/slides/_rels/slide1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www.bmc.com/blogs/what-is-shift-left-shift-left-testing-explained/" TargetMode="External"/></Relationships>
</file>

<file path=ppt/slides/_rels/slide1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de.wikipedia.org/wiki/Idempotenz" TargetMode="External"/></Relationships>
</file>

<file path=ppt/slides/_rels/slide1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s://data-science-blog.com/blog/2018/05/14/machine-learning-vs-deep-learning-wo-liegt-der-unterschied/" TargetMode="External"/><Relationship Id="rId4" Type="http://schemas.openxmlformats.org/officeDocument/2006/relationships/image" Target="../media/image105.png"/></Relationships>
</file>

<file path=ppt/slides/_rels/slide1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07.png"/></Relationships>
</file>

<file path=ppt/slides/_rels/slide1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1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1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09.png"/></Relationships>
</file>

<file path=ppt/slides/_rels/slide1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11.png"/><Relationship Id="rId4" Type="http://schemas.openxmlformats.org/officeDocument/2006/relationships/image" Target="../media/image110.png"/></Relationships>
</file>

<file path=ppt/slides/_rels/slide1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13.png"/><Relationship Id="rId4" Type="http://schemas.openxmlformats.org/officeDocument/2006/relationships/image" Target="../media/image112.png"/></Relationships>
</file>

<file path=ppt/slides/_rels/slide1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14.png"/></Relationships>
</file>

<file path=ppt/slides/_rels/slide1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1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s://www.youtube.com/watch?v=II91fiUax2g" TargetMode="External"/><Relationship Id="rId4" Type="http://schemas.openxmlformats.org/officeDocument/2006/relationships/image" Target="../media/image10.png"/></Relationships>
</file>

<file path=ppt/slides/_rels/slide2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16.png"/></Relationships>
</file>

<file path=ppt/slides/_rels/slide2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18.emf"/><Relationship Id="rId4" Type="http://schemas.openxmlformats.org/officeDocument/2006/relationships/image" Target="../media/image117.png"/></Relationships>
</file>

<file path=ppt/slides/_rels/slide2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s://www.okta.com/identity-101/arp-poisoning/" TargetMode="External"/><Relationship Id="rId4" Type="http://schemas.openxmlformats.org/officeDocument/2006/relationships/image" Target="../media/image119.png"/></Relationships>
</file>

<file path=ppt/slides/_rels/slide2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20.png"/></Relationships>
</file>

<file path=ppt/slides/_rels/slide2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21.png"/></Relationships>
</file>

<file path=ppt/slides/_rels/slide2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22.png"/></Relationships>
</file>

<file path=ppt/slides/_rels/slide2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2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hyperlink" Target="https://www.microsoft.com/security/blog/2020/05/01/microsoft-threat-protection-leads-real-world-detection-mitre-attck-evaluation/" TargetMode="External"/><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threatconnect.com/blog/diamond-model-threat-intelligence-star-wars/" TargetMode="External"/><Relationship Id="rId5" Type="http://schemas.openxmlformats.org/officeDocument/2006/relationships/image" Target="../media/image11.png"/><Relationship Id="rId4" Type="http://schemas.openxmlformats.org/officeDocument/2006/relationships/hyperlink" Target="http://www.mitre.org/" TargetMode="External"/><Relationship Id="rId9" Type="http://schemas.openxmlformats.org/officeDocument/2006/relationships/hyperlink" Target="https://www.youtube.com/watch?v=AA_D__HMuFw" TargetMode="External"/></Relationships>
</file>

<file path=ppt/slides/_rels/slide2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23.png"/></Relationships>
</file>

<file path=ppt/slides/_rels/slide2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2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28.png"/></Relationships>
</file>

<file path=ppt/slides/_rels/slide2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29.png"/></Relationships>
</file>

<file path=ppt/slides/_rels/slide2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30.png"/></Relationships>
</file>

<file path=ppt/slides/_rels/slide2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2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www.youtube.com/watch?v=7Np_vTKFEDE"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www.youtube.com/watch?v=7Np_vTKFEDE" TargetMode="External"/></Relationships>
</file>

<file path=ppt/slides/_rels/slide2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31.png"/></Relationships>
</file>

<file path=ppt/slides/_rels/slide2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32.png"/></Relationships>
</file>

<file path=ppt/slides/_rels/slide2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33.png"/></Relationships>
</file>

<file path=ppt/slides/_rels/slide2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2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34.png"/></Relationships>
</file>

<file path=ppt/slides/_rels/slide2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www.youtube.com/watch?v=5yDrpQWBz6M" TargetMode="External"/></Relationships>
</file>

<file path=ppt/slides/_rels/slide2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35.png"/></Relationships>
</file>

<file path=ppt/slides/_rels/slide2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36.png"/></Relationships>
</file>

<file path=ppt/slides/_rels/slide2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37.png"/></Relationships>
</file>

<file path=ppt/slides/_rels/slide2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2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38.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39.png"/></Relationships>
</file>

<file path=ppt/slides/_rels/slide2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40.png"/></Relationships>
</file>

<file path=ppt/slides/_rels/slide2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41.png"/></Relationships>
</file>

<file path=ppt/slides/_rels/slide2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43.png"/><Relationship Id="rId4" Type="http://schemas.openxmlformats.org/officeDocument/2006/relationships/image" Target="../media/image142.emf"/></Relationships>
</file>

<file path=ppt/slides/_rels/slide2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44.png"/></Relationships>
</file>

<file path=ppt/slides/_rels/slide2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45.png"/></Relationships>
</file>

<file path=ppt/slides/_rels/slide2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46.png"/></Relationships>
</file>

<file path=ppt/slides/_rels/slide2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2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mailto:first.last@yourcompany.com" TargetMode="External"/></Relationships>
</file>

<file path=ppt/slides/_rels/slide2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47.png"/></Relationships>
</file>

<file path=ppt/slides/_rels/slide2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48.png"/></Relationships>
</file>

<file path=ppt/slides/_rels/slide2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49.png"/></Relationships>
</file>

<file path=ppt/slides/_rels/slide2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projektmanagement-definitionen.de/glossar/projektmanagement/" TargetMode="External"/></Relationships>
</file>

<file path=ppt/slides/_rels/slide2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50.jpeg"/></Relationships>
</file>

<file path=ppt/slides/_rels/slide2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51.png"/></Relationships>
</file>

<file path=ppt/slides/_rels/slide2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52.png"/></Relationships>
</file>

<file path=ppt/slides/_rels/slide2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53.png"/></Relationships>
</file>

<file path=ppt/slides/_rels/slide2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54.png"/></Relationships>
</file>

<file path=ppt/slides/_rels/slide2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55.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malpedia.caad.fkie.fraunhofer.de/" TargetMode="External"/></Relationships>
</file>

<file path=ppt/slides/_rels/slide2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56.png"/></Relationships>
</file>

<file path=ppt/slides/_rels/slide2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57.jpeg"/></Relationships>
</file>

<file path=ppt/slides/_rels/slide2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58.png"/></Relationships>
</file>

<file path=ppt/slides/_rels/slide2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59.png"/></Relationships>
</file>

<file path=ppt/slides/_rels/slide2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2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3.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gs.statcounter.com/os-market-share" TargetMode="External"/></Relationships>
</file>

<file path=ppt/slides/_rels/slide2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4.png"/></Relationships>
</file>

<file path=ppt/slides/_rels/slide2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5.png"/></Relationships>
</file>

<file path=ppt/slides/_rels/slide2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2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6.png"/></Relationships>
</file>

<file path=ppt/slides/_rels/slide2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7.png"/></Relationships>
</file>

<file path=ppt/slides/_rels/slide2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8.png"/></Relationships>
</file>

<file path=ppt/slides/_rels/slide2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2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9.png"/></Relationships>
</file>

<file path=ppt/slides/_rels/slide2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70.png"/></Relationships>
</file>

<file path=ppt/slides/_rels/slide3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71.png"/></Relationships>
</file>

<file path=ppt/slides/_rels/slide3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72.png"/></Relationships>
</file>

<file path=ppt/slides/_rels/slide3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3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73.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74.jpeg"/></Relationships>
</file>

<file path=ppt/slides/_rels/slide3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75.png"/></Relationships>
</file>

<file path=ppt/slides/_rels/slide3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76.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de.wikipedia.org/wiki/Shim_(Informatik)" TargetMode="External"/></Relationships>
</file>

<file path=ppt/slides/_rels/slide3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77.png"/></Relationships>
</file>

<file path=ppt/slides/_rels/slide3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3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78.png"/></Relationships>
</file>

<file path=ppt/slides/_rels/slide3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79.png"/></Relationships>
</file>

<file path=ppt/slides/_rels/slide3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80.png"/></Relationships>
</file>

<file path=ppt/slides/_rels/slide3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81.png"/></Relationships>
</file>

<file path=ppt/slides/_rels/slide3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s://www.digisaurier.de/kleine-weltgeschichte-des-spam-und-der-junk-mail/" TargetMode="External"/><Relationship Id="rId4" Type="http://schemas.openxmlformats.org/officeDocument/2006/relationships/image" Target="../media/image17.png"/></Relationships>
</file>

<file path=ppt/slides/_rels/slide3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83.png"/><Relationship Id="rId4" Type="http://schemas.openxmlformats.org/officeDocument/2006/relationships/image" Target="../media/image182.png"/></Relationships>
</file>

<file path=ppt/slides/_rels/slide3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84.png"/></Relationships>
</file>

<file path=ppt/slides/_rels/slide3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85.png"/></Relationships>
</file>

<file path=ppt/slides/_rels/slide3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86.png"/></Relationships>
</file>

<file path=ppt/slides/_rels/slide3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s://www.youtube.com/watch?v=JZOLa7_LShk" TargetMode="External"/><Relationship Id="rId4" Type="http://schemas.openxmlformats.org/officeDocument/2006/relationships/image" Target="../media/image18.png"/></Relationships>
</file>

<file path=ppt/slides/_rels/slide3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87.png"/></Relationships>
</file>

<file path=ppt/slides/_rels/slide3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88.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89.png"/></Relationships>
</file>

<file path=ppt/slides/_rels/slide3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3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90.jpeg"/></Relationships>
</file>

<file path=ppt/slides/_rels/slide3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92.png"/><Relationship Id="rId4" Type="http://schemas.openxmlformats.org/officeDocument/2006/relationships/image" Target="../media/image191.jpeg"/></Relationships>
</file>

<file path=ppt/slides/_rels/slide3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94.jpeg"/><Relationship Id="rId4" Type="http://schemas.openxmlformats.org/officeDocument/2006/relationships/image" Target="../media/image193.png"/></Relationships>
</file>

<file path=ppt/slides/_rels/slide3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95.jpeg"/></Relationships>
</file>

<file path=ppt/slides/_rels/slide3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97.png"/><Relationship Id="rId4" Type="http://schemas.openxmlformats.org/officeDocument/2006/relationships/image" Target="../media/image196.png"/></Relationships>
</file>

<file path=ppt/slides/_rels/slide3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98.jpeg"/></Relationships>
</file>

<file path=ppt/slides/_rels/slide3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www.plutora.com/blog/failure-metrics-mttr-vs-mtbf-vs-mttf" TargetMode="External"/></Relationships>
</file>

<file path=ppt/slides/_rels/slide3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99.png"/></Relationships>
</file>

<file path=ppt/slides/_rels/slide3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3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01.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3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02.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3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03.png"/></Relationships>
</file>

<file path=ppt/slides/_rels/slide3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04.png"/></Relationships>
</file>

<file path=ppt/slides/_rels/slide3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3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05.png"/></Relationships>
</file>

<file path=ppt/slides/_rels/slide4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06.png"/></Relationships>
</file>

<file path=ppt/slides/_rels/slide4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07.png"/></Relationships>
</file>

<file path=ppt/slides/_rels/slide4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4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s://de.wikipedia.org/wiki/Zombie_(Internet)" TargetMode="External"/><Relationship Id="rId4" Type="http://schemas.openxmlformats.org/officeDocument/2006/relationships/image" Target="../media/image22.png"/></Relationships>
</file>

<file path=ppt/slides/_rels/slide4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3.jpeg"/><Relationship Id="rId4" Type="http://schemas.openxmlformats.org/officeDocument/2006/relationships/hyperlink" Target="https://www.computerwoche.de/a/was-sie-ueber-rechteausweitung-wissen-muessen" TargetMode="External"/></Relationships>
</file>

<file path=ppt/slides/_rels/slide4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08.png"/></Relationships>
</file>

<file path=ppt/slides/_rels/slide4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09.png"/></Relationships>
</file>

<file path=ppt/slides/_rels/slide4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10.png"/></Relationships>
</file>

<file path=ppt/slides/_rels/slide4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4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11.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www.youtube.com/watch?v=9NE33fpQuw8&amp;list=PLG49S3nxzAnkL2ulFS3132mOVKuzzBxA8&amp;index=1" TargetMode="External"/><Relationship Id="rId5" Type="http://schemas.openxmlformats.org/officeDocument/2006/relationships/hyperlink" Target="https://www.youtube.com/watch?v=yLf2jRY39Rc" TargetMode="External"/><Relationship Id="rId4" Type="http://schemas.openxmlformats.org/officeDocument/2006/relationships/image" Target="../media/image211.png"/></Relationships>
</file>

<file path=ppt/slides/_rels/slide4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4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4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12.png"/><Relationship Id="rId4" Type="http://schemas.openxmlformats.org/officeDocument/2006/relationships/image" Target="../media/image16.jpe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s://www.youtube.com/watch?v=4_biU4KRHLk" TargetMode="External"/><Relationship Id="rId4" Type="http://schemas.openxmlformats.org/officeDocument/2006/relationships/image" Target="../media/image24.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www.borncity.com/blog/2019/08/04/die-phone-farmer-und-der-click-betrug-in-den-usa/"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de.wikipedia.org/wiki/Data_Loss_Prevention"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download.lenovo.com/bsco/index.html"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www.scc.kit.edu/dienste/13019.php"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s://de.wikipedia.org/wiki/Advanced_Encryption_Standard" TargetMode="External"/><Relationship Id="rId4" Type="http://schemas.openxmlformats.org/officeDocument/2006/relationships/hyperlink" Target="https://blog.everphone.de/mdm-markt-unterschied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s://www.parallels.com/de/blogs/cyod-byod/" TargetMode="External"/><Relationship Id="rId4" Type="http://schemas.openxmlformats.org/officeDocument/2006/relationships/hyperlink" Target="https://geekflare.com/de/computer-smartphone-personal-firewall/"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www.bsi.bund.de/DE/Themen/Verbraucherinnen-und-Verbraucher/Informationen-und-Empfehlungen/Cyber-Sicherheitsempfehlungen/Basisschutz-fuer-Computer-Mobilgeraete/Schutz-fuer-Mobilgeraete/schutz-fuer-mobilgeraete_node.html"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www.maketecheasier.com/best-hacking-apps-android"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www.parallels.com/blogs/ras/hyper-v-vs-vmware/" TargetMode="External"/><Relationship Id="rId5" Type="http://schemas.openxmlformats.org/officeDocument/2006/relationships/hyperlink" Target="https://www.computerweekly.com/de/tipp/Vergleich-zwischen-Typ-1-und-Typ-2-Den-richtigen-Hypervisor-auswaehlen" TargetMode="External"/><Relationship Id="rId4" Type="http://schemas.openxmlformats.org/officeDocument/2006/relationships/image" Target="../media/image42.png"/></Relationships>
</file>

<file path=ppt/slides/_rels/slide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3839" y="258854"/>
            <a:ext cx="9906000" cy="6858000"/>
          </a:xfrm>
          <a:prstGeom prst="rect">
            <a:avLst/>
          </a:prstGeom>
        </p:spPr>
      </p:pic>
      <p:sp>
        <p:nvSpPr>
          <p:cNvPr id="7" name="object 1"/>
          <p:cNvSpPr/>
          <p:nvPr/>
        </p:nvSpPr>
        <p:spPr>
          <a:xfrm>
            <a:off x="679336" y="6155944"/>
            <a:ext cx="9296908" cy="12700"/>
          </a:xfrm>
          <a:custGeom>
            <a:avLst/>
            <a:gdLst/>
            <a:ahLst/>
            <a:cxnLst/>
            <a:rect l="l" t="t" r="r" b="b"/>
            <a:pathLst>
              <a:path w="9296908" h="12700">
                <a:moveTo>
                  <a:pt x="9290558" y="6350"/>
                </a:moveTo>
                <a:lnTo>
                  <a:pt x="6350" y="6350"/>
                </a:lnTo>
              </a:path>
            </a:pathLst>
          </a:custGeom>
          <a:ln w="12700">
            <a:solidFill>
              <a:srgbClr val="000000"/>
            </a:solidFill>
          </a:ln>
        </p:spPr>
        <p:txBody>
          <a:bodyPr wrap="square" lIns="0" tIns="0" rIns="0" bIns="0" rtlCol="0">
            <a:noAutofit/>
          </a:bodyPr>
          <a:lstStyle/>
          <a:p>
            <a:endParaRPr dirty="0"/>
          </a:p>
        </p:txBody>
      </p:sp>
      <p:sp>
        <p:nvSpPr>
          <p:cNvPr id="10" name="text 1"/>
          <p:cNvSpPr txBox="1"/>
          <p:nvPr/>
        </p:nvSpPr>
        <p:spPr>
          <a:xfrm>
            <a:off x="3369191" y="3568871"/>
            <a:ext cx="3712940" cy="1477328"/>
          </a:xfrm>
          <a:prstGeom prst="rect">
            <a:avLst/>
          </a:prstGeom>
        </p:spPr>
        <p:txBody>
          <a:bodyPr vert="horz" wrap="none" lIns="0" tIns="0" rIns="0" bIns="0" rtlCol="0">
            <a:spAutoFit/>
          </a:bodyPr>
          <a:lstStyle/>
          <a:p>
            <a:pPr algn="ctr"/>
            <a:r>
              <a:rPr lang="de-DE" sz="3200" b="1" dirty="0"/>
              <a:t>CompTIA</a:t>
            </a:r>
            <a:r>
              <a:rPr lang="de-DE" sz="1200" b="1" dirty="0"/>
              <a:t>©</a:t>
            </a:r>
            <a:r>
              <a:rPr lang="de-DE" sz="3200" b="1" dirty="0"/>
              <a:t> </a:t>
            </a:r>
          </a:p>
          <a:p>
            <a:pPr algn="ctr"/>
            <a:r>
              <a:rPr lang="de-DE" sz="3200" b="1" dirty="0">
                <a:cs typeface="Arial"/>
              </a:rPr>
              <a:t>Security + </a:t>
            </a:r>
            <a:r>
              <a:rPr lang="de-DE" sz="3200" dirty="0"/>
              <a:t>(SYO-601)</a:t>
            </a:r>
            <a:r>
              <a:rPr lang="de-DE" sz="3200" b="1" dirty="0">
                <a:cs typeface="Arial"/>
              </a:rPr>
              <a:t> </a:t>
            </a:r>
          </a:p>
          <a:p>
            <a:pPr algn="ctr"/>
            <a:r>
              <a:rPr lang="de-DE" sz="3200" b="1" dirty="0">
                <a:cs typeface="Arial"/>
              </a:rPr>
              <a:t>Prüfungsvorbereitung</a:t>
            </a:r>
            <a:endParaRPr sz="3200" dirty="0">
              <a:cs typeface="Arial"/>
            </a:endParaRPr>
          </a:p>
        </p:txBody>
      </p:sp>
      <p:sp>
        <p:nvSpPr>
          <p:cNvPr id="12" name="text 1"/>
          <p:cNvSpPr txBox="1"/>
          <p:nvPr/>
        </p:nvSpPr>
        <p:spPr>
          <a:xfrm>
            <a:off x="801503" y="6209307"/>
            <a:ext cx="1639616" cy="615553"/>
          </a:xfrm>
          <a:prstGeom prst="rect">
            <a:avLst/>
          </a:prstGeom>
        </p:spPr>
        <p:txBody>
          <a:bodyPr vert="horz" wrap="none" lIns="0" tIns="0" rIns="0" bIns="0" rtlCol="0">
            <a:spAutoFit/>
          </a:bodyPr>
          <a:lstStyle/>
          <a:p>
            <a:pPr marL="0">
              <a:lnSpc>
                <a:spcPct val="100000"/>
              </a:lnSpc>
            </a:pPr>
            <a:r>
              <a:rPr lang="de-DE" sz="2000" spc="10" dirty="0">
                <a:cs typeface="Arial"/>
              </a:rPr>
              <a:t>Marcel Grindau</a:t>
            </a:r>
            <a:endParaRPr sz="2000" dirty="0">
              <a:cs typeface="Arial"/>
            </a:endParaRPr>
          </a:p>
          <a:p>
            <a:pPr marL="0">
              <a:lnSpc>
                <a:spcPct val="100000"/>
              </a:lnSpc>
            </a:pPr>
            <a:r>
              <a:rPr lang="de-DE" sz="2000" spc="10" dirty="0">
                <a:cs typeface="Arial"/>
              </a:rPr>
              <a:t>01.04.2022</a:t>
            </a:r>
            <a:endParaRPr sz="2000" dirty="0">
              <a:cs typeface="Arial"/>
            </a:endParaRPr>
          </a:p>
        </p:txBody>
      </p:sp>
      <p:sp>
        <p:nvSpPr>
          <p:cNvPr id="13" name="object 2"/>
          <p:cNvSpPr/>
          <p:nvPr/>
        </p:nvSpPr>
        <p:spPr>
          <a:xfrm>
            <a:off x="9379344" y="609600"/>
            <a:ext cx="704850" cy="431292"/>
          </a:xfrm>
          <a:custGeom>
            <a:avLst/>
            <a:gdLst/>
            <a:ahLst/>
            <a:cxnLst/>
            <a:rect l="l" t="t" r="r" b="b"/>
            <a:pathLst>
              <a:path w="704850" h="431292">
                <a:moveTo>
                  <a:pt x="0" y="0"/>
                </a:moveTo>
                <a:lnTo>
                  <a:pt x="704850" y="0"/>
                </a:lnTo>
                <a:lnTo>
                  <a:pt x="704850" y="431292"/>
                </a:lnTo>
                <a:lnTo>
                  <a:pt x="0" y="431292"/>
                </a:lnTo>
                <a:lnTo>
                  <a:pt x="0" y="0"/>
                </a:lnTo>
                <a:close/>
              </a:path>
            </a:pathLst>
          </a:custGeom>
          <a:solidFill>
            <a:srgbClr val="FFFFFF"/>
          </a:solidFill>
        </p:spPr>
        <p:txBody>
          <a:bodyPr wrap="square" lIns="0" tIns="0" rIns="0" bIns="0" rtlCol="0">
            <a:noAutofit/>
          </a:bodyPr>
          <a:lstStyle/>
          <a:p>
            <a:endParaRPr dirty="0"/>
          </a:p>
        </p:txBody>
      </p:sp>
      <p:sp>
        <p:nvSpPr>
          <p:cNvPr id="14" name="object 3"/>
          <p:cNvSpPr/>
          <p:nvPr/>
        </p:nvSpPr>
        <p:spPr>
          <a:xfrm>
            <a:off x="9374581" y="604837"/>
            <a:ext cx="714375" cy="440817"/>
          </a:xfrm>
          <a:custGeom>
            <a:avLst/>
            <a:gdLst/>
            <a:ahLst/>
            <a:cxnLst/>
            <a:rect l="l" t="t" r="r" b="b"/>
            <a:pathLst>
              <a:path w="714375" h="440817">
                <a:moveTo>
                  <a:pt x="4763" y="4763"/>
                </a:moveTo>
                <a:lnTo>
                  <a:pt x="709613" y="4763"/>
                </a:lnTo>
                <a:lnTo>
                  <a:pt x="709613" y="436055"/>
                </a:lnTo>
                <a:lnTo>
                  <a:pt x="4763" y="436055"/>
                </a:lnTo>
                <a:lnTo>
                  <a:pt x="4763" y="4763"/>
                </a:lnTo>
                <a:close/>
              </a:path>
            </a:pathLst>
          </a:custGeom>
          <a:ln w="9525">
            <a:solidFill>
              <a:srgbClr val="FFFFFF"/>
            </a:solidFill>
          </a:ln>
        </p:spPr>
        <p:txBody>
          <a:bodyPr wrap="square" lIns="0" tIns="0" rIns="0" bIns="0" rtlCol="0">
            <a:noAutofit/>
          </a:bodyPr>
          <a:lstStyle/>
          <a:p>
            <a:endParaRPr dirty="0"/>
          </a:p>
        </p:txBody>
      </p:sp>
      <p:pic>
        <p:nvPicPr>
          <p:cNvPr id="3" name="Grafik 2">
            <a:extLst>
              <a:ext uri="{FF2B5EF4-FFF2-40B4-BE49-F238E27FC236}">
                <a16:creationId xmlns:a16="http://schemas.microsoft.com/office/drawing/2014/main" id="{89AC1AE8-46A9-4657-80F5-18FD0A907E66}"/>
              </a:ext>
            </a:extLst>
          </p:cNvPr>
          <p:cNvPicPr>
            <a:picLocks noChangeAspect="1"/>
          </p:cNvPicPr>
          <p:nvPr/>
        </p:nvPicPr>
        <p:blipFill>
          <a:blip r:embed="rId4"/>
          <a:stretch>
            <a:fillRect/>
          </a:stretch>
        </p:blipFill>
        <p:spPr>
          <a:xfrm>
            <a:off x="3746500" y="1574292"/>
            <a:ext cx="2625209" cy="2092737"/>
          </a:xfrm>
          <a:prstGeom prst="rect">
            <a:avLst/>
          </a:prstGeom>
        </p:spPr>
      </p:pic>
    </p:spTree>
    <p:extLst>
      <p:ext uri="{BB962C8B-B14F-4D97-AF65-F5344CB8AC3E}">
        <p14:creationId xmlns:p14="http://schemas.microsoft.com/office/powerpoint/2010/main" val="13988356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a:pPr>
            <a:r>
              <a:rPr lang="de-DE" sz="2000" b="1"/>
              <a:t>Überblick über die Sicherheit</a:t>
            </a:r>
            <a:endParaRPr lang="de-DE" sz="2000">
              <a:solidFill>
                <a:srgbClr val="00B0F0"/>
              </a:solidFill>
            </a:endParaRPr>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4" name="Rechteck 3">
            <a:extLst>
              <a:ext uri="{FF2B5EF4-FFF2-40B4-BE49-F238E27FC236}">
                <a16:creationId xmlns:a16="http://schemas.microsoft.com/office/drawing/2014/main" id="{F2A638D0-84F4-4D77-8972-720E4691D1BF}"/>
              </a:ext>
            </a:extLst>
          </p:cNvPr>
          <p:cNvSpPr/>
          <p:nvPr/>
        </p:nvSpPr>
        <p:spPr>
          <a:xfrm>
            <a:off x="393700" y="2472238"/>
            <a:ext cx="10896600" cy="7017306"/>
          </a:xfrm>
          <a:prstGeom prst="rect">
            <a:avLst/>
          </a:prstGeom>
        </p:spPr>
        <p:txBody>
          <a:bodyPr wrap="square">
            <a:spAutoFit/>
          </a:bodyPr>
          <a:lstStyle/>
          <a:p>
            <a:pPr lvl="0"/>
            <a:r>
              <a:rPr lang="de-DE"/>
              <a:t>●	Sicherheitsbedrohungen</a:t>
            </a:r>
          </a:p>
          <a:p>
            <a:pPr lvl="1"/>
            <a:endParaRPr lang="de-DE" b="1"/>
          </a:p>
          <a:p>
            <a:pPr lvl="1"/>
            <a:r>
              <a:rPr lang="de-DE" b="1"/>
              <a:t>Malware (</a:t>
            </a:r>
            <a:r>
              <a:rPr lang="de-DE" b="1">
                <a:highlight>
                  <a:srgbClr val="00FF00"/>
                </a:highlight>
              </a:rPr>
              <a:t>Mal</a:t>
            </a:r>
            <a:r>
              <a:rPr lang="de-DE" b="1"/>
              <a:t>icious Soft</a:t>
            </a:r>
            <a:r>
              <a:rPr lang="de-DE" b="1">
                <a:highlight>
                  <a:srgbClr val="00FF00"/>
                </a:highlight>
              </a:rPr>
              <a:t>ware</a:t>
            </a:r>
            <a:r>
              <a:rPr lang="de-DE" b="1"/>
              <a:t>)</a:t>
            </a:r>
          </a:p>
          <a:p>
            <a:pPr lvl="2"/>
            <a:r>
              <a:rPr lang="de-DE"/>
              <a:t>Kurzbezeichnung (Kofferwort) für bösartige Software</a:t>
            </a:r>
          </a:p>
          <a:p>
            <a:pPr lvl="1"/>
            <a:endParaRPr lang="de-DE" b="1"/>
          </a:p>
          <a:p>
            <a:pPr lvl="1"/>
            <a:r>
              <a:rPr lang="de-DE" b="1"/>
              <a:t>Unbefugter Zugriff</a:t>
            </a:r>
          </a:p>
          <a:p>
            <a:pPr lvl="2"/>
            <a:r>
              <a:rPr lang="de-DE"/>
              <a:t>Tritt auf, wenn der Zugriff auf Computerressourcen und Daten </a:t>
            </a:r>
          </a:p>
          <a:p>
            <a:pPr lvl="2"/>
            <a:r>
              <a:rPr lang="de-DE"/>
              <a:t>ohne die Zustimmung des Eigentümers erfolgt</a:t>
            </a:r>
          </a:p>
          <a:p>
            <a:pPr lvl="1"/>
            <a:endParaRPr lang="de-DE" b="1"/>
          </a:p>
          <a:p>
            <a:pPr lvl="1"/>
            <a:r>
              <a:rPr lang="de-DE" b="1"/>
              <a:t>System-Ausfall</a:t>
            </a:r>
          </a:p>
          <a:p>
            <a:pPr lvl="2"/>
            <a:r>
              <a:rPr lang="de-DE"/>
              <a:t>Tritt auf, wenn ein Computer abstürzt oder eine einzelne Anwendung ausfällt</a:t>
            </a:r>
          </a:p>
          <a:p>
            <a:pPr lvl="1"/>
            <a:endParaRPr lang="de-DE" b="1"/>
          </a:p>
          <a:p>
            <a:pPr lvl="1"/>
            <a:r>
              <a:rPr lang="de-DE" b="1"/>
              <a:t>Social Engineering</a:t>
            </a:r>
          </a:p>
          <a:p>
            <a:pPr lvl="2"/>
            <a:r>
              <a:rPr lang="de-DE"/>
              <a:t>Manipulation von Anwendern, damit diese vertrauliche Informationen preisgeben oder andere schädliche Aktionen durchführen</a:t>
            </a:r>
          </a:p>
          <a:p>
            <a:endParaRPr lang="de-DE"/>
          </a:p>
          <a:p>
            <a:endParaRPr lang="de-DE"/>
          </a:p>
          <a:p>
            <a:endParaRPr lang="de-DE"/>
          </a:p>
          <a:p>
            <a:r>
              <a:rPr lang="de-DE"/>
              <a:t> </a:t>
            </a:r>
          </a:p>
          <a:p>
            <a:endParaRPr lang="de-DE"/>
          </a:p>
          <a:p>
            <a:endParaRPr lang="de-DE"/>
          </a:p>
          <a:p>
            <a:endParaRPr lang="de-DE"/>
          </a:p>
          <a:p>
            <a:endParaRPr lang="de-DE"/>
          </a:p>
          <a:p>
            <a:endParaRPr lang="de-DE"/>
          </a:p>
          <a:p>
            <a:endParaRPr lang="de-DE"/>
          </a:p>
        </p:txBody>
      </p:sp>
      <p:sp>
        <p:nvSpPr>
          <p:cNvPr id="9" name="Rechteck 8">
            <a:extLst>
              <a:ext uri="{FF2B5EF4-FFF2-40B4-BE49-F238E27FC236}">
                <a16:creationId xmlns:a16="http://schemas.microsoft.com/office/drawing/2014/main" id="{742E0F33-3215-45E1-89F6-1ED2356FDD35}"/>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Tree>
    <p:extLst>
      <p:ext uri="{BB962C8B-B14F-4D97-AF65-F5344CB8AC3E}">
        <p14:creationId xmlns:p14="http://schemas.microsoft.com/office/powerpoint/2010/main" val="10775200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8"/>
            </a:pPr>
            <a:r>
              <a:rPr lang="de-DE" sz="2000" b="1"/>
              <a:t>Virtualisierung</a:t>
            </a:r>
          </a:p>
          <a:p>
            <a:pPr marL="457200" indent="-457200">
              <a:buFont typeface="+mj-lt"/>
              <a:buAutoNum type="arabicPeriod" startAt="8"/>
            </a:pPr>
            <a:endParaRPr lang="de-DE" sz="2000" b="1"/>
          </a:p>
          <a:p>
            <a:r>
              <a:rPr lang="de-DE" sz="2000" b="1"/>
              <a:t>Quiz:</a:t>
            </a:r>
          </a:p>
          <a:p>
            <a:pPr marL="457200" indent="-457200">
              <a:buFont typeface="+mj-lt"/>
              <a:buAutoNum type="arabicPeriod" startAt="8"/>
            </a:pPr>
            <a:endParaRPr lang="de-DE" sz="2000" b="1"/>
          </a:p>
          <a:p>
            <a:pPr marL="457200" indent="-457200">
              <a:buFont typeface="+mj-lt"/>
              <a:buAutoNum type="arabicPeriod" startAt="8"/>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82B1F1AD-1B0B-49DD-94EC-AAE1FC5BD66A}"/>
              </a:ext>
            </a:extLst>
          </p:cNvPr>
          <p:cNvPicPr>
            <a:picLocks noChangeAspect="1"/>
          </p:cNvPicPr>
          <p:nvPr/>
        </p:nvPicPr>
        <p:blipFill>
          <a:blip r:embed="rId4"/>
          <a:stretch>
            <a:fillRect/>
          </a:stretch>
        </p:blipFill>
        <p:spPr>
          <a:xfrm>
            <a:off x="1765300" y="2704688"/>
            <a:ext cx="7629525" cy="3524250"/>
          </a:xfrm>
          <a:prstGeom prst="rect">
            <a:avLst/>
          </a:prstGeom>
        </p:spPr>
      </p:pic>
    </p:spTree>
    <p:extLst>
      <p:ext uri="{BB962C8B-B14F-4D97-AF65-F5344CB8AC3E}">
        <p14:creationId xmlns:p14="http://schemas.microsoft.com/office/powerpoint/2010/main" val="21004866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8"/>
            </a:pPr>
            <a:r>
              <a:rPr lang="de-DE" sz="2000" b="1"/>
              <a:t>Virtualisierung</a:t>
            </a:r>
          </a:p>
          <a:p>
            <a:pPr marL="457200" indent="-457200">
              <a:buFont typeface="+mj-lt"/>
              <a:buAutoNum type="arabicPeriod" startAt="8"/>
            </a:pPr>
            <a:endParaRPr lang="de-DE" sz="2000" b="1"/>
          </a:p>
          <a:p>
            <a:r>
              <a:rPr lang="de-DE" sz="2000" b="1"/>
              <a:t>Quiz:</a:t>
            </a:r>
          </a:p>
          <a:p>
            <a:pPr marL="457200" indent="-457200">
              <a:buFont typeface="+mj-lt"/>
              <a:buAutoNum type="arabicPeriod" startAt="8"/>
            </a:pPr>
            <a:endParaRPr lang="de-DE" sz="2000" b="1"/>
          </a:p>
          <a:p>
            <a:pPr marL="457200" indent="-457200">
              <a:buFont typeface="+mj-lt"/>
              <a:buAutoNum type="arabicPeriod" startAt="8"/>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D72A9E2D-86B6-459E-90A2-2E9283AB140B}"/>
              </a:ext>
            </a:extLst>
          </p:cNvPr>
          <p:cNvPicPr>
            <a:picLocks noChangeAspect="1"/>
          </p:cNvPicPr>
          <p:nvPr/>
        </p:nvPicPr>
        <p:blipFill>
          <a:blip r:embed="rId4"/>
          <a:stretch>
            <a:fillRect/>
          </a:stretch>
        </p:blipFill>
        <p:spPr>
          <a:xfrm>
            <a:off x="1574800" y="2445215"/>
            <a:ext cx="7924800" cy="4591050"/>
          </a:xfrm>
          <a:prstGeom prst="rect">
            <a:avLst/>
          </a:prstGeom>
        </p:spPr>
      </p:pic>
    </p:spTree>
    <p:extLst>
      <p:ext uri="{BB962C8B-B14F-4D97-AF65-F5344CB8AC3E}">
        <p14:creationId xmlns:p14="http://schemas.microsoft.com/office/powerpoint/2010/main" val="2855782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8"/>
            </a:pPr>
            <a:r>
              <a:rPr lang="de-DE" sz="2000" b="1"/>
              <a:t>Virtualisierung</a:t>
            </a:r>
          </a:p>
          <a:p>
            <a:pPr marL="457200" indent="-457200">
              <a:buFont typeface="+mj-lt"/>
              <a:buAutoNum type="arabicPeriod" startAt="8"/>
            </a:pPr>
            <a:endParaRPr lang="de-DE" sz="2000" b="1"/>
          </a:p>
          <a:p>
            <a:r>
              <a:rPr lang="de-DE" sz="2000" b="1"/>
              <a:t>Quiz:</a:t>
            </a:r>
          </a:p>
          <a:p>
            <a:pPr marL="457200" indent="-457200">
              <a:buFont typeface="+mj-lt"/>
              <a:buAutoNum type="arabicPeriod" startAt="8"/>
            </a:pPr>
            <a:endParaRPr lang="de-DE" sz="2000" b="1"/>
          </a:p>
          <a:p>
            <a:pPr marL="457200" indent="-457200">
              <a:buFont typeface="+mj-lt"/>
              <a:buAutoNum type="arabicPeriod" startAt="8"/>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3FC9B4E7-7A66-4924-B713-02BD59DC9E10}"/>
              </a:ext>
            </a:extLst>
          </p:cNvPr>
          <p:cNvPicPr>
            <a:picLocks noChangeAspect="1"/>
          </p:cNvPicPr>
          <p:nvPr/>
        </p:nvPicPr>
        <p:blipFill>
          <a:blip r:embed="rId4"/>
          <a:stretch>
            <a:fillRect/>
          </a:stretch>
        </p:blipFill>
        <p:spPr>
          <a:xfrm>
            <a:off x="1971964" y="2508929"/>
            <a:ext cx="7753350" cy="4324350"/>
          </a:xfrm>
          <a:prstGeom prst="rect">
            <a:avLst/>
          </a:prstGeom>
        </p:spPr>
      </p:pic>
    </p:spTree>
    <p:extLst>
      <p:ext uri="{BB962C8B-B14F-4D97-AF65-F5344CB8AC3E}">
        <p14:creationId xmlns:p14="http://schemas.microsoft.com/office/powerpoint/2010/main" val="1124117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839"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p>
        </p:txBody>
      </p:sp>
      <p:sp>
        <p:nvSpPr>
          <p:cNvPr id="7" name="Rechteck 6"/>
          <p:cNvSpPr/>
          <p:nvPr/>
        </p:nvSpPr>
        <p:spPr>
          <a:xfrm>
            <a:off x="666634" y="1265237"/>
            <a:ext cx="10395065" cy="400110"/>
          </a:xfrm>
          <a:prstGeom prst="rect">
            <a:avLst/>
          </a:prstGeom>
        </p:spPr>
        <p:txBody>
          <a:bodyPr wrap="square">
            <a:spAutoFit/>
          </a:bodyPr>
          <a:lstStyle/>
          <a:p>
            <a:pPr marL="457200" indent="-457200">
              <a:buFont typeface="+mj-lt"/>
              <a:buAutoNum type="arabicPeriod" startAt="8"/>
            </a:pPr>
            <a:r>
              <a:rPr lang="de-DE" sz="2000" b="1"/>
              <a:t>Virtualisierung</a:t>
            </a:r>
          </a:p>
        </p:txBody>
      </p:sp>
      <p:sp>
        <p:nvSpPr>
          <p:cNvPr id="3" name="Rechteck 2"/>
          <p:cNvSpPr/>
          <p:nvPr/>
        </p:nvSpPr>
        <p:spPr>
          <a:xfrm>
            <a:off x="927100" y="1883419"/>
            <a:ext cx="3733800" cy="923330"/>
          </a:xfrm>
          <a:prstGeom prst="rect">
            <a:avLst/>
          </a:prstGeom>
        </p:spPr>
        <p:txBody>
          <a:bodyPr wrap="square">
            <a:spAutoFit/>
          </a:bodyPr>
          <a:lstStyle/>
          <a:p>
            <a:endParaRPr lang="de-DE"/>
          </a:p>
          <a:p>
            <a:r>
              <a:rPr lang="de-DE" b="1"/>
              <a:t>DISKUSSION ca. 10 min:</a:t>
            </a:r>
          </a:p>
          <a:p>
            <a:r>
              <a:rPr lang="de-DE"/>
              <a:t> </a:t>
            </a:r>
            <a:endParaRPr lang="en-GB" b="1"/>
          </a:p>
        </p:txBody>
      </p:sp>
      <p:pic>
        <p:nvPicPr>
          <p:cNvPr id="1026" name="Picture 2" descr="Bildergebnis für gruppendiskussi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43772" y="2713037"/>
            <a:ext cx="6669638"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62159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7140416"/>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a:pPr>
            <a:r>
              <a:rPr lang="de-DE" sz="2000" b="1">
                <a:solidFill>
                  <a:schemeClr val="bg1">
                    <a:lumMod val="75000"/>
                  </a:schemeClr>
                </a:solidFill>
              </a:rPr>
              <a:t>Überblick über die Sicherheit </a:t>
            </a:r>
          </a:p>
          <a:p>
            <a:pPr marL="457200" indent="-457200">
              <a:buFont typeface="+mj-lt"/>
              <a:buAutoNum type="arabicPeriod"/>
            </a:pPr>
            <a:endParaRPr lang="de-DE" sz="2000" b="1"/>
          </a:p>
          <a:p>
            <a:pPr marL="457200" indent="-457200">
              <a:buFont typeface="+mj-lt"/>
              <a:buAutoNum type="arabicPeriod"/>
            </a:pPr>
            <a:r>
              <a:rPr lang="de-DE" sz="2000" b="1">
                <a:solidFill>
                  <a:schemeClr val="bg1">
                    <a:lumMod val="75000"/>
                  </a:schemeClr>
                </a:solidFill>
              </a:rPr>
              <a:t>Malware </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Malware-Infektionen </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Sicherheit Software und Geräte </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Mobile Geräte Sicherheit</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System-Härtung </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Management der Supplychain</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Virtualisierung </a:t>
            </a:r>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5" name="Rechteck 4">
            <a:extLst>
              <a:ext uri="{FF2B5EF4-FFF2-40B4-BE49-F238E27FC236}">
                <a16:creationId xmlns:a16="http://schemas.microsoft.com/office/drawing/2014/main" id="{3A0736C4-B130-4575-8080-EF3E7DB4FCFF}"/>
              </a:ext>
            </a:extLst>
          </p:cNvPr>
          <p:cNvSpPr/>
          <p:nvPr/>
        </p:nvSpPr>
        <p:spPr>
          <a:xfrm>
            <a:off x="6096000" y="1903535"/>
            <a:ext cx="5346700" cy="4708981"/>
          </a:xfrm>
          <a:prstGeom prst="rect">
            <a:avLst/>
          </a:prstGeom>
        </p:spPr>
        <p:txBody>
          <a:bodyPr>
            <a:spAutoFit/>
          </a:bodyPr>
          <a:lstStyle/>
          <a:p>
            <a:pPr marL="457200" indent="-457200">
              <a:buFont typeface="+mj-lt"/>
              <a:buAutoNum type="arabicPeriod" startAt="9"/>
            </a:pPr>
            <a:r>
              <a:rPr lang="de-DE" sz="2000" b="1"/>
              <a:t>Anwendungssicherheit</a:t>
            </a:r>
          </a:p>
          <a:p>
            <a:r>
              <a:rPr lang="de-DE" sz="2000" b="1">
                <a:solidFill>
                  <a:schemeClr val="bg1">
                    <a:lumMod val="75000"/>
                  </a:schemeClr>
                </a:solidFill>
              </a:rPr>
              <a:t> </a:t>
            </a:r>
          </a:p>
          <a:p>
            <a:pPr marL="457200" indent="-457200">
              <a:buFont typeface="+mj-lt"/>
              <a:buAutoNum type="arabicPeriod" startAt="10"/>
            </a:pPr>
            <a:r>
              <a:rPr lang="de-DE" sz="2000" b="1">
                <a:solidFill>
                  <a:schemeClr val="bg1">
                    <a:lumMod val="75000"/>
                  </a:schemeClr>
                </a:solidFill>
              </a:rPr>
              <a:t>Sichere Software-Entwicklung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Netzwerk-Design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Perimeter-Sicherheit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Cloud-Sicherheit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Automatisierung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Netzwerk-Angriffe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Absicherung von Netzwerken </a:t>
            </a:r>
          </a:p>
        </p:txBody>
      </p:sp>
    </p:spTree>
    <p:extLst>
      <p:ext uri="{BB962C8B-B14F-4D97-AF65-F5344CB8AC3E}">
        <p14:creationId xmlns:p14="http://schemas.microsoft.com/office/powerpoint/2010/main" val="267612452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9"/>
            </a:pPr>
            <a:r>
              <a:rPr lang="de-DE" sz="2000" b="1"/>
              <a:t>Anwendungssicherheit</a:t>
            </a:r>
          </a:p>
          <a:p>
            <a:pPr marL="457200" indent="-457200">
              <a:buFont typeface="+mj-lt"/>
              <a:buAutoNum type="arabicPeriod" startAt="9"/>
            </a:pPr>
            <a:endParaRPr lang="de-DE" sz="2000" b="1"/>
          </a:p>
          <a:p>
            <a:pPr marL="457200" indent="-457200">
              <a:buFont typeface="+mj-lt"/>
              <a:buAutoNum type="arabicPeriod" startAt="9"/>
            </a:pPr>
            <a:endParaRPr lang="de-DE" sz="2000" b="1"/>
          </a:p>
          <a:p>
            <a:pPr marL="457200" indent="-457200">
              <a:buFont typeface="+mj-lt"/>
              <a:buAutoNum type="arabicPeriod" startAt="9"/>
            </a:pPr>
            <a:endParaRPr lang="de-DE" sz="2000" b="1"/>
          </a:p>
          <a:p>
            <a:pPr marL="457200" indent="-457200">
              <a:buFont typeface="+mj-lt"/>
              <a:buAutoNum type="arabicPeriod" startAt="9"/>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B12CEB51-78DB-42A6-901A-DFFD88965F19}"/>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A8A78270-E1BC-40B7-B8B2-D9EBC1B2F5B8}"/>
              </a:ext>
            </a:extLst>
          </p:cNvPr>
          <p:cNvSpPr/>
          <p:nvPr/>
        </p:nvSpPr>
        <p:spPr>
          <a:xfrm>
            <a:off x="517144" y="2767934"/>
            <a:ext cx="9659112" cy="3652282"/>
          </a:xfrm>
          <a:prstGeom prst="rect">
            <a:avLst/>
          </a:prstGeom>
        </p:spPr>
        <p:txBody>
          <a:bodyPr wrap="square">
            <a:spAutoFit/>
          </a:bodyPr>
          <a:lstStyle/>
          <a:p>
            <a:pPr marL="342900" lvl="0" indent="-342900">
              <a:spcBef>
                <a:spcPts val="1465"/>
              </a:spcBef>
              <a:spcAft>
                <a:spcPts val="0"/>
              </a:spcAft>
              <a:buSzPts val="1200"/>
              <a:buFont typeface="Symbol" panose="05050102010706020507" pitchFamily="18" charset="2"/>
              <a:buChar char=""/>
              <a:tabLst>
                <a:tab pos="294005" algn="l"/>
              </a:tabLst>
            </a:pPr>
            <a:r>
              <a:rPr lang="de-DE" sz="1200" b="1" spc="-5">
                <a:latin typeface="Calibri" panose="020F0502020204030204" pitchFamily="34" charset="0"/>
                <a:ea typeface="Symbol" panose="05050102010706020507" pitchFamily="18" charset="2"/>
                <a:cs typeface="Times New Roman" panose="02020603050405020304" pitchFamily="18" charset="0"/>
              </a:rPr>
              <a:t>Anwendungssicherheit</a:t>
            </a:r>
            <a:endParaRPr lang="de-DE" sz="1200" b="1">
              <a:latin typeface="Calibri" panose="020F0502020204030204" pitchFamily="34" charset="0"/>
              <a:ea typeface="Symbol" panose="05050102010706020507" pitchFamily="18" charset="2"/>
              <a:cs typeface="Times New Roman" panose="02020603050405020304" pitchFamily="18" charset="0"/>
            </a:endParaRPr>
          </a:p>
          <a:p>
            <a:pPr>
              <a:spcBef>
                <a:spcPts val="5"/>
              </a:spcBef>
            </a:pPr>
            <a:r>
              <a:rPr lang="de-DE" sz="1200" b="1">
                <a:latin typeface="Calibri" panose="020F0502020204030204" pitchFamily="34" charset="0"/>
                <a:ea typeface="Calibri" panose="020F0502020204030204" pitchFamily="34" charset="0"/>
                <a:cs typeface="Calibri" panose="020F0502020204030204" pitchFamily="34" charset="0"/>
              </a:rPr>
              <a:t> </a:t>
            </a:r>
            <a:endParaRPr lang="de-DE" sz="1100">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200"/>
              <a:buFont typeface="Symbol" panose="05050102010706020507" pitchFamily="18" charset="2"/>
              <a:buChar char=""/>
              <a:tabLst>
                <a:tab pos="294005" algn="l"/>
              </a:tabLst>
            </a:pPr>
            <a:r>
              <a:rPr lang="de-DE" sz="1200" b="1" spc="-10">
                <a:latin typeface="Calibri" panose="020F0502020204030204" pitchFamily="34" charset="0"/>
                <a:ea typeface="Symbol" panose="05050102010706020507" pitchFamily="18" charset="2"/>
                <a:cs typeface="Times New Roman" panose="02020603050405020304" pitchFamily="18" charset="0"/>
              </a:rPr>
              <a:t>Webbrowser-Sicherheit</a:t>
            </a:r>
            <a:endParaRPr lang="de-DE" sz="1100">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5"/>
              </a:lnSpc>
              <a:spcBef>
                <a:spcPts val="45"/>
              </a:spcBef>
              <a:spcAft>
                <a:spcPts val="0"/>
              </a:spcAft>
              <a:buSzPts val="1200"/>
              <a:buFont typeface="Courier New" panose="02070309020205020404" pitchFamily="49" charset="0"/>
              <a:buChar char="o"/>
              <a:tabLst>
                <a:tab pos="751205" algn="l"/>
              </a:tabLst>
            </a:pPr>
            <a:r>
              <a:rPr lang="de-DE" sz="1200" spc="-10">
                <a:latin typeface="Calibri" panose="020F0502020204030204" pitchFamily="34" charset="0"/>
                <a:ea typeface="Courier New" panose="02070309020205020404" pitchFamily="49" charset="0"/>
                <a:cs typeface="Times New Roman" panose="02020603050405020304" pitchFamily="18" charset="0"/>
              </a:rPr>
              <a:t>Stellen</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10">
                <a:latin typeface="Calibri" panose="020F0502020204030204" pitchFamily="34" charset="0"/>
                <a:ea typeface="Courier New" panose="02070309020205020404" pitchFamily="49" charset="0"/>
                <a:cs typeface="Times New Roman" panose="02020603050405020304" pitchFamily="18" charset="0"/>
              </a:rPr>
              <a:t>Sie</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10">
                <a:latin typeface="Calibri" panose="020F0502020204030204" pitchFamily="34" charset="0"/>
                <a:ea typeface="Courier New" panose="02070309020205020404" pitchFamily="49" charset="0"/>
                <a:cs typeface="Times New Roman" panose="02020603050405020304" pitchFamily="18" charset="0"/>
              </a:rPr>
              <a:t>sicher,</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dass</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10">
                <a:latin typeface="Calibri" panose="020F0502020204030204" pitchFamily="34" charset="0"/>
                <a:ea typeface="Courier New" panose="02070309020205020404" pitchFamily="49" charset="0"/>
                <a:cs typeface="Times New Roman" panose="02020603050405020304" pitchFamily="18" charset="0"/>
              </a:rPr>
              <a:t>Ihr</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10">
                <a:latin typeface="Calibri" panose="020F0502020204030204" pitchFamily="34" charset="0"/>
                <a:ea typeface="Courier New" panose="02070309020205020404" pitchFamily="49" charset="0"/>
                <a:cs typeface="Times New Roman" panose="02020603050405020304" pitchFamily="18" charset="0"/>
              </a:rPr>
              <a:t>Webbrowser </a:t>
            </a:r>
            <a:r>
              <a:rPr lang="de-DE" sz="1200">
                <a:latin typeface="Calibri" panose="020F0502020204030204" pitchFamily="34" charset="0"/>
                <a:ea typeface="Courier New" panose="02070309020205020404" pitchFamily="49" charset="0"/>
                <a:cs typeface="Times New Roman" panose="02020603050405020304" pitchFamily="18" charset="0"/>
              </a:rPr>
              <a:t>mit</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Patches</a:t>
            </a:r>
            <a:r>
              <a:rPr lang="de-DE" sz="1200" spc="-10">
                <a:latin typeface="Calibri" panose="020F0502020204030204" pitchFamily="34" charset="0"/>
                <a:ea typeface="Courier New" panose="02070309020205020404" pitchFamily="49" charset="0"/>
                <a:cs typeface="Times New Roman" panose="02020603050405020304" pitchFamily="18" charset="0"/>
              </a:rPr>
              <a:t> auf</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10">
                <a:latin typeface="Calibri" panose="020F0502020204030204" pitchFamily="34" charset="0"/>
                <a:ea typeface="Courier New" panose="02070309020205020404" pitchFamily="49" charset="0"/>
                <a:cs typeface="Times New Roman" panose="02020603050405020304" pitchFamily="18" charset="0"/>
              </a:rPr>
              <a:t>dem</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10">
                <a:latin typeface="Calibri" panose="020F0502020204030204" pitchFamily="34" charset="0"/>
                <a:ea typeface="Courier New" panose="02070309020205020404" pitchFamily="49" charset="0"/>
                <a:cs typeface="Times New Roman" panose="02020603050405020304" pitchFamily="18" charset="0"/>
              </a:rPr>
              <a:t>neuesten</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10">
                <a:latin typeface="Calibri" panose="020F0502020204030204" pitchFamily="34" charset="0"/>
                <a:ea typeface="Courier New" panose="02070309020205020404" pitchFamily="49" charset="0"/>
                <a:cs typeface="Times New Roman" panose="02020603050405020304" pitchFamily="18" charset="0"/>
              </a:rPr>
              <a:t>Stand</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10">
                <a:latin typeface="Calibri" panose="020F0502020204030204" pitchFamily="34" charset="0"/>
                <a:ea typeface="Courier New" panose="02070309020205020404" pitchFamily="49" charset="0"/>
                <a:cs typeface="Times New Roman" panose="02020603050405020304" pitchFamily="18" charset="0"/>
              </a:rPr>
              <a:t>ist...</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40"/>
              </a:lnSpc>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...aber</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übernehmen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10">
                <a:latin typeface="Calibri" panose="020F0502020204030204" pitchFamily="34" charset="0"/>
                <a:ea typeface="Microsoft Sans Serif" panose="020B0604020202020204" pitchFamily="34" charset="0"/>
                <a:cs typeface="Times New Roman" panose="02020603050405020304" pitchFamily="18" charset="0"/>
              </a:rPr>
              <a:t>Sie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nicht</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sofort</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den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neuesten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Browser</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90"/>
              </a:lnSpc>
              <a:spcBef>
                <a:spcPts val="20"/>
              </a:spcBef>
              <a:spcAft>
                <a:spcPts val="0"/>
              </a:spcAft>
              <a:buSzPts val="1200"/>
              <a:buFont typeface="Courier New" panose="02070309020205020404" pitchFamily="49" charset="0"/>
              <a:buChar char="o"/>
              <a:tabLst>
                <a:tab pos="751205" algn="l"/>
              </a:tabLst>
            </a:pPr>
            <a:r>
              <a:rPr lang="de-DE" sz="1200">
                <a:latin typeface="Calibri" panose="020F0502020204030204" pitchFamily="34" charset="0"/>
                <a:ea typeface="Courier New" panose="02070309020205020404" pitchFamily="49" charset="0"/>
                <a:cs typeface="Times New Roman" panose="02020603050405020304" pitchFamily="18" charset="0"/>
              </a:rPr>
              <a:t>Welchen</a:t>
            </a:r>
            <a:r>
              <a:rPr lang="de-DE" sz="1200" spc="-4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Webbrowser</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sollte</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ich</a:t>
            </a:r>
            <a:r>
              <a:rPr lang="de-DE" sz="1200" spc="-4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verwenden?</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55"/>
              </a:lnSpc>
              <a:buSzPts val="1200"/>
              <a:buFont typeface="Courier New" panose="02070309020205020404" pitchFamily="49" charset="0"/>
              <a:buChar char="o"/>
              <a:tabLst>
                <a:tab pos="751205" algn="l"/>
              </a:tabLst>
            </a:pPr>
            <a:r>
              <a:rPr lang="de-DE" sz="1200" b="1" spc="-10">
                <a:latin typeface="Calibri" panose="020F0502020204030204" pitchFamily="34" charset="0"/>
                <a:ea typeface="Courier New" panose="02070309020205020404" pitchFamily="49" charset="0"/>
                <a:cs typeface="Times New Roman" panose="02020603050405020304" pitchFamily="18" charset="0"/>
              </a:rPr>
              <a:t>Allgemeine</a:t>
            </a:r>
            <a:r>
              <a:rPr lang="de-DE" sz="1200" b="1" spc="-35">
                <a:latin typeface="Calibri" panose="020F0502020204030204" pitchFamily="34" charset="0"/>
                <a:ea typeface="Courier New" panose="02070309020205020404" pitchFamily="49" charset="0"/>
                <a:cs typeface="Times New Roman" panose="02020603050405020304" pitchFamily="18" charset="0"/>
              </a:rPr>
              <a:t> </a:t>
            </a:r>
            <a:r>
              <a:rPr lang="de-DE" sz="1200" b="1" spc="-10">
                <a:latin typeface="Calibri" panose="020F0502020204030204" pitchFamily="34" charset="0"/>
                <a:ea typeface="Courier New" panose="02070309020205020404" pitchFamily="49" charset="0"/>
                <a:cs typeface="Times New Roman" panose="02020603050405020304" pitchFamily="18" charset="0"/>
              </a:rPr>
              <a:t>Sicherheit</a:t>
            </a:r>
            <a:r>
              <a:rPr lang="de-DE" sz="1200" b="1" spc="-35">
                <a:latin typeface="Calibri" panose="020F0502020204030204" pitchFamily="34" charset="0"/>
                <a:ea typeface="Courier New" panose="02070309020205020404" pitchFamily="49" charset="0"/>
                <a:cs typeface="Times New Roman" panose="02020603050405020304" pitchFamily="18" charset="0"/>
              </a:rPr>
              <a:t> </a:t>
            </a:r>
            <a:r>
              <a:rPr lang="de-DE" sz="1200" b="1" spc="-10">
                <a:latin typeface="Calibri" panose="020F0502020204030204" pitchFamily="34" charset="0"/>
                <a:ea typeface="Courier New" panose="02070309020205020404" pitchFamily="49" charset="0"/>
                <a:cs typeface="Times New Roman" panose="02020603050405020304" pitchFamily="18" charset="0"/>
              </a:rPr>
              <a:t>für</a:t>
            </a:r>
            <a:r>
              <a:rPr lang="de-DE" sz="1200" b="1" spc="-35">
                <a:latin typeface="Calibri" panose="020F0502020204030204" pitchFamily="34" charset="0"/>
                <a:ea typeface="Courier New" panose="02070309020205020404" pitchFamily="49" charset="0"/>
                <a:cs typeface="Times New Roman" panose="02020603050405020304" pitchFamily="18" charset="0"/>
              </a:rPr>
              <a:t> </a:t>
            </a:r>
            <a:r>
              <a:rPr lang="de-DE" sz="1200" b="1" spc="-10">
                <a:latin typeface="Calibri" panose="020F0502020204030204" pitchFamily="34" charset="0"/>
                <a:ea typeface="Courier New" panose="02070309020205020404" pitchFamily="49" charset="0"/>
                <a:cs typeface="Times New Roman" panose="02020603050405020304" pitchFamily="18" charset="0"/>
              </a:rPr>
              <a:t>Webbrowser</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05"/>
              </a:lnSpc>
              <a:buSzPts val="1200"/>
              <a:buFont typeface="Microsoft Sans Serif" panose="020B0604020202020204" pitchFamily="34" charset="0"/>
              <a:buChar char="▪"/>
              <a:tabLst>
                <a:tab pos="120840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1.</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10">
                <a:latin typeface="Calibri" panose="020F0502020204030204" pitchFamily="34" charset="0"/>
                <a:ea typeface="Microsoft Sans Serif" panose="020B0604020202020204" pitchFamily="34" charset="0"/>
                <a:cs typeface="Times New Roman" panose="02020603050405020304" pitchFamily="18" charset="0"/>
              </a:rPr>
              <a:t>Policies</a:t>
            </a:r>
            <a:r>
              <a:rPr lang="de-DE" sz="1200" spc="-4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implementieren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600200" marR="186690" lvl="3" indent="-228600">
              <a:lnSpc>
                <a:spcPct val="100000"/>
              </a:lnSpc>
              <a:spcAft>
                <a:spcPts val="0"/>
              </a:spcAft>
              <a:buSzPts val="1200"/>
              <a:buFont typeface="Symbol" panose="05050102010706020507" pitchFamily="18" charset="2"/>
              <a:buChar char=""/>
              <a:tabLst>
                <a:tab pos="1666240" algn="l"/>
              </a:tabLst>
            </a:pPr>
            <a:r>
              <a:rPr lang="de-DE" sz="1200" spc="-5">
                <a:latin typeface="Calibri" panose="020F0502020204030204" pitchFamily="34" charset="0"/>
                <a:ea typeface="Symbol" panose="05050102010706020507" pitchFamily="18" charset="2"/>
                <a:cs typeface="Times New Roman" panose="02020603050405020304" pitchFamily="18" charset="0"/>
              </a:rPr>
              <a:t>Erstellen</a:t>
            </a:r>
            <a:r>
              <a:rPr lang="de-DE" sz="1200" spc="-40">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und</a:t>
            </a:r>
            <a:r>
              <a:rPr lang="de-DE" sz="1200" spc="-3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Implementieren</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von</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Web-Browsing-Richtlinien</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als</a:t>
            </a:r>
            <a:r>
              <a:rPr lang="de-DE" sz="1200" spc="285">
                <a:latin typeface="Times New Roman" panose="02020603050405020304" pitchFamily="18"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administrative</a:t>
            </a:r>
            <a:r>
              <a:rPr lang="de-DE" sz="1200" spc="-5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oder</a:t>
            </a:r>
            <a:r>
              <a:rPr lang="de-DE" sz="1200" spc="-4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technische</a:t>
            </a:r>
            <a:r>
              <a:rPr lang="de-DE" sz="1200" spc="-3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Kontrolle</a:t>
            </a:r>
            <a:endParaRPr lang="de-DE" sz="1200">
              <a:latin typeface="Calibri" panose="020F0502020204030204" pitchFamily="34" charset="0"/>
              <a:ea typeface="Symbol" panose="05050102010706020507" pitchFamily="18" charset="2"/>
              <a:cs typeface="Times New Roman" panose="02020603050405020304" pitchFamily="18" charset="0"/>
            </a:endParaRPr>
          </a:p>
          <a:p>
            <a:pPr marL="1143000" lvl="2" indent="-228600">
              <a:lnSpc>
                <a:spcPts val="1455"/>
              </a:lnSpc>
              <a:buSzPts val="1200"/>
              <a:buFont typeface="Microsoft Sans Serif" panose="020B0604020202020204" pitchFamily="34" charset="0"/>
              <a:buChar char="▪"/>
              <a:tabLst>
                <a:tab pos="120840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2.</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Trainieren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Sie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Ihre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Benutzer</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600200" marR="236220" lvl="3" indent="-228600">
              <a:spcBef>
                <a:spcPts val="5"/>
              </a:spcBef>
              <a:spcAft>
                <a:spcPts val="0"/>
              </a:spcAft>
              <a:buSzPts val="1200"/>
              <a:buFont typeface="Symbol" panose="05050102010706020507" pitchFamily="18" charset="2"/>
              <a:buChar char=""/>
              <a:tabLst>
                <a:tab pos="1666240" algn="l"/>
              </a:tabLst>
            </a:pPr>
            <a:r>
              <a:rPr lang="de-DE" sz="1200" spc="-5">
                <a:latin typeface="Calibri" panose="020F0502020204030204" pitchFamily="34" charset="0"/>
                <a:ea typeface="Symbol" panose="05050102010706020507" pitchFamily="18" charset="2"/>
                <a:cs typeface="Times New Roman" panose="02020603050405020304" pitchFamily="18" charset="0"/>
              </a:rPr>
              <a:t>Benutzerschulungen</a:t>
            </a:r>
            <a:r>
              <a:rPr lang="de-DE" sz="1200" spc="-4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verhindern</a:t>
            </a:r>
            <a:r>
              <a:rPr lang="de-DE" sz="1200" spc="-35">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viele</a:t>
            </a:r>
            <a:r>
              <a:rPr lang="de-DE" sz="1200" spc="-3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Probleme</a:t>
            </a:r>
            <a:r>
              <a:rPr lang="de-DE" sz="1200" spc="-3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innerhalb</a:t>
            </a:r>
            <a:r>
              <a:rPr lang="de-DE" sz="1200" spc="-3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Ihrer</a:t>
            </a:r>
            <a:r>
              <a:rPr lang="de-DE" sz="1200" spc="285">
                <a:latin typeface="Times New Roman" panose="02020603050405020304" pitchFamily="18"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Organisation</a:t>
            </a:r>
            <a:endParaRPr lang="de-DE" sz="1200">
              <a:latin typeface="Calibri" panose="020F0502020204030204" pitchFamily="34" charset="0"/>
              <a:ea typeface="Symbol" panose="05050102010706020507" pitchFamily="18" charset="2"/>
              <a:cs typeface="Times New Roman" panose="02020603050405020304" pitchFamily="18" charset="0"/>
            </a:endParaRPr>
          </a:p>
          <a:p>
            <a:pPr marL="1143000" lvl="2" indent="-228600">
              <a:lnSpc>
                <a:spcPts val="1460"/>
              </a:lnSpc>
              <a:buSzPts val="1200"/>
              <a:buFont typeface="Microsoft Sans Serif" panose="020B0604020202020204" pitchFamily="34" charset="0"/>
              <a:buChar char="▪"/>
              <a:tabLst>
                <a:tab pos="120840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3.</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Proxy</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&amp;</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Inhaltsfilter</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verwenden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600200" marR="1296035" lvl="3" indent="-228600">
              <a:spcAft>
                <a:spcPts val="0"/>
              </a:spcAft>
              <a:buSzPts val="1200"/>
              <a:buFont typeface="Symbol" panose="05050102010706020507" pitchFamily="18" charset="2"/>
              <a:buChar char=""/>
              <a:tabLst>
                <a:tab pos="1666240" algn="l"/>
              </a:tabLst>
            </a:pPr>
            <a:r>
              <a:rPr lang="de-DE" sz="1200" spc="-5">
                <a:latin typeface="Calibri" panose="020F0502020204030204" pitchFamily="34" charset="0"/>
                <a:ea typeface="Symbol" panose="05050102010706020507" pitchFamily="18" charset="2"/>
                <a:cs typeface="Times New Roman" panose="02020603050405020304" pitchFamily="18" charset="0"/>
              </a:rPr>
              <a:t>Proxies</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cachen</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die</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Website,</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um</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10">
                <a:latin typeface="Calibri" panose="020F0502020204030204" pitchFamily="34" charset="0"/>
                <a:ea typeface="Symbol" panose="05050102010706020507" pitchFamily="18" charset="2"/>
                <a:cs typeface="Times New Roman" panose="02020603050405020304" pitchFamily="18" charset="0"/>
              </a:rPr>
              <a:t>Anfragen</a:t>
            </a:r>
            <a:r>
              <a:rPr lang="de-DE" sz="1200" spc="-3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und</a:t>
            </a:r>
            <a:r>
              <a:rPr lang="de-DE" sz="1200" spc="175">
                <a:latin typeface="Times New Roman" panose="02020603050405020304" pitchFamily="18"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Bandbreitennutzung</a:t>
            </a:r>
            <a:r>
              <a:rPr lang="de-DE" sz="1200" spc="-4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zu</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reduzieren</a:t>
            </a:r>
            <a:endParaRPr lang="de-DE" sz="1200">
              <a:latin typeface="Calibri" panose="020F0502020204030204" pitchFamily="34" charset="0"/>
              <a:ea typeface="Symbol" panose="05050102010706020507" pitchFamily="18" charset="2"/>
              <a:cs typeface="Times New Roman" panose="02020603050405020304" pitchFamily="18" charset="0"/>
            </a:endParaRPr>
          </a:p>
          <a:p>
            <a:pPr marL="1600200" marR="147320" lvl="3" indent="-228600">
              <a:spcBef>
                <a:spcPts val="5"/>
              </a:spcBef>
              <a:spcAft>
                <a:spcPts val="0"/>
              </a:spcAft>
              <a:buSzPts val="1200"/>
              <a:buFont typeface="Symbol" panose="05050102010706020507" pitchFamily="18" charset="2"/>
              <a:buChar char=""/>
              <a:tabLst>
                <a:tab pos="1666240" algn="l"/>
              </a:tabLst>
            </a:pPr>
            <a:r>
              <a:rPr lang="de-DE" sz="1200" spc="-5">
                <a:latin typeface="Calibri" panose="020F0502020204030204" pitchFamily="34" charset="0"/>
                <a:ea typeface="Symbol" panose="05050102010706020507" pitchFamily="18" charset="2"/>
                <a:cs typeface="Times New Roman" panose="02020603050405020304" pitchFamily="18" charset="0"/>
              </a:rPr>
              <a:t>Inhaltsfilter</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spc="-10">
                <a:latin typeface="Calibri" panose="020F0502020204030204" pitchFamily="34" charset="0"/>
                <a:ea typeface="Symbol" panose="05050102010706020507" pitchFamily="18" charset="2"/>
                <a:cs typeface="Times New Roman" panose="02020603050405020304" pitchFamily="18" charset="0"/>
              </a:rPr>
              <a:t>können</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verwendet</a:t>
            </a:r>
            <a:r>
              <a:rPr lang="de-DE" sz="1200" spc="-40">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werden,</a:t>
            </a:r>
            <a:r>
              <a:rPr lang="de-DE" sz="1200" spc="-45">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um</a:t>
            </a:r>
            <a:r>
              <a:rPr lang="de-DE" sz="1200" spc="-4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bestimmte</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Websites</a:t>
            </a:r>
            <a:r>
              <a:rPr lang="de-DE" sz="1200" spc="235">
                <a:latin typeface="Times New Roman" panose="02020603050405020304" pitchFamily="18"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oder</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ganze</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Kategorien</a:t>
            </a:r>
            <a:r>
              <a:rPr lang="de-DE" sz="1200" spc="-10">
                <a:latin typeface="Calibri" panose="020F0502020204030204" pitchFamily="34" charset="0"/>
                <a:ea typeface="Symbol" panose="05050102010706020507" pitchFamily="18" charset="2"/>
                <a:cs typeface="Times New Roman" panose="02020603050405020304" pitchFamily="18" charset="0"/>
              </a:rPr>
              <a:t> von</a:t>
            </a:r>
            <a:r>
              <a:rPr lang="de-DE" sz="1200" spc="-5">
                <a:latin typeface="Calibri" panose="020F0502020204030204" pitchFamily="34" charset="0"/>
                <a:ea typeface="Symbol" panose="05050102010706020507" pitchFamily="18" charset="2"/>
                <a:cs typeface="Times New Roman" panose="02020603050405020304" pitchFamily="18" charset="0"/>
              </a:rPr>
              <a:t> Websites</a:t>
            </a:r>
            <a:r>
              <a:rPr lang="de-DE" sz="120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auf</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eine</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schwarze</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Liste</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zu</a:t>
            </a:r>
            <a:r>
              <a:rPr lang="de-DE" sz="1200" spc="225">
                <a:latin typeface="Times New Roman" panose="02020603050405020304" pitchFamily="18"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setzen</a:t>
            </a:r>
            <a:endParaRPr lang="de-DE" sz="1200">
              <a:latin typeface="Calibri" panose="020F0502020204030204" pitchFamily="34" charset="0"/>
              <a:ea typeface="Symbol" panose="05050102010706020507" pitchFamily="18" charset="2"/>
              <a:cs typeface="Times New Roman" panose="02020603050405020304" pitchFamily="18" charset="0"/>
            </a:endParaRPr>
          </a:p>
          <a:p>
            <a:pPr marL="1143000" lvl="2" indent="-228600">
              <a:lnSpc>
                <a:spcPts val="1450"/>
              </a:lnSpc>
              <a:spcBef>
                <a:spcPts val="20"/>
              </a:spcBef>
              <a:buSzPts val="1200"/>
              <a:buFont typeface="Microsoft Sans Serif" panose="020B0604020202020204" pitchFamily="34" charset="0"/>
              <a:buChar char="▪"/>
              <a:tabLst>
                <a:tab pos="120840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4.</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Verhindern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von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bösartigem</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Code</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600200" marR="147320" lvl="3" indent="-228600">
              <a:lnSpc>
                <a:spcPts val="1460"/>
              </a:lnSpc>
              <a:spcBef>
                <a:spcPts val="25"/>
              </a:spcBef>
              <a:spcAft>
                <a:spcPts val="0"/>
              </a:spcAft>
              <a:buSzPts val="1200"/>
              <a:buFont typeface="Symbol" panose="05050102010706020507" pitchFamily="18" charset="2"/>
              <a:buChar char=""/>
              <a:tabLst>
                <a:tab pos="1666240" algn="l"/>
              </a:tabLst>
            </a:pPr>
            <a:r>
              <a:rPr lang="de-DE" sz="1200" spc="-5">
                <a:latin typeface="Calibri" panose="020F0502020204030204" pitchFamily="34" charset="0"/>
                <a:ea typeface="Symbol" panose="05050102010706020507" pitchFamily="18" charset="2"/>
                <a:cs typeface="Times New Roman" panose="02020603050405020304" pitchFamily="18" charset="0"/>
              </a:rPr>
              <a:t>Konfigurieren</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spc="-10">
                <a:latin typeface="Calibri" panose="020F0502020204030204" pitchFamily="34" charset="0"/>
                <a:ea typeface="Symbol" panose="05050102010706020507" pitchFamily="18" charset="2"/>
                <a:cs typeface="Times New Roman" panose="02020603050405020304" pitchFamily="18" charset="0"/>
              </a:rPr>
              <a:t>Sie</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Ihre</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Browser</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10">
                <a:latin typeface="Calibri" panose="020F0502020204030204" pitchFamily="34" charset="0"/>
                <a:ea typeface="Symbol" panose="05050102010706020507" pitchFamily="18" charset="2"/>
                <a:cs typeface="Times New Roman" panose="02020603050405020304" pitchFamily="18" charset="0"/>
              </a:rPr>
              <a:t>so,</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dass</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ActiveX-Steuerelemente,</a:t>
            </a:r>
            <a:r>
              <a:rPr lang="de-DE" sz="1200" spc="325">
                <a:latin typeface="Times New Roman" panose="02020603050405020304" pitchFamily="18"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Java-Applets,</a:t>
            </a:r>
            <a:r>
              <a:rPr lang="de-DE" sz="1200" spc="-3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JavaScript,</a:t>
            </a:r>
            <a:r>
              <a:rPr lang="de-DE" sz="1200" spc="-35">
                <a:latin typeface="Calibri" panose="020F0502020204030204" pitchFamily="34" charset="0"/>
                <a:ea typeface="Symbol" panose="05050102010706020507" pitchFamily="18" charset="2"/>
                <a:cs typeface="Times New Roman" panose="02020603050405020304" pitchFamily="18" charset="0"/>
              </a:rPr>
              <a:t> </a:t>
            </a:r>
            <a:r>
              <a:rPr lang="de-DE" sz="1200" strike="sngStrike" spc="-5">
                <a:latin typeface="Calibri" panose="020F0502020204030204" pitchFamily="34" charset="0"/>
                <a:ea typeface="Symbol" panose="05050102010706020507" pitchFamily="18" charset="2"/>
                <a:cs typeface="Times New Roman" panose="02020603050405020304" pitchFamily="18" charset="0"/>
              </a:rPr>
              <a:t>Flash</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und</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andere</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aktive</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Inhalte</a:t>
            </a:r>
            <a:r>
              <a:rPr lang="de-DE" sz="1200" spc="355">
                <a:latin typeface="Times New Roman" panose="02020603050405020304" pitchFamily="18"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verhindert</a:t>
            </a:r>
            <a:r>
              <a:rPr lang="de-DE" sz="1200" spc="-7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werden</a:t>
            </a:r>
            <a:endParaRPr lang="de-DE" sz="1200">
              <a:latin typeface="Calibri" panose="020F0502020204030204" pitchFamily="34" charset="0"/>
              <a:ea typeface="Symbol" panose="05050102010706020507" pitchFamily="18" charset="2"/>
              <a:cs typeface="Times New Roman" panose="02020603050405020304" pitchFamily="18" charset="0"/>
            </a:endParaRPr>
          </a:p>
          <a:p>
            <a:pPr>
              <a:spcBef>
                <a:spcPts val="35"/>
              </a:spcBef>
            </a:pPr>
            <a:r>
              <a:rPr lang="de-DE" sz="1200">
                <a:latin typeface="Calibri" panose="020F0502020204030204" pitchFamily="34" charset="0"/>
                <a:ea typeface="Calibri" panose="020F0502020204030204" pitchFamily="34" charset="0"/>
                <a:cs typeface="Calibri" panose="020F0502020204030204" pitchFamily="34" charset="0"/>
              </a:rPr>
              <a:t> </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4">
            <p14:nvContentPartPr>
              <p14:cNvPr id="4" name="Freihand 3">
                <a:extLst>
                  <a:ext uri="{FF2B5EF4-FFF2-40B4-BE49-F238E27FC236}">
                    <a16:creationId xmlns:a16="http://schemas.microsoft.com/office/drawing/2014/main" id="{D670CB1C-41D0-4548-8DBF-BD79979C42BD}"/>
                  </a:ext>
                </a:extLst>
              </p14:cNvPr>
              <p14:cNvContentPartPr/>
              <p14:nvPr/>
            </p14:nvContentPartPr>
            <p14:xfrm>
              <a:off x="7685640" y="5886720"/>
              <a:ext cx="343440" cy="14400"/>
            </p14:xfrm>
          </p:contentPart>
        </mc:Choice>
        <mc:Fallback xmlns="">
          <p:pic>
            <p:nvPicPr>
              <p:cNvPr id="4" name="Freihand 3">
                <a:extLst>
                  <a:ext uri="{FF2B5EF4-FFF2-40B4-BE49-F238E27FC236}">
                    <a16:creationId xmlns:a16="http://schemas.microsoft.com/office/drawing/2014/main" id="{D670CB1C-41D0-4548-8DBF-BD79979C42BD}"/>
                  </a:ext>
                </a:extLst>
              </p:cNvPr>
              <p:cNvPicPr/>
              <p:nvPr/>
            </p:nvPicPr>
            <p:blipFill>
              <a:blip r:embed="rId5"/>
              <a:stretch>
                <a:fillRect/>
              </a:stretch>
            </p:blipFill>
            <p:spPr>
              <a:xfrm>
                <a:off x="7676280" y="5877360"/>
                <a:ext cx="362160" cy="33120"/>
              </a:xfrm>
              <a:prstGeom prst="rect">
                <a:avLst/>
              </a:prstGeom>
            </p:spPr>
          </p:pic>
        </mc:Fallback>
      </mc:AlternateContent>
    </p:spTree>
    <p:extLst>
      <p:ext uri="{BB962C8B-B14F-4D97-AF65-F5344CB8AC3E}">
        <p14:creationId xmlns:p14="http://schemas.microsoft.com/office/powerpoint/2010/main" val="389658771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9"/>
            </a:pPr>
            <a:r>
              <a:rPr lang="de-DE" sz="2000" b="1"/>
              <a:t>Anwendungssicherheit</a:t>
            </a:r>
          </a:p>
          <a:p>
            <a:pPr marL="457200" indent="-457200">
              <a:buFont typeface="+mj-lt"/>
              <a:buAutoNum type="arabicPeriod" startAt="9"/>
            </a:pPr>
            <a:endParaRPr lang="de-DE" sz="2000" b="1"/>
          </a:p>
          <a:p>
            <a:pPr marL="457200" indent="-457200">
              <a:buFont typeface="+mj-lt"/>
              <a:buAutoNum type="arabicPeriod" startAt="9"/>
            </a:pPr>
            <a:endParaRPr lang="de-DE" sz="2000" b="1"/>
          </a:p>
          <a:p>
            <a:pPr marL="457200" indent="-457200">
              <a:buFont typeface="+mj-lt"/>
              <a:buAutoNum type="arabicPeriod" startAt="9"/>
            </a:pPr>
            <a:endParaRPr lang="de-DE" sz="2000" b="1"/>
          </a:p>
          <a:p>
            <a:pPr marL="457200" indent="-457200">
              <a:buFont typeface="+mj-lt"/>
              <a:buAutoNum type="arabicPeriod" startAt="9"/>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B12CEB51-78DB-42A6-901A-DFFD88965F19}"/>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4" name="Rechteck 3">
            <a:extLst>
              <a:ext uri="{FF2B5EF4-FFF2-40B4-BE49-F238E27FC236}">
                <a16:creationId xmlns:a16="http://schemas.microsoft.com/office/drawing/2014/main" id="{8C442B6E-3D0A-4C87-B9A0-7FC95EA38D06}"/>
              </a:ext>
            </a:extLst>
          </p:cNvPr>
          <p:cNvSpPr/>
          <p:nvPr/>
        </p:nvSpPr>
        <p:spPr>
          <a:xfrm>
            <a:off x="1057841" y="2474893"/>
            <a:ext cx="7899007" cy="4595361"/>
          </a:xfrm>
          <a:prstGeom prst="rect">
            <a:avLst/>
          </a:prstGeom>
        </p:spPr>
        <p:txBody>
          <a:bodyPr wrap="square">
            <a:spAutoFit/>
          </a:bodyPr>
          <a:lstStyle/>
          <a:p>
            <a:pPr marL="342900" lvl="0" indent="-342900">
              <a:buSzPts val="1200"/>
              <a:buFont typeface="Symbol" panose="05050102010706020507" pitchFamily="18" charset="2"/>
              <a:buChar char=""/>
              <a:tabLst>
                <a:tab pos="294005" algn="l"/>
              </a:tabLst>
            </a:pPr>
            <a:r>
              <a:rPr lang="de-DE" sz="1200" b="1" spc="-10">
                <a:latin typeface="Calibri" panose="020F0502020204030204" pitchFamily="34" charset="0"/>
                <a:ea typeface="Symbol" panose="05050102010706020507" pitchFamily="18" charset="2"/>
                <a:cs typeface="Times New Roman" panose="02020603050405020304" pitchFamily="18" charset="0"/>
              </a:rPr>
              <a:t>Webbrowser-Bedenken</a:t>
            </a:r>
            <a:endParaRPr lang="de-DE" sz="1200" b="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65"/>
              </a:lnSpc>
              <a:spcBef>
                <a:spcPts val="45"/>
              </a:spcBef>
              <a:spcAft>
                <a:spcPts val="0"/>
              </a:spcAft>
              <a:buSzPts val="1200"/>
              <a:buFont typeface="Courier New" panose="02070309020205020404" pitchFamily="49" charset="0"/>
              <a:buChar char="o"/>
              <a:tabLst>
                <a:tab pos="7512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Cookies</a:t>
            </a:r>
            <a:endParaRPr lang="de-DE" sz="1100">
              <a:latin typeface="Calibri" panose="020F0502020204030204" pitchFamily="34" charset="0"/>
              <a:ea typeface="Courier New" panose="02070309020205020404" pitchFamily="49" charset="0"/>
              <a:cs typeface="Times New Roman" panose="02020603050405020304" pitchFamily="18" charset="0"/>
            </a:endParaRPr>
          </a:p>
          <a:p>
            <a:pPr marL="1143000" marR="486410" lvl="2" indent="-228600">
              <a:lnSpc>
                <a:spcPct val="99000"/>
              </a:lnSpc>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Textdateien,</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auf</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dem</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Computer</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eines</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Clients</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platziert</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werden,</a:t>
            </a:r>
            <a:r>
              <a:rPr lang="de-DE" sz="1200" spc="29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um</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10">
                <a:latin typeface="Calibri" panose="020F0502020204030204" pitchFamily="34" charset="0"/>
                <a:ea typeface="Microsoft Sans Serif" panose="020B0604020202020204" pitchFamily="34" charset="0"/>
                <a:cs typeface="Times New Roman" panose="02020603050405020304" pitchFamily="18" charset="0"/>
              </a:rPr>
              <a:t>Informationen</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über</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Surfgewohnheiten</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des</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Benutzers,</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316355" marR="2996565" indent="-108585">
              <a:spcAft>
                <a:spcPts val="0"/>
              </a:spcAft>
            </a:pPr>
            <a:r>
              <a:rPr lang="de-DE" sz="1200" spc="-5">
                <a:latin typeface="Calibri" panose="020F0502020204030204" pitchFamily="34" charset="0"/>
                <a:ea typeface="Calibri" panose="020F0502020204030204" pitchFamily="34" charset="0"/>
                <a:cs typeface="Times New Roman" panose="02020603050405020304" pitchFamily="18" charset="0"/>
              </a:rPr>
              <a:t>Anmeldedaten</a:t>
            </a:r>
            <a:r>
              <a:rPr lang="de-DE" sz="1200" spc="-40">
                <a:latin typeface="Calibri" panose="020F0502020204030204" pitchFamily="34" charset="0"/>
                <a:ea typeface="Calibri" panose="020F0502020204030204" pitchFamily="34" charset="0"/>
                <a:cs typeface="Times New Roman" panose="02020603050405020304" pitchFamily="18" charset="0"/>
              </a:rPr>
              <a:t> </a:t>
            </a:r>
            <a:r>
              <a:rPr lang="de-DE" sz="1200" spc="-5">
                <a:latin typeface="Calibri" panose="020F0502020204030204" pitchFamily="34" charset="0"/>
                <a:ea typeface="Calibri" panose="020F0502020204030204" pitchFamily="34" charset="0"/>
                <a:cs typeface="Times New Roman" panose="02020603050405020304" pitchFamily="18" charset="0"/>
              </a:rPr>
              <a:t>und</a:t>
            </a:r>
            <a:r>
              <a:rPr lang="de-DE" sz="1200" spc="105">
                <a:latin typeface="Times New Roman" panose="02020603050405020304" pitchFamily="18" charset="0"/>
                <a:ea typeface="Calibri" panose="020F0502020204030204" pitchFamily="34" charset="0"/>
                <a:cs typeface="Times New Roman" panose="02020603050405020304" pitchFamily="18" charset="0"/>
              </a:rPr>
              <a:t> </a:t>
            </a:r>
            <a:r>
              <a:rPr lang="de-DE" sz="1200" spc="-5">
                <a:latin typeface="Calibri" panose="020F0502020204030204" pitchFamily="34" charset="0"/>
                <a:ea typeface="Calibri" panose="020F0502020204030204" pitchFamily="34" charset="0"/>
                <a:cs typeface="Times New Roman" panose="02020603050405020304" pitchFamily="18" charset="0"/>
              </a:rPr>
              <a:t>andere</a:t>
            </a:r>
            <a:endParaRPr lang="de-DE" sz="1200">
              <a:latin typeface="Calibri" panose="020F0502020204030204" pitchFamily="34" charset="0"/>
              <a:ea typeface="Calibri" panose="020F0502020204030204" pitchFamily="34" charset="0"/>
              <a:cs typeface="Times New Roman" panose="02020603050405020304" pitchFamily="18" charset="0"/>
            </a:endParaRPr>
          </a:p>
          <a:p>
            <a:pPr marL="1207770" marR="2728595" indent="-228600" algn="ctr">
              <a:spcAft>
                <a:spcPts val="0"/>
              </a:spcAft>
            </a:pPr>
            <a:r>
              <a:rPr lang="de-DE" sz="1200" spc="-5">
                <a:latin typeface="Calibri" panose="020F0502020204030204" pitchFamily="34" charset="0"/>
                <a:ea typeface="Calibri" panose="020F0502020204030204" pitchFamily="34" charset="0"/>
                <a:cs typeface="Times New Roman" panose="02020603050405020304" pitchFamily="18" charset="0"/>
              </a:rPr>
              <a:t>Daten</a:t>
            </a:r>
            <a:endParaRPr lang="de-DE" sz="120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ts val="1470"/>
              </a:lnSpc>
              <a:spcBef>
                <a:spcPts val="35"/>
              </a:spcBef>
              <a:buSzPts val="1200"/>
              <a:buFont typeface="Courier New" panose="02070309020205020404" pitchFamily="49" charset="0"/>
              <a:buChar char="o"/>
              <a:tabLst>
                <a:tab pos="7512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Lokal</a:t>
            </a:r>
            <a:r>
              <a:rPr lang="de-DE" sz="1200" b="1" spc="-25">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geteiltes</a:t>
            </a:r>
            <a:r>
              <a:rPr lang="de-DE" sz="1200" b="1" spc="-30">
                <a:latin typeface="Calibri" panose="020F0502020204030204" pitchFamily="34" charset="0"/>
                <a:ea typeface="Courier New" panose="02070309020205020404" pitchFamily="49" charset="0"/>
                <a:cs typeface="Times New Roman" panose="02020603050405020304" pitchFamily="18" charset="0"/>
              </a:rPr>
              <a:t> </a:t>
            </a:r>
            <a:r>
              <a:rPr lang="de-DE" sz="1200" b="1" spc="-10">
                <a:latin typeface="Calibri" panose="020F0502020204030204" pitchFamily="34" charset="0"/>
                <a:ea typeface="Courier New" panose="02070309020205020404" pitchFamily="49" charset="0"/>
                <a:cs typeface="Times New Roman" panose="02020603050405020304" pitchFamily="18" charset="0"/>
              </a:rPr>
              <a:t>Objekt</a:t>
            </a:r>
            <a:r>
              <a:rPr lang="de-DE" sz="1200" b="1" spc="-20">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(LSO)</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143000" marR="537210" lvl="2" indent="-228600">
              <a:lnSpc>
                <a:spcPct val="99000"/>
              </a:lnSpc>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Sie</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sind</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auch</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als</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Flash-Cookies</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bekannt</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werden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in</a:t>
            </a:r>
            <a:r>
              <a:rPr lang="de-DE" sz="1200" spc="-5">
                <a:latin typeface="Calibri" panose="020F0502020204030204" pitchFamily="34" charset="0"/>
                <a:ea typeface="Microsoft Sans Serif" panose="020B0604020202020204" pitchFamily="34" charset="0"/>
                <a:cs typeface="Times New Roman" panose="02020603050405020304" pitchFamily="18" charset="0"/>
              </a:rPr>
              <a:t> Ihrem</a:t>
            </a:r>
            <a:r>
              <a:rPr lang="de-DE" sz="1200" spc="25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10">
                <a:latin typeface="Calibri" panose="020F0502020204030204" pitchFamily="34" charset="0"/>
                <a:ea typeface="Microsoft Sans Serif" panose="020B0604020202020204" pitchFamily="34" charset="0"/>
                <a:cs typeface="Times New Roman" panose="02020603050405020304" pitchFamily="18" charset="0"/>
              </a:rPr>
              <a:t>Windows-Benutzerprofil</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im</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Ordner</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"Flash"</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innerhalb des</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Ordners</a:t>
            </a:r>
            <a:r>
              <a:rPr lang="de-DE" sz="1200" spc="22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"AppData"</a:t>
            </a:r>
            <a:r>
              <a:rPr lang="de-DE" sz="1200" spc="-5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gespeichert</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60"/>
              </a:spcBef>
              <a:buSzPts val="1200"/>
              <a:buFont typeface="Courier New" panose="02070309020205020404" pitchFamily="49" charset="0"/>
              <a:buChar char="o"/>
              <a:tabLst>
                <a:tab pos="751205" algn="l"/>
              </a:tabLst>
            </a:pPr>
            <a:r>
              <a:rPr lang="de-DE" sz="1200" b="1" spc="-10">
                <a:latin typeface="Calibri" panose="020F0502020204030204" pitchFamily="34" charset="0"/>
                <a:ea typeface="Courier New" panose="02070309020205020404" pitchFamily="49" charset="0"/>
                <a:cs typeface="Times New Roman" panose="02020603050405020304" pitchFamily="18" charset="0"/>
              </a:rPr>
              <a:t>Add-Ons</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143000" marR="701675" lvl="2" indent="-228600">
              <a:lnSpc>
                <a:spcPct val="99000"/>
              </a:lnSpc>
              <a:buSzPts val="1200"/>
              <a:buFont typeface="Microsoft Sans Serif" panose="020B0604020202020204" pitchFamily="34" charset="0"/>
              <a:buChar char="▪"/>
              <a:tabLst>
                <a:tab pos="120840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Kleinere</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Browser-Erweiterungen</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Plugins,</a:t>
            </a:r>
            <a:r>
              <a:rPr lang="de-DE" sz="1200" spc="-4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die</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dem</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Browser</a:t>
            </a:r>
            <a:r>
              <a:rPr lang="de-DE" sz="1200" spc="210">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zusätzliche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Funktionen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zur</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Verfügung</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stellen</a:t>
            </a:r>
            <a:endParaRPr lang="de-DE" sz="110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ts val="1465"/>
              </a:lnSpc>
              <a:spcBef>
                <a:spcPts val="255"/>
              </a:spcBef>
              <a:buSzPts val="1200"/>
              <a:buFont typeface="Courier New" panose="02070309020205020404" pitchFamily="49" charset="0"/>
              <a:buChar char="o"/>
              <a:tabLst>
                <a:tab pos="7512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Erweiterte</a:t>
            </a:r>
            <a:r>
              <a:rPr lang="de-DE" sz="1200" b="1" spc="-85">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Sicherheitsoptionen</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143000" marR="69215" lvl="2" indent="-228600">
              <a:lnSpc>
                <a:spcPct val="99000"/>
              </a:lnSpc>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Browser-Konfiguration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-Einstellungen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für</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zahlreiche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Optionen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wie</a:t>
            </a:r>
            <a:r>
              <a:rPr lang="de-DE" sz="1200" spc="30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10">
                <a:latin typeface="Calibri" panose="020F0502020204030204" pitchFamily="34" charset="0"/>
                <a:ea typeface="Microsoft Sans Serif" panose="020B0604020202020204" pitchFamily="34" charset="0"/>
                <a:cs typeface="Times New Roman" panose="02020603050405020304" pitchFamily="18" charset="0"/>
              </a:rPr>
              <a:t>SSL/TLS-Einstellungen,</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Größe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des</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lokalen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Speichers/Cache,</a:t>
            </a:r>
            <a:r>
              <a:rPr lang="de-DE" sz="1200" spc="19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Browserverlauf</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und</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vieles</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mehr</a:t>
            </a:r>
          </a:p>
          <a:p>
            <a:pPr>
              <a:spcBef>
                <a:spcPts val="45"/>
              </a:spcBef>
            </a:pPr>
            <a:r>
              <a:rPr lang="de-DE" sz="1150">
                <a:latin typeface="Calibri" panose="020F0502020204030204" pitchFamily="34" charset="0"/>
                <a:ea typeface="Calibri" panose="020F0502020204030204" pitchFamily="34" charset="0"/>
                <a:cs typeface="Calibri" panose="020F0502020204030204" pitchFamily="34" charset="0"/>
              </a:rPr>
              <a:t> </a:t>
            </a:r>
            <a:endParaRPr lang="de-DE" sz="1100">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200"/>
              <a:buFont typeface="Symbol" panose="05050102010706020507" pitchFamily="18" charset="2"/>
              <a:buChar char=""/>
              <a:tabLst>
                <a:tab pos="294005" algn="l"/>
              </a:tabLst>
            </a:pPr>
            <a:r>
              <a:rPr lang="de-DE" sz="1200" b="1" spc="-5">
                <a:latin typeface="Calibri" panose="020F0502020204030204" pitchFamily="34" charset="0"/>
                <a:ea typeface="Symbol" panose="05050102010706020507" pitchFamily="18" charset="2"/>
                <a:cs typeface="Times New Roman" panose="02020603050405020304" pitchFamily="18" charset="0"/>
              </a:rPr>
              <a:t>Sichern</a:t>
            </a:r>
            <a:r>
              <a:rPr lang="de-DE" sz="1200" b="1" spc="-45">
                <a:latin typeface="Calibri" panose="020F0502020204030204" pitchFamily="34" charset="0"/>
                <a:ea typeface="Symbol" panose="05050102010706020507" pitchFamily="18" charset="2"/>
                <a:cs typeface="Times New Roman" panose="02020603050405020304" pitchFamily="18" charset="0"/>
              </a:rPr>
              <a:t> </a:t>
            </a:r>
            <a:r>
              <a:rPr lang="de-DE" sz="1200" b="1" spc="-10">
                <a:latin typeface="Calibri" panose="020F0502020204030204" pitchFamily="34" charset="0"/>
                <a:ea typeface="Symbol" panose="05050102010706020507" pitchFamily="18" charset="2"/>
                <a:cs typeface="Times New Roman" panose="02020603050405020304" pitchFamily="18" charset="0"/>
              </a:rPr>
              <a:t>von</a:t>
            </a:r>
            <a:r>
              <a:rPr lang="de-DE" sz="1200" b="1" spc="-50">
                <a:latin typeface="Calibri" panose="020F0502020204030204" pitchFamily="34" charset="0"/>
                <a:ea typeface="Symbol" panose="05050102010706020507" pitchFamily="18" charset="2"/>
                <a:cs typeface="Times New Roman" panose="02020603050405020304" pitchFamily="18" charset="0"/>
              </a:rPr>
              <a:t> </a:t>
            </a:r>
            <a:r>
              <a:rPr lang="de-DE" sz="1200" b="1" spc="-5">
                <a:latin typeface="Calibri" panose="020F0502020204030204" pitchFamily="34" charset="0"/>
                <a:ea typeface="Symbol" panose="05050102010706020507" pitchFamily="18" charset="2"/>
                <a:cs typeface="Times New Roman" panose="02020603050405020304" pitchFamily="18" charset="0"/>
              </a:rPr>
              <a:t>Anwendungen</a:t>
            </a:r>
            <a:endParaRPr lang="de-DE" sz="1200" b="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60"/>
              </a:lnSpc>
              <a:spcBef>
                <a:spcPts val="45"/>
              </a:spcBef>
              <a:spcAft>
                <a:spcPts val="0"/>
              </a:spcAft>
              <a:buSzPts val="1200"/>
              <a:buFont typeface="Courier New" panose="02070309020205020404" pitchFamily="49" charset="0"/>
              <a:buChar char="o"/>
              <a:tabLst>
                <a:tab pos="751205" algn="l"/>
              </a:tabLst>
            </a:pPr>
            <a:r>
              <a:rPr lang="de-DE" sz="1200" spc="-5">
                <a:latin typeface="Calibri" panose="020F0502020204030204" pitchFamily="34" charset="0"/>
                <a:ea typeface="Courier New" panose="02070309020205020404" pitchFamily="49" charset="0"/>
                <a:cs typeface="Times New Roman" panose="02020603050405020304" pitchFamily="18" charset="0"/>
              </a:rPr>
              <a:t>Verwenden</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10">
                <a:latin typeface="Calibri" panose="020F0502020204030204" pitchFamily="34" charset="0"/>
                <a:ea typeface="Courier New" panose="02070309020205020404" pitchFamily="49" charset="0"/>
                <a:cs typeface="Times New Roman" panose="02020603050405020304" pitchFamily="18" charset="0"/>
              </a:rPr>
              <a:t>Sie</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Kennwörter,</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um</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den</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Inhalt</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Ihrer</a:t>
            </a:r>
            <a:r>
              <a:rPr lang="de-DE" sz="1200" spc="-4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Dokumente</a:t>
            </a:r>
            <a:r>
              <a:rPr lang="de-DE" sz="120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zu</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schützen</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marL="742950" marR="511810" lvl="1" indent="-285750">
              <a:lnSpc>
                <a:spcPct val="95000"/>
              </a:lnSpc>
              <a:spcBef>
                <a:spcPts val="10"/>
              </a:spcBef>
              <a:spcAft>
                <a:spcPts val="0"/>
              </a:spcAft>
              <a:buSzPts val="1200"/>
              <a:buFont typeface="Courier New" panose="02070309020205020404" pitchFamily="49" charset="0"/>
              <a:buChar char="o"/>
              <a:tabLst>
                <a:tab pos="751205" algn="l"/>
              </a:tabLst>
            </a:pPr>
            <a:r>
              <a:rPr lang="de-DE" sz="1200">
                <a:latin typeface="Calibri" panose="020F0502020204030204" pitchFamily="34" charset="0"/>
                <a:ea typeface="Courier New" panose="02070309020205020404" pitchFamily="49" charset="0"/>
                <a:cs typeface="Times New Roman" panose="02020603050405020304" pitchFamily="18" charset="0"/>
              </a:rPr>
              <a:t>Digitale</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Signaturen</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und</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digitale</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Zertifikate</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werden</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von</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MS</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Outlook</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für</a:t>
            </a:r>
            <a:r>
              <a:rPr lang="de-DE" sz="1200" spc="145">
                <a:latin typeface="Times New Roman" panose="02020603050405020304" pitchFamily="18"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die</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E-Mail-Sicherheit</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verwendet</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70"/>
              </a:lnSpc>
              <a:spcBef>
                <a:spcPts val="75"/>
              </a:spcBef>
              <a:buSzPts val="1200"/>
              <a:buFont typeface="Courier New" panose="02070309020205020404" pitchFamily="49" charset="0"/>
              <a:buChar char="o"/>
              <a:tabLst>
                <a:tab pos="751205" algn="l"/>
              </a:tabLst>
            </a:pPr>
            <a:r>
              <a:rPr lang="de-DE" sz="1200" b="1" spc="-10">
                <a:latin typeface="Calibri" panose="020F0502020204030204" pitchFamily="34" charset="0"/>
                <a:ea typeface="Courier New" panose="02070309020205020404" pitchFamily="49" charset="0"/>
                <a:cs typeface="Times New Roman" panose="02020603050405020304" pitchFamily="18" charset="0"/>
              </a:rPr>
              <a:t>Benutzerkontensteuerung</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143000" marR="511810" lvl="2" indent="-228600">
              <a:lnSpc>
                <a:spcPct val="98000"/>
              </a:lnSpc>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Verhindert</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unbefugten</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Zugriff</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und</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vermeidet</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Benutzerfehler</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in</a:t>
            </a:r>
            <a:r>
              <a:rPr lang="de-DE" sz="1200" spc="30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Form</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von</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versehentlichen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Änderungen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r>
              <a:rPr lang="de-DE" sz="1200">
                <a:latin typeface="Calibri" panose="020F0502020204030204" pitchFamily="34" charset="0"/>
                <a:ea typeface="Calibri" panose="020F0502020204030204" pitchFamily="34" charset="0"/>
                <a:cs typeface="Calibri" panose="020F0502020204030204" pitchFamily="34" charset="0"/>
              </a:rPr>
              <a:t> </a:t>
            </a:r>
            <a:endParaRPr lang="de-DE" sz="1100">
              <a:latin typeface="Calibri" panose="020F0502020204030204" pitchFamily="34" charset="0"/>
              <a:ea typeface="Calibri" panose="020F0502020204030204" pitchFamily="34" charset="0"/>
              <a:cs typeface="Times New Roman" panose="02020603050405020304" pitchFamily="18" charset="0"/>
            </a:endParaRPr>
          </a:p>
          <a:p>
            <a:r>
              <a:rPr lang="de-DE" sz="1200">
                <a:latin typeface="Calibri" panose="020F0502020204030204" pitchFamily="34" charset="0"/>
                <a:ea typeface="Calibri" panose="020F0502020204030204" pitchFamily="34" charset="0"/>
                <a:cs typeface="Calibri" panose="020F0502020204030204" pitchFamily="34" charset="0"/>
              </a:rPr>
              <a:t> </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273791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9"/>
            </a:pPr>
            <a:r>
              <a:rPr lang="de-DE" sz="2000" b="1"/>
              <a:t>Anwendungssicherheit</a:t>
            </a:r>
          </a:p>
          <a:p>
            <a:pPr marL="457200" indent="-457200">
              <a:buFont typeface="+mj-lt"/>
              <a:buAutoNum type="arabicPeriod" startAt="9"/>
            </a:pPr>
            <a:endParaRPr lang="de-DE" sz="2000" b="1"/>
          </a:p>
          <a:p>
            <a:r>
              <a:rPr lang="de-DE" sz="2000" b="1"/>
              <a:t>Quiz:</a:t>
            </a:r>
          </a:p>
          <a:p>
            <a:pPr marL="457200" indent="-457200">
              <a:buFont typeface="+mj-lt"/>
              <a:buAutoNum type="arabicPeriod" startAt="8"/>
            </a:pPr>
            <a:endParaRPr lang="de-DE" sz="2000" b="1"/>
          </a:p>
          <a:p>
            <a:pPr marL="457200" indent="-457200">
              <a:buFont typeface="+mj-lt"/>
              <a:buAutoNum type="arabicPeriod" startAt="8"/>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9C740C45-A0D5-422B-B765-A988A5531DD3}"/>
              </a:ext>
            </a:extLst>
          </p:cNvPr>
          <p:cNvPicPr>
            <a:picLocks noChangeAspect="1"/>
          </p:cNvPicPr>
          <p:nvPr/>
        </p:nvPicPr>
        <p:blipFill>
          <a:blip r:embed="rId4"/>
          <a:stretch>
            <a:fillRect/>
          </a:stretch>
        </p:blipFill>
        <p:spPr>
          <a:xfrm>
            <a:off x="1736725" y="2684096"/>
            <a:ext cx="7762875" cy="4048125"/>
          </a:xfrm>
          <a:prstGeom prst="rect">
            <a:avLst/>
          </a:prstGeom>
        </p:spPr>
      </p:pic>
    </p:spTree>
    <p:extLst>
      <p:ext uri="{BB962C8B-B14F-4D97-AF65-F5344CB8AC3E}">
        <p14:creationId xmlns:p14="http://schemas.microsoft.com/office/powerpoint/2010/main" val="288820752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9"/>
            </a:pPr>
            <a:r>
              <a:rPr lang="de-DE" sz="2000" b="1"/>
              <a:t>Anwendungssicherheit</a:t>
            </a:r>
          </a:p>
          <a:p>
            <a:pPr marL="457200" indent="-457200">
              <a:buFont typeface="+mj-lt"/>
              <a:buAutoNum type="arabicPeriod" startAt="9"/>
            </a:pPr>
            <a:endParaRPr lang="de-DE" sz="2000" b="1"/>
          </a:p>
          <a:p>
            <a:r>
              <a:rPr lang="de-DE" sz="2000" b="1"/>
              <a:t>Quiz:</a:t>
            </a:r>
          </a:p>
          <a:p>
            <a:pPr marL="457200" indent="-457200">
              <a:buFont typeface="+mj-lt"/>
              <a:buAutoNum type="arabicPeriod" startAt="8"/>
            </a:pPr>
            <a:endParaRPr lang="de-DE" sz="2000" b="1"/>
          </a:p>
          <a:p>
            <a:pPr marL="457200" indent="-457200">
              <a:buFont typeface="+mj-lt"/>
              <a:buAutoNum type="arabicPeriod" startAt="8"/>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27ABC5D4-5239-4E14-A8F3-A3DE62C7C3F4}"/>
              </a:ext>
            </a:extLst>
          </p:cNvPr>
          <p:cNvPicPr>
            <a:picLocks noChangeAspect="1"/>
          </p:cNvPicPr>
          <p:nvPr/>
        </p:nvPicPr>
        <p:blipFill>
          <a:blip r:embed="rId4"/>
          <a:stretch>
            <a:fillRect/>
          </a:stretch>
        </p:blipFill>
        <p:spPr>
          <a:xfrm>
            <a:off x="1841500" y="2445215"/>
            <a:ext cx="7600950" cy="4410075"/>
          </a:xfrm>
          <a:prstGeom prst="rect">
            <a:avLst/>
          </a:prstGeom>
        </p:spPr>
      </p:pic>
    </p:spTree>
    <p:extLst>
      <p:ext uri="{BB962C8B-B14F-4D97-AF65-F5344CB8AC3E}">
        <p14:creationId xmlns:p14="http://schemas.microsoft.com/office/powerpoint/2010/main" val="1228440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9"/>
            </a:pPr>
            <a:r>
              <a:rPr lang="de-DE" sz="2000" b="1"/>
              <a:t>Anwendungssicherheit</a:t>
            </a:r>
          </a:p>
          <a:p>
            <a:pPr marL="457200" indent="-457200">
              <a:buFont typeface="+mj-lt"/>
              <a:buAutoNum type="arabicPeriod" startAt="9"/>
            </a:pPr>
            <a:endParaRPr lang="de-DE" sz="2000" b="1"/>
          </a:p>
          <a:p>
            <a:r>
              <a:rPr lang="de-DE" sz="2000" b="1"/>
              <a:t>Quiz:</a:t>
            </a:r>
          </a:p>
          <a:p>
            <a:pPr marL="457200" indent="-457200">
              <a:buFont typeface="+mj-lt"/>
              <a:buAutoNum type="arabicPeriod" startAt="8"/>
            </a:pPr>
            <a:endParaRPr lang="de-DE" sz="2000" b="1"/>
          </a:p>
          <a:p>
            <a:pPr marL="457200" indent="-457200">
              <a:buFont typeface="+mj-lt"/>
              <a:buAutoNum type="arabicPeriod" startAt="8"/>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FFB498F5-56F8-4F8B-80DB-2EEB3A7DD777}"/>
              </a:ext>
            </a:extLst>
          </p:cNvPr>
          <p:cNvPicPr>
            <a:picLocks noChangeAspect="1"/>
          </p:cNvPicPr>
          <p:nvPr/>
        </p:nvPicPr>
        <p:blipFill>
          <a:blip r:embed="rId4"/>
          <a:stretch>
            <a:fillRect/>
          </a:stretch>
        </p:blipFill>
        <p:spPr>
          <a:xfrm>
            <a:off x="2070100" y="2438154"/>
            <a:ext cx="7686675" cy="4381500"/>
          </a:xfrm>
          <a:prstGeom prst="rect">
            <a:avLst/>
          </a:prstGeom>
        </p:spPr>
      </p:pic>
    </p:spTree>
    <p:extLst>
      <p:ext uri="{BB962C8B-B14F-4D97-AF65-F5344CB8AC3E}">
        <p14:creationId xmlns:p14="http://schemas.microsoft.com/office/powerpoint/2010/main" val="3429816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a:pPr>
            <a:r>
              <a:rPr lang="de-DE" sz="2000" b="1"/>
              <a:t>Überblick über die Sicherheit</a:t>
            </a:r>
            <a:endParaRPr lang="de-DE" sz="2000">
              <a:solidFill>
                <a:srgbClr val="00B0F0"/>
              </a:solidFill>
            </a:endParaRPr>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4" name="Rechteck 3">
            <a:extLst>
              <a:ext uri="{FF2B5EF4-FFF2-40B4-BE49-F238E27FC236}">
                <a16:creationId xmlns:a16="http://schemas.microsoft.com/office/drawing/2014/main" id="{F2A638D0-84F4-4D77-8972-720E4691D1BF}"/>
              </a:ext>
            </a:extLst>
          </p:cNvPr>
          <p:cNvSpPr/>
          <p:nvPr/>
        </p:nvSpPr>
        <p:spPr>
          <a:xfrm>
            <a:off x="393700" y="2472238"/>
            <a:ext cx="10896600" cy="7017306"/>
          </a:xfrm>
          <a:prstGeom prst="rect">
            <a:avLst/>
          </a:prstGeom>
        </p:spPr>
        <p:txBody>
          <a:bodyPr wrap="square">
            <a:spAutoFit/>
          </a:bodyPr>
          <a:lstStyle/>
          <a:p>
            <a:pPr lvl="0"/>
            <a:r>
              <a:rPr lang="de-DE"/>
              <a:t>●</a:t>
            </a:r>
            <a:r>
              <a:rPr lang="de-DE" b="1"/>
              <a:t>Abschwächen von Bedrohungen</a:t>
            </a:r>
          </a:p>
          <a:p>
            <a:pPr lvl="0"/>
            <a:endParaRPr lang="de-DE"/>
          </a:p>
          <a:p>
            <a:pPr marL="285750" lvl="0" indent="-285750">
              <a:buFont typeface="Arial" panose="020B0604020202020204" pitchFamily="34" charset="0"/>
              <a:buChar char="•"/>
            </a:pPr>
            <a:r>
              <a:rPr lang="de-DE" b="1"/>
              <a:t>Physikalische Steuerelemente</a:t>
            </a:r>
          </a:p>
          <a:p>
            <a:pPr marL="1200150" lvl="2" indent="-285750">
              <a:buFont typeface="Arial" panose="020B0604020202020204" pitchFamily="34" charset="0"/>
              <a:buChar char="•"/>
            </a:pPr>
            <a:r>
              <a:rPr lang="de-DE"/>
              <a:t>Alarmanlagen, Schlösser, Überwachungskameras,</a:t>
            </a:r>
          </a:p>
          <a:p>
            <a:pPr marL="1200150" lvl="2" indent="-285750">
              <a:buFont typeface="Arial" panose="020B0604020202020204" pitchFamily="34" charset="0"/>
              <a:buChar char="•"/>
            </a:pPr>
            <a:r>
              <a:rPr lang="de-DE"/>
              <a:t>Identifikationskarten und Sicherheitspersonal</a:t>
            </a:r>
          </a:p>
          <a:p>
            <a:pPr marL="1200150" lvl="2" indent="-285750">
              <a:buFont typeface="Arial" panose="020B0604020202020204" pitchFamily="34" charset="0"/>
              <a:buChar char="•"/>
            </a:pPr>
            <a:endParaRPr lang="de-DE"/>
          </a:p>
          <a:p>
            <a:pPr marL="285750" indent="-285750">
              <a:buFont typeface="Arial" panose="020B0604020202020204" pitchFamily="34" charset="0"/>
              <a:buChar char="•"/>
            </a:pPr>
            <a:r>
              <a:rPr lang="de-DE" b="1"/>
              <a:t>Technische Steuerungen</a:t>
            </a:r>
          </a:p>
          <a:p>
            <a:pPr marL="1200150" lvl="2" indent="-285750">
              <a:buFont typeface="Arial" panose="020B0604020202020204" pitchFamily="34" charset="0"/>
              <a:buChar char="•"/>
            </a:pPr>
            <a:r>
              <a:rPr lang="de-DE"/>
              <a:t>Smartcards, Verschlüsselung, Zugriffskontrolllisten (ACLs), Intrusion-Detection-Systeme </a:t>
            </a:r>
          </a:p>
          <a:p>
            <a:pPr lvl="2"/>
            <a:r>
              <a:rPr lang="de-DE"/>
              <a:t>     und Netzwerk-Authentifizierung</a:t>
            </a:r>
          </a:p>
          <a:p>
            <a:pPr marL="742950" lvl="1" indent="-285750">
              <a:buFont typeface="Arial" panose="020B0604020202020204" pitchFamily="34" charset="0"/>
              <a:buChar char="•"/>
            </a:pPr>
            <a:endParaRPr lang="de-DE" b="1"/>
          </a:p>
          <a:p>
            <a:pPr marL="285750" indent="-285750">
              <a:buFont typeface="Arial" panose="020B0604020202020204" pitchFamily="34" charset="0"/>
              <a:buChar char="•"/>
            </a:pPr>
            <a:r>
              <a:rPr lang="de-DE" b="1"/>
              <a:t>Administrative Kontrollen</a:t>
            </a:r>
          </a:p>
          <a:p>
            <a:pPr marL="1200150" lvl="2" indent="-285750">
              <a:buFont typeface="Arial" panose="020B0604020202020204" pitchFamily="34" charset="0"/>
              <a:buChar char="•"/>
            </a:pPr>
            <a:r>
              <a:rPr lang="de-DE"/>
              <a:t>Richtlinien, Verfahren, Schulungen zum Sicherheitsbewusstsein, Notfallplanung und Notfallwiederherstellungspläne</a:t>
            </a:r>
          </a:p>
          <a:p>
            <a:pPr marL="1200150" lvl="2" indent="-285750">
              <a:buFont typeface="Arial" panose="020B0604020202020204" pitchFamily="34" charset="0"/>
              <a:buChar char="•"/>
            </a:pPr>
            <a:r>
              <a:rPr lang="de-DE"/>
              <a:t>Die Benutzerschulung ist die kostengünstigste Sicherheitskontrolle, </a:t>
            </a:r>
          </a:p>
          <a:p>
            <a:pPr lvl="2"/>
            <a:r>
              <a:rPr lang="de-DE"/>
              <a:t>     die eingesetzt werden kann</a:t>
            </a:r>
          </a:p>
          <a:p>
            <a:endParaRPr lang="de-DE"/>
          </a:p>
          <a:p>
            <a:endParaRPr lang="de-DE"/>
          </a:p>
          <a:p>
            <a:endParaRPr lang="de-DE"/>
          </a:p>
          <a:p>
            <a:r>
              <a:rPr lang="de-DE"/>
              <a:t> </a:t>
            </a:r>
          </a:p>
          <a:p>
            <a:endParaRPr lang="de-DE"/>
          </a:p>
          <a:p>
            <a:endParaRPr lang="de-DE"/>
          </a:p>
          <a:p>
            <a:endParaRPr lang="de-DE"/>
          </a:p>
          <a:p>
            <a:endParaRPr lang="de-DE"/>
          </a:p>
          <a:p>
            <a:endParaRPr lang="de-DE"/>
          </a:p>
          <a:p>
            <a:endParaRPr lang="de-DE"/>
          </a:p>
        </p:txBody>
      </p:sp>
      <p:sp>
        <p:nvSpPr>
          <p:cNvPr id="9" name="Rechteck 8">
            <a:extLst>
              <a:ext uri="{FF2B5EF4-FFF2-40B4-BE49-F238E27FC236}">
                <a16:creationId xmlns:a16="http://schemas.microsoft.com/office/drawing/2014/main" id="{742E0F33-3215-45E1-89F6-1ED2356FDD35}"/>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Tree>
    <p:extLst>
      <p:ext uri="{BB962C8B-B14F-4D97-AF65-F5344CB8AC3E}">
        <p14:creationId xmlns:p14="http://schemas.microsoft.com/office/powerpoint/2010/main" val="278594825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839"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p>
        </p:txBody>
      </p:sp>
      <p:sp>
        <p:nvSpPr>
          <p:cNvPr id="7" name="Rechteck 6"/>
          <p:cNvSpPr/>
          <p:nvPr/>
        </p:nvSpPr>
        <p:spPr>
          <a:xfrm>
            <a:off x="666634" y="1265237"/>
            <a:ext cx="10395065" cy="400110"/>
          </a:xfrm>
          <a:prstGeom prst="rect">
            <a:avLst/>
          </a:prstGeom>
        </p:spPr>
        <p:txBody>
          <a:bodyPr wrap="square">
            <a:spAutoFit/>
          </a:bodyPr>
          <a:lstStyle/>
          <a:p>
            <a:pPr marL="457200" indent="-457200">
              <a:buFont typeface="+mj-lt"/>
              <a:buAutoNum type="arabicPeriod" startAt="9"/>
            </a:pPr>
            <a:r>
              <a:rPr lang="de-DE" sz="2000" b="1"/>
              <a:t>Anwendungssicherheit</a:t>
            </a:r>
          </a:p>
        </p:txBody>
      </p:sp>
      <p:sp>
        <p:nvSpPr>
          <p:cNvPr id="3" name="Rechteck 2"/>
          <p:cNvSpPr/>
          <p:nvPr/>
        </p:nvSpPr>
        <p:spPr>
          <a:xfrm>
            <a:off x="927100" y="1883419"/>
            <a:ext cx="3733800" cy="923330"/>
          </a:xfrm>
          <a:prstGeom prst="rect">
            <a:avLst/>
          </a:prstGeom>
        </p:spPr>
        <p:txBody>
          <a:bodyPr wrap="square">
            <a:spAutoFit/>
          </a:bodyPr>
          <a:lstStyle/>
          <a:p>
            <a:endParaRPr lang="de-DE"/>
          </a:p>
          <a:p>
            <a:r>
              <a:rPr lang="de-DE" b="1"/>
              <a:t>DISKUSSION ca. 10 min:</a:t>
            </a:r>
          </a:p>
          <a:p>
            <a:r>
              <a:rPr lang="de-DE"/>
              <a:t> </a:t>
            </a:r>
            <a:endParaRPr lang="en-GB" b="1"/>
          </a:p>
        </p:txBody>
      </p:sp>
      <p:pic>
        <p:nvPicPr>
          <p:cNvPr id="1026" name="Picture 2" descr="Bildergebnis für gruppendiskussi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43772" y="2713037"/>
            <a:ext cx="6669638"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527521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7140416"/>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a:pPr>
            <a:r>
              <a:rPr lang="de-DE" sz="2000" b="1">
                <a:solidFill>
                  <a:schemeClr val="bg1">
                    <a:lumMod val="75000"/>
                  </a:schemeClr>
                </a:solidFill>
              </a:rPr>
              <a:t>Überblick über die Sicherheit </a:t>
            </a:r>
          </a:p>
          <a:p>
            <a:pPr marL="457200" indent="-457200">
              <a:buFont typeface="+mj-lt"/>
              <a:buAutoNum type="arabicPeriod"/>
            </a:pPr>
            <a:endParaRPr lang="de-DE" sz="2000" b="1"/>
          </a:p>
          <a:p>
            <a:pPr marL="457200" indent="-457200">
              <a:buFont typeface="+mj-lt"/>
              <a:buAutoNum type="arabicPeriod"/>
            </a:pPr>
            <a:r>
              <a:rPr lang="de-DE" sz="2000" b="1">
                <a:solidFill>
                  <a:schemeClr val="bg1">
                    <a:lumMod val="75000"/>
                  </a:schemeClr>
                </a:solidFill>
              </a:rPr>
              <a:t>Malware </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Malware-Infektionen </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Sicherheit Software und Geräte </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Mobile Geräte Sicherheit</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System-Härtung </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Management der Supplychain</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Virtualisierung </a:t>
            </a:r>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5" name="Rechteck 4">
            <a:extLst>
              <a:ext uri="{FF2B5EF4-FFF2-40B4-BE49-F238E27FC236}">
                <a16:creationId xmlns:a16="http://schemas.microsoft.com/office/drawing/2014/main" id="{3A0736C4-B130-4575-8080-EF3E7DB4FCFF}"/>
              </a:ext>
            </a:extLst>
          </p:cNvPr>
          <p:cNvSpPr/>
          <p:nvPr/>
        </p:nvSpPr>
        <p:spPr>
          <a:xfrm>
            <a:off x="6096000" y="1903535"/>
            <a:ext cx="5346700" cy="4708981"/>
          </a:xfrm>
          <a:prstGeom prst="rect">
            <a:avLst/>
          </a:prstGeom>
        </p:spPr>
        <p:txBody>
          <a:bodyPr>
            <a:spAutoFit/>
          </a:bodyPr>
          <a:lstStyle/>
          <a:p>
            <a:pPr marL="457200" indent="-457200">
              <a:buFont typeface="+mj-lt"/>
              <a:buAutoNum type="arabicPeriod" startAt="9"/>
            </a:pPr>
            <a:r>
              <a:rPr lang="de-DE" sz="2000" b="1">
                <a:solidFill>
                  <a:schemeClr val="bg1">
                    <a:lumMod val="75000"/>
                  </a:schemeClr>
                </a:solidFill>
              </a:rPr>
              <a:t>Anwendungssicherheit</a:t>
            </a:r>
          </a:p>
          <a:p>
            <a:r>
              <a:rPr lang="de-DE" sz="2000" b="1">
                <a:solidFill>
                  <a:schemeClr val="bg1">
                    <a:lumMod val="75000"/>
                  </a:schemeClr>
                </a:solidFill>
              </a:rPr>
              <a:t> </a:t>
            </a:r>
          </a:p>
          <a:p>
            <a:pPr marL="457200" indent="-457200">
              <a:buFont typeface="+mj-lt"/>
              <a:buAutoNum type="arabicPeriod" startAt="10"/>
            </a:pPr>
            <a:r>
              <a:rPr lang="de-DE" sz="2000" b="1"/>
              <a:t>Sichere Software-Entwicklung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Netzwerk-Design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Perimeter-Sicherheit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Cloud-Sicherheit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Automatisierung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Netzwerk-Angriffe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Absicherung von Netzwerken </a:t>
            </a:r>
          </a:p>
        </p:txBody>
      </p:sp>
    </p:spTree>
    <p:extLst>
      <p:ext uri="{BB962C8B-B14F-4D97-AF65-F5344CB8AC3E}">
        <p14:creationId xmlns:p14="http://schemas.microsoft.com/office/powerpoint/2010/main" val="197764064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10"/>
            </a:pPr>
            <a:r>
              <a:rPr lang="de-DE" sz="2000" b="1"/>
              <a:t>Sichere Software-Entwicklung </a:t>
            </a:r>
          </a:p>
          <a:p>
            <a:pPr marL="457200" indent="-457200">
              <a:buFont typeface="+mj-lt"/>
              <a:buAutoNum type="arabicPeriod" startAt="10"/>
            </a:pPr>
            <a:endParaRPr lang="de-DE" sz="2000" b="1"/>
          </a:p>
          <a:p>
            <a:pPr marL="457200" indent="-457200">
              <a:buFont typeface="+mj-lt"/>
              <a:buAutoNum type="arabicPeriod" startAt="10"/>
            </a:pPr>
            <a:endParaRPr lang="de-DE" sz="2000" b="1"/>
          </a:p>
          <a:p>
            <a:pPr marL="457200" indent="-457200">
              <a:buFont typeface="+mj-lt"/>
              <a:buAutoNum type="arabicPeriod" startAt="10"/>
            </a:pPr>
            <a:endParaRPr lang="de-DE" sz="2000" b="1"/>
          </a:p>
          <a:p>
            <a:pPr marL="457200" indent="-457200">
              <a:buFont typeface="+mj-lt"/>
              <a:buAutoNum type="arabicPeriod" startAt="10"/>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3417DAC2-0FD3-49F0-A460-9E48FA64DB72}"/>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919EA408-1E7E-403F-93E0-5462271BFA39}"/>
              </a:ext>
            </a:extLst>
          </p:cNvPr>
          <p:cNvSpPr/>
          <p:nvPr/>
        </p:nvSpPr>
        <p:spPr>
          <a:xfrm>
            <a:off x="622300" y="2477532"/>
            <a:ext cx="5346700" cy="1197315"/>
          </a:xfrm>
          <a:prstGeom prst="rect">
            <a:avLst/>
          </a:prstGeom>
        </p:spPr>
        <p:txBody>
          <a:bodyPr>
            <a:spAutoFit/>
          </a:bodyPr>
          <a:lstStyle/>
          <a:p>
            <a:pPr marL="342900" lvl="0" indent="-342900">
              <a:spcBef>
                <a:spcPts val="1465"/>
              </a:spcBef>
              <a:spcAft>
                <a:spcPts val="0"/>
              </a:spcAft>
              <a:buSzPts val="1200"/>
              <a:buFont typeface="Symbol" panose="05050102010706020507" pitchFamily="18" charset="2"/>
              <a:buChar char=""/>
              <a:tabLst>
                <a:tab pos="294005" algn="l"/>
              </a:tabLst>
            </a:pPr>
            <a:r>
              <a:rPr lang="de-DE" sz="1200" b="1" spc="-10">
                <a:latin typeface="Calibri" panose="020F0502020204030204" pitchFamily="34" charset="0"/>
                <a:ea typeface="Symbol" panose="05050102010706020507" pitchFamily="18" charset="2"/>
                <a:cs typeface="Times New Roman" panose="02020603050405020304" pitchFamily="18" charset="0"/>
              </a:rPr>
              <a:t>Software-Entwicklung</a:t>
            </a:r>
            <a:endParaRPr lang="de-DE" sz="1200" b="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5"/>
              </a:lnSpc>
              <a:spcBef>
                <a:spcPts val="45"/>
              </a:spcBef>
              <a:spcAft>
                <a:spcPts val="0"/>
              </a:spcAft>
              <a:buSzPts val="1200"/>
              <a:buFont typeface="Courier New" panose="02070309020205020404" pitchFamily="49" charset="0"/>
              <a:buChar char="o"/>
              <a:tabLst>
                <a:tab pos="7512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SDLC</a:t>
            </a:r>
            <a:endParaRPr lang="de-DE" sz="1100">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25"/>
              </a:lnSpc>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Lebenszyklus</a:t>
            </a:r>
            <a:r>
              <a:rPr lang="de-DE" sz="1200" spc="-5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der</a:t>
            </a:r>
            <a:r>
              <a:rPr lang="de-DE" sz="1200" spc="-4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Softwareentwicklung</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marR="681990" lvl="2" indent="-228600">
              <a:lnSpc>
                <a:spcPct val="99000"/>
              </a:lnSpc>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SDLC</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ist</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ein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organisierter</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Prozess</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zur</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Entwicklung</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einer</a:t>
            </a:r>
            <a:r>
              <a:rPr lang="de-DE" sz="1200" spc="24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sicheren</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Anwendung</a:t>
            </a:r>
            <a:r>
              <a:rPr lang="de-DE" sz="1200" spc="-4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während</a:t>
            </a:r>
            <a:r>
              <a:rPr lang="de-DE" sz="1200" spc="-4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der</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gesamten</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Projektlaufzeit</a:t>
            </a:r>
            <a:endParaRPr lang="de-DE" sz="1200">
              <a:effectLst/>
              <a:latin typeface="Calibri" panose="020F0502020204030204" pitchFamily="34" charset="0"/>
              <a:ea typeface="Microsoft Sans Serif" panose="020B0604020202020204" pitchFamily="34" charset="0"/>
              <a:cs typeface="Times New Roman" panose="02020603050405020304" pitchFamily="18" charset="0"/>
            </a:endParaRPr>
          </a:p>
        </p:txBody>
      </p:sp>
      <p:pic>
        <p:nvPicPr>
          <p:cNvPr id="4" name="Grafik 3">
            <a:extLst>
              <a:ext uri="{FF2B5EF4-FFF2-40B4-BE49-F238E27FC236}">
                <a16:creationId xmlns:a16="http://schemas.microsoft.com/office/drawing/2014/main" id="{9DFABD28-0F6D-4738-B2A6-22693F01EBA4}"/>
              </a:ext>
            </a:extLst>
          </p:cNvPr>
          <p:cNvPicPr>
            <a:picLocks noChangeAspect="1"/>
          </p:cNvPicPr>
          <p:nvPr/>
        </p:nvPicPr>
        <p:blipFill>
          <a:blip r:embed="rId4"/>
          <a:stretch>
            <a:fillRect/>
          </a:stretch>
        </p:blipFill>
        <p:spPr>
          <a:xfrm>
            <a:off x="6358547" y="664094"/>
            <a:ext cx="3769067" cy="2810943"/>
          </a:xfrm>
          <a:prstGeom prst="rect">
            <a:avLst/>
          </a:prstGeom>
        </p:spPr>
      </p:pic>
      <p:sp>
        <p:nvSpPr>
          <p:cNvPr id="5" name="Rechteck 4">
            <a:extLst>
              <a:ext uri="{FF2B5EF4-FFF2-40B4-BE49-F238E27FC236}">
                <a16:creationId xmlns:a16="http://schemas.microsoft.com/office/drawing/2014/main" id="{83B181E8-6890-4722-B18F-CEBA81874737}"/>
              </a:ext>
            </a:extLst>
          </p:cNvPr>
          <p:cNvSpPr/>
          <p:nvPr/>
        </p:nvSpPr>
        <p:spPr>
          <a:xfrm>
            <a:off x="7353693" y="7243562"/>
            <a:ext cx="5346700" cy="200055"/>
          </a:xfrm>
          <a:prstGeom prst="rect">
            <a:avLst/>
          </a:prstGeom>
        </p:spPr>
        <p:txBody>
          <a:bodyPr>
            <a:spAutoFit/>
          </a:bodyPr>
          <a:lstStyle/>
          <a:p>
            <a:r>
              <a:rPr lang="de-DE" sz="700"/>
              <a:t>https://de.wikipedia.org/wiki/Wasserfallmodell#/media/Datei:Waterfall_model-de.svg</a:t>
            </a:r>
          </a:p>
        </p:txBody>
      </p:sp>
      <p:pic>
        <p:nvPicPr>
          <p:cNvPr id="10" name="Grafik 9">
            <a:extLst>
              <a:ext uri="{FF2B5EF4-FFF2-40B4-BE49-F238E27FC236}">
                <a16:creationId xmlns:a16="http://schemas.microsoft.com/office/drawing/2014/main" id="{DE23758B-0D76-408B-A3EE-ADB59CA78F44}"/>
              </a:ext>
            </a:extLst>
          </p:cNvPr>
          <p:cNvPicPr>
            <a:picLocks noChangeAspect="1"/>
          </p:cNvPicPr>
          <p:nvPr/>
        </p:nvPicPr>
        <p:blipFill>
          <a:blip r:embed="rId5"/>
          <a:stretch>
            <a:fillRect/>
          </a:stretch>
        </p:blipFill>
        <p:spPr>
          <a:xfrm>
            <a:off x="1647366" y="4185073"/>
            <a:ext cx="3835285" cy="1637012"/>
          </a:xfrm>
          <a:prstGeom prst="rect">
            <a:avLst/>
          </a:prstGeom>
        </p:spPr>
      </p:pic>
      <p:sp>
        <p:nvSpPr>
          <p:cNvPr id="11" name="Rechteck 10">
            <a:extLst>
              <a:ext uri="{FF2B5EF4-FFF2-40B4-BE49-F238E27FC236}">
                <a16:creationId xmlns:a16="http://schemas.microsoft.com/office/drawing/2014/main" id="{F077E9C7-AC61-4274-9FF6-4F77F1BAF75B}"/>
              </a:ext>
            </a:extLst>
          </p:cNvPr>
          <p:cNvSpPr/>
          <p:nvPr/>
        </p:nvSpPr>
        <p:spPr>
          <a:xfrm>
            <a:off x="1536700" y="6173323"/>
            <a:ext cx="5346700" cy="923330"/>
          </a:xfrm>
          <a:prstGeom prst="rect">
            <a:avLst/>
          </a:prstGeom>
        </p:spPr>
        <p:txBody>
          <a:bodyPr>
            <a:spAutoFit/>
          </a:bodyPr>
          <a:lstStyle/>
          <a:p>
            <a:r>
              <a:rPr lang="de-DE">
                <a:hlinkClick r:id="rId6"/>
              </a:rPr>
              <a:t>https://phoenixnap.com/blog/software-development-life-cycle</a:t>
            </a:r>
            <a:endParaRPr lang="de-DE"/>
          </a:p>
          <a:p>
            <a:endParaRPr lang="de-DE"/>
          </a:p>
        </p:txBody>
      </p:sp>
      <p:sp>
        <p:nvSpPr>
          <p:cNvPr id="12" name="Pfeil: nach rechts 11">
            <a:extLst>
              <a:ext uri="{FF2B5EF4-FFF2-40B4-BE49-F238E27FC236}">
                <a16:creationId xmlns:a16="http://schemas.microsoft.com/office/drawing/2014/main" id="{8C8B7BF9-8C6F-4489-B79C-232410D9E4A1}"/>
              </a:ext>
            </a:extLst>
          </p:cNvPr>
          <p:cNvSpPr/>
          <p:nvPr/>
        </p:nvSpPr>
        <p:spPr>
          <a:xfrm>
            <a:off x="838200" y="6334769"/>
            <a:ext cx="565543" cy="372817"/>
          </a:xfrm>
          <a:prstGeom prst="rightArrow">
            <a:avLst/>
          </a:prstGeom>
          <a:solidFill>
            <a:schemeClr val="accent2">
              <a:lumMod val="75000"/>
            </a:schemeClr>
          </a:solidFill>
        </p:spPr>
        <p:txBody>
          <a:bodyPr wrap="square" lIns="0" tIns="0" rIns="0" bIns="0" rtlCol="0" anchor="ctr">
            <a:noAutofit/>
          </a:bodyPr>
          <a:lstStyle/>
          <a:p>
            <a:pPr algn="ctr"/>
            <a:endParaRPr lang="de-DE"/>
          </a:p>
        </p:txBody>
      </p:sp>
      <p:sp>
        <p:nvSpPr>
          <p:cNvPr id="13" name="Rechteck 12">
            <a:extLst>
              <a:ext uri="{FF2B5EF4-FFF2-40B4-BE49-F238E27FC236}">
                <a16:creationId xmlns:a16="http://schemas.microsoft.com/office/drawing/2014/main" id="{DC637ABB-0388-4E0E-9B15-314EC47D3AC5}"/>
              </a:ext>
            </a:extLst>
          </p:cNvPr>
          <p:cNvSpPr/>
          <p:nvPr/>
        </p:nvSpPr>
        <p:spPr>
          <a:xfrm>
            <a:off x="5606650" y="4129759"/>
            <a:ext cx="4969449" cy="1561518"/>
          </a:xfrm>
          <a:prstGeom prst="rect">
            <a:avLst/>
          </a:prstGeom>
        </p:spPr>
        <p:txBody>
          <a:bodyPr wrap="square">
            <a:spAutoFit/>
          </a:bodyPr>
          <a:lstStyle/>
          <a:p>
            <a:pPr marL="742950" lvl="1" indent="-285750">
              <a:lnSpc>
                <a:spcPts val="1465"/>
              </a:lnSpc>
              <a:spcBef>
                <a:spcPts val="255"/>
              </a:spcBef>
              <a:buSzPts val="1200"/>
              <a:buFont typeface="Courier New" panose="02070309020205020404" pitchFamily="49" charset="0"/>
              <a:buChar char="o"/>
              <a:tabLst>
                <a:tab pos="751205" algn="l"/>
              </a:tabLst>
            </a:pPr>
            <a:r>
              <a:rPr lang="de-DE" sz="1200" b="1" spc="-5" dirty="0">
                <a:latin typeface="Calibri" panose="020F0502020204030204" pitchFamily="34" charset="0"/>
                <a:ea typeface="Courier New" panose="02070309020205020404" pitchFamily="49" charset="0"/>
                <a:cs typeface="Times New Roman" panose="02020603050405020304" pitchFamily="18" charset="0"/>
              </a:rPr>
              <a:t>Agil</a:t>
            </a:r>
            <a:endParaRPr lang="de-DE" sz="1200" b="1" dirty="0">
              <a:latin typeface="Calibri" panose="020F0502020204030204" pitchFamily="34" charset="0"/>
              <a:ea typeface="Courier New" panose="02070309020205020404" pitchFamily="49" charset="0"/>
              <a:cs typeface="Times New Roman" panose="02020603050405020304" pitchFamily="18" charset="0"/>
            </a:endParaRPr>
          </a:p>
          <a:p>
            <a:pPr marL="1143000" marR="316865" lvl="2" indent="-228600">
              <a:lnSpc>
                <a:spcPct val="99000"/>
              </a:lnSpc>
              <a:buSzPts val="1200"/>
              <a:buFont typeface="Microsoft Sans Serif" panose="020B0604020202020204" pitchFamily="34" charset="0"/>
              <a:buChar char="▪"/>
              <a:tabLst>
                <a:tab pos="1208405" algn="l"/>
              </a:tabLst>
            </a:pPr>
            <a:r>
              <a:rPr lang="de-DE" sz="1200" dirty="0">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Software-Entwicklung</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wird</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in</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10" dirty="0" err="1">
                <a:latin typeface="Calibri" panose="020F0502020204030204" pitchFamily="34" charset="0"/>
                <a:ea typeface="Microsoft Sans Serif" panose="020B0604020202020204" pitchFamily="34" charset="0"/>
                <a:cs typeface="Times New Roman" panose="02020603050405020304" pitchFamily="18" charset="0"/>
              </a:rPr>
              <a:t>Timeboxen</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oder</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kleinen</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Schritten</a:t>
            </a:r>
            <a:r>
              <a:rPr lang="de-DE" sz="1200" spc="205" dirty="0">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durchgeführt,</a:t>
            </a:r>
            <a:r>
              <a:rPr lang="de-DE"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um</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eine</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bessere</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Anpassungsfähigkeit</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 an</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Änderungen</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zu</a:t>
            </a:r>
            <a:r>
              <a:rPr lang="de-DE" sz="1200" spc="295" dirty="0">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ermöglichen</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5"/>
              </a:lnSpc>
              <a:spcBef>
                <a:spcPts val="45"/>
              </a:spcBef>
              <a:buSzPts val="1200"/>
              <a:buFont typeface="Courier New" panose="02070309020205020404" pitchFamily="49" charset="0"/>
              <a:buChar char="o"/>
              <a:tabLst>
                <a:tab pos="751205" algn="l"/>
              </a:tabLst>
            </a:pPr>
            <a:r>
              <a:rPr lang="de-DE" sz="1200" b="1" spc="-5" dirty="0" err="1">
                <a:latin typeface="Calibri" panose="020F0502020204030204" pitchFamily="34" charset="0"/>
                <a:ea typeface="Courier New" panose="02070309020205020404" pitchFamily="49" charset="0"/>
                <a:cs typeface="Times New Roman" panose="02020603050405020304" pitchFamily="18" charset="0"/>
              </a:rPr>
              <a:t>DevOps</a:t>
            </a:r>
            <a:endParaRPr lang="de-DE" sz="1200" b="1" dirty="0">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40"/>
              </a:lnSpc>
              <a:buSzPts val="1200"/>
              <a:buFont typeface="Microsoft Sans Serif" panose="020B0604020202020204" pitchFamily="34" charset="0"/>
              <a:buChar char="▪"/>
              <a:tabLst>
                <a:tab pos="1208405" algn="l"/>
              </a:tabLst>
            </a:pPr>
            <a:r>
              <a:rPr lang="de-DE" sz="1200" spc="-5" dirty="0">
                <a:latin typeface="Calibri" panose="020F0502020204030204" pitchFamily="34" charset="0"/>
                <a:ea typeface="Microsoft Sans Serif" panose="020B0604020202020204" pitchFamily="34" charset="0"/>
                <a:cs typeface="Times New Roman" panose="02020603050405020304" pitchFamily="18" charset="0"/>
              </a:rPr>
              <a:t>Softwareentwicklung</a:t>
            </a:r>
            <a:r>
              <a:rPr lang="de-DE" sz="1200" spc="-5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und</a:t>
            </a:r>
            <a:r>
              <a:rPr lang="de-DE"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Betrieb</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von</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Informationstechnologie</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a:spcBef>
                <a:spcPts val="5"/>
              </a:spcBef>
            </a:pPr>
            <a:r>
              <a:rPr lang="de-DE" sz="1150" dirty="0">
                <a:latin typeface="Calibri" panose="020F0502020204030204" pitchFamily="34" charset="0"/>
                <a:ea typeface="Calibri" panose="020F0502020204030204" pitchFamily="34" charset="0"/>
                <a:cs typeface="Calibri" panose="020F0502020204030204" pitchFamily="34" charset="0"/>
              </a:rPr>
              <a:t> </a:t>
            </a:r>
            <a:endParaRPr lang="de-DE"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536439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350837"/>
            <a:ext cx="10693400" cy="7208838"/>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10"/>
            </a:pPr>
            <a:r>
              <a:rPr lang="de-DE" sz="2000" b="1"/>
              <a:t>Sichere Software-Entwicklung </a:t>
            </a:r>
          </a:p>
          <a:p>
            <a:pPr marL="457200" indent="-457200">
              <a:buFont typeface="+mj-lt"/>
              <a:buAutoNum type="arabicPeriod" startAt="10"/>
            </a:pPr>
            <a:endParaRPr lang="de-DE" sz="2000" b="1"/>
          </a:p>
          <a:p>
            <a:pPr marL="457200" indent="-457200">
              <a:buFont typeface="+mj-lt"/>
              <a:buAutoNum type="arabicPeriod" startAt="10"/>
            </a:pPr>
            <a:endParaRPr lang="de-DE" sz="2000" b="1"/>
          </a:p>
          <a:p>
            <a:pPr marL="457200" indent="-457200">
              <a:buFont typeface="+mj-lt"/>
              <a:buAutoNum type="arabicPeriod" startAt="10"/>
            </a:pPr>
            <a:endParaRPr lang="de-DE" sz="2000" b="1"/>
          </a:p>
          <a:p>
            <a:pPr marL="457200" indent="-457200">
              <a:buFont typeface="+mj-lt"/>
              <a:buAutoNum type="arabicPeriod" startAt="10"/>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3417DAC2-0FD3-49F0-A460-9E48FA64DB72}"/>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919EA408-1E7E-403F-93E0-5462271BFA39}"/>
              </a:ext>
            </a:extLst>
          </p:cNvPr>
          <p:cNvSpPr/>
          <p:nvPr/>
        </p:nvSpPr>
        <p:spPr>
          <a:xfrm>
            <a:off x="12700" y="2321998"/>
            <a:ext cx="11811000" cy="5262979"/>
          </a:xfrm>
          <a:prstGeom prst="rect">
            <a:avLst/>
          </a:prstGeom>
        </p:spPr>
        <p:txBody>
          <a:bodyPr wrap="square">
            <a:spAutoFit/>
          </a:bodyPr>
          <a:lstStyle/>
          <a:p>
            <a:pPr lvl="0"/>
            <a:r>
              <a:rPr lang="de-DE" sz="1200" b="1"/>
              <a:t>SDLC-Prinzipien</a:t>
            </a:r>
          </a:p>
          <a:p>
            <a:pPr lvl="1"/>
            <a:r>
              <a:rPr lang="de-DE" sz="1200"/>
              <a:t>Entwickler sollten immer an Vertraulichkeit, Integrität und Verfügbarkeit denken</a:t>
            </a:r>
          </a:p>
          <a:p>
            <a:pPr marL="1085850" lvl="2" indent="-171450">
              <a:buFont typeface="Arial" panose="020B0604020202020204" pitchFamily="34" charset="0"/>
              <a:buChar char="•"/>
            </a:pPr>
            <a:r>
              <a:rPr lang="de-DE" sz="1200"/>
              <a:t>Vertraulichkeit - Stellt sicher, dass nur autorisierte Benutzer auf die Daten zugreifen können</a:t>
            </a:r>
          </a:p>
          <a:p>
            <a:pPr marL="1085850" lvl="2" indent="-171450">
              <a:buFont typeface="Arial" panose="020B0604020202020204" pitchFamily="34" charset="0"/>
              <a:buChar char="•"/>
            </a:pPr>
            <a:r>
              <a:rPr lang="de-DE" sz="1200"/>
              <a:t>Integrität - Stellt sicher, dass die Daten nicht unerlaubt modifiziert oder verändert werden</a:t>
            </a:r>
          </a:p>
          <a:p>
            <a:pPr marL="1085850" lvl="2" indent="-171450">
              <a:buFont typeface="Arial" panose="020B0604020202020204" pitchFamily="34" charset="0"/>
              <a:buChar char="•"/>
            </a:pPr>
            <a:r>
              <a:rPr lang="de-DE" sz="1200"/>
              <a:t>Verfügbarkeit - Sicherstellen, dass Daten für autorisierte Benutzer verfügbar sind, wenn sie benötigt werden</a:t>
            </a:r>
          </a:p>
          <a:p>
            <a:pPr marL="1085850" lvl="2" indent="-171450">
              <a:buFont typeface="Arial" panose="020B0604020202020204" pitchFamily="34" charset="0"/>
              <a:buChar char="•"/>
            </a:pPr>
            <a:r>
              <a:rPr lang="de-DE" sz="1200"/>
              <a:t>Bedrohungsmodellierung hilft bei der Priorisierung von Schwachstellenerkennung und Patching</a:t>
            </a:r>
          </a:p>
          <a:p>
            <a:pPr lvl="1"/>
            <a:r>
              <a:rPr lang="de-DE" sz="1200" b="1"/>
              <a:t>Least Privilege</a:t>
            </a:r>
          </a:p>
          <a:p>
            <a:pPr lvl="2"/>
            <a:r>
              <a:rPr lang="de-DE" sz="1200"/>
              <a:t>Benutzer und Prozesse sollten mit dem geringstmöglichen Zugriff ausgeführt werden, </a:t>
            </a:r>
          </a:p>
          <a:p>
            <a:pPr lvl="2"/>
            <a:r>
              <a:rPr lang="de-DE" sz="1200"/>
              <a:t>der für die Ausführung einer bestimmten Funktion erforderlich ist</a:t>
            </a:r>
          </a:p>
          <a:p>
            <a:pPr lvl="1"/>
            <a:r>
              <a:rPr lang="de-DE" sz="1200" b="1"/>
              <a:t>Defense in Depth</a:t>
            </a:r>
          </a:p>
          <a:p>
            <a:pPr lvl="2"/>
            <a:r>
              <a:rPr lang="de-DE" sz="1200"/>
              <a:t>Die Schichtung von Sicherheitskontrollen ist effektiver und sicherer als das Verlassen auf eine einzige Kontrolle</a:t>
            </a:r>
          </a:p>
          <a:p>
            <a:pPr lvl="1"/>
            <a:r>
              <a:rPr lang="de-DE" sz="1200" b="1"/>
              <a:t>Niemals Benutzereingaben vertrauen</a:t>
            </a:r>
          </a:p>
          <a:p>
            <a:pPr lvl="2"/>
            <a:r>
              <a:rPr lang="de-DE" sz="1200"/>
              <a:t>Jede Eingabe, die von einem Benutzer empfangen wird, sollte einer Eingabevalidierung unterzogen werden, </a:t>
            </a:r>
          </a:p>
          <a:p>
            <a:pPr lvl="2"/>
            <a:r>
              <a:rPr lang="de-DE" sz="1200"/>
              <a:t>bevor sie von einer Anwendung verwendet werden kann</a:t>
            </a:r>
          </a:p>
          <a:p>
            <a:pPr lvl="1"/>
            <a:r>
              <a:rPr lang="de-DE" sz="1200" b="1"/>
              <a:t>Angriffsfläche minimieren</a:t>
            </a:r>
          </a:p>
          <a:p>
            <a:pPr lvl="2"/>
            <a:r>
              <a:rPr lang="de-DE" sz="1200"/>
              <a:t>Reduzieren Sie die Menge des von einem Programm verwendeten Codes, eliminieren Sie nicht benötigte Funktionen </a:t>
            </a:r>
          </a:p>
          <a:p>
            <a:pPr lvl="2"/>
            <a:r>
              <a:rPr lang="de-DE" sz="1200"/>
              <a:t>und verlangen Sie eine Authentifizierung, bevor Sie zusätzliche Plugins ausführen</a:t>
            </a:r>
          </a:p>
          <a:p>
            <a:pPr lvl="1"/>
            <a:r>
              <a:rPr lang="de-DE" sz="1200" b="1"/>
              <a:t>Sichere Standardwerte erstellen</a:t>
            </a:r>
          </a:p>
          <a:p>
            <a:pPr lvl="2"/>
            <a:r>
              <a:rPr lang="de-DE" sz="1200"/>
              <a:t>Standardinstallationen sollten sichere Konfigurationen enthalten, anstatt dass ein Administrator oder Benutzer zusätzliche Sicherheit hinzufügen muss</a:t>
            </a:r>
          </a:p>
          <a:p>
            <a:pPr lvl="1"/>
            <a:r>
              <a:rPr lang="de-DE" sz="1200" b="1"/>
              <a:t>Authentizität und Integrität</a:t>
            </a:r>
          </a:p>
          <a:p>
            <a:pPr lvl="2"/>
            <a:r>
              <a:rPr lang="de-DE" sz="1200"/>
              <a:t>Anwendungen sollten mit Code-Signierung bereitgestellt werden, um sicherzustellen, dass das Programm vor der Auslieferung </a:t>
            </a:r>
          </a:p>
          <a:p>
            <a:pPr lvl="2"/>
            <a:r>
              <a:rPr lang="de-DE" sz="1200"/>
              <a:t>an einen Endbenutzer nicht versehentlich oder böswillig verändert wird</a:t>
            </a:r>
          </a:p>
          <a:p>
            <a:pPr lvl="1"/>
            <a:r>
              <a:rPr lang="de-DE" sz="1200" b="1"/>
              <a:t>Sicher ausfallen</a:t>
            </a:r>
          </a:p>
          <a:p>
            <a:pPr lvl="2"/>
            <a:r>
              <a:rPr lang="de-DE" sz="1200"/>
              <a:t>Anwendungen sollten so kodiert sein, dass sie bei Ausnahmen eine korrekte Fehlerbehandlung durchführen, um sicher zu scheitern, anstatt abzustürzen</a:t>
            </a:r>
          </a:p>
          <a:p>
            <a:pPr lvl="1"/>
            <a:r>
              <a:rPr lang="de-DE" sz="1200" b="1"/>
              <a:t>Sicherheitsprobleme beheben</a:t>
            </a:r>
          </a:p>
          <a:p>
            <a:pPr lvl="2"/>
            <a:r>
              <a:rPr lang="de-DE" sz="1200"/>
              <a:t>Wenn eine Sicherheitslücke identifiziert wird, sollte sie schnell und korrekt gepatcht werden, um die Schwachstelle zu beseitigen</a:t>
            </a:r>
          </a:p>
          <a:p>
            <a:pPr lvl="1"/>
            <a:r>
              <a:rPr lang="de-DE" sz="1200" b="1"/>
              <a:t>Verlassen Sie sich auf vertrauenswürdige SDKs</a:t>
            </a:r>
          </a:p>
          <a:p>
            <a:r>
              <a:rPr lang="de-DE" sz="1200"/>
              <a:t>	SDKs müssen aus vertrauenswürdigen Quellen stammen, um sicherzustellen, dass kein bösartiger Code hinzugefügt wird</a:t>
            </a:r>
            <a:endParaRPr lang="de-DE" sz="1200">
              <a:effectLst/>
              <a:latin typeface="Calibri" panose="020F0502020204030204" pitchFamily="34" charset="0"/>
              <a:ea typeface="Microsoft Sans Serif" panose="020B0604020202020204" pitchFamily="34" charset="0"/>
              <a:cs typeface="Times New Roman" panose="02020603050405020304" pitchFamily="18" charset="0"/>
            </a:endParaRPr>
          </a:p>
        </p:txBody>
      </p:sp>
      <p:sp>
        <p:nvSpPr>
          <p:cNvPr id="5" name="Rechteck 4">
            <a:extLst>
              <a:ext uri="{FF2B5EF4-FFF2-40B4-BE49-F238E27FC236}">
                <a16:creationId xmlns:a16="http://schemas.microsoft.com/office/drawing/2014/main" id="{83B181E8-6890-4722-B18F-CEBA81874737}"/>
              </a:ext>
            </a:extLst>
          </p:cNvPr>
          <p:cNvSpPr/>
          <p:nvPr/>
        </p:nvSpPr>
        <p:spPr>
          <a:xfrm>
            <a:off x="6946900" y="2033987"/>
            <a:ext cx="5346700" cy="200055"/>
          </a:xfrm>
          <a:prstGeom prst="rect">
            <a:avLst/>
          </a:prstGeom>
        </p:spPr>
        <p:txBody>
          <a:bodyPr>
            <a:spAutoFit/>
          </a:bodyPr>
          <a:lstStyle/>
          <a:p>
            <a:r>
              <a:rPr lang="de-DE" sz="700"/>
              <a:t>https://de.wikipedia.org/wiki/Wasserfallmodell#/media/Datei:Waterfall_model-de.svg</a:t>
            </a:r>
          </a:p>
        </p:txBody>
      </p:sp>
      <p:pic>
        <p:nvPicPr>
          <p:cNvPr id="10" name="Grafik 9">
            <a:extLst>
              <a:ext uri="{FF2B5EF4-FFF2-40B4-BE49-F238E27FC236}">
                <a16:creationId xmlns:a16="http://schemas.microsoft.com/office/drawing/2014/main" id="{DE23758B-0D76-408B-A3EE-ADB59CA78F44}"/>
              </a:ext>
            </a:extLst>
          </p:cNvPr>
          <p:cNvPicPr>
            <a:picLocks noChangeAspect="1"/>
          </p:cNvPicPr>
          <p:nvPr/>
        </p:nvPicPr>
        <p:blipFill>
          <a:blip r:embed="rId4"/>
          <a:stretch>
            <a:fillRect/>
          </a:stretch>
        </p:blipFill>
        <p:spPr>
          <a:xfrm>
            <a:off x="6359637" y="365245"/>
            <a:ext cx="3835285" cy="1637012"/>
          </a:xfrm>
          <a:prstGeom prst="rect">
            <a:avLst/>
          </a:prstGeom>
        </p:spPr>
      </p:pic>
    </p:spTree>
    <p:extLst>
      <p:ext uri="{BB962C8B-B14F-4D97-AF65-F5344CB8AC3E}">
        <p14:creationId xmlns:p14="http://schemas.microsoft.com/office/powerpoint/2010/main" val="50608677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350837"/>
            <a:ext cx="10693400" cy="7208838"/>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10"/>
            </a:pPr>
            <a:r>
              <a:rPr lang="de-DE" sz="2000" b="1"/>
              <a:t>Sichere Software-Entwicklung </a:t>
            </a:r>
          </a:p>
          <a:p>
            <a:pPr marL="457200" indent="-457200">
              <a:buFont typeface="+mj-lt"/>
              <a:buAutoNum type="arabicPeriod" startAt="10"/>
            </a:pPr>
            <a:endParaRPr lang="de-DE" sz="2000" b="1"/>
          </a:p>
          <a:p>
            <a:pPr marL="457200" indent="-457200">
              <a:buFont typeface="+mj-lt"/>
              <a:buAutoNum type="arabicPeriod" startAt="10"/>
            </a:pPr>
            <a:endParaRPr lang="de-DE" sz="2000" b="1"/>
          </a:p>
          <a:p>
            <a:pPr marL="457200" indent="-457200">
              <a:buFont typeface="+mj-lt"/>
              <a:buAutoNum type="arabicPeriod" startAt="10"/>
            </a:pPr>
            <a:endParaRPr lang="de-DE" sz="2000" b="1"/>
          </a:p>
          <a:p>
            <a:pPr marL="457200" indent="-457200">
              <a:buFont typeface="+mj-lt"/>
              <a:buAutoNum type="arabicPeriod" startAt="10"/>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3417DAC2-0FD3-49F0-A460-9E48FA64DB72}"/>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1" name="Rechteck 20">
            <a:extLst>
              <a:ext uri="{FF2B5EF4-FFF2-40B4-BE49-F238E27FC236}">
                <a16:creationId xmlns:a16="http://schemas.microsoft.com/office/drawing/2014/main" id="{6679D73B-4C7D-407B-ACF7-BCEC2CB44BE1}"/>
              </a:ext>
            </a:extLst>
          </p:cNvPr>
          <p:cNvSpPr/>
          <p:nvPr/>
        </p:nvSpPr>
        <p:spPr>
          <a:xfrm>
            <a:off x="485140" y="2371254"/>
            <a:ext cx="9814560" cy="1583575"/>
          </a:xfrm>
          <a:prstGeom prst="rect">
            <a:avLst/>
          </a:prstGeom>
        </p:spPr>
        <p:txBody>
          <a:bodyPr wrap="square">
            <a:spAutoFit/>
          </a:bodyPr>
          <a:lstStyle/>
          <a:p>
            <a:pPr marL="342900" lvl="0" indent="-342900">
              <a:buSzPts val="1200"/>
              <a:buFont typeface="Symbol" panose="05050102010706020507" pitchFamily="18" charset="2"/>
              <a:buChar char=""/>
              <a:tabLst>
                <a:tab pos="294005" algn="l"/>
              </a:tabLst>
            </a:pPr>
            <a:r>
              <a:rPr lang="de-DE" sz="1200" b="1" spc="-5">
                <a:latin typeface="Calibri" panose="020F0502020204030204" pitchFamily="34" charset="0"/>
                <a:ea typeface="Symbol" panose="05050102010706020507" pitchFamily="18" charset="2"/>
                <a:cs typeface="Times New Roman" panose="02020603050405020304" pitchFamily="18" charset="0"/>
              </a:rPr>
              <a:t>Prüfmethoden</a:t>
            </a:r>
            <a:endParaRPr lang="de-DE" sz="1200" b="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5"/>
              </a:lnSpc>
              <a:spcBef>
                <a:spcPts val="45"/>
              </a:spcBef>
              <a:spcAft>
                <a:spcPts val="0"/>
              </a:spcAft>
              <a:buSzPts val="1200"/>
              <a:buFont typeface="Courier New" panose="02070309020205020404" pitchFamily="49" charset="0"/>
              <a:buChar char="o"/>
              <a:tabLst>
                <a:tab pos="7512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Systemprüfung</a:t>
            </a:r>
            <a:endParaRPr lang="de-DE" sz="1100">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25"/>
              </a:lnSpc>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Black-Box-Tests</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600200" marR="252730" lvl="3" indent="-228600">
              <a:spcAft>
                <a:spcPts val="0"/>
              </a:spcAft>
              <a:buSzPts val="1200"/>
              <a:buFont typeface="Symbol" panose="05050102010706020507" pitchFamily="18" charset="2"/>
              <a:buChar char=""/>
              <a:tabLst>
                <a:tab pos="1666240" algn="l"/>
              </a:tabLst>
            </a:pPr>
            <a:r>
              <a:rPr lang="de-DE" sz="1200" spc="-5">
                <a:latin typeface="Calibri" panose="020F0502020204030204" pitchFamily="34" charset="0"/>
                <a:ea typeface="Symbol" panose="05050102010706020507" pitchFamily="18" charset="2"/>
                <a:cs typeface="Times New Roman" panose="02020603050405020304" pitchFamily="18" charset="0"/>
              </a:rPr>
              <a:t>Tritt</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auf,</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wenn</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einem</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Tester</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vor</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der</a:t>
            </a:r>
            <a:r>
              <a:rPr lang="de-DE" sz="1200" spc="-1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Durchführung</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des</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Tests</a:t>
            </a:r>
            <a:r>
              <a:rPr lang="de-DE" sz="1200" spc="195">
                <a:latin typeface="Times New Roman" panose="02020603050405020304" pitchFamily="18"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keine</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Informationen</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über</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das</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System</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oder</a:t>
            </a:r>
            <a:r>
              <a:rPr lang="de-DE" sz="1200" spc="-5">
                <a:latin typeface="Calibri" panose="020F0502020204030204" pitchFamily="34" charset="0"/>
                <a:ea typeface="Symbol" panose="05050102010706020507" pitchFamily="18" charset="2"/>
                <a:cs typeface="Times New Roman" panose="02020603050405020304" pitchFamily="18" charset="0"/>
              </a:rPr>
              <a:t> Programm</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zur</a:t>
            </a:r>
            <a:r>
              <a:rPr lang="de-DE" sz="1200" spc="155">
                <a:latin typeface="Times New Roman" panose="02020603050405020304" pitchFamily="18"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Verfügung</a:t>
            </a:r>
            <a:r>
              <a:rPr lang="de-DE" sz="1200" spc="-5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gestellt</a:t>
            </a:r>
            <a:r>
              <a:rPr lang="de-DE" sz="1200" spc="-3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werden</a:t>
            </a:r>
            <a:endParaRPr lang="de-DE" sz="1200">
              <a:latin typeface="Calibri" panose="020F0502020204030204" pitchFamily="34" charset="0"/>
              <a:ea typeface="Symbol" panose="05050102010706020507" pitchFamily="18" charset="2"/>
              <a:cs typeface="Times New Roman" panose="02020603050405020304" pitchFamily="18" charset="0"/>
            </a:endParaRPr>
          </a:p>
          <a:p>
            <a:pPr marL="1143000" lvl="2" indent="-228600">
              <a:lnSpc>
                <a:spcPts val="1450"/>
              </a:lnSpc>
              <a:spcBef>
                <a:spcPts val="20"/>
              </a:spcBef>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White-box-Tests</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600200" lvl="3" indent="-228600">
              <a:lnSpc>
                <a:spcPts val="1450"/>
              </a:lnSpc>
              <a:spcBef>
                <a:spcPts val="20"/>
              </a:spcBef>
              <a:buSzPts val="1200"/>
              <a:buFont typeface="Microsoft Sans Serif" panose="020B0604020202020204" pitchFamily="34" charset="0"/>
              <a:buChar char="▪"/>
              <a:tabLst>
                <a:tab pos="1208405" algn="l"/>
              </a:tabLst>
            </a:pPr>
            <a:r>
              <a:rPr lang="de-DE" sz="1200" spc="-5">
                <a:ea typeface="Calibri" panose="020F0502020204030204" pitchFamily="34" charset="0"/>
                <a:cs typeface="Times New Roman" panose="02020603050405020304" pitchFamily="18" charset="0"/>
              </a:rPr>
              <a:t>Tritt</a:t>
            </a:r>
            <a:r>
              <a:rPr lang="de-DE" sz="1200" spc="-25">
                <a:ea typeface="Calibri" panose="020F0502020204030204" pitchFamily="34" charset="0"/>
                <a:cs typeface="Times New Roman" panose="02020603050405020304" pitchFamily="18" charset="0"/>
              </a:rPr>
              <a:t> </a:t>
            </a:r>
            <a:r>
              <a:rPr lang="de-DE" sz="1200" spc="-5">
                <a:ea typeface="Calibri" panose="020F0502020204030204" pitchFamily="34" charset="0"/>
                <a:cs typeface="Times New Roman" panose="02020603050405020304" pitchFamily="18" charset="0"/>
              </a:rPr>
              <a:t>auf,</a:t>
            </a:r>
            <a:r>
              <a:rPr lang="de-DE" sz="1200" spc="-25">
                <a:ea typeface="Calibri" panose="020F0502020204030204" pitchFamily="34" charset="0"/>
                <a:cs typeface="Times New Roman" panose="02020603050405020304" pitchFamily="18" charset="0"/>
              </a:rPr>
              <a:t> </a:t>
            </a:r>
            <a:r>
              <a:rPr lang="de-DE" sz="1200" spc="-5">
                <a:ea typeface="Calibri" panose="020F0502020204030204" pitchFamily="34" charset="0"/>
                <a:cs typeface="Times New Roman" panose="02020603050405020304" pitchFamily="18" charset="0"/>
              </a:rPr>
              <a:t>wenn</a:t>
            </a:r>
            <a:r>
              <a:rPr lang="de-DE" sz="1200" spc="-20">
                <a:ea typeface="Calibri" panose="020F0502020204030204" pitchFamily="34" charset="0"/>
                <a:cs typeface="Times New Roman" panose="02020603050405020304" pitchFamily="18" charset="0"/>
              </a:rPr>
              <a:t> </a:t>
            </a:r>
            <a:r>
              <a:rPr lang="de-DE" sz="1200">
                <a:ea typeface="Calibri" panose="020F0502020204030204" pitchFamily="34" charset="0"/>
                <a:cs typeface="Times New Roman" panose="02020603050405020304" pitchFamily="18" charset="0"/>
              </a:rPr>
              <a:t>einem</a:t>
            </a:r>
            <a:r>
              <a:rPr lang="de-DE" sz="1200" spc="-25">
                <a:ea typeface="Calibri" panose="020F0502020204030204" pitchFamily="34" charset="0"/>
                <a:cs typeface="Times New Roman" panose="02020603050405020304" pitchFamily="18" charset="0"/>
              </a:rPr>
              <a:t> </a:t>
            </a:r>
            <a:r>
              <a:rPr lang="de-DE" sz="1200" spc="-5">
                <a:ea typeface="Calibri" panose="020F0502020204030204" pitchFamily="34" charset="0"/>
                <a:cs typeface="Times New Roman" panose="02020603050405020304" pitchFamily="18" charset="0"/>
              </a:rPr>
              <a:t>Tester</a:t>
            </a:r>
            <a:r>
              <a:rPr lang="de-DE" sz="1200" spc="-10">
                <a:ea typeface="Calibri" panose="020F0502020204030204" pitchFamily="34" charset="0"/>
                <a:cs typeface="Times New Roman" panose="02020603050405020304" pitchFamily="18" charset="0"/>
              </a:rPr>
              <a:t> </a:t>
            </a:r>
            <a:r>
              <a:rPr lang="de-DE" sz="1200" spc="-5">
                <a:ea typeface="Calibri" panose="020F0502020204030204" pitchFamily="34" charset="0"/>
                <a:cs typeface="Times New Roman" panose="02020603050405020304" pitchFamily="18" charset="0"/>
              </a:rPr>
              <a:t>alle</a:t>
            </a:r>
            <a:r>
              <a:rPr lang="de-DE" sz="1200" spc="-15">
                <a:ea typeface="Calibri" panose="020F0502020204030204" pitchFamily="34" charset="0"/>
                <a:cs typeface="Times New Roman" panose="02020603050405020304" pitchFamily="18" charset="0"/>
              </a:rPr>
              <a:t> </a:t>
            </a:r>
            <a:r>
              <a:rPr lang="de-DE" sz="1200" spc="-5">
                <a:ea typeface="Calibri" panose="020F0502020204030204" pitchFamily="34" charset="0"/>
                <a:cs typeface="Times New Roman" panose="02020603050405020304" pitchFamily="18" charset="0"/>
              </a:rPr>
              <a:t>Details</a:t>
            </a:r>
            <a:r>
              <a:rPr lang="de-DE" sz="1200" spc="-25">
                <a:ea typeface="Calibri" panose="020F0502020204030204" pitchFamily="34" charset="0"/>
                <a:cs typeface="Times New Roman" panose="02020603050405020304" pitchFamily="18" charset="0"/>
              </a:rPr>
              <a:t> </a:t>
            </a:r>
            <a:r>
              <a:rPr lang="de-DE" sz="1200" spc="-5">
                <a:ea typeface="Calibri" panose="020F0502020204030204" pitchFamily="34" charset="0"/>
                <a:cs typeface="Times New Roman" panose="02020603050405020304" pitchFamily="18" charset="0"/>
              </a:rPr>
              <a:t>eines</a:t>
            </a:r>
            <a:r>
              <a:rPr lang="de-DE" sz="1200" spc="-10">
                <a:ea typeface="Calibri" panose="020F0502020204030204" pitchFamily="34" charset="0"/>
                <a:cs typeface="Times New Roman" panose="02020603050405020304" pitchFamily="18" charset="0"/>
              </a:rPr>
              <a:t> </a:t>
            </a:r>
            <a:r>
              <a:rPr lang="de-DE" sz="1200" spc="-5">
                <a:ea typeface="Calibri" panose="020F0502020204030204" pitchFamily="34" charset="0"/>
                <a:cs typeface="Times New Roman" panose="02020603050405020304" pitchFamily="18" charset="0"/>
              </a:rPr>
              <a:t>Systems</a:t>
            </a:r>
            <a:r>
              <a:rPr lang="de-DE" sz="1200" spc="255">
                <a:ea typeface="Calibri" panose="020F0502020204030204" pitchFamily="34" charset="0"/>
              </a:rPr>
              <a:t> </a:t>
            </a:r>
            <a:r>
              <a:rPr lang="de-DE" sz="1200" spc="-5">
                <a:ea typeface="Calibri" panose="020F0502020204030204" pitchFamily="34" charset="0"/>
                <a:cs typeface="Times New Roman" panose="02020603050405020304" pitchFamily="18" charset="0"/>
              </a:rPr>
              <a:t>einschließlich</a:t>
            </a:r>
            <a:r>
              <a:rPr lang="de-DE" sz="1200" spc="-30">
                <a:ea typeface="Calibri" panose="020F0502020204030204" pitchFamily="34" charset="0"/>
                <a:cs typeface="Times New Roman" panose="02020603050405020304" pitchFamily="18" charset="0"/>
              </a:rPr>
              <a:t> </a:t>
            </a:r>
            <a:r>
              <a:rPr lang="de-DE" sz="1200">
                <a:ea typeface="Calibri" panose="020F0502020204030204" pitchFamily="34" charset="0"/>
                <a:cs typeface="Times New Roman" panose="02020603050405020304" pitchFamily="18" charset="0"/>
              </a:rPr>
              <a:t>des</a:t>
            </a:r>
            <a:r>
              <a:rPr lang="de-DE" sz="1200" spc="-25">
                <a:ea typeface="Calibri" panose="020F0502020204030204" pitchFamily="34" charset="0"/>
                <a:cs typeface="Times New Roman" panose="02020603050405020304" pitchFamily="18" charset="0"/>
              </a:rPr>
              <a:t> </a:t>
            </a:r>
            <a:r>
              <a:rPr lang="de-DE" sz="1200" spc="-5">
                <a:ea typeface="Calibri" panose="020F0502020204030204" pitchFamily="34" charset="0"/>
                <a:cs typeface="Times New Roman" panose="02020603050405020304" pitchFamily="18" charset="0"/>
              </a:rPr>
              <a:t>Quellcodes,</a:t>
            </a:r>
            <a:r>
              <a:rPr lang="de-DE" sz="1200" spc="-35">
                <a:ea typeface="Calibri" panose="020F0502020204030204" pitchFamily="34" charset="0"/>
                <a:cs typeface="Times New Roman" panose="02020603050405020304" pitchFamily="18" charset="0"/>
              </a:rPr>
              <a:t> </a:t>
            </a:r>
            <a:r>
              <a:rPr lang="de-DE" sz="1200">
                <a:ea typeface="Calibri" panose="020F0502020204030204" pitchFamily="34" charset="0"/>
                <a:cs typeface="Times New Roman" panose="02020603050405020304" pitchFamily="18" charset="0"/>
              </a:rPr>
              <a:t>der</a:t>
            </a:r>
            <a:r>
              <a:rPr lang="de-DE" sz="1200" spc="-30">
                <a:ea typeface="Calibri" panose="020F0502020204030204" pitchFamily="34" charset="0"/>
                <a:cs typeface="Times New Roman" panose="02020603050405020304" pitchFamily="18" charset="0"/>
              </a:rPr>
              <a:t> </a:t>
            </a:r>
            <a:r>
              <a:rPr lang="de-DE" sz="1200" spc="-5">
                <a:ea typeface="Calibri" panose="020F0502020204030204" pitchFamily="34" charset="0"/>
                <a:cs typeface="Times New Roman" panose="02020603050405020304" pitchFamily="18" charset="0"/>
              </a:rPr>
              <a:t>Diagramme</a:t>
            </a:r>
            <a:r>
              <a:rPr lang="de-DE" sz="1200" spc="-25">
                <a:ea typeface="Calibri" panose="020F0502020204030204" pitchFamily="34" charset="0"/>
                <a:cs typeface="Times New Roman" panose="02020603050405020304" pitchFamily="18" charset="0"/>
              </a:rPr>
              <a:t> </a:t>
            </a:r>
            <a:r>
              <a:rPr lang="de-DE" sz="1200" spc="-5">
                <a:ea typeface="Calibri" panose="020F0502020204030204" pitchFamily="34" charset="0"/>
                <a:cs typeface="Times New Roman" panose="02020603050405020304" pitchFamily="18" charset="0"/>
              </a:rPr>
              <a:t>und</a:t>
            </a:r>
            <a:r>
              <a:rPr lang="de-DE" sz="1200" spc="-25">
                <a:ea typeface="Calibri" panose="020F0502020204030204" pitchFamily="34" charset="0"/>
                <a:cs typeface="Times New Roman" panose="02020603050405020304" pitchFamily="18" charset="0"/>
              </a:rPr>
              <a:t> </a:t>
            </a:r>
            <a:r>
              <a:rPr lang="de-DE" sz="1200" spc="-5">
                <a:ea typeface="Calibri" panose="020F0502020204030204" pitchFamily="34" charset="0"/>
                <a:cs typeface="Times New Roman" panose="02020603050405020304" pitchFamily="18" charset="0"/>
              </a:rPr>
              <a:t>der</a:t>
            </a:r>
            <a:r>
              <a:rPr lang="de-DE" sz="1200" spc="245">
                <a:ea typeface="Calibri" panose="020F0502020204030204" pitchFamily="34" charset="0"/>
              </a:rPr>
              <a:t> </a:t>
            </a:r>
            <a:r>
              <a:rPr lang="de-DE" sz="1200" spc="-5">
                <a:ea typeface="Calibri" panose="020F0502020204030204" pitchFamily="34" charset="0"/>
                <a:cs typeface="Times New Roman" panose="02020603050405020304" pitchFamily="18" charset="0"/>
              </a:rPr>
              <a:t>Benutzeranmeldeinformationen</a:t>
            </a:r>
            <a:r>
              <a:rPr lang="de-DE" sz="1200" spc="-50">
                <a:ea typeface="Calibri" panose="020F0502020204030204" pitchFamily="34" charset="0"/>
                <a:cs typeface="Times New Roman" panose="02020603050405020304" pitchFamily="18" charset="0"/>
              </a:rPr>
              <a:t> </a:t>
            </a:r>
            <a:r>
              <a:rPr lang="de-DE" sz="1200" spc="-5">
                <a:ea typeface="Calibri" panose="020F0502020204030204" pitchFamily="34" charset="0"/>
                <a:cs typeface="Times New Roman" panose="02020603050405020304" pitchFamily="18" charset="0"/>
              </a:rPr>
              <a:t>zur</a:t>
            </a:r>
            <a:r>
              <a:rPr lang="de-DE" sz="1200" spc="-35">
                <a:ea typeface="Calibri" panose="020F0502020204030204" pitchFamily="34" charset="0"/>
                <a:cs typeface="Times New Roman" panose="02020603050405020304" pitchFamily="18" charset="0"/>
              </a:rPr>
              <a:t> </a:t>
            </a:r>
            <a:r>
              <a:rPr lang="de-DE" sz="1200" spc="-5">
                <a:ea typeface="Calibri" panose="020F0502020204030204" pitchFamily="34" charset="0"/>
                <a:cs typeface="Times New Roman" panose="02020603050405020304" pitchFamily="18" charset="0"/>
              </a:rPr>
              <a:t>Verfügung</a:t>
            </a:r>
            <a:r>
              <a:rPr lang="de-DE" sz="1200" spc="-55">
                <a:ea typeface="Calibri" panose="020F0502020204030204" pitchFamily="34" charset="0"/>
                <a:cs typeface="Times New Roman" panose="02020603050405020304" pitchFamily="18" charset="0"/>
              </a:rPr>
              <a:t> </a:t>
            </a:r>
            <a:r>
              <a:rPr lang="de-DE" sz="1200" spc="-5">
                <a:ea typeface="Calibri" panose="020F0502020204030204" pitchFamily="34" charset="0"/>
                <a:cs typeface="Times New Roman" panose="02020603050405020304" pitchFamily="18" charset="0"/>
              </a:rPr>
              <a:t>gestellt</a:t>
            </a:r>
            <a:r>
              <a:rPr lang="de-DE" sz="1200" spc="-40">
                <a:ea typeface="Calibri" panose="020F0502020204030204" pitchFamily="34" charset="0"/>
                <a:cs typeface="Times New Roman" panose="02020603050405020304" pitchFamily="18" charset="0"/>
              </a:rPr>
              <a:t> </a:t>
            </a:r>
            <a:r>
              <a:rPr lang="de-DE" sz="1200" spc="-5">
                <a:ea typeface="Calibri" panose="020F0502020204030204" pitchFamily="34" charset="0"/>
                <a:cs typeface="Times New Roman" panose="02020603050405020304" pitchFamily="18" charset="0"/>
              </a:rPr>
              <a:t>werden,</a:t>
            </a:r>
            <a:r>
              <a:rPr lang="de-DE" sz="1200" spc="305">
                <a:ea typeface="Calibri" panose="020F0502020204030204" pitchFamily="34" charset="0"/>
              </a:rPr>
              <a:t> </a:t>
            </a:r>
            <a:r>
              <a:rPr lang="de-DE" sz="1200">
                <a:ea typeface="Calibri" panose="020F0502020204030204" pitchFamily="34" charset="0"/>
                <a:cs typeface="Times New Roman" panose="02020603050405020304" pitchFamily="18" charset="0"/>
              </a:rPr>
              <a:t>um</a:t>
            </a:r>
            <a:r>
              <a:rPr lang="de-DE" sz="1200" spc="-20">
                <a:ea typeface="Calibri" panose="020F0502020204030204" pitchFamily="34" charset="0"/>
                <a:cs typeface="Times New Roman" panose="02020603050405020304" pitchFamily="18" charset="0"/>
              </a:rPr>
              <a:t> </a:t>
            </a:r>
            <a:r>
              <a:rPr lang="de-DE" sz="1200" spc="-5">
                <a:ea typeface="Calibri" panose="020F0502020204030204" pitchFamily="34" charset="0"/>
                <a:cs typeface="Times New Roman" panose="02020603050405020304" pitchFamily="18" charset="0"/>
              </a:rPr>
              <a:t>den</a:t>
            </a:r>
            <a:r>
              <a:rPr lang="de-DE" sz="1200" spc="-20">
                <a:ea typeface="Calibri" panose="020F0502020204030204" pitchFamily="34" charset="0"/>
                <a:cs typeface="Times New Roman" panose="02020603050405020304" pitchFamily="18" charset="0"/>
              </a:rPr>
              <a:t> </a:t>
            </a:r>
            <a:r>
              <a:rPr lang="de-DE" sz="1200" spc="-5">
                <a:ea typeface="Calibri" panose="020F0502020204030204" pitchFamily="34" charset="0"/>
                <a:cs typeface="Times New Roman" panose="02020603050405020304" pitchFamily="18" charset="0"/>
              </a:rPr>
              <a:t>Test</a:t>
            </a:r>
            <a:r>
              <a:rPr lang="de-DE" sz="1200" spc="-25">
                <a:ea typeface="Calibri" panose="020F0502020204030204" pitchFamily="34" charset="0"/>
                <a:cs typeface="Times New Roman" panose="02020603050405020304" pitchFamily="18" charset="0"/>
              </a:rPr>
              <a:t> </a:t>
            </a:r>
            <a:r>
              <a:rPr lang="de-DE" sz="1200" spc="-5">
                <a:ea typeface="Calibri" panose="020F0502020204030204" pitchFamily="34" charset="0"/>
                <a:cs typeface="Times New Roman" panose="02020603050405020304" pitchFamily="18" charset="0"/>
              </a:rPr>
              <a:t>durchzuführen</a:t>
            </a:r>
            <a:endParaRPr lang="de-DE" sz="2000"/>
          </a:p>
        </p:txBody>
      </p:sp>
      <p:pic>
        <p:nvPicPr>
          <p:cNvPr id="29" name="image6.png">
            <a:extLst>
              <a:ext uri="{FF2B5EF4-FFF2-40B4-BE49-F238E27FC236}">
                <a16:creationId xmlns:a16="http://schemas.microsoft.com/office/drawing/2014/main" id="{C78B3828-E2EF-4346-A895-0FFD446D1CC1}"/>
              </a:ext>
            </a:extLst>
          </p:cNvPr>
          <p:cNvPicPr/>
          <p:nvPr/>
        </p:nvPicPr>
        <p:blipFill>
          <a:blip r:embed="rId4" cstate="print"/>
          <a:stretch>
            <a:fillRect/>
          </a:stretch>
        </p:blipFill>
        <p:spPr>
          <a:xfrm>
            <a:off x="209435" y="3119743"/>
            <a:ext cx="1376045" cy="2070735"/>
          </a:xfrm>
          <a:prstGeom prst="rect">
            <a:avLst/>
          </a:prstGeom>
        </p:spPr>
      </p:pic>
      <p:sp>
        <p:nvSpPr>
          <p:cNvPr id="22" name="Rechteck 21">
            <a:extLst>
              <a:ext uri="{FF2B5EF4-FFF2-40B4-BE49-F238E27FC236}">
                <a16:creationId xmlns:a16="http://schemas.microsoft.com/office/drawing/2014/main" id="{87DAF552-3A8E-42D4-AF9D-605FC13A87F8}"/>
              </a:ext>
            </a:extLst>
          </p:cNvPr>
          <p:cNvSpPr/>
          <p:nvPr/>
        </p:nvSpPr>
        <p:spPr>
          <a:xfrm>
            <a:off x="1231899" y="3964244"/>
            <a:ext cx="9252065" cy="1197315"/>
          </a:xfrm>
          <a:prstGeom prst="rect">
            <a:avLst/>
          </a:prstGeom>
        </p:spPr>
        <p:txBody>
          <a:bodyPr wrap="square">
            <a:spAutoFit/>
          </a:bodyPr>
          <a:lstStyle/>
          <a:p>
            <a:pPr marL="742950" lvl="1" indent="-285750">
              <a:lnSpc>
                <a:spcPts val="1465"/>
              </a:lnSpc>
              <a:spcBef>
                <a:spcPts val="255"/>
              </a:spcBef>
              <a:buSzPts val="1200"/>
              <a:buFont typeface="Courier New" panose="02070309020205020404" pitchFamily="49" charset="0"/>
              <a:buChar char="o"/>
              <a:tabLst>
                <a:tab pos="7512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Strukturierte</a:t>
            </a:r>
            <a:r>
              <a:rPr lang="de-DE" sz="1200" b="1" spc="-80">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Ausnahmebehandlung</a:t>
            </a:r>
            <a:r>
              <a:rPr lang="de-DE" sz="1200" b="1" spc="-80">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(SEH)</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143000" marR="349885" lvl="2" indent="-228600">
              <a:lnSpc>
                <a:spcPct val="99000"/>
              </a:lnSpc>
              <a:buSzPts val="1200"/>
              <a:buFont typeface="Microsoft Sans Serif" panose="020B0604020202020204" pitchFamily="34" charset="0"/>
              <a:buChar char="▪"/>
              <a:tabLst>
                <a:tab pos="120840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Bietet</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Kontrolle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darüber,</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was</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die</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Anwendung</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tun</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soll,</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wenn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a:t>
            </a:r>
            <a:r>
              <a:rPr lang="de-DE" sz="1200" spc="22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Laufzeit-</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Syntaxfehler</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auftritt</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marR="73660" lvl="1" indent="-285750">
              <a:lnSpc>
                <a:spcPct val="98000"/>
              </a:lnSpc>
              <a:spcBef>
                <a:spcPts val="45"/>
              </a:spcBef>
              <a:spcAft>
                <a:spcPts val="0"/>
              </a:spcAft>
              <a:buSzPts val="1200"/>
              <a:buFont typeface="Courier New" panose="02070309020205020404" pitchFamily="49" charset="0"/>
              <a:buChar char="o"/>
              <a:tabLst>
                <a:tab pos="7512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Programme</a:t>
            </a:r>
            <a:r>
              <a:rPr lang="de-DE" sz="1200" b="1" spc="-25">
                <a:latin typeface="Calibri" panose="020F0502020204030204" pitchFamily="34" charset="0"/>
                <a:ea typeface="Courier New" panose="02070309020205020404" pitchFamily="49" charset="0"/>
                <a:cs typeface="Times New Roman" panose="02020603050405020304" pitchFamily="18" charset="0"/>
              </a:rPr>
              <a:t> </a:t>
            </a:r>
            <a:r>
              <a:rPr lang="de-DE" sz="1200" b="1">
                <a:latin typeface="Calibri" panose="020F0502020204030204" pitchFamily="34" charset="0"/>
                <a:ea typeface="Courier New" panose="02070309020205020404" pitchFamily="49" charset="0"/>
                <a:cs typeface="Times New Roman" panose="02020603050405020304" pitchFamily="18" charset="0"/>
              </a:rPr>
              <a:t>sollten</a:t>
            </a:r>
            <a:r>
              <a:rPr lang="de-DE" sz="1200" b="1" spc="-20">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eine</a:t>
            </a:r>
            <a:r>
              <a:rPr lang="de-DE" sz="1200" b="1" spc="-40">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Eingabeüberprüfung</a:t>
            </a:r>
            <a:r>
              <a:rPr lang="de-DE" sz="1200" b="1" spc="-30">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verwenden,</a:t>
            </a:r>
            <a:r>
              <a:rPr lang="de-DE" sz="1200" b="1" spc="-25">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wenn</a:t>
            </a:r>
            <a:r>
              <a:rPr lang="de-DE" sz="1200" b="1" spc="-30">
                <a:latin typeface="Calibri" panose="020F0502020204030204" pitchFamily="34" charset="0"/>
                <a:ea typeface="Courier New" panose="02070309020205020404" pitchFamily="49" charset="0"/>
                <a:cs typeface="Times New Roman" panose="02020603050405020304" pitchFamily="18" charset="0"/>
              </a:rPr>
              <a:t> </a:t>
            </a:r>
            <a:r>
              <a:rPr lang="de-DE" sz="1200" b="1">
                <a:latin typeface="Calibri" panose="020F0502020204030204" pitchFamily="34" charset="0"/>
                <a:ea typeface="Courier New" panose="02070309020205020404" pitchFamily="49" charset="0"/>
                <a:cs typeface="Times New Roman" panose="02020603050405020304" pitchFamily="18" charset="0"/>
              </a:rPr>
              <a:t>sie</a:t>
            </a:r>
            <a:r>
              <a:rPr lang="de-DE" sz="1200" b="1" spc="-25">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Daten</a:t>
            </a:r>
            <a:r>
              <a:rPr lang="de-DE" sz="1200" b="1" spc="-20">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von</a:t>
            </a:r>
            <a:r>
              <a:rPr lang="de-DE" sz="1200" b="1" spc="240">
                <a:latin typeface="Times New Roman" panose="02020603050405020304" pitchFamily="18"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Benutzern</a:t>
            </a:r>
            <a:r>
              <a:rPr lang="de-DE" sz="1200" b="1" spc="-65">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übernehmen</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35"/>
              </a:lnSpc>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Eingangsprüfung</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600200" marR="274320" lvl="3" indent="-228600">
              <a:spcAft>
                <a:spcPts val="0"/>
              </a:spcAft>
              <a:buSzPts val="1200"/>
              <a:buFont typeface="Symbol" panose="05050102010706020507" pitchFamily="18" charset="2"/>
              <a:buChar char=""/>
              <a:tabLst>
                <a:tab pos="1666240" algn="l"/>
              </a:tabLst>
            </a:pPr>
            <a:r>
              <a:rPr lang="de-DE" sz="1200" spc="-5">
                <a:latin typeface="Calibri" panose="020F0502020204030204" pitchFamily="34" charset="0"/>
                <a:ea typeface="Symbol" panose="05050102010706020507" pitchFamily="18" charset="2"/>
                <a:cs typeface="Times New Roman" panose="02020603050405020304" pitchFamily="18" charset="0"/>
              </a:rPr>
              <a:t>Anwendungen</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überprüfen,</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ob</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die</a:t>
            </a:r>
            <a:r>
              <a:rPr lang="de-DE" sz="1200" spc="-1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von</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einem</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Benutzer</a:t>
            </a:r>
            <a:r>
              <a:rPr lang="de-DE" sz="1200" spc="155">
                <a:latin typeface="Times New Roman" panose="02020603050405020304" pitchFamily="18" charset="0"/>
                <a:ea typeface="Symbol" panose="05050102010706020507" pitchFamily="18" charset="2"/>
                <a:cs typeface="Times New Roman" panose="02020603050405020304" pitchFamily="18" charset="0"/>
              </a:rPr>
              <a:t> </a:t>
            </a:r>
            <a:r>
              <a:rPr lang="de-DE" sz="1200" spc="-10">
                <a:latin typeface="Calibri" panose="020F0502020204030204" pitchFamily="34" charset="0"/>
                <a:ea typeface="Symbol" panose="05050102010706020507" pitchFamily="18" charset="2"/>
                <a:cs typeface="Times New Roman" panose="02020603050405020304" pitchFamily="18" charset="0"/>
              </a:rPr>
              <a:t>empfangenen</a:t>
            </a:r>
            <a:r>
              <a:rPr lang="de-DE" sz="1200" spc="-4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Informationen</a:t>
            </a:r>
            <a:r>
              <a:rPr lang="de-DE" sz="1200" spc="-3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einem</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bestimmten</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Format</a:t>
            </a:r>
            <a:r>
              <a:rPr lang="de-DE" sz="1200" spc="-4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oder</a:t>
            </a:r>
            <a:r>
              <a:rPr lang="de-DE" sz="1200" spc="255">
                <a:latin typeface="Times New Roman" panose="02020603050405020304" pitchFamily="18"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Wertebereich</a:t>
            </a:r>
            <a:r>
              <a:rPr lang="de-DE" sz="1200" spc="-9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entsprechen</a:t>
            </a:r>
            <a:endParaRPr lang="de-DE" sz="1200">
              <a:effectLst/>
              <a:latin typeface="Calibri" panose="020F0502020204030204" pitchFamily="34" charset="0"/>
              <a:ea typeface="Symbol" panose="05050102010706020507" pitchFamily="18" charset="2"/>
              <a:cs typeface="Times New Roman" panose="02020603050405020304" pitchFamily="18" charset="0"/>
            </a:endParaRPr>
          </a:p>
        </p:txBody>
      </p:sp>
      <p:pic>
        <p:nvPicPr>
          <p:cNvPr id="31" name="image7.png">
            <a:extLst>
              <a:ext uri="{FF2B5EF4-FFF2-40B4-BE49-F238E27FC236}">
                <a16:creationId xmlns:a16="http://schemas.microsoft.com/office/drawing/2014/main" id="{43832655-79B8-4491-8F37-B5A86F3C9970}"/>
              </a:ext>
            </a:extLst>
          </p:cNvPr>
          <p:cNvPicPr/>
          <p:nvPr/>
        </p:nvPicPr>
        <p:blipFill>
          <a:blip r:embed="rId5" cstate="print"/>
          <a:stretch>
            <a:fillRect/>
          </a:stretch>
        </p:blipFill>
        <p:spPr>
          <a:xfrm>
            <a:off x="8219902" y="5216730"/>
            <a:ext cx="2118360" cy="1353185"/>
          </a:xfrm>
          <a:prstGeom prst="rect">
            <a:avLst/>
          </a:prstGeom>
          <a:solidFill>
            <a:srgbClr val="FFC000"/>
          </a:solidFill>
        </p:spPr>
      </p:pic>
      <p:sp>
        <p:nvSpPr>
          <p:cNvPr id="23" name="Rechteck 22">
            <a:extLst>
              <a:ext uri="{FF2B5EF4-FFF2-40B4-BE49-F238E27FC236}">
                <a16:creationId xmlns:a16="http://schemas.microsoft.com/office/drawing/2014/main" id="{BA6AF4A6-015C-4ABF-9FC9-D1DC4DCA05E0}"/>
              </a:ext>
            </a:extLst>
          </p:cNvPr>
          <p:cNvSpPr/>
          <p:nvPr/>
        </p:nvSpPr>
        <p:spPr>
          <a:xfrm>
            <a:off x="1231901" y="5075237"/>
            <a:ext cx="7467600" cy="1769587"/>
          </a:xfrm>
          <a:prstGeom prst="rect">
            <a:avLst/>
          </a:prstGeom>
        </p:spPr>
        <p:txBody>
          <a:bodyPr wrap="square">
            <a:spAutoFit/>
          </a:bodyPr>
          <a:lstStyle/>
          <a:p>
            <a:pPr marL="742950" lvl="1" indent="-285750">
              <a:lnSpc>
                <a:spcPts val="1470"/>
              </a:lnSpc>
              <a:spcBef>
                <a:spcPts val="80"/>
              </a:spcBef>
              <a:buSzPts val="1200"/>
              <a:buFont typeface="Courier New" panose="02070309020205020404" pitchFamily="49" charset="0"/>
              <a:buChar char="o"/>
              <a:tabLst>
                <a:tab pos="751205" algn="l"/>
              </a:tabLst>
            </a:pPr>
            <a:r>
              <a:rPr lang="de-DE" sz="1200" b="1">
                <a:latin typeface="Calibri" panose="020F0502020204030204" pitchFamily="34" charset="0"/>
                <a:ea typeface="Courier New" panose="02070309020205020404" pitchFamily="49" charset="0"/>
                <a:cs typeface="Times New Roman" panose="02020603050405020304" pitchFamily="18" charset="0"/>
              </a:rPr>
              <a:t>Statische</a:t>
            </a:r>
            <a:r>
              <a:rPr lang="de-DE" sz="1200" b="1" spc="-55">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Analyse</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143000" marR="793750" lvl="2" indent="-228600">
              <a:lnSpc>
                <a:spcPct val="99000"/>
              </a:lnSpc>
              <a:buSzPts val="1200"/>
              <a:buFont typeface="Microsoft Sans Serif" panose="020B0604020202020204" pitchFamily="34" charset="0"/>
              <a:buChar char="▪"/>
              <a:tabLst>
                <a:tab pos="120840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Der</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Quellcode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einer</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Anwendung</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wird</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manuell</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oder</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mit</a:t>
            </a:r>
            <a:r>
              <a:rPr lang="de-DE" sz="1200" spc="22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automatischen</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Tools</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überprüft,</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ohne</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den</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Code</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auszuführen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5"/>
              </a:lnSpc>
              <a:spcBef>
                <a:spcPts val="50"/>
              </a:spcBef>
              <a:buSzPts val="1200"/>
              <a:buFont typeface="Courier New" panose="02070309020205020404" pitchFamily="49" charset="0"/>
              <a:buChar char="o"/>
              <a:tabLst>
                <a:tab pos="7512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Dynamische</a:t>
            </a:r>
            <a:r>
              <a:rPr lang="de-DE" sz="1200" b="1" spc="-45">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Analyse</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143000" marR="490855" lvl="2" indent="-228600">
              <a:lnSpc>
                <a:spcPct val="97000"/>
              </a:lnSpc>
              <a:buSzPts val="1200"/>
              <a:buFont typeface="Microsoft Sans Serif" panose="020B0604020202020204" pitchFamily="34" charset="0"/>
              <a:buChar char="▪"/>
              <a:tabLst>
                <a:tab pos="120840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Analyse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und</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das</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Testen</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eines</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Programms</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erfolgt,</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während</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es</a:t>
            </a:r>
            <a:r>
              <a:rPr lang="de-DE" sz="1200" spc="23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ausgeführt</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wird</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läuft</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25"/>
              </a:spcBef>
              <a:buSzPts val="1200"/>
              <a:buFont typeface="Courier New" panose="02070309020205020404" pitchFamily="49" charset="0"/>
              <a:buChar char="o"/>
              <a:tabLst>
                <a:tab pos="7512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Fuzzing</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143000" marR="229870" lvl="2" indent="-228600">
              <a:lnSpc>
                <a:spcPct val="99000"/>
              </a:lnSpc>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Injektion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von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zufälligen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Daten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10">
                <a:latin typeface="Calibri" panose="020F0502020204030204" pitchFamily="34" charset="0"/>
                <a:ea typeface="Microsoft Sans Serif" panose="020B0604020202020204" pitchFamily="34" charset="0"/>
                <a:cs typeface="Times New Roman" panose="02020603050405020304" pitchFamily="18" charset="0"/>
              </a:rPr>
              <a:t>in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Softwareprogramm,</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um</a:t>
            </a:r>
            <a:r>
              <a:rPr lang="de-DE" sz="1200" spc="25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Systemfehler,</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Speicherlecks,</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Probleme</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bei</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Fehlerbehandlung</a:t>
            </a:r>
            <a:r>
              <a:rPr lang="de-DE" sz="1200" spc="-4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und</a:t>
            </a:r>
            <a:r>
              <a:rPr lang="de-DE" sz="1200" spc="24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unsachgemäße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Eingabevalidierung</a:t>
            </a:r>
            <a:r>
              <a:rPr lang="de-DE" sz="1200" spc="-4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zu</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finden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a:spcBef>
                <a:spcPts val="30"/>
              </a:spcBef>
            </a:pPr>
            <a:r>
              <a:rPr lang="de-DE" sz="1150">
                <a:latin typeface="Calibri" panose="020F0502020204030204" pitchFamily="34" charset="0"/>
                <a:ea typeface="Calibri" panose="020F0502020204030204" pitchFamily="34" charset="0"/>
                <a:cs typeface="Calibri" panose="020F0502020204030204" pitchFamily="34" charset="0"/>
              </a:rPr>
              <a:t> </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1594199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350837"/>
            <a:ext cx="10693400" cy="7208838"/>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10"/>
            </a:pPr>
            <a:r>
              <a:rPr lang="de-DE" sz="2000" b="1"/>
              <a:t>Sichere Software-Entwicklung </a:t>
            </a:r>
          </a:p>
          <a:p>
            <a:pPr marL="457200" indent="-457200">
              <a:buFont typeface="+mj-lt"/>
              <a:buAutoNum type="arabicPeriod" startAt="10"/>
            </a:pPr>
            <a:endParaRPr lang="de-DE" sz="2000" b="1"/>
          </a:p>
          <a:p>
            <a:pPr marL="457200" indent="-457200">
              <a:buFont typeface="+mj-lt"/>
              <a:buAutoNum type="arabicPeriod" startAt="10"/>
            </a:pPr>
            <a:endParaRPr lang="de-DE" sz="2000" b="1"/>
          </a:p>
          <a:p>
            <a:pPr marL="457200" indent="-457200">
              <a:buFont typeface="+mj-lt"/>
              <a:buAutoNum type="arabicPeriod" startAt="10"/>
            </a:pPr>
            <a:endParaRPr lang="de-DE" sz="2000" b="1"/>
          </a:p>
          <a:p>
            <a:pPr marL="457200" indent="-457200">
              <a:buFont typeface="+mj-lt"/>
              <a:buAutoNum type="arabicPeriod" startAt="10"/>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3417DAC2-0FD3-49F0-A460-9E48FA64DB72}"/>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925AA481-5D6E-45A1-9C4F-93C54D547029}"/>
              </a:ext>
            </a:extLst>
          </p:cNvPr>
          <p:cNvSpPr/>
          <p:nvPr/>
        </p:nvSpPr>
        <p:spPr>
          <a:xfrm>
            <a:off x="136525" y="2445425"/>
            <a:ext cx="7702550" cy="3239413"/>
          </a:xfrm>
          <a:prstGeom prst="rect">
            <a:avLst/>
          </a:prstGeom>
        </p:spPr>
        <p:txBody>
          <a:bodyPr wrap="square">
            <a:spAutoFit/>
          </a:bodyPr>
          <a:lstStyle/>
          <a:p>
            <a:pPr marL="342900" lvl="0" indent="-342900">
              <a:buSzPts val="1200"/>
              <a:buFont typeface="Symbol" panose="05050102010706020507" pitchFamily="18" charset="2"/>
              <a:buChar char=""/>
              <a:tabLst>
                <a:tab pos="294005" algn="l"/>
              </a:tabLst>
            </a:pPr>
            <a:r>
              <a:rPr lang="de-DE" sz="1200" b="1" spc="-5">
                <a:latin typeface="Calibri" panose="020F0502020204030204" pitchFamily="34" charset="0"/>
                <a:ea typeface="Symbol" panose="05050102010706020507" pitchFamily="18" charset="2"/>
                <a:cs typeface="Times New Roman" panose="02020603050405020304" pitchFamily="18" charset="0"/>
              </a:rPr>
              <a:t>Software-Schwachstellen</a:t>
            </a:r>
            <a:r>
              <a:rPr lang="de-DE" sz="1200" b="1" spc="-65">
                <a:latin typeface="Calibri" panose="020F0502020204030204" pitchFamily="34" charset="0"/>
                <a:ea typeface="Symbol" panose="05050102010706020507" pitchFamily="18" charset="2"/>
                <a:cs typeface="Times New Roman" panose="02020603050405020304" pitchFamily="18" charset="0"/>
              </a:rPr>
              <a:t> </a:t>
            </a:r>
            <a:r>
              <a:rPr lang="de-DE" sz="1200" b="1" spc="-5">
                <a:latin typeface="Calibri" panose="020F0502020204030204" pitchFamily="34" charset="0"/>
                <a:ea typeface="Symbol" panose="05050102010706020507" pitchFamily="18" charset="2"/>
                <a:cs typeface="Times New Roman" panose="02020603050405020304" pitchFamily="18" charset="0"/>
              </a:rPr>
              <a:t>und</a:t>
            </a:r>
            <a:r>
              <a:rPr lang="de-DE" sz="1200" b="1" spc="-60">
                <a:latin typeface="Calibri" panose="020F0502020204030204" pitchFamily="34" charset="0"/>
                <a:ea typeface="Symbol" panose="05050102010706020507" pitchFamily="18" charset="2"/>
                <a:cs typeface="Times New Roman" panose="02020603050405020304" pitchFamily="18" charset="0"/>
              </a:rPr>
              <a:t> </a:t>
            </a:r>
            <a:r>
              <a:rPr lang="de-DE" sz="1200" b="1" spc="-10">
                <a:latin typeface="Calibri" panose="020F0502020204030204" pitchFamily="34" charset="0"/>
                <a:ea typeface="Symbol" panose="05050102010706020507" pitchFamily="18" charset="2"/>
                <a:cs typeface="Times New Roman" panose="02020603050405020304" pitchFamily="18" charset="0"/>
              </a:rPr>
              <a:t>Exploits</a:t>
            </a:r>
            <a:endParaRPr lang="de-DE" sz="1200" b="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0"/>
              </a:lnSpc>
              <a:spcBef>
                <a:spcPts val="45"/>
              </a:spcBef>
              <a:spcAft>
                <a:spcPts val="0"/>
              </a:spcAft>
              <a:buSzPts val="1200"/>
              <a:buFont typeface="Courier New" panose="02070309020205020404" pitchFamily="49" charset="0"/>
              <a:buChar char="o"/>
              <a:tabLst>
                <a:tab pos="7512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Hintertüren</a:t>
            </a:r>
            <a:endParaRPr lang="de-DE" sz="1100">
              <a:latin typeface="Calibri" panose="020F0502020204030204" pitchFamily="34" charset="0"/>
              <a:ea typeface="Courier New" panose="02070309020205020404" pitchFamily="49" charset="0"/>
              <a:cs typeface="Times New Roman" panose="02020603050405020304" pitchFamily="18" charset="0"/>
            </a:endParaRPr>
          </a:p>
          <a:p>
            <a:pPr marL="1143000" marR="349885" lvl="2" indent="-228600">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Code,</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der</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10">
                <a:latin typeface="Calibri" panose="020F0502020204030204" pitchFamily="34" charset="0"/>
                <a:ea typeface="Microsoft Sans Serif" panose="020B0604020202020204" pitchFamily="34" charset="0"/>
                <a:cs typeface="Times New Roman" panose="02020603050405020304" pitchFamily="18" charset="0"/>
              </a:rPr>
              <a:t>in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Computerprogrammen</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platziert</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wird,</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um</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normale</a:t>
            </a:r>
            <a:r>
              <a:rPr lang="de-DE" sz="1200" spc="18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Authentifizierung</a:t>
            </a:r>
            <a:r>
              <a:rPr lang="de-DE" sz="1200" spc="-4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andere</a:t>
            </a:r>
            <a:r>
              <a:rPr lang="de-DE" sz="1200" spc="-4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Sicherheitsmechanismen</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zu</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umgehen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marR="424815" lvl="2" indent="-228600">
              <a:spcBef>
                <a:spcPts val="10"/>
              </a:spcBef>
              <a:spcAft>
                <a:spcPts val="0"/>
              </a:spcAft>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Hintertüren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sind</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schlechte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Kodierungspraxis</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sollten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nicht</a:t>
            </a:r>
            <a:r>
              <a:rPr lang="de-DE" sz="1200" spc="27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8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werden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45"/>
              </a:spcBef>
              <a:buSzPts val="1200"/>
              <a:buFont typeface="Courier New" panose="02070309020205020404" pitchFamily="49" charset="0"/>
              <a:buChar char="o"/>
              <a:tabLst>
                <a:tab pos="751205" algn="l"/>
              </a:tabLst>
            </a:pPr>
            <a:r>
              <a:rPr lang="de-DE" sz="1200" b="1" spc="-10">
                <a:latin typeface="Calibri" panose="020F0502020204030204" pitchFamily="34" charset="0"/>
                <a:ea typeface="Courier New" panose="02070309020205020404" pitchFamily="49" charset="0"/>
                <a:cs typeface="Times New Roman" panose="02020603050405020304" pitchFamily="18" charset="0"/>
              </a:rPr>
              <a:t>Verzeichnis-Traversal</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143000" marR="538480" lvl="2" indent="-228600">
              <a:lnSpc>
                <a:spcPct val="98000"/>
              </a:lnSpc>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Verfahren</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zum</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Zugriff</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auf</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nicht</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autorisierte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Verzeichnisse</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durch</a:t>
            </a:r>
            <a:r>
              <a:rPr lang="de-DE" sz="1200" spc="26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Bewegen</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in</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Verzeichnisstruktur</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auf</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entfernten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Server</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50"/>
              </a:spcBef>
              <a:buSzPts val="1200"/>
              <a:buFont typeface="Courier New" panose="02070309020205020404" pitchFamily="49" charset="0"/>
              <a:buChar char="o"/>
              <a:tabLst>
                <a:tab pos="7512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Arbiträre</a:t>
            </a:r>
            <a:r>
              <a:rPr lang="de-DE" sz="1200" b="1" spc="-100">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Code-Ausführung</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143000" marR="1106805" lvl="2" indent="-228600">
              <a:lnSpc>
                <a:spcPct val="98000"/>
              </a:lnSpc>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Tritt</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auf,</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wenn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ein</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Angreifer </a:t>
            </a:r>
            <a:r>
              <a:rPr lang="de-DE" sz="1200" spc="-10">
                <a:latin typeface="Calibri" panose="020F0502020204030204" pitchFamily="34" charset="0"/>
                <a:ea typeface="Microsoft Sans Serif" panose="020B0604020202020204" pitchFamily="34" charset="0"/>
                <a:cs typeface="Times New Roman" panose="02020603050405020304" pitchFamily="18" charset="0"/>
              </a:rPr>
              <a:t>in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der</a:t>
            </a:r>
            <a:r>
              <a:rPr lang="de-DE" sz="1200" spc="-5">
                <a:latin typeface="Calibri" panose="020F0502020204030204" pitchFamily="34" charset="0"/>
                <a:ea typeface="Microsoft Sans Serif" panose="020B0604020202020204" pitchFamily="34" charset="0"/>
                <a:cs typeface="Times New Roman" panose="02020603050405020304" pitchFamily="18" charset="0"/>
              </a:rPr>
              <a:t> </a:t>
            </a:r>
            <a:r>
              <a:rPr lang="de-DE" sz="1200" spc="-10">
                <a:latin typeface="Calibri" panose="020F0502020204030204" pitchFamily="34" charset="0"/>
                <a:ea typeface="Microsoft Sans Serif" panose="020B0604020202020204" pitchFamily="34" charset="0"/>
                <a:cs typeface="Times New Roman" panose="02020603050405020304" pitchFamily="18" charset="0"/>
              </a:rPr>
              <a:t>Lage </a:t>
            </a:r>
            <a:r>
              <a:rPr lang="de-DE" sz="1200" spc="-5">
                <a:latin typeface="Calibri" panose="020F0502020204030204" pitchFamily="34" charset="0"/>
                <a:ea typeface="Microsoft Sans Serif" panose="020B0604020202020204" pitchFamily="34" charset="0"/>
                <a:cs typeface="Times New Roman" panose="02020603050405020304" pitchFamily="18" charset="0"/>
              </a:rPr>
              <a:t>ist, Befehle</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auf</a:t>
            </a:r>
            <a:r>
              <a:rPr lang="de-DE" sz="1200" spc="26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Opfercomputer</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auszuführen</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oder</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auszuführen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endParaRPr lang="de-DE" sz="1100" b="1" spc="-5">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70"/>
              </a:lnSpc>
              <a:spcBef>
                <a:spcPts val="35"/>
              </a:spcBef>
              <a:buSzPts val="1200"/>
              <a:buFont typeface="Courier New" panose="02070309020205020404" pitchFamily="49" charset="0"/>
              <a:buChar char="o"/>
              <a:tabLst>
                <a:tab pos="751205" algn="l"/>
              </a:tabLst>
            </a:pPr>
            <a:r>
              <a:rPr lang="de-DE" sz="1100" b="1" spc="-5">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cs typeface="Times New Roman" panose="02020603050405020304" pitchFamily="18" charset="0"/>
              </a:rPr>
              <a:t>Remote Code Execution (RCE)</a:t>
            </a:r>
          </a:p>
          <a:p>
            <a:pPr marL="1143000" marR="933450" lvl="2" indent="-228600">
              <a:lnSpc>
                <a:spcPct val="99000"/>
              </a:lnSpc>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Tritt</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auf,</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wenn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ein</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Angreifer </a:t>
            </a:r>
            <a:r>
              <a:rPr lang="de-DE" sz="1200" spc="-10">
                <a:latin typeface="Calibri" panose="020F0502020204030204" pitchFamily="34" charset="0"/>
                <a:ea typeface="Microsoft Sans Serif" panose="020B0604020202020204" pitchFamily="34" charset="0"/>
                <a:cs typeface="Times New Roman" panose="02020603050405020304" pitchFamily="18" charset="0"/>
              </a:rPr>
              <a:t>in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der</a:t>
            </a:r>
            <a:r>
              <a:rPr lang="de-DE" sz="1200" spc="-5">
                <a:latin typeface="Calibri" panose="020F0502020204030204" pitchFamily="34" charset="0"/>
                <a:ea typeface="Microsoft Sans Serif" panose="020B0604020202020204" pitchFamily="34" charset="0"/>
                <a:cs typeface="Times New Roman" panose="02020603050405020304" pitchFamily="18" charset="0"/>
              </a:rPr>
              <a:t> </a:t>
            </a:r>
            <a:r>
              <a:rPr lang="de-DE" sz="1200" spc="-10">
                <a:latin typeface="Calibri" panose="020F0502020204030204" pitchFamily="34" charset="0"/>
                <a:ea typeface="Microsoft Sans Serif" panose="020B0604020202020204" pitchFamily="34" charset="0"/>
                <a:cs typeface="Times New Roman" panose="02020603050405020304" pitchFamily="18" charset="0"/>
              </a:rPr>
              <a:t>Lage </a:t>
            </a:r>
            <a:r>
              <a:rPr lang="de-DE" sz="1200" spc="-5">
                <a:latin typeface="Calibri" panose="020F0502020204030204" pitchFamily="34" charset="0"/>
                <a:ea typeface="Microsoft Sans Serif" panose="020B0604020202020204" pitchFamily="34" charset="0"/>
                <a:cs typeface="Times New Roman" panose="02020603050405020304" pitchFamily="18" charset="0"/>
              </a:rPr>
              <a:t>ist, Befehle</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auf</a:t>
            </a:r>
            <a:r>
              <a:rPr lang="de-DE" sz="1200" spc="26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entfernten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Computer</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10">
                <a:latin typeface="Calibri" panose="020F0502020204030204" pitchFamily="34" charset="0"/>
                <a:ea typeface="Microsoft Sans Serif" panose="020B0604020202020204" pitchFamily="34" charset="0"/>
                <a:cs typeface="Times New Roman" panose="02020603050405020304" pitchFamily="18" charset="0"/>
              </a:rPr>
              <a:t>auszuführen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auszuführen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35"/>
              </a:spcBef>
              <a:buSzPts val="1200"/>
              <a:buFont typeface="Courier New" panose="02070309020205020404" pitchFamily="49" charset="0"/>
              <a:buChar char="o"/>
              <a:tabLst>
                <a:tab pos="7512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Null-Tag</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143000" marR="72390" lvl="2" indent="-228600">
              <a:lnSpc>
                <a:spcPct val="99000"/>
              </a:lnSpc>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Angriff</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auf</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Sicherheitslücke,</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dem</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ursprünglichen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Entwickler</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oder</a:t>
            </a:r>
            <a:r>
              <a:rPr lang="de-DE" sz="1200" spc="32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Hersteller</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unbekannt</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ist</a:t>
            </a:r>
            <a:endParaRPr lang="de-DE" sz="1200">
              <a:effectLst/>
              <a:latin typeface="Calibri" panose="020F0502020204030204" pitchFamily="34" charset="0"/>
              <a:ea typeface="Microsoft Sans Serif" panose="020B0604020202020204" pitchFamily="34" charset="0"/>
              <a:cs typeface="Times New Roman" panose="02020603050405020304" pitchFamily="18" charset="0"/>
            </a:endParaRPr>
          </a:p>
        </p:txBody>
      </p:sp>
      <p:pic>
        <p:nvPicPr>
          <p:cNvPr id="4" name="Grafik 3">
            <a:extLst>
              <a:ext uri="{FF2B5EF4-FFF2-40B4-BE49-F238E27FC236}">
                <a16:creationId xmlns:a16="http://schemas.microsoft.com/office/drawing/2014/main" id="{1781A2E2-114E-4A8A-B8DA-CF6C5292C07C}"/>
              </a:ext>
            </a:extLst>
          </p:cNvPr>
          <p:cNvPicPr>
            <a:picLocks noChangeAspect="1"/>
          </p:cNvPicPr>
          <p:nvPr/>
        </p:nvPicPr>
        <p:blipFill>
          <a:blip r:embed="rId4"/>
          <a:stretch>
            <a:fillRect/>
          </a:stretch>
        </p:blipFill>
        <p:spPr>
          <a:xfrm>
            <a:off x="7372542" y="2330965"/>
            <a:ext cx="3153817" cy="3353873"/>
          </a:xfrm>
          <a:prstGeom prst="rect">
            <a:avLst/>
          </a:prstGeom>
        </p:spPr>
      </p:pic>
      <p:pic>
        <p:nvPicPr>
          <p:cNvPr id="16" name="image11.png">
            <a:extLst>
              <a:ext uri="{FF2B5EF4-FFF2-40B4-BE49-F238E27FC236}">
                <a16:creationId xmlns:a16="http://schemas.microsoft.com/office/drawing/2014/main" id="{ABE514A4-896B-4803-81D4-4D1BEDD43E24}"/>
              </a:ext>
            </a:extLst>
          </p:cNvPr>
          <p:cNvPicPr/>
          <p:nvPr/>
        </p:nvPicPr>
        <p:blipFill>
          <a:blip r:embed="rId5" cstate="print"/>
          <a:stretch>
            <a:fillRect/>
          </a:stretch>
        </p:blipFill>
        <p:spPr>
          <a:xfrm>
            <a:off x="8242300" y="5771634"/>
            <a:ext cx="1949450" cy="1244600"/>
          </a:xfrm>
          <a:prstGeom prst="rect">
            <a:avLst/>
          </a:prstGeom>
        </p:spPr>
      </p:pic>
    </p:spTree>
    <p:extLst>
      <p:ext uri="{BB962C8B-B14F-4D97-AF65-F5344CB8AC3E}">
        <p14:creationId xmlns:p14="http://schemas.microsoft.com/office/powerpoint/2010/main" val="122787702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9900" y="403482"/>
            <a:ext cx="9829800" cy="6805355"/>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10"/>
            </a:pPr>
            <a:r>
              <a:rPr lang="de-DE" sz="2000" b="1"/>
              <a:t>Sichere Software-Entwicklung </a:t>
            </a:r>
          </a:p>
          <a:p>
            <a:pPr marL="457200" indent="-457200">
              <a:buFont typeface="+mj-lt"/>
              <a:buAutoNum type="arabicPeriod" startAt="10"/>
            </a:pPr>
            <a:endParaRPr lang="de-DE" sz="2000" b="1"/>
          </a:p>
          <a:p>
            <a:pPr marL="457200" indent="-457200">
              <a:buFont typeface="+mj-lt"/>
              <a:buAutoNum type="arabicPeriod" startAt="10"/>
            </a:pPr>
            <a:endParaRPr lang="de-DE" sz="2000" b="1"/>
          </a:p>
          <a:p>
            <a:pPr marL="457200" indent="-457200">
              <a:buFont typeface="+mj-lt"/>
              <a:buAutoNum type="arabicPeriod" startAt="10"/>
            </a:pPr>
            <a:endParaRPr lang="de-DE" sz="2000" b="1"/>
          </a:p>
          <a:p>
            <a:pPr marL="457200" indent="-457200">
              <a:buFont typeface="+mj-lt"/>
              <a:buAutoNum type="arabicPeriod" startAt="10"/>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3417DAC2-0FD3-49F0-A460-9E48FA64DB72}"/>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5" name="Rechteck 4">
            <a:extLst>
              <a:ext uri="{FF2B5EF4-FFF2-40B4-BE49-F238E27FC236}">
                <a16:creationId xmlns:a16="http://schemas.microsoft.com/office/drawing/2014/main" id="{CADE9DA1-F7EA-48EC-84D5-282D0E0CB065}"/>
              </a:ext>
            </a:extLst>
          </p:cNvPr>
          <p:cNvSpPr/>
          <p:nvPr/>
        </p:nvSpPr>
        <p:spPr>
          <a:xfrm>
            <a:off x="0" y="2521487"/>
            <a:ext cx="5346700" cy="1226233"/>
          </a:xfrm>
          <a:prstGeom prst="rect">
            <a:avLst/>
          </a:prstGeom>
        </p:spPr>
        <p:txBody>
          <a:bodyPr>
            <a:spAutoFit/>
          </a:bodyPr>
          <a:lstStyle/>
          <a:p>
            <a:pPr marL="742950" lvl="1" indent="-285750">
              <a:lnSpc>
                <a:spcPts val="1475"/>
              </a:lnSpc>
              <a:spcBef>
                <a:spcPts val="255"/>
              </a:spcBef>
              <a:spcAft>
                <a:spcPts val="0"/>
              </a:spcAft>
              <a:buSzPts val="1200"/>
              <a:buFont typeface="Courier New" panose="02070309020205020404" pitchFamily="49" charset="0"/>
              <a:buChar char="o"/>
              <a:tabLst>
                <a:tab pos="7385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Lassen</a:t>
            </a:r>
            <a:r>
              <a:rPr lang="de-DE" sz="1200" b="1" spc="-20">
                <a:latin typeface="Calibri" panose="020F0502020204030204" pitchFamily="34" charset="0"/>
                <a:ea typeface="Courier New" panose="02070309020205020404" pitchFamily="49" charset="0"/>
                <a:cs typeface="Times New Roman" panose="02020603050405020304" pitchFamily="18" charset="0"/>
              </a:rPr>
              <a:t> </a:t>
            </a:r>
            <a:r>
              <a:rPr lang="de-DE" sz="1200" b="1">
                <a:latin typeface="Calibri" panose="020F0502020204030204" pitchFamily="34" charset="0"/>
                <a:ea typeface="Courier New" panose="02070309020205020404" pitchFamily="49" charset="0"/>
                <a:cs typeface="Times New Roman" panose="02020603050405020304" pitchFamily="18" charset="0"/>
              </a:rPr>
              <a:t>Sie</a:t>
            </a:r>
            <a:r>
              <a:rPr lang="de-DE" sz="1200" b="1" spc="-25">
                <a:latin typeface="Calibri" panose="020F0502020204030204" pitchFamily="34" charset="0"/>
                <a:ea typeface="Courier New" panose="02070309020205020404" pitchFamily="49" charset="0"/>
                <a:cs typeface="Times New Roman" panose="02020603050405020304" pitchFamily="18" charset="0"/>
              </a:rPr>
              <a:t> </a:t>
            </a:r>
            <a:r>
              <a:rPr lang="de-DE" sz="1200" b="1">
                <a:latin typeface="Calibri" panose="020F0502020204030204" pitchFamily="34" charset="0"/>
                <a:ea typeface="Courier New" panose="02070309020205020404" pitchFamily="49" charset="0"/>
                <a:cs typeface="Times New Roman" panose="02020603050405020304" pitchFamily="18" charset="0"/>
              </a:rPr>
              <a:t>uns</a:t>
            </a:r>
            <a:r>
              <a:rPr lang="de-DE" sz="1200" b="1" spc="-25">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technisch</a:t>
            </a:r>
            <a:r>
              <a:rPr lang="de-DE" sz="1200" b="1" spc="-15">
                <a:latin typeface="Calibri" panose="020F0502020204030204" pitchFamily="34" charset="0"/>
                <a:ea typeface="Courier New" panose="02070309020205020404" pitchFamily="49" charset="0"/>
                <a:cs typeface="Times New Roman" panose="02020603050405020304" pitchFamily="18" charset="0"/>
              </a:rPr>
              <a:t> </a:t>
            </a:r>
            <a:r>
              <a:rPr lang="de-DE" sz="1200" b="1" spc="-10">
                <a:latin typeface="Calibri" panose="020F0502020204030204" pitchFamily="34" charset="0"/>
                <a:ea typeface="Courier New" panose="02070309020205020404" pitchFamily="49" charset="0"/>
                <a:cs typeface="Times New Roman" panose="02020603050405020304" pitchFamily="18" charset="0"/>
              </a:rPr>
              <a:t>werden...</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20"/>
              </a:lnSpc>
              <a:buSzPts val="1200"/>
              <a:buFont typeface="Microsoft Sans Serif" panose="020B0604020202020204" pitchFamily="34" charset="0"/>
              <a:buChar char="▪"/>
              <a:tabLst>
                <a:tab pos="119570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Stapel</a:t>
            </a:r>
          </a:p>
          <a:p>
            <a:pPr marL="1600200" marR="569595" lvl="3" indent="-228600">
              <a:lnSpc>
                <a:spcPts val="1460"/>
              </a:lnSpc>
              <a:spcBef>
                <a:spcPts val="15"/>
              </a:spcBef>
              <a:spcAft>
                <a:spcPts val="0"/>
              </a:spcAft>
              <a:buSzPts val="1200"/>
              <a:buFont typeface="Symbol" panose="05050102010706020507" pitchFamily="18" charset="2"/>
              <a:buChar char=""/>
              <a:tabLst>
                <a:tab pos="1653540" algn="l"/>
              </a:tabLst>
            </a:pPr>
            <a:r>
              <a:rPr lang="de-DE" sz="1200">
                <a:latin typeface="Calibri" panose="020F0502020204030204" pitchFamily="34" charset="0"/>
                <a:ea typeface="Symbol" panose="05050102010706020507" pitchFamily="18" charset="2"/>
                <a:cs typeface="Times New Roman" panose="02020603050405020304" pitchFamily="18" charset="0"/>
              </a:rPr>
              <a:t>Reservierter</a:t>
            </a:r>
            <a:r>
              <a:rPr lang="de-DE" sz="1200" spc="-3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Speicherbereich,</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in</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dem</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das</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Programm</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die</a:t>
            </a:r>
            <a:r>
              <a:rPr lang="de-DE" sz="1200" spc="135">
                <a:latin typeface="Times New Roman" panose="02020603050405020304" pitchFamily="18"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Rücksprungadresse</a:t>
            </a:r>
            <a:r>
              <a:rPr lang="de-DE" sz="1200" spc="-3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speichert,</a:t>
            </a:r>
            <a:r>
              <a:rPr lang="de-DE" sz="1200" spc="-4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wenn</a:t>
            </a:r>
            <a:r>
              <a:rPr lang="de-DE" sz="1200" spc="-4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eine</a:t>
            </a:r>
            <a:r>
              <a:rPr lang="de-DE" sz="1200" spc="245">
                <a:latin typeface="Times New Roman" panose="02020603050405020304" pitchFamily="18"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Funktionsaufrufanweisung</a:t>
            </a:r>
            <a:r>
              <a:rPr lang="de-DE" sz="1200" spc="-4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empfangen</a:t>
            </a:r>
            <a:r>
              <a:rPr lang="de-DE" sz="1200" spc="-4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wird</a:t>
            </a:r>
            <a:endParaRPr lang="de-DE" sz="1200">
              <a:effectLst/>
              <a:latin typeface="Calibri" panose="020F0502020204030204" pitchFamily="34" charset="0"/>
              <a:ea typeface="Symbol" panose="05050102010706020507" pitchFamily="18" charset="2"/>
              <a:cs typeface="Times New Roman" panose="02020603050405020304" pitchFamily="18" charset="0"/>
            </a:endParaRPr>
          </a:p>
        </p:txBody>
      </p:sp>
      <p:pic>
        <p:nvPicPr>
          <p:cNvPr id="13" name="image12.png">
            <a:extLst>
              <a:ext uri="{FF2B5EF4-FFF2-40B4-BE49-F238E27FC236}">
                <a16:creationId xmlns:a16="http://schemas.microsoft.com/office/drawing/2014/main" id="{1A959EFE-4A90-45BC-91AD-F49845F3DCE4}"/>
              </a:ext>
            </a:extLst>
          </p:cNvPr>
          <p:cNvPicPr/>
          <p:nvPr/>
        </p:nvPicPr>
        <p:blipFill>
          <a:blip r:embed="rId4" cstate="print"/>
          <a:stretch>
            <a:fillRect/>
          </a:stretch>
        </p:blipFill>
        <p:spPr>
          <a:xfrm>
            <a:off x="7503795" y="1570037"/>
            <a:ext cx="2391410" cy="2271395"/>
          </a:xfrm>
          <a:prstGeom prst="rect">
            <a:avLst/>
          </a:prstGeom>
        </p:spPr>
      </p:pic>
      <p:sp>
        <p:nvSpPr>
          <p:cNvPr id="10" name="Rechteck 9">
            <a:extLst>
              <a:ext uri="{FF2B5EF4-FFF2-40B4-BE49-F238E27FC236}">
                <a16:creationId xmlns:a16="http://schemas.microsoft.com/office/drawing/2014/main" id="{9983FF65-9653-4345-934F-EC861C8A455C}"/>
              </a:ext>
            </a:extLst>
          </p:cNvPr>
          <p:cNvSpPr/>
          <p:nvPr/>
        </p:nvSpPr>
        <p:spPr>
          <a:xfrm>
            <a:off x="38100" y="3738141"/>
            <a:ext cx="5346700" cy="1200329"/>
          </a:xfrm>
          <a:prstGeom prst="rect">
            <a:avLst/>
          </a:prstGeom>
        </p:spPr>
        <p:txBody>
          <a:bodyPr>
            <a:spAutoFit/>
          </a:bodyPr>
          <a:lstStyle/>
          <a:p>
            <a:pPr marL="1143000" lvl="2" indent="-228600">
              <a:buSzPts val="1200"/>
              <a:buFont typeface="Microsoft Sans Serif" panose="020B0604020202020204" pitchFamily="34" charset="0"/>
              <a:buChar char="▪"/>
              <a:tabLst>
                <a:tab pos="11957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"Den</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Stapel</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zerschlagen"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600200" marR="70485" lvl="3" indent="-228600">
              <a:spcBef>
                <a:spcPts val="5"/>
              </a:spcBef>
              <a:spcAft>
                <a:spcPts val="0"/>
              </a:spcAft>
              <a:buSzPts val="1200"/>
              <a:buFont typeface="Symbol" panose="05050102010706020507" pitchFamily="18" charset="2"/>
              <a:buChar char=""/>
              <a:tabLst>
                <a:tab pos="1653540" algn="l"/>
              </a:tabLst>
            </a:pPr>
            <a:r>
              <a:rPr lang="de-DE" sz="1200" spc="-5">
                <a:latin typeface="Calibri" panose="020F0502020204030204" pitchFamily="34" charset="0"/>
                <a:ea typeface="Symbol" panose="05050102010706020507" pitchFamily="18" charset="2"/>
                <a:cs typeface="Times New Roman" panose="02020603050405020304" pitchFamily="18" charset="0"/>
              </a:rPr>
              <a:t>Tritt</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auf,</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wenn</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ein</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Angreifer</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den</a:t>
            </a:r>
            <a:r>
              <a:rPr lang="de-DE" sz="1200" spc="-1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Puffer</a:t>
            </a:r>
            <a:r>
              <a:rPr lang="de-DE" sz="1200" spc="-1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mit</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NOP</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füllt,</a:t>
            </a:r>
            <a:r>
              <a:rPr lang="de-DE" sz="1200" spc="-10">
                <a:latin typeface="Calibri" panose="020F0502020204030204" pitchFamily="34" charset="0"/>
                <a:ea typeface="Symbol" panose="05050102010706020507" pitchFamily="18" charset="2"/>
                <a:cs typeface="Times New Roman" panose="02020603050405020304" pitchFamily="18" charset="0"/>
              </a:rPr>
              <a:t> so </a:t>
            </a:r>
            <a:r>
              <a:rPr lang="de-DE" sz="1200" spc="-5">
                <a:latin typeface="Calibri" panose="020F0502020204030204" pitchFamily="34" charset="0"/>
                <a:ea typeface="Symbol" panose="05050102010706020507" pitchFamily="18" charset="2"/>
                <a:cs typeface="Times New Roman" panose="02020603050405020304" pitchFamily="18" charset="0"/>
              </a:rPr>
              <a:t>dass</a:t>
            </a:r>
            <a:r>
              <a:rPr lang="de-DE" sz="1200" spc="285">
                <a:latin typeface="Times New Roman" panose="02020603050405020304" pitchFamily="18"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die</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Rücksprungadresse</a:t>
            </a:r>
            <a:r>
              <a:rPr lang="de-DE" sz="1200" spc="-1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auf</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ein</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NOP</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trifft</a:t>
            </a:r>
            <a:r>
              <a:rPr lang="de-DE" sz="1200" spc="-1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und</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weiterläuft,</a:t>
            </a:r>
            <a:r>
              <a:rPr lang="de-DE" sz="1200" spc="-10">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bis</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sie</a:t>
            </a:r>
            <a:r>
              <a:rPr lang="de-DE" sz="1200" spc="185">
                <a:latin typeface="Times New Roman" panose="02020603050405020304" pitchFamily="18"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den</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Code</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des</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Angreifers</a:t>
            </a:r>
            <a:r>
              <a:rPr lang="de-DE" sz="1200" spc="-3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findet,</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der</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ausgeführt</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werden</a:t>
            </a:r>
            <a:r>
              <a:rPr lang="de-DE" sz="1200" spc="-1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soll</a:t>
            </a:r>
            <a:endParaRPr lang="de-DE" sz="1200">
              <a:latin typeface="Calibri" panose="020F0502020204030204" pitchFamily="34" charset="0"/>
              <a:ea typeface="Symbol" panose="05050102010706020507" pitchFamily="18" charset="2"/>
              <a:cs typeface="Times New Roman" panose="02020603050405020304" pitchFamily="18" charset="0"/>
            </a:endParaRPr>
          </a:p>
          <a:p>
            <a:r>
              <a:rPr lang="de-DE" sz="1200">
                <a:latin typeface="Calibri" panose="020F0502020204030204" pitchFamily="34" charset="0"/>
                <a:ea typeface="Calibri" panose="020F0502020204030204" pitchFamily="34" charset="0"/>
                <a:cs typeface="Calibri" panose="020F0502020204030204" pitchFamily="34" charset="0"/>
              </a:rPr>
              <a:t> </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7" name="image13.jpeg">
            <a:extLst>
              <a:ext uri="{FF2B5EF4-FFF2-40B4-BE49-F238E27FC236}">
                <a16:creationId xmlns:a16="http://schemas.microsoft.com/office/drawing/2014/main" id="{B0590B8E-9F2D-4BA2-86BB-528B95707C6B}"/>
              </a:ext>
            </a:extLst>
          </p:cNvPr>
          <p:cNvPicPr/>
          <p:nvPr/>
        </p:nvPicPr>
        <p:blipFill>
          <a:blip r:embed="rId5" cstate="print"/>
          <a:stretch>
            <a:fillRect/>
          </a:stretch>
        </p:blipFill>
        <p:spPr>
          <a:xfrm>
            <a:off x="7497128" y="3841737"/>
            <a:ext cx="2266950" cy="1997710"/>
          </a:xfrm>
          <a:prstGeom prst="rect">
            <a:avLst/>
          </a:prstGeom>
        </p:spPr>
      </p:pic>
      <p:sp>
        <p:nvSpPr>
          <p:cNvPr id="11" name="Rechteck 10">
            <a:extLst>
              <a:ext uri="{FF2B5EF4-FFF2-40B4-BE49-F238E27FC236}">
                <a16:creationId xmlns:a16="http://schemas.microsoft.com/office/drawing/2014/main" id="{0194CA7B-1C8A-4DEE-B99D-C0B4C22B403B}"/>
              </a:ext>
            </a:extLst>
          </p:cNvPr>
          <p:cNvSpPr/>
          <p:nvPr/>
        </p:nvSpPr>
        <p:spPr>
          <a:xfrm>
            <a:off x="0" y="4706896"/>
            <a:ext cx="7412354" cy="1211614"/>
          </a:xfrm>
          <a:prstGeom prst="rect">
            <a:avLst/>
          </a:prstGeom>
        </p:spPr>
        <p:txBody>
          <a:bodyPr wrap="square">
            <a:spAutoFit/>
          </a:bodyPr>
          <a:lstStyle/>
          <a:p>
            <a:pPr marL="1143000" lvl="2" indent="-228600">
              <a:spcBef>
                <a:spcPts val="50"/>
              </a:spcBef>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Randomisierung</a:t>
            </a:r>
            <a:r>
              <a:rPr lang="de-DE" sz="1200" spc="-5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des</a:t>
            </a:r>
            <a:r>
              <a:rPr lang="de-DE" sz="1200" spc="-5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Adressraum-Layouts</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600200" marR="157480" lvl="3" indent="-228600">
              <a:spcBef>
                <a:spcPts val="5"/>
              </a:spcBef>
              <a:spcAft>
                <a:spcPts val="0"/>
              </a:spcAft>
              <a:buSzPts val="1200"/>
              <a:buFont typeface="Symbol" panose="05050102010706020507" pitchFamily="18" charset="2"/>
              <a:buChar char=""/>
              <a:tabLst>
                <a:tab pos="1666240" algn="l"/>
              </a:tabLst>
            </a:pPr>
            <a:r>
              <a:rPr lang="de-DE" sz="1200" spc="-5">
                <a:latin typeface="Calibri" panose="020F0502020204030204" pitchFamily="34" charset="0"/>
                <a:ea typeface="Symbol" panose="05050102010706020507" pitchFamily="18" charset="2"/>
                <a:cs typeface="Times New Roman" panose="02020603050405020304" pitchFamily="18" charset="0"/>
              </a:rPr>
              <a:t>Von</a:t>
            </a:r>
            <a:r>
              <a:rPr lang="de-DE" sz="1200" spc="-3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Programmierern</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verwendete</a:t>
            </a:r>
            <a:r>
              <a:rPr lang="de-DE" sz="1200" spc="-4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Methode</a:t>
            </a:r>
            <a:r>
              <a:rPr lang="de-DE" sz="1200" spc="-40">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zur</a:t>
            </a:r>
            <a:r>
              <a:rPr lang="de-DE" sz="1200" spc="-4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zufälligen</a:t>
            </a:r>
            <a:r>
              <a:rPr lang="de-DE" sz="1200" spc="285">
                <a:latin typeface="Times New Roman" panose="02020603050405020304" pitchFamily="18"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Anordnung</a:t>
            </a:r>
            <a:r>
              <a:rPr lang="de-DE" sz="1200" spc="-40">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der</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verschiedenen</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Adressräume,</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die</a:t>
            </a:r>
            <a:r>
              <a:rPr lang="de-DE" sz="1200" spc="-40">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von</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einem</a:t>
            </a:r>
            <a:r>
              <a:rPr lang="de-DE" sz="1200" spc="175">
                <a:latin typeface="Times New Roman" panose="02020603050405020304" pitchFamily="18"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Programm</a:t>
            </a:r>
            <a:r>
              <a:rPr lang="de-DE" sz="1200" spc="-4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oder</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Prozess</a:t>
            </a:r>
            <a:r>
              <a:rPr lang="de-DE" sz="1200" spc="-5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verwendet</a:t>
            </a:r>
            <a:r>
              <a:rPr lang="de-DE" sz="1200" spc="-45">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werden,</a:t>
            </a:r>
            <a:r>
              <a:rPr lang="de-DE" sz="1200" spc="-45">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um</a:t>
            </a:r>
            <a:r>
              <a:rPr lang="de-DE" sz="1200" spc="-4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Pufferüberlauf-</a:t>
            </a:r>
            <a:endParaRPr lang="de-DE" sz="1200">
              <a:latin typeface="Calibri" panose="020F0502020204030204" pitchFamily="34" charset="0"/>
              <a:ea typeface="Symbol" panose="05050102010706020507" pitchFamily="18" charset="2"/>
              <a:cs typeface="Times New Roman" panose="02020603050405020304" pitchFamily="18" charset="0"/>
            </a:endParaRPr>
          </a:p>
          <a:p>
            <a:pPr marL="1665605" indent="-228600">
              <a:lnSpc>
                <a:spcPts val="1460"/>
              </a:lnSpc>
            </a:pPr>
            <a:r>
              <a:rPr lang="de-DE" sz="1200" spc="-5">
                <a:latin typeface="Calibri" panose="020F0502020204030204" pitchFamily="34" charset="0"/>
                <a:ea typeface="Calibri" panose="020F0502020204030204" pitchFamily="34" charset="0"/>
                <a:cs typeface="Times New Roman" panose="02020603050405020304" pitchFamily="18" charset="0"/>
              </a:rPr>
              <a:t>Exploits</a:t>
            </a:r>
            <a:r>
              <a:rPr lang="de-DE" sz="1200" spc="-30">
                <a:latin typeface="Calibri" panose="020F0502020204030204" pitchFamily="34" charset="0"/>
                <a:ea typeface="Calibri" panose="020F0502020204030204" pitchFamily="34" charset="0"/>
                <a:cs typeface="Times New Roman" panose="02020603050405020304" pitchFamily="18" charset="0"/>
              </a:rPr>
              <a:t> </a:t>
            </a:r>
            <a:r>
              <a:rPr lang="de-DE" sz="1200">
                <a:latin typeface="Calibri" panose="020F0502020204030204" pitchFamily="34" charset="0"/>
                <a:ea typeface="Calibri" panose="020F0502020204030204" pitchFamily="34" charset="0"/>
                <a:cs typeface="Times New Roman" panose="02020603050405020304" pitchFamily="18" charset="0"/>
              </a:rPr>
              <a:t>zu</a:t>
            </a:r>
            <a:r>
              <a:rPr lang="de-DE" sz="1200" spc="-25">
                <a:latin typeface="Calibri" panose="020F0502020204030204" pitchFamily="34" charset="0"/>
                <a:ea typeface="Calibri" panose="020F0502020204030204" pitchFamily="34" charset="0"/>
                <a:cs typeface="Times New Roman" panose="02020603050405020304" pitchFamily="18" charset="0"/>
              </a:rPr>
              <a:t> </a:t>
            </a:r>
            <a:r>
              <a:rPr lang="de-DE" sz="1200" spc="-5">
                <a:latin typeface="Calibri" panose="020F0502020204030204" pitchFamily="34" charset="0"/>
                <a:ea typeface="Calibri" panose="020F0502020204030204" pitchFamily="34" charset="0"/>
                <a:cs typeface="Times New Roman" panose="02020603050405020304" pitchFamily="18" charset="0"/>
              </a:rPr>
              <a:t>verhindern</a:t>
            </a:r>
            <a:endParaRPr lang="de-DE" sz="1200">
              <a:latin typeface="Calibri" panose="020F0502020204030204" pitchFamily="34" charset="0"/>
              <a:ea typeface="Calibri" panose="020F0502020204030204" pitchFamily="34" charset="0"/>
              <a:cs typeface="Times New Roman" panose="02020603050405020304" pitchFamily="18" charset="0"/>
            </a:endParaRPr>
          </a:p>
          <a:p>
            <a:pPr marL="742950" marR="424815" lvl="1" indent="-285750">
              <a:lnSpc>
                <a:spcPct val="95000"/>
              </a:lnSpc>
              <a:spcBef>
                <a:spcPts val="50"/>
              </a:spcBef>
              <a:spcAft>
                <a:spcPts val="0"/>
              </a:spcAft>
              <a:buSzPts val="1200"/>
              <a:buFont typeface="Courier New" panose="02070309020205020404" pitchFamily="49" charset="0"/>
              <a:buChar char="o"/>
              <a:tabLst>
                <a:tab pos="751205" algn="l"/>
              </a:tabLst>
            </a:pPr>
            <a:r>
              <a:rPr lang="de-DE" sz="1200" i="1" spc="-5">
                <a:latin typeface="Calibri" panose="020F0502020204030204" pitchFamily="34" charset="0"/>
                <a:ea typeface="Courier New" panose="02070309020205020404" pitchFamily="49" charset="0"/>
                <a:cs typeface="Times New Roman" panose="02020603050405020304" pitchFamily="18" charset="0"/>
              </a:rPr>
              <a:t>Bei</a:t>
            </a:r>
            <a:r>
              <a:rPr lang="de-DE" sz="1200" i="1" spc="-20">
                <a:latin typeface="Calibri" panose="020F0502020204030204" pitchFamily="34" charset="0"/>
                <a:ea typeface="Courier New" panose="02070309020205020404" pitchFamily="49" charset="0"/>
                <a:cs typeface="Times New Roman" panose="02020603050405020304" pitchFamily="18" charset="0"/>
              </a:rPr>
              <a:t> </a:t>
            </a:r>
            <a:r>
              <a:rPr lang="de-DE" sz="1200" i="1" spc="-5">
                <a:latin typeface="Calibri" panose="020F0502020204030204" pitchFamily="34" charset="0"/>
                <a:ea typeface="Courier New" panose="02070309020205020404" pitchFamily="49" charset="0"/>
                <a:cs typeface="Times New Roman" panose="02020603050405020304" pitchFamily="18" charset="0"/>
              </a:rPr>
              <a:t>Pufferüberläufen</a:t>
            </a:r>
            <a:r>
              <a:rPr lang="de-DE" sz="1200" i="1" spc="-20">
                <a:latin typeface="Calibri" panose="020F0502020204030204" pitchFamily="34" charset="0"/>
                <a:ea typeface="Courier New" panose="02070309020205020404" pitchFamily="49" charset="0"/>
                <a:cs typeface="Times New Roman" panose="02020603050405020304" pitchFamily="18" charset="0"/>
              </a:rPr>
              <a:t> </a:t>
            </a:r>
            <a:r>
              <a:rPr lang="de-DE" sz="1200" i="1">
                <a:latin typeface="Calibri" panose="020F0502020204030204" pitchFamily="34" charset="0"/>
                <a:ea typeface="Courier New" panose="02070309020205020404" pitchFamily="49" charset="0"/>
                <a:cs typeface="Times New Roman" panose="02020603050405020304" pitchFamily="18" charset="0"/>
              </a:rPr>
              <a:t>wird</a:t>
            </a:r>
            <a:r>
              <a:rPr lang="de-DE" sz="1200" i="1" spc="-20">
                <a:latin typeface="Calibri" panose="020F0502020204030204" pitchFamily="34" charset="0"/>
                <a:ea typeface="Courier New" panose="02070309020205020404" pitchFamily="49" charset="0"/>
                <a:cs typeface="Times New Roman" panose="02020603050405020304" pitchFamily="18" charset="0"/>
              </a:rPr>
              <a:t> </a:t>
            </a:r>
            <a:r>
              <a:rPr lang="de-DE" sz="1200" i="1" spc="-5">
                <a:latin typeface="Calibri" panose="020F0502020204030204" pitchFamily="34" charset="0"/>
                <a:ea typeface="Courier New" panose="02070309020205020404" pitchFamily="49" charset="0"/>
                <a:cs typeface="Times New Roman" panose="02020603050405020304" pitchFamily="18" charset="0"/>
              </a:rPr>
              <a:t>versucht,</a:t>
            </a:r>
            <a:r>
              <a:rPr lang="de-DE" sz="1200" i="1" spc="-20">
                <a:latin typeface="Calibri" panose="020F0502020204030204" pitchFamily="34" charset="0"/>
                <a:ea typeface="Courier New" panose="02070309020205020404" pitchFamily="49" charset="0"/>
                <a:cs typeface="Times New Roman" panose="02020603050405020304" pitchFamily="18" charset="0"/>
              </a:rPr>
              <a:t> </a:t>
            </a:r>
            <a:r>
              <a:rPr lang="de-DE" sz="1200" i="1" spc="-5">
                <a:latin typeface="Calibri" panose="020F0502020204030204" pitchFamily="34" charset="0"/>
                <a:ea typeface="Courier New" panose="02070309020205020404" pitchFamily="49" charset="0"/>
                <a:cs typeface="Times New Roman" panose="02020603050405020304" pitchFamily="18" charset="0"/>
              </a:rPr>
              <a:t>mehr</a:t>
            </a:r>
            <a:r>
              <a:rPr lang="de-DE" sz="1200" i="1" spc="-20">
                <a:latin typeface="Calibri" panose="020F0502020204030204" pitchFamily="34" charset="0"/>
                <a:ea typeface="Courier New" panose="02070309020205020404" pitchFamily="49" charset="0"/>
                <a:cs typeface="Times New Roman" panose="02020603050405020304" pitchFamily="18" charset="0"/>
              </a:rPr>
              <a:t> </a:t>
            </a:r>
            <a:r>
              <a:rPr lang="de-DE" sz="1200" i="1" spc="-5">
                <a:latin typeface="Calibri" panose="020F0502020204030204" pitchFamily="34" charset="0"/>
                <a:ea typeface="Courier New" panose="02070309020205020404" pitchFamily="49" charset="0"/>
                <a:cs typeface="Times New Roman" panose="02020603050405020304" pitchFamily="18" charset="0"/>
              </a:rPr>
              <a:t>Daten</a:t>
            </a:r>
            <a:r>
              <a:rPr lang="de-DE" sz="1200" i="1" spc="-20">
                <a:latin typeface="Calibri" panose="020F0502020204030204" pitchFamily="34" charset="0"/>
                <a:ea typeface="Courier New" panose="02070309020205020404" pitchFamily="49" charset="0"/>
                <a:cs typeface="Times New Roman" panose="02020603050405020304" pitchFamily="18" charset="0"/>
              </a:rPr>
              <a:t> </a:t>
            </a:r>
            <a:r>
              <a:rPr lang="de-DE" sz="1200" i="1" spc="-5">
                <a:latin typeface="Calibri" panose="020F0502020204030204" pitchFamily="34" charset="0"/>
                <a:ea typeface="Courier New" panose="02070309020205020404" pitchFamily="49" charset="0"/>
                <a:cs typeface="Times New Roman" panose="02020603050405020304" pitchFamily="18" charset="0"/>
              </a:rPr>
              <a:t>im</a:t>
            </a:r>
            <a:r>
              <a:rPr lang="de-DE" sz="1200" i="1" spc="-20">
                <a:latin typeface="Calibri" panose="020F0502020204030204" pitchFamily="34" charset="0"/>
                <a:ea typeface="Courier New" panose="02070309020205020404" pitchFamily="49" charset="0"/>
                <a:cs typeface="Times New Roman" panose="02020603050405020304" pitchFamily="18" charset="0"/>
              </a:rPr>
              <a:t> </a:t>
            </a:r>
            <a:r>
              <a:rPr lang="de-DE" sz="1200" i="1" spc="-5">
                <a:latin typeface="Calibri" panose="020F0502020204030204" pitchFamily="34" charset="0"/>
                <a:ea typeface="Courier New" panose="02070309020205020404" pitchFamily="49" charset="0"/>
                <a:cs typeface="Times New Roman" panose="02020603050405020304" pitchFamily="18" charset="0"/>
              </a:rPr>
              <a:t>Speicher</a:t>
            </a:r>
            <a:r>
              <a:rPr lang="de-DE" sz="1200" i="1" spc="-20">
                <a:latin typeface="Calibri" panose="020F0502020204030204" pitchFamily="34" charset="0"/>
                <a:ea typeface="Courier New" panose="02070309020205020404" pitchFamily="49" charset="0"/>
                <a:cs typeface="Times New Roman" panose="02020603050405020304" pitchFamily="18" charset="0"/>
              </a:rPr>
              <a:t> </a:t>
            </a:r>
            <a:r>
              <a:rPr lang="de-DE" sz="1200" i="1" spc="-5">
                <a:latin typeface="Calibri" panose="020F0502020204030204" pitchFamily="34" charset="0"/>
                <a:ea typeface="Courier New" panose="02070309020205020404" pitchFamily="49" charset="0"/>
                <a:cs typeface="Times New Roman" panose="02020603050405020304" pitchFamily="18" charset="0"/>
              </a:rPr>
              <a:t>abzulegen,</a:t>
            </a:r>
            <a:r>
              <a:rPr lang="de-DE" sz="1200" i="1" spc="-15">
                <a:latin typeface="Calibri" panose="020F0502020204030204" pitchFamily="34" charset="0"/>
                <a:ea typeface="Courier New" panose="02070309020205020404" pitchFamily="49" charset="0"/>
                <a:cs typeface="Times New Roman" panose="02020603050405020304" pitchFamily="18" charset="0"/>
              </a:rPr>
              <a:t> </a:t>
            </a:r>
            <a:r>
              <a:rPr lang="de-DE" sz="1200" i="1">
                <a:latin typeface="Calibri" panose="020F0502020204030204" pitchFamily="34" charset="0"/>
                <a:ea typeface="Courier New" panose="02070309020205020404" pitchFamily="49" charset="0"/>
                <a:cs typeface="Times New Roman" panose="02020603050405020304" pitchFamily="18" charset="0"/>
              </a:rPr>
              <a:t>als</a:t>
            </a:r>
            <a:r>
              <a:rPr lang="de-DE" sz="1200" i="1" spc="375">
                <a:latin typeface="Times New Roman" panose="02020603050405020304" pitchFamily="18" charset="0"/>
                <a:ea typeface="Courier New" panose="02070309020205020404" pitchFamily="49" charset="0"/>
                <a:cs typeface="Times New Roman" panose="02020603050405020304" pitchFamily="18" charset="0"/>
              </a:rPr>
              <a:t> </a:t>
            </a:r>
            <a:r>
              <a:rPr lang="de-DE" sz="1200" i="1">
                <a:latin typeface="Calibri" panose="020F0502020204030204" pitchFamily="34" charset="0"/>
                <a:ea typeface="Courier New" panose="02070309020205020404" pitchFamily="49" charset="0"/>
                <a:cs typeface="Times New Roman" panose="02020603050405020304" pitchFamily="18" charset="0"/>
              </a:rPr>
              <a:t>für</a:t>
            </a:r>
            <a:r>
              <a:rPr lang="de-DE" sz="1200" i="1" spc="-20">
                <a:latin typeface="Calibri" panose="020F0502020204030204" pitchFamily="34" charset="0"/>
                <a:ea typeface="Courier New" panose="02070309020205020404" pitchFamily="49" charset="0"/>
                <a:cs typeface="Times New Roman" panose="02020603050405020304" pitchFamily="18" charset="0"/>
              </a:rPr>
              <a:t> </a:t>
            </a:r>
            <a:r>
              <a:rPr lang="de-DE" sz="1200" i="1" spc="-5">
                <a:latin typeface="Calibri" panose="020F0502020204030204" pitchFamily="34" charset="0"/>
                <a:ea typeface="Courier New" panose="02070309020205020404" pitchFamily="49" charset="0"/>
                <a:cs typeface="Times New Roman" panose="02020603050405020304" pitchFamily="18" charset="0"/>
              </a:rPr>
              <a:t>ihn</a:t>
            </a:r>
            <a:r>
              <a:rPr lang="de-DE" sz="1200" i="1" spc="-25">
                <a:latin typeface="Calibri" panose="020F0502020204030204" pitchFamily="34" charset="0"/>
                <a:ea typeface="Courier New" panose="02070309020205020404" pitchFamily="49" charset="0"/>
                <a:cs typeface="Times New Roman" panose="02020603050405020304" pitchFamily="18" charset="0"/>
              </a:rPr>
              <a:t> </a:t>
            </a:r>
            <a:r>
              <a:rPr lang="de-DE" sz="1200" i="1" spc="-5">
                <a:latin typeface="Calibri" panose="020F0502020204030204" pitchFamily="34" charset="0"/>
                <a:ea typeface="Courier New" panose="02070309020205020404" pitchFamily="49" charset="0"/>
                <a:cs typeface="Times New Roman" panose="02020603050405020304" pitchFamily="18" charset="0"/>
              </a:rPr>
              <a:t>vorgesehen</a:t>
            </a:r>
            <a:r>
              <a:rPr lang="de-DE" sz="1200" i="1" spc="-25">
                <a:latin typeface="Calibri" panose="020F0502020204030204" pitchFamily="34" charset="0"/>
                <a:ea typeface="Courier New" panose="02070309020205020404" pitchFamily="49" charset="0"/>
                <a:cs typeface="Times New Roman" panose="02020603050405020304" pitchFamily="18" charset="0"/>
              </a:rPr>
              <a:t> </a:t>
            </a:r>
            <a:r>
              <a:rPr lang="de-DE" sz="1200" i="1" spc="-5">
                <a:latin typeface="Calibri" panose="020F0502020204030204" pitchFamily="34" charset="0"/>
                <a:ea typeface="Courier New" panose="02070309020205020404" pitchFamily="49" charset="0"/>
                <a:cs typeface="Times New Roman" panose="02020603050405020304" pitchFamily="18" charset="0"/>
              </a:rPr>
              <a:t>ist</a:t>
            </a:r>
            <a:endParaRPr lang="de-DE" sz="1100">
              <a:effectLst/>
              <a:latin typeface="Calibri" panose="020F0502020204030204" pitchFamily="34" charset="0"/>
              <a:ea typeface="Courier New" panose="02070309020205020404" pitchFamily="49" charset="0"/>
              <a:cs typeface="Times New Roman" panose="02020603050405020304" pitchFamily="18" charset="0"/>
            </a:endParaRPr>
          </a:p>
        </p:txBody>
      </p:sp>
    </p:spTree>
    <p:extLst>
      <p:ext uri="{BB962C8B-B14F-4D97-AF65-F5344CB8AC3E}">
        <p14:creationId xmlns:p14="http://schemas.microsoft.com/office/powerpoint/2010/main" val="224443207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9900" y="403482"/>
            <a:ext cx="9829800" cy="6805355"/>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10"/>
            </a:pPr>
            <a:r>
              <a:rPr lang="de-DE" sz="2000" b="1"/>
              <a:t>Sichere Software-Entwicklung </a:t>
            </a:r>
          </a:p>
          <a:p>
            <a:pPr marL="457200" indent="-457200">
              <a:buFont typeface="+mj-lt"/>
              <a:buAutoNum type="arabicPeriod" startAt="10"/>
            </a:pPr>
            <a:endParaRPr lang="de-DE" sz="2000" b="1"/>
          </a:p>
          <a:p>
            <a:pPr marL="457200" indent="-457200">
              <a:buFont typeface="+mj-lt"/>
              <a:buAutoNum type="arabicPeriod" startAt="10"/>
            </a:pPr>
            <a:endParaRPr lang="de-DE" sz="2000" b="1"/>
          </a:p>
          <a:p>
            <a:pPr marL="457200" indent="-457200">
              <a:buFont typeface="+mj-lt"/>
              <a:buAutoNum type="arabicPeriod" startAt="10"/>
            </a:pPr>
            <a:endParaRPr lang="de-DE" sz="2000" b="1"/>
          </a:p>
          <a:p>
            <a:pPr marL="457200" indent="-457200">
              <a:buFont typeface="+mj-lt"/>
              <a:buAutoNum type="arabicPeriod" startAt="10"/>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3417DAC2-0FD3-49F0-A460-9E48FA64DB72}"/>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1A685B34-222F-4921-BF49-9EC9372797D0}"/>
              </a:ext>
            </a:extLst>
          </p:cNvPr>
          <p:cNvSpPr/>
          <p:nvPr/>
        </p:nvSpPr>
        <p:spPr>
          <a:xfrm>
            <a:off x="1116960" y="2549234"/>
            <a:ext cx="6820539" cy="3413242"/>
          </a:xfrm>
          <a:prstGeom prst="rect">
            <a:avLst/>
          </a:prstGeom>
        </p:spPr>
        <p:txBody>
          <a:bodyPr wrap="square">
            <a:spAutoFit/>
          </a:bodyPr>
          <a:lstStyle/>
          <a:p>
            <a:pPr marL="342900" lvl="0" indent="-342900">
              <a:buSzPts val="1200"/>
              <a:buFont typeface="Symbol" panose="05050102010706020507" pitchFamily="18" charset="2"/>
              <a:buChar char=""/>
              <a:tabLst>
                <a:tab pos="294005" algn="l"/>
              </a:tabLst>
            </a:pPr>
            <a:r>
              <a:rPr lang="de-DE" sz="1200" b="1" spc="-5">
                <a:latin typeface="Calibri" panose="020F0502020204030204" pitchFamily="34" charset="0"/>
                <a:ea typeface="Symbol" panose="05050102010706020507" pitchFamily="18" charset="2"/>
                <a:cs typeface="Times New Roman" panose="02020603050405020304" pitchFamily="18" charset="0"/>
              </a:rPr>
              <a:t>Cross-Site-Scripting</a:t>
            </a:r>
            <a:r>
              <a:rPr lang="de-DE" sz="1200" b="1" spc="-80">
                <a:latin typeface="Calibri" panose="020F0502020204030204" pitchFamily="34" charset="0"/>
                <a:ea typeface="Symbol" panose="05050102010706020507" pitchFamily="18" charset="2"/>
                <a:cs typeface="Times New Roman" panose="02020603050405020304" pitchFamily="18" charset="0"/>
              </a:rPr>
              <a:t> </a:t>
            </a:r>
            <a:r>
              <a:rPr lang="de-DE" sz="1200" b="1" spc="-5">
                <a:latin typeface="Calibri" panose="020F0502020204030204" pitchFamily="34" charset="0"/>
                <a:ea typeface="Symbol" panose="05050102010706020507" pitchFamily="18" charset="2"/>
                <a:cs typeface="Times New Roman" panose="02020603050405020304" pitchFamily="18" charset="0"/>
              </a:rPr>
              <a:t>(XSS)</a:t>
            </a:r>
            <a:endParaRPr lang="de-DE" sz="1200" b="1">
              <a:latin typeface="Calibri" panose="020F0502020204030204" pitchFamily="34" charset="0"/>
              <a:ea typeface="Symbol" panose="05050102010706020507" pitchFamily="18" charset="2"/>
              <a:cs typeface="Times New Roman" panose="02020603050405020304" pitchFamily="18" charset="0"/>
            </a:endParaRPr>
          </a:p>
          <a:p>
            <a:pPr marL="742950" marR="1111250" lvl="1" indent="-285750">
              <a:lnSpc>
                <a:spcPts val="1430"/>
              </a:lnSpc>
              <a:spcAft>
                <a:spcPts val="0"/>
              </a:spcAft>
              <a:buSzPts val="1200"/>
              <a:buFont typeface="Courier New" panose="02070309020205020404" pitchFamily="49" charset="0"/>
              <a:buChar char="o"/>
              <a:tabLst>
                <a:tab pos="751205" algn="l"/>
              </a:tabLst>
            </a:pPr>
            <a:r>
              <a:rPr lang="de-DE" sz="1200" spc="-5">
                <a:latin typeface="Calibri" panose="020F0502020204030204" pitchFamily="34" charset="0"/>
                <a:ea typeface="Courier New" panose="02070309020205020404" pitchFamily="49" charset="0"/>
                <a:cs typeface="Times New Roman" panose="02020603050405020304" pitchFamily="18" charset="0"/>
              </a:rPr>
              <a:t>Tritt</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auf,</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wenn</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ein</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Angreifer</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bösartige</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Scripting-Befehle</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10">
                <a:latin typeface="Calibri" panose="020F0502020204030204" pitchFamily="34" charset="0"/>
                <a:ea typeface="Courier New" panose="02070309020205020404" pitchFamily="49" charset="0"/>
                <a:cs typeface="Times New Roman" panose="02020603050405020304" pitchFamily="18" charset="0"/>
              </a:rPr>
              <a:t>in</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eine</a:t>
            </a:r>
            <a:r>
              <a:rPr lang="de-DE" sz="1200" spc="325">
                <a:latin typeface="Times New Roman" panose="02020603050405020304" pitchFamily="18"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vertrauenswürdige</a:t>
            </a:r>
            <a:r>
              <a:rPr lang="de-DE" sz="1200" spc="-5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Website</a:t>
            </a:r>
            <a:r>
              <a:rPr lang="de-DE" sz="1200" spc="-5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einbettet</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65"/>
              </a:lnSpc>
              <a:spcBef>
                <a:spcPts val="70"/>
              </a:spcBef>
              <a:spcAft>
                <a:spcPts val="0"/>
              </a:spcAft>
              <a:buSzPts val="1200"/>
              <a:buFont typeface="Courier New" panose="02070309020205020404" pitchFamily="49" charset="0"/>
              <a:buChar char="o"/>
              <a:tabLst>
                <a:tab pos="751205" algn="l"/>
              </a:tabLst>
            </a:pPr>
            <a:r>
              <a:rPr lang="de-DE" sz="1200" spc="-5">
                <a:latin typeface="Calibri" panose="020F0502020204030204" pitchFamily="34" charset="0"/>
                <a:ea typeface="Courier New" panose="02070309020205020404" pitchFamily="49" charset="0"/>
                <a:cs typeface="Times New Roman" panose="02020603050405020304" pitchFamily="18" charset="0"/>
              </a:rPr>
              <a:t>Gespeichert/Persistent</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marL="1143000" marR="607695" lvl="2" indent="-228600">
              <a:lnSpc>
                <a:spcPct val="99000"/>
              </a:lnSpc>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Versuche,</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vom</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Angreifer</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zur</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Verfügung</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gestellte</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Daten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auf</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dem</a:t>
            </a:r>
            <a:r>
              <a:rPr lang="de-DE" sz="1200" spc="26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Webserver</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des</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Opfers</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zu</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speichern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65"/>
              </a:lnSpc>
              <a:spcBef>
                <a:spcPts val="45"/>
              </a:spcBef>
              <a:spcAft>
                <a:spcPts val="0"/>
              </a:spcAft>
              <a:buSzPts val="1200"/>
              <a:buFont typeface="Courier New" panose="02070309020205020404" pitchFamily="49" charset="0"/>
              <a:buChar char="o"/>
              <a:tabLst>
                <a:tab pos="751205" algn="l"/>
              </a:tabLst>
            </a:pPr>
            <a:r>
              <a:rPr lang="de-DE" sz="1200">
                <a:latin typeface="Calibri" panose="020F0502020204030204" pitchFamily="34" charset="0"/>
                <a:ea typeface="Courier New" panose="02070309020205020404" pitchFamily="49" charset="0"/>
                <a:cs typeface="Times New Roman" panose="02020603050405020304" pitchFamily="18" charset="0"/>
              </a:rPr>
              <a:t>Gespiegelt</a:t>
            </a:r>
          </a:p>
          <a:p>
            <a:pPr marL="1143000" marR="741045" lvl="2" indent="-228600">
              <a:lnSpc>
                <a:spcPct val="99000"/>
              </a:lnSpc>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Versucht,</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nicht-persistenten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Effekt</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zu</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aktivieren,</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indem</a:t>
            </a:r>
            <a:r>
              <a:rPr lang="de-DE" sz="1200" spc="33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ein</a:t>
            </a:r>
            <a:r>
              <a:rPr lang="de-DE" sz="1200" spc="-5">
                <a:latin typeface="Calibri" panose="020F0502020204030204" pitchFamily="34" charset="0"/>
                <a:ea typeface="Microsoft Sans Serif" panose="020B0604020202020204" pitchFamily="34" charset="0"/>
                <a:cs typeface="Times New Roman" panose="02020603050405020304" pitchFamily="18" charset="0"/>
              </a:rPr>
              <a:t> Opfer</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auf einen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Link</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auf</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der</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Website</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klickt</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5"/>
              </a:lnSpc>
              <a:spcBef>
                <a:spcPts val="45"/>
              </a:spcBef>
              <a:spcAft>
                <a:spcPts val="0"/>
              </a:spcAft>
              <a:buSzPts val="1200"/>
              <a:buFont typeface="Courier New" panose="02070309020205020404" pitchFamily="49" charset="0"/>
              <a:buChar char="o"/>
              <a:tabLst>
                <a:tab pos="751205" algn="l"/>
              </a:tabLst>
            </a:pPr>
            <a:r>
              <a:rPr lang="de-DE" sz="1200" spc="-5">
                <a:latin typeface="Calibri" panose="020F0502020204030204" pitchFamily="34" charset="0"/>
                <a:ea typeface="Courier New" panose="02070309020205020404" pitchFamily="49" charset="0"/>
                <a:cs typeface="Times New Roman" panose="02020603050405020304" pitchFamily="18" charset="0"/>
              </a:rPr>
              <a:t>DOM-basiert</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20"/>
              </a:lnSpc>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Versuch,</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den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Webbrowser</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des</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Opfers</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auszunutzen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85"/>
              </a:lnSpc>
              <a:buSzPts val="1200"/>
              <a:buFont typeface="Courier New" panose="02070309020205020404" pitchFamily="49" charset="0"/>
              <a:buChar char="o"/>
              <a:tabLst>
                <a:tab pos="751205" algn="l"/>
              </a:tabLst>
            </a:pPr>
            <a:r>
              <a:rPr lang="de-DE" sz="1200" spc="-5">
                <a:latin typeface="Calibri" panose="020F0502020204030204" pitchFamily="34" charset="0"/>
                <a:ea typeface="Courier New" panose="02070309020205020404" pitchFamily="49" charset="0"/>
                <a:cs typeface="Times New Roman" panose="02020603050405020304" pitchFamily="18" charset="0"/>
              </a:rPr>
              <a:t>Verhindern</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10">
                <a:latin typeface="Calibri" panose="020F0502020204030204" pitchFamily="34" charset="0"/>
                <a:ea typeface="Courier New" panose="02070309020205020404" pitchFamily="49" charset="0"/>
                <a:cs typeface="Times New Roman" panose="02020603050405020304" pitchFamily="18" charset="0"/>
              </a:rPr>
              <a:t>Sie</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XSS</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mit</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Ausgabekodierung</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und</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korrekter</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Eingabevalidierung</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a:spcBef>
                <a:spcPts val="55"/>
              </a:spcBef>
            </a:pPr>
            <a:r>
              <a:rPr lang="de-DE" sz="1100">
                <a:latin typeface="Calibri" panose="020F0502020204030204" pitchFamily="34" charset="0"/>
                <a:ea typeface="Calibri" panose="020F0502020204030204" pitchFamily="34" charset="0"/>
                <a:cs typeface="Calibri" panose="020F0502020204030204" pitchFamily="34" charset="0"/>
              </a:rPr>
              <a:t> </a:t>
            </a:r>
            <a:endParaRPr lang="de-DE" sz="1100">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200"/>
              <a:buFont typeface="Symbol" panose="05050102010706020507" pitchFamily="18" charset="2"/>
              <a:buChar char=""/>
              <a:tabLst>
                <a:tab pos="294005" algn="l"/>
              </a:tabLst>
            </a:pPr>
            <a:r>
              <a:rPr lang="de-DE" sz="1200" b="1" spc="-10">
                <a:latin typeface="Calibri" panose="020F0502020204030204" pitchFamily="34" charset="0"/>
                <a:ea typeface="Symbol" panose="05050102010706020507" pitchFamily="18" charset="2"/>
                <a:cs typeface="Times New Roman" panose="02020603050405020304" pitchFamily="18" charset="0"/>
              </a:rPr>
              <a:t>Cross-Site</a:t>
            </a:r>
            <a:r>
              <a:rPr lang="de-DE" sz="1200" b="1" spc="-45">
                <a:latin typeface="Calibri" panose="020F0502020204030204" pitchFamily="34" charset="0"/>
                <a:ea typeface="Symbol" panose="05050102010706020507" pitchFamily="18" charset="2"/>
                <a:cs typeface="Times New Roman" panose="02020603050405020304" pitchFamily="18" charset="0"/>
              </a:rPr>
              <a:t> </a:t>
            </a:r>
            <a:r>
              <a:rPr lang="de-DE" sz="1200" b="1" spc="-5">
                <a:latin typeface="Calibri" panose="020F0502020204030204" pitchFamily="34" charset="0"/>
                <a:ea typeface="Symbol" panose="05050102010706020507" pitchFamily="18" charset="2"/>
                <a:cs typeface="Times New Roman" panose="02020603050405020304" pitchFamily="18" charset="0"/>
              </a:rPr>
              <a:t>Request</a:t>
            </a:r>
            <a:r>
              <a:rPr lang="de-DE" sz="1200" b="1" spc="-40">
                <a:latin typeface="Calibri" panose="020F0502020204030204" pitchFamily="34" charset="0"/>
                <a:ea typeface="Symbol" panose="05050102010706020507" pitchFamily="18" charset="2"/>
                <a:cs typeface="Times New Roman" panose="02020603050405020304" pitchFamily="18" charset="0"/>
              </a:rPr>
              <a:t> </a:t>
            </a:r>
            <a:r>
              <a:rPr lang="de-DE" sz="1200" b="1" spc="-5">
                <a:latin typeface="Calibri" panose="020F0502020204030204" pitchFamily="34" charset="0"/>
                <a:ea typeface="Symbol" panose="05050102010706020507" pitchFamily="18" charset="2"/>
                <a:cs typeface="Times New Roman" panose="02020603050405020304" pitchFamily="18" charset="0"/>
              </a:rPr>
              <a:t>Forgery</a:t>
            </a:r>
            <a:r>
              <a:rPr lang="de-DE" sz="1200" b="1" spc="-45">
                <a:latin typeface="Calibri" panose="020F0502020204030204" pitchFamily="34" charset="0"/>
                <a:ea typeface="Symbol" panose="05050102010706020507" pitchFamily="18" charset="2"/>
                <a:cs typeface="Times New Roman" panose="02020603050405020304" pitchFamily="18" charset="0"/>
              </a:rPr>
              <a:t> </a:t>
            </a:r>
            <a:r>
              <a:rPr lang="de-DE" sz="1200" b="1" spc="-5">
                <a:latin typeface="Calibri" panose="020F0502020204030204" pitchFamily="34" charset="0"/>
                <a:ea typeface="Symbol" panose="05050102010706020507" pitchFamily="18" charset="2"/>
                <a:cs typeface="Times New Roman" panose="02020603050405020304" pitchFamily="18" charset="0"/>
              </a:rPr>
              <a:t>(XSRF/CSRF)</a:t>
            </a:r>
            <a:endParaRPr lang="de-DE" sz="1200" b="1">
              <a:latin typeface="Calibri" panose="020F0502020204030204" pitchFamily="34" charset="0"/>
              <a:ea typeface="Symbol" panose="05050102010706020507" pitchFamily="18" charset="2"/>
              <a:cs typeface="Times New Roman" panose="02020603050405020304" pitchFamily="18" charset="0"/>
            </a:endParaRPr>
          </a:p>
          <a:p>
            <a:pPr marL="742950" marR="662940" lvl="1" indent="-285750">
              <a:lnSpc>
                <a:spcPts val="1420"/>
              </a:lnSpc>
              <a:spcBef>
                <a:spcPts val="5"/>
              </a:spcBef>
              <a:spcAft>
                <a:spcPts val="0"/>
              </a:spcAft>
              <a:buSzPts val="1200"/>
              <a:buFont typeface="Courier New" panose="02070309020205020404" pitchFamily="49" charset="0"/>
              <a:buChar char="o"/>
              <a:tabLst>
                <a:tab pos="751205" algn="l"/>
              </a:tabLst>
            </a:pPr>
            <a:r>
              <a:rPr lang="de-DE" sz="1200" spc="-5">
                <a:latin typeface="Calibri" panose="020F0502020204030204" pitchFamily="34" charset="0"/>
                <a:ea typeface="Courier New" panose="02070309020205020404" pitchFamily="49" charset="0"/>
                <a:cs typeface="Times New Roman" panose="02020603050405020304" pitchFamily="18" charset="0"/>
              </a:rPr>
              <a:t>Tritt</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auf,</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wenn</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ein</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Angreifer</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einen</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Benutzer</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dazu</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zwingt,</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Aktionen</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auf</a:t>
            </a:r>
            <a:r>
              <a:rPr lang="de-DE" sz="1200" spc="355">
                <a:latin typeface="Times New Roman" panose="02020603050405020304" pitchFamily="18"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einem</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Webserver</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auszuführen,</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für</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die</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er</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bereits</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authentifiziert</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ist</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marL="742950" marR="73025" lvl="1" indent="-285750">
              <a:lnSpc>
                <a:spcPct val="97000"/>
              </a:lnSpc>
              <a:spcBef>
                <a:spcPts val="45"/>
              </a:spcBef>
              <a:spcAft>
                <a:spcPts val="0"/>
              </a:spcAft>
              <a:buSzPts val="1200"/>
              <a:buFont typeface="Courier New" panose="02070309020205020404" pitchFamily="49" charset="0"/>
              <a:buChar char="o"/>
              <a:tabLst>
                <a:tab pos="751205" algn="l"/>
              </a:tabLst>
            </a:pPr>
            <a:r>
              <a:rPr lang="de-DE" sz="1200" spc="-5">
                <a:latin typeface="Calibri" panose="020F0502020204030204" pitchFamily="34" charset="0"/>
                <a:ea typeface="Courier New" panose="02070309020205020404" pitchFamily="49" charset="0"/>
                <a:cs typeface="Times New Roman" panose="02020603050405020304" pitchFamily="18" charset="0"/>
              </a:rPr>
              <a:t>Verhindern</a:t>
            </a:r>
            <a:r>
              <a:rPr lang="de-DE" sz="1200" spc="-10">
                <a:latin typeface="Calibri" panose="020F0502020204030204" pitchFamily="34" charset="0"/>
                <a:ea typeface="Courier New" panose="02070309020205020404" pitchFamily="49" charset="0"/>
                <a:cs typeface="Times New Roman" panose="02020603050405020304" pitchFamily="18" charset="0"/>
              </a:rPr>
              <a:t> Sie </a:t>
            </a:r>
            <a:r>
              <a:rPr lang="de-DE" sz="1200" spc="-5">
                <a:latin typeface="Calibri" panose="020F0502020204030204" pitchFamily="34" charset="0"/>
                <a:ea typeface="Courier New" panose="02070309020205020404" pitchFamily="49" charset="0"/>
                <a:cs typeface="Times New Roman" panose="02020603050405020304" pitchFamily="18" charset="0"/>
              </a:rPr>
              <a:t>XSRF</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mit</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Token, Verschlüsselung,</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Scannen</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von</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XML-Dateien</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und</a:t>
            </a:r>
            <a:r>
              <a:rPr lang="de-DE" sz="1200" spc="255">
                <a:latin typeface="Times New Roman" panose="02020603050405020304" pitchFamily="18"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Cookie-Verifizierung</a:t>
            </a:r>
            <a:endParaRPr lang="de-DE" sz="1200">
              <a:effectLst/>
              <a:latin typeface="Calibri" panose="020F0502020204030204" pitchFamily="34" charset="0"/>
              <a:ea typeface="Courier New" panose="02070309020205020404" pitchFamily="49" charset="0"/>
              <a:cs typeface="Times New Roman" panose="02020603050405020304" pitchFamily="18" charset="0"/>
            </a:endParaRPr>
          </a:p>
        </p:txBody>
      </p:sp>
    </p:spTree>
    <p:extLst>
      <p:ext uri="{BB962C8B-B14F-4D97-AF65-F5344CB8AC3E}">
        <p14:creationId xmlns:p14="http://schemas.microsoft.com/office/powerpoint/2010/main" val="421436883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31800" y="377159"/>
            <a:ext cx="9829800" cy="6805355"/>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10"/>
            </a:pPr>
            <a:r>
              <a:rPr lang="de-DE" sz="2000" b="1"/>
              <a:t>Sichere Software-Entwicklung </a:t>
            </a:r>
          </a:p>
          <a:p>
            <a:pPr marL="457200" indent="-457200">
              <a:buFont typeface="+mj-lt"/>
              <a:buAutoNum type="arabicPeriod" startAt="10"/>
            </a:pPr>
            <a:endParaRPr lang="de-DE" sz="2000" b="1"/>
          </a:p>
          <a:p>
            <a:pPr marL="457200" indent="-457200">
              <a:buFont typeface="+mj-lt"/>
              <a:buAutoNum type="arabicPeriod" startAt="10"/>
            </a:pPr>
            <a:endParaRPr lang="de-DE" sz="2000" b="1"/>
          </a:p>
          <a:p>
            <a:pPr marL="457200" indent="-457200">
              <a:buFont typeface="+mj-lt"/>
              <a:buAutoNum type="arabicPeriod" startAt="10"/>
            </a:pPr>
            <a:endParaRPr lang="de-DE" sz="2000" b="1"/>
          </a:p>
          <a:p>
            <a:pPr marL="457200" indent="-457200">
              <a:buFont typeface="+mj-lt"/>
              <a:buAutoNum type="arabicPeriod" startAt="10"/>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3417DAC2-0FD3-49F0-A460-9E48FA64DB72}"/>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4" name="Rechteck 3">
            <a:extLst>
              <a:ext uri="{FF2B5EF4-FFF2-40B4-BE49-F238E27FC236}">
                <a16:creationId xmlns:a16="http://schemas.microsoft.com/office/drawing/2014/main" id="{529A3BE2-B44B-4CE4-8FC8-C4354DAEE705}"/>
              </a:ext>
            </a:extLst>
          </p:cNvPr>
          <p:cNvSpPr/>
          <p:nvPr/>
        </p:nvSpPr>
        <p:spPr>
          <a:xfrm>
            <a:off x="644421" y="2404862"/>
            <a:ext cx="5346700" cy="3087127"/>
          </a:xfrm>
          <a:prstGeom prst="rect">
            <a:avLst/>
          </a:prstGeom>
        </p:spPr>
        <p:txBody>
          <a:bodyPr>
            <a:spAutoFit/>
          </a:bodyPr>
          <a:lstStyle/>
          <a:p>
            <a:pPr marL="342900" lvl="0" indent="-342900">
              <a:spcBef>
                <a:spcPts val="275"/>
              </a:spcBef>
              <a:spcAft>
                <a:spcPts val="0"/>
              </a:spcAft>
              <a:buSzPts val="1200"/>
              <a:buFont typeface="Symbol" panose="05050102010706020507" pitchFamily="18" charset="2"/>
              <a:buChar char=""/>
              <a:tabLst>
                <a:tab pos="522605" algn="l"/>
              </a:tabLst>
            </a:pPr>
            <a:r>
              <a:rPr lang="de-DE" sz="1200" b="1" spc="-5">
                <a:latin typeface="Calibri" panose="020F0502020204030204" pitchFamily="34" charset="0"/>
                <a:ea typeface="Symbol" panose="05050102010706020507" pitchFamily="18" charset="2"/>
                <a:cs typeface="Times New Roman" panose="02020603050405020304" pitchFamily="18" charset="0"/>
              </a:rPr>
              <a:t>Injektionsangriffe</a:t>
            </a:r>
            <a:endParaRPr lang="de-DE" sz="1200" b="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65"/>
              </a:lnSpc>
              <a:spcBef>
                <a:spcPts val="45"/>
              </a:spcBef>
              <a:spcAft>
                <a:spcPts val="0"/>
              </a:spcAft>
              <a:buSzPts val="1200"/>
              <a:buFont typeface="Courier New" panose="02070309020205020404" pitchFamily="49" charset="0"/>
              <a:buChar char="o"/>
              <a:tabLst>
                <a:tab pos="9798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SQL-Einschleusung</a:t>
            </a:r>
            <a:endParaRPr lang="de-DE" sz="1100">
              <a:latin typeface="Calibri" panose="020F0502020204030204" pitchFamily="34" charset="0"/>
              <a:ea typeface="Courier New" panose="02070309020205020404" pitchFamily="49" charset="0"/>
              <a:cs typeface="Times New Roman" panose="02020603050405020304" pitchFamily="18" charset="0"/>
            </a:endParaRPr>
          </a:p>
          <a:p>
            <a:pPr marL="1143000" marR="504825" lvl="2" indent="-228600">
              <a:lnSpc>
                <a:spcPct val="99000"/>
              </a:lnSpc>
              <a:spcAft>
                <a:spcPts val="0"/>
              </a:spcAft>
              <a:buSzPts val="1200"/>
              <a:buFont typeface="Microsoft Sans Serif" panose="020B0604020202020204" pitchFamily="34" charset="0"/>
              <a:buChar char="▪"/>
              <a:tabLst>
                <a:tab pos="14370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Angriff,</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der</a:t>
            </a:r>
            <a:r>
              <a:rPr lang="de-DE" sz="1200" spc="-10">
                <a:latin typeface="Calibri" panose="020F0502020204030204" pitchFamily="34" charset="0"/>
                <a:ea typeface="Microsoft Sans Serif" panose="020B0604020202020204" pitchFamily="34" charset="0"/>
                <a:cs typeface="Times New Roman" panose="02020603050405020304" pitchFamily="18" charset="0"/>
              </a:rPr>
              <a:t> in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Einfügung</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Injektion</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einer</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SQL-Abfrage</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über</a:t>
            </a:r>
            <a:r>
              <a:rPr lang="de-DE" sz="1200" spc="23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Eingabedaten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vom</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Client</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in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eine</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Webanwendung</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besteht</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65"/>
              </a:lnSpc>
              <a:spcBef>
                <a:spcPts val="45"/>
              </a:spcBef>
              <a:spcAft>
                <a:spcPts val="0"/>
              </a:spcAft>
              <a:buSzPts val="1200"/>
              <a:buFont typeface="Courier New" panose="02070309020205020404" pitchFamily="49" charset="0"/>
              <a:buChar char="o"/>
              <a:tabLst>
                <a:tab pos="9798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Injektionsangriff</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143000" marR="1050925" lvl="2" indent="-228600">
              <a:lnSpc>
                <a:spcPct val="99000"/>
              </a:lnSpc>
              <a:spcAft>
                <a:spcPts val="0"/>
              </a:spcAft>
              <a:buSzPts val="1200"/>
              <a:buFont typeface="Microsoft Sans Serif" panose="020B0604020202020204" pitchFamily="34" charset="0"/>
              <a:buChar char="▪"/>
              <a:tabLst>
                <a:tab pos="14370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Einfügen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von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zusätzlichen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Informationen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oder</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Code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durch</a:t>
            </a:r>
            <a:r>
              <a:rPr lang="de-DE" sz="1200" spc="17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Dateneingabe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von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Client</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in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Anwendung</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600200" lvl="3" indent="-228600">
              <a:lnSpc>
                <a:spcPts val="1525"/>
              </a:lnSpc>
              <a:buSzPts val="1200"/>
              <a:buFont typeface="Symbol" panose="05050102010706020507" pitchFamily="18" charset="2"/>
              <a:buChar char=""/>
              <a:tabLst>
                <a:tab pos="1894840" algn="l"/>
              </a:tabLst>
            </a:pPr>
            <a:r>
              <a:rPr lang="de-DE" sz="1200" spc="-5">
                <a:latin typeface="Calibri" panose="020F0502020204030204" pitchFamily="34" charset="0"/>
                <a:ea typeface="Symbol" panose="05050102010706020507" pitchFamily="18" charset="2"/>
                <a:cs typeface="Times New Roman" panose="02020603050405020304" pitchFamily="18" charset="0"/>
              </a:rPr>
              <a:t>SQL</a:t>
            </a:r>
            <a:endParaRPr lang="de-DE" sz="1200">
              <a:latin typeface="Calibri" panose="020F0502020204030204" pitchFamily="34" charset="0"/>
              <a:ea typeface="Symbol" panose="05050102010706020507" pitchFamily="18" charset="2"/>
              <a:cs typeface="Times New Roman" panose="02020603050405020304" pitchFamily="18" charset="0"/>
            </a:endParaRPr>
          </a:p>
          <a:p>
            <a:pPr marL="1600200" lvl="3" indent="-228600">
              <a:spcBef>
                <a:spcPts val="10"/>
              </a:spcBef>
              <a:spcAft>
                <a:spcPts val="0"/>
              </a:spcAft>
              <a:buSzPts val="1200"/>
              <a:buFont typeface="Symbol" panose="05050102010706020507" pitchFamily="18" charset="2"/>
              <a:buChar char=""/>
              <a:tabLst>
                <a:tab pos="1894840" algn="l"/>
              </a:tabLst>
            </a:pPr>
            <a:r>
              <a:rPr lang="de-DE" sz="1200" spc="-5">
                <a:latin typeface="Calibri" panose="020F0502020204030204" pitchFamily="34" charset="0"/>
                <a:ea typeface="Symbol" panose="05050102010706020507" pitchFamily="18" charset="2"/>
                <a:cs typeface="Times New Roman" panose="02020603050405020304" pitchFamily="18" charset="0"/>
              </a:rPr>
              <a:t>HTML</a:t>
            </a:r>
            <a:endParaRPr lang="de-DE" sz="1200">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25"/>
              </a:lnSpc>
              <a:spcBef>
                <a:spcPts val="20"/>
              </a:spcBef>
              <a:spcAft>
                <a:spcPts val="0"/>
              </a:spcAft>
              <a:buSzPts val="1200"/>
              <a:buFont typeface="Symbol" panose="05050102010706020507" pitchFamily="18" charset="2"/>
              <a:buChar char=""/>
              <a:tabLst>
                <a:tab pos="1894840" algn="l"/>
              </a:tabLst>
            </a:pPr>
            <a:r>
              <a:rPr lang="de-DE" sz="1200">
                <a:latin typeface="Calibri" panose="020F0502020204030204" pitchFamily="34" charset="0"/>
                <a:ea typeface="Symbol" panose="05050102010706020507" pitchFamily="18" charset="2"/>
                <a:cs typeface="Times New Roman" panose="02020603050405020304" pitchFamily="18" charset="0"/>
              </a:rPr>
              <a:t>XML</a:t>
            </a:r>
          </a:p>
          <a:p>
            <a:pPr marL="1600200" lvl="3" indent="-228600">
              <a:lnSpc>
                <a:spcPts val="1515"/>
              </a:lnSpc>
              <a:buSzPts val="1200"/>
              <a:buFont typeface="Symbol" panose="05050102010706020507" pitchFamily="18" charset="2"/>
              <a:buChar char=""/>
              <a:tabLst>
                <a:tab pos="1894840" algn="l"/>
              </a:tabLst>
            </a:pPr>
            <a:r>
              <a:rPr lang="de-DE" sz="1200" spc="-5">
                <a:latin typeface="Calibri" panose="020F0502020204030204" pitchFamily="34" charset="0"/>
                <a:ea typeface="Symbol" panose="05050102010706020507" pitchFamily="18" charset="2"/>
                <a:cs typeface="Times New Roman" panose="02020603050405020304" pitchFamily="18" charset="0"/>
              </a:rPr>
              <a:t>LDAP</a:t>
            </a:r>
            <a:endParaRPr lang="de-DE" sz="1200">
              <a:latin typeface="Calibri" panose="020F0502020204030204" pitchFamily="34" charset="0"/>
              <a:ea typeface="Symbol" panose="05050102010706020507" pitchFamily="18" charset="2"/>
              <a:cs typeface="Times New Roman" panose="02020603050405020304" pitchFamily="18" charset="0"/>
            </a:endParaRPr>
          </a:p>
          <a:p>
            <a:pPr marL="1143000" lvl="2" indent="-228600">
              <a:lnSpc>
                <a:spcPts val="1450"/>
              </a:lnSpc>
              <a:buSzPts val="1200"/>
              <a:buFont typeface="Microsoft Sans Serif" panose="020B0604020202020204" pitchFamily="34" charset="0"/>
              <a:buChar char="▪"/>
              <a:tabLst>
                <a:tab pos="143700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häufigste</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Typ</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ist</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SQL-Injection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a:spcBef>
                <a:spcPts val="60"/>
              </a:spcBef>
            </a:pPr>
            <a:r>
              <a:rPr lang="de-DE" sz="1150">
                <a:latin typeface="Calibri" panose="020F0502020204030204" pitchFamily="34" charset="0"/>
                <a:ea typeface="Calibri" panose="020F0502020204030204" pitchFamily="34" charset="0"/>
                <a:cs typeface="Calibri" panose="020F0502020204030204" pitchFamily="34" charset="0"/>
              </a:rPr>
              <a:t> </a:t>
            </a:r>
            <a:endParaRPr lang="de-DE" sz="1100">
              <a:latin typeface="Calibri" panose="020F0502020204030204" pitchFamily="34" charset="0"/>
              <a:ea typeface="Calibri" panose="020F0502020204030204" pitchFamily="34" charset="0"/>
              <a:cs typeface="Times New Roman" panose="02020603050405020304" pitchFamily="18" charset="0"/>
            </a:endParaRPr>
          </a:p>
          <a:p>
            <a:pPr marL="742950" lvl="1" indent="-285750">
              <a:buSzPts val="1200"/>
              <a:buFont typeface="Courier New" panose="02070309020205020404" pitchFamily="49" charset="0"/>
              <a:buChar char="o"/>
              <a:tabLst>
                <a:tab pos="979805" algn="l"/>
              </a:tabLst>
            </a:pPr>
            <a:r>
              <a:rPr lang="de-DE" sz="1200" b="1">
                <a:latin typeface="Calibri" panose="020F0502020204030204" pitchFamily="34" charset="0"/>
                <a:ea typeface="Courier New" panose="02070309020205020404" pitchFamily="49" charset="0"/>
                <a:cs typeface="Times New Roman" panose="02020603050405020304" pitchFamily="18" charset="0"/>
              </a:rPr>
              <a:t>Wie</a:t>
            </a:r>
            <a:r>
              <a:rPr lang="de-DE" sz="1200" b="1" spc="-35">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funktioniert</a:t>
            </a:r>
            <a:r>
              <a:rPr lang="de-DE" sz="1200" b="1" spc="-25">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eine</a:t>
            </a:r>
            <a:r>
              <a:rPr lang="de-DE" sz="1200" b="1" spc="-30">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normale</a:t>
            </a:r>
            <a:r>
              <a:rPr lang="de-DE" sz="1200" b="1" spc="-10">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SQL-Anfrage?</a:t>
            </a:r>
            <a:endParaRPr lang="de-DE" sz="1200" b="1">
              <a:effectLst/>
              <a:latin typeface="Calibri" panose="020F0502020204030204" pitchFamily="34" charset="0"/>
              <a:ea typeface="Courier New" panose="02070309020205020404" pitchFamily="49" charset="0"/>
              <a:cs typeface="Times New Roman" panose="02020603050405020304" pitchFamily="18" charset="0"/>
            </a:endParaRPr>
          </a:p>
        </p:txBody>
      </p:sp>
      <p:pic>
        <p:nvPicPr>
          <p:cNvPr id="5" name="Grafik 4">
            <a:extLst>
              <a:ext uri="{FF2B5EF4-FFF2-40B4-BE49-F238E27FC236}">
                <a16:creationId xmlns:a16="http://schemas.microsoft.com/office/drawing/2014/main" id="{CBB81555-2759-43CD-8BB1-D64CD28A6FDD}"/>
              </a:ext>
            </a:extLst>
          </p:cNvPr>
          <p:cNvPicPr>
            <a:picLocks noChangeAspect="1"/>
          </p:cNvPicPr>
          <p:nvPr/>
        </p:nvPicPr>
        <p:blipFill>
          <a:blip r:embed="rId4"/>
          <a:stretch>
            <a:fillRect/>
          </a:stretch>
        </p:blipFill>
        <p:spPr>
          <a:xfrm>
            <a:off x="4854131" y="3208236"/>
            <a:ext cx="5226469" cy="3758718"/>
          </a:xfrm>
          <a:prstGeom prst="rect">
            <a:avLst/>
          </a:prstGeom>
        </p:spPr>
      </p:pic>
    </p:spTree>
    <p:extLst>
      <p:ext uri="{BB962C8B-B14F-4D97-AF65-F5344CB8AC3E}">
        <p14:creationId xmlns:p14="http://schemas.microsoft.com/office/powerpoint/2010/main" val="36399166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31800" y="377159"/>
            <a:ext cx="9829800" cy="699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10"/>
            </a:pPr>
            <a:r>
              <a:rPr lang="de-DE" sz="2000" b="1"/>
              <a:t>Sichere Software-Entwicklung </a:t>
            </a:r>
          </a:p>
          <a:p>
            <a:pPr marL="457200" indent="-457200">
              <a:buFont typeface="+mj-lt"/>
              <a:buAutoNum type="arabicPeriod" startAt="10"/>
            </a:pPr>
            <a:endParaRPr lang="de-DE" sz="2000" b="1"/>
          </a:p>
          <a:p>
            <a:pPr marL="457200" indent="-457200">
              <a:buFont typeface="+mj-lt"/>
              <a:buAutoNum type="arabicPeriod" startAt="10"/>
            </a:pPr>
            <a:endParaRPr lang="de-DE" sz="2000" b="1"/>
          </a:p>
          <a:p>
            <a:pPr marL="457200" indent="-457200">
              <a:buFont typeface="+mj-lt"/>
              <a:buAutoNum type="arabicPeriod" startAt="10"/>
            </a:pPr>
            <a:endParaRPr lang="de-DE" sz="2000" b="1"/>
          </a:p>
          <a:p>
            <a:pPr marL="457200" indent="-457200">
              <a:buFont typeface="+mj-lt"/>
              <a:buAutoNum type="arabicPeriod" startAt="10"/>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3417DAC2-0FD3-49F0-A460-9E48FA64DB72}"/>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D072F9D0-BE73-4676-8972-02D9052D3EF3}"/>
              </a:ext>
            </a:extLst>
          </p:cNvPr>
          <p:cNvSpPr/>
          <p:nvPr/>
        </p:nvSpPr>
        <p:spPr>
          <a:xfrm>
            <a:off x="393700" y="2314684"/>
            <a:ext cx="11606714" cy="5593839"/>
          </a:xfrm>
          <a:prstGeom prst="rect">
            <a:avLst/>
          </a:prstGeom>
        </p:spPr>
        <p:txBody>
          <a:bodyPr wrap="square">
            <a:spAutoFit/>
          </a:bodyPr>
          <a:lstStyle/>
          <a:p>
            <a:pPr marL="342900" lvl="0" indent="-342900">
              <a:spcBef>
                <a:spcPts val="275"/>
              </a:spcBef>
              <a:spcAft>
                <a:spcPts val="0"/>
              </a:spcAft>
              <a:buSzPts val="1200"/>
              <a:buFont typeface="Symbol" panose="05050102010706020507" pitchFamily="18" charset="2"/>
              <a:buChar char=""/>
              <a:tabLst>
                <a:tab pos="294005" algn="l"/>
              </a:tabLst>
            </a:pPr>
            <a:r>
              <a:rPr lang="de-DE" sz="1200" b="1" spc="-5">
                <a:latin typeface="Calibri" panose="020F0502020204030204" pitchFamily="34" charset="0"/>
                <a:ea typeface="Symbol" panose="05050102010706020507" pitchFamily="18" charset="2"/>
                <a:cs typeface="Times New Roman" panose="02020603050405020304" pitchFamily="18" charset="0"/>
              </a:rPr>
              <a:t>XML-Schwachstellen</a:t>
            </a:r>
            <a:endParaRPr lang="de-DE" sz="1200" b="1">
              <a:latin typeface="Calibri" panose="020F0502020204030204" pitchFamily="34" charset="0"/>
              <a:ea typeface="Symbol" panose="05050102010706020507" pitchFamily="18" charset="2"/>
              <a:cs typeface="Times New Roman" panose="02020603050405020304" pitchFamily="18" charset="0"/>
            </a:endParaRPr>
          </a:p>
          <a:p>
            <a:pPr marL="742950" marR="424815" lvl="1" indent="-285750">
              <a:lnSpc>
                <a:spcPct val="95000"/>
              </a:lnSpc>
              <a:spcBef>
                <a:spcPts val="45"/>
              </a:spcBef>
              <a:spcAft>
                <a:spcPts val="0"/>
              </a:spcAft>
              <a:buSzPts val="1200"/>
              <a:buFont typeface="Courier New" panose="02070309020205020404" pitchFamily="49" charset="0"/>
              <a:buChar char="o"/>
              <a:tabLst>
                <a:tab pos="751205" algn="l"/>
              </a:tabLst>
            </a:pPr>
            <a:r>
              <a:rPr lang="de-DE" sz="1200" spc="-5">
                <a:latin typeface="Calibri" panose="020F0502020204030204" pitchFamily="34" charset="0"/>
                <a:ea typeface="Courier New" panose="02070309020205020404" pitchFamily="49" charset="0"/>
                <a:cs typeface="Times New Roman" panose="02020603050405020304" pitchFamily="18" charset="0"/>
              </a:rPr>
              <a:t>XML-Daten,</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die</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ohne</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Verschlüsselung</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oder</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Eingabevalidierung</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übermittelt</a:t>
            </a:r>
            <a:r>
              <a:rPr lang="de-DE" sz="1200" spc="355">
                <a:latin typeface="Times New Roman" panose="02020603050405020304" pitchFamily="18"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werden,</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sind</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anfällig</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für</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Spoofing,</a:t>
            </a:r>
            <a:r>
              <a:rPr lang="de-DE" sz="1200" spc="-15">
                <a:latin typeface="Calibri" panose="020F0502020204030204" pitchFamily="34" charset="0"/>
                <a:ea typeface="Courier New" panose="02070309020205020404" pitchFamily="49" charset="0"/>
                <a:cs typeface="Times New Roman" panose="02020603050405020304" pitchFamily="18" charset="0"/>
              </a:rPr>
              <a:t> </a:t>
            </a:r>
          </a:p>
          <a:p>
            <a:pPr marL="742950" marR="424815" lvl="1" indent="-285750">
              <a:lnSpc>
                <a:spcPct val="95000"/>
              </a:lnSpc>
              <a:spcBef>
                <a:spcPts val="45"/>
              </a:spcBef>
              <a:spcAft>
                <a:spcPts val="0"/>
              </a:spcAft>
              <a:buSzPts val="1200"/>
              <a:buFont typeface="Courier New" panose="02070309020205020404" pitchFamily="49" charset="0"/>
              <a:buChar char="o"/>
              <a:tabLst>
                <a:tab pos="751205" algn="l"/>
              </a:tabLst>
            </a:pPr>
            <a:r>
              <a:rPr lang="de-DE" sz="1200" spc="-5">
                <a:latin typeface="Calibri" panose="020F0502020204030204" pitchFamily="34" charset="0"/>
                <a:ea typeface="Courier New" panose="02070309020205020404" pitchFamily="49" charset="0"/>
                <a:cs typeface="Times New Roman" panose="02020603050405020304" pitchFamily="18" charset="0"/>
              </a:rPr>
              <a:t>Request</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Forgery</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und</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das</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Einschleusen</a:t>
            </a:r>
            <a:r>
              <a:rPr lang="de-DE" sz="1200" spc="205">
                <a:latin typeface="Times New Roman" panose="02020603050405020304" pitchFamily="18"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von</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beliebigem</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Code</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XML-Bombe</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(Billion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Laughs</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Attack)</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600200" marR="115570" lvl="3" indent="-228600">
              <a:spcBef>
                <a:spcPts val="5"/>
              </a:spcBef>
              <a:spcAft>
                <a:spcPts val="0"/>
              </a:spcAft>
              <a:buSzPts val="1200"/>
              <a:buFont typeface="Symbol" panose="05050102010706020507" pitchFamily="18" charset="2"/>
              <a:buChar char=""/>
              <a:tabLst>
                <a:tab pos="1666240" algn="l"/>
              </a:tabLst>
            </a:pPr>
            <a:r>
              <a:rPr lang="de-DE" sz="1200">
                <a:latin typeface="Calibri" panose="020F0502020204030204" pitchFamily="34" charset="0"/>
                <a:ea typeface="Symbol" panose="05050102010706020507" pitchFamily="18" charset="2"/>
                <a:cs typeface="Times New Roman" panose="02020603050405020304" pitchFamily="18" charset="0"/>
              </a:rPr>
              <a:t>XML</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kodiert</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Entitäten,</a:t>
            </a:r>
            <a:r>
              <a:rPr lang="de-DE" sz="1200" spc="-1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die</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exponentiell</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anwachsen,</a:t>
            </a:r>
            <a:r>
              <a:rPr lang="de-DE" sz="1200" spc="-1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Speicher</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auf</a:t>
            </a:r>
            <a:r>
              <a:rPr lang="de-DE" sz="1200" spc="305">
                <a:latin typeface="Times New Roman" panose="02020603050405020304" pitchFamily="18"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dem</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Host</a:t>
            </a:r>
            <a:r>
              <a:rPr lang="de-DE" sz="1200" spc="-1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verbrauchen</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und</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möglicherweise</a:t>
            </a:r>
            <a:r>
              <a:rPr lang="de-DE" sz="1200" spc="-1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zum</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Absturz</a:t>
            </a:r>
            <a:r>
              <a:rPr lang="de-DE" sz="1200" spc="185">
                <a:latin typeface="Times New Roman" panose="02020603050405020304" pitchFamily="18"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bringen</a:t>
            </a:r>
            <a:endParaRPr lang="de-DE" sz="1200">
              <a:latin typeface="Calibri" panose="020F0502020204030204" pitchFamily="34" charset="0"/>
              <a:ea typeface="Symbol" panose="05050102010706020507" pitchFamily="18" charset="2"/>
              <a:cs typeface="Times New Roman" panose="02020603050405020304" pitchFamily="18" charset="0"/>
            </a:endParaRPr>
          </a:p>
          <a:p>
            <a:pPr marL="1143000" lvl="2" indent="-228600">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Externe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XML-Entität</a:t>
            </a:r>
            <a:r>
              <a:rPr lang="de-DE" sz="1200" spc="-10">
                <a:latin typeface="Calibri" panose="020F0502020204030204" pitchFamily="34" charset="0"/>
                <a:ea typeface="Microsoft Sans Serif" panose="020B0604020202020204" pitchFamily="34" charset="0"/>
                <a:cs typeface="Times New Roman" panose="02020603050405020304" pitchFamily="18" charset="0"/>
              </a:rPr>
              <a:t> (XXE)</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600200" marR="537210" lvl="3" indent="-228600">
              <a:spcBef>
                <a:spcPts val="5"/>
              </a:spcBef>
              <a:spcAft>
                <a:spcPts val="0"/>
              </a:spcAft>
              <a:buSzPts val="1200"/>
              <a:buFont typeface="Symbol" panose="05050102010706020507" pitchFamily="18" charset="2"/>
              <a:buChar char=""/>
              <a:tabLst>
                <a:tab pos="1666240" algn="l"/>
              </a:tabLst>
            </a:pPr>
            <a:r>
              <a:rPr lang="de-DE" sz="1200" spc="-5">
                <a:latin typeface="Calibri" panose="020F0502020204030204" pitchFamily="34" charset="0"/>
                <a:ea typeface="Symbol" panose="05050102010706020507" pitchFamily="18" charset="2"/>
                <a:cs typeface="Times New Roman" panose="02020603050405020304" pitchFamily="18" charset="0"/>
              </a:rPr>
              <a:t>Ein Angriff,</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der</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eine</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Anfrage</a:t>
            </a:r>
            <a:r>
              <a:rPr lang="de-DE" sz="1200" spc="-10">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nach</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einer</a:t>
            </a:r>
            <a:r>
              <a:rPr lang="de-DE" sz="1200" spc="-1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lokalen Ressource</a:t>
            </a:r>
            <a:r>
              <a:rPr lang="de-DE" sz="1200" spc="175">
                <a:latin typeface="Times New Roman" panose="02020603050405020304" pitchFamily="18"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einbettet</a:t>
            </a:r>
            <a:endParaRPr lang="de-DE" sz="1200">
              <a:latin typeface="Calibri" panose="020F0502020204030204" pitchFamily="34" charset="0"/>
              <a:ea typeface="Symbol" panose="05050102010706020507" pitchFamily="18" charset="2"/>
              <a:cs typeface="Times New Roman" panose="02020603050405020304" pitchFamily="18" charset="0"/>
            </a:endParaRPr>
          </a:p>
          <a:p>
            <a:pPr marL="1600200" marR="607695" lvl="3" indent="-228600">
              <a:spcBef>
                <a:spcPts val="5"/>
              </a:spcBef>
              <a:spcAft>
                <a:spcPts val="0"/>
              </a:spcAft>
              <a:buSzPts val="1200"/>
              <a:buFont typeface="Symbol" panose="05050102010706020507" pitchFamily="18" charset="2"/>
              <a:buChar char=""/>
              <a:tabLst>
                <a:tab pos="1666240" algn="l"/>
              </a:tabLst>
            </a:pPr>
            <a:r>
              <a:rPr lang="de-DE" sz="1200">
                <a:latin typeface="Calibri" panose="020F0502020204030204" pitchFamily="34" charset="0"/>
                <a:ea typeface="Symbol" panose="05050102010706020507" pitchFamily="18" charset="2"/>
                <a:cs typeface="Times New Roman" panose="02020603050405020304" pitchFamily="18" charset="0"/>
              </a:rPr>
              <a:t>Um</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zu</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verhindern,</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dass</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XML-Schwachstellen</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ausgenutzt</a:t>
            </a:r>
            <a:r>
              <a:rPr lang="de-DE" sz="1200" spc="295">
                <a:latin typeface="Times New Roman" panose="02020603050405020304" pitchFamily="18"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werden,</a:t>
            </a:r>
            <a:r>
              <a:rPr lang="de-DE" sz="1200" spc="-3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verwenden</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Sie</a:t>
            </a:r>
            <a:r>
              <a:rPr lang="de-DE" sz="1200" spc="-45">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eine</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korrekte</a:t>
            </a:r>
            <a:r>
              <a:rPr lang="de-DE" sz="1200" spc="-4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Eingabevalidierung</a:t>
            </a:r>
            <a:endParaRPr lang="de-DE" sz="1200">
              <a:latin typeface="Calibri" panose="020F0502020204030204" pitchFamily="34" charset="0"/>
              <a:ea typeface="Symbol" panose="05050102010706020507" pitchFamily="18" charset="2"/>
              <a:cs typeface="Times New Roman" panose="02020603050405020304" pitchFamily="18" charset="0"/>
            </a:endParaRPr>
          </a:p>
          <a:p>
            <a:pPr>
              <a:spcBef>
                <a:spcPts val="45"/>
              </a:spcBef>
            </a:pPr>
            <a:r>
              <a:rPr lang="de-DE" sz="1150">
                <a:latin typeface="Calibri" panose="020F0502020204030204" pitchFamily="34" charset="0"/>
                <a:ea typeface="Calibri" panose="020F0502020204030204" pitchFamily="34" charset="0"/>
                <a:cs typeface="Calibri" panose="020F0502020204030204" pitchFamily="34" charset="0"/>
              </a:rPr>
              <a:t> </a:t>
            </a:r>
            <a:endParaRPr lang="de-DE" sz="1100">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200"/>
              <a:buFont typeface="Symbol" panose="05050102010706020507" pitchFamily="18" charset="2"/>
              <a:buChar char=""/>
              <a:tabLst>
                <a:tab pos="294005" algn="l"/>
              </a:tabLst>
            </a:pPr>
            <a:r>
              <a:rPr lang="de-DE" sz="1200" b="1" spc="-10">
                <a:latin typeface="Calibri" panose="020F0502020204030204" pitchFamily="34" charset="0"/>
                <a:ea typeface="Symbol" panose="05050102010706020507" pitchFamily="18" charset="2"/>
                <a:cs typeface="Times New Roman" panose="02020603050405020304" pitchFamily="18" charset="0"/>
              </a:rPr>
              <a:t>Ausführungsbedingungen  (Race Conditions)</a:t>
            </a:r>
            <a:endParaRPr lang="de-DE" sz="1200" b="1">
              <a:latin typeface="Calibri" panose="020F0502020204030204" pitchFamily="34" charset="0"/>
              <a:ea typeface="Symbol" panose="05050102010706020507" pitchFamily="18" charset="2"/>
              <a:cs typeface="Times New Roman" panose="02020603050405020304" pitchFamily="18" charset="0"/>
            </a:endParaRPr>
          </a:p>
          <a:p>
            <a:pPr marL="742950" marR="73025" lvl="1" indent="-285750">
              <a:lnSpc>
                <a:spcPct val="97000"/>
              </a:lnSpc>
              <a:spcBef>
                <a:spcPts val="25"/>
              </a:spcBef>
              <a:spcAft>
                <a:spcPts val="0"/>
              </a:spcAft>
              <a:buSzPts val="1200"/>
              <a:buFont typeface="Courier New" panose="02070309020205020404" pitchFamily="49" charset="0"/>
              <a:buChar char="o"/>
              <a:tabLst>
                <a:tab pos="751205" algn="l"/>
              </a:tabLst>
            </a:pPr>
            <a:r>
              <a:rPr lang="de-DE" sz="1200">
                <a:latin typeface="Calibri" panose="020F0502020204030204" pitchFamily="34" charset="0"/>
                <a:ea typeface="Courier New" panose="02070309020205020404" pitchFamily="49" charset="0"/>
                <a:cs typeface="Times New Roman" panose="02020603050405020304" pitchFamily="18" charset="0"/>
              </a:rPr>
              <a:t>Eine</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Software-Schwachstelle,</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wenn</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das</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Ergebnis</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von</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Ausführungsprozessen</a:t>
            </a:r>
            <a:r>
              <a:rPr lang="de-DE" sz="1200" spc="215">
                <a:latin typeface="Times New Roman" panose="02020603050405020304" pitchFamily="18"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direkt</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von</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der</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Reihenfolge</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und</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dem</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Timing bestimmter</a:t>
            </a:r>
            <a:endParaRPr lang="de-DE" sz="1200" spc="-20">
              <a:latin typeface="Calibri" panose="020F0502020204030204" pitchFamily="34" charset="0"/>
              <a:ea typeface="Courier New" panose="02070309020205020404" pitchFamily="49" charset="0"/>
              <a:cs typeface="Times New Roman" panose="02020603050405020304" pitchFamily="18" charset="0"/>
            </a:endParaRPr>
          </a:p>
          <a:p>
            <a:pPr marR="73025" lvl="1">
              <a:lnSpc>
                <a:spcPct val="97000"/>
              </a:lnSpc>
              <a:spcBef>
                <a:spcPts val="25"/>
              </a:spcBef>
              <a:spcAft>
                <a:spcPts val="0"/>
              </a:spcAft>
              <a:buSzPts val="1200"/>
              <a:tabLst>
                <a:tab pos="751205" algn="l"/>
              </a:tabLst>
            </a:pP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Ereignisse</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abhängt</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und</a:t>
            </a:r>
            <a:r>
              <a:rPr lang="de-DE" sz="1200" spc="235">
                <a:latin typeface="Times New Roman" panose="02020603050405020304" pitchFamily="18"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diese</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Ereignisse</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nicht</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10">
                <a:latin typeface="Calibri" panose="020F0502020204030204" pitchFamily="34" charset="0"/>
                <a:ea typeface="Courier New" panose="02070309020205020404" pitchFamily="49" charset="0"/>
                <a:cs typeface="Times New Roman" panose="02020603050405020304" pitchFamily="18" charset="0"/>
              </a:rPr>
              <a:t>in</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der</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vom</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Entwickler</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vorgesehenen</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Reihenfolge</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und</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zum</a:t>
            </a:r>
            <a:r>
              <a:rPr lang="de-DE" sz="1200" spc="275">
                <a:latin typeface="Times New Roman" panose="02020603050405020304" pitchFamily="18"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vorgesehenen</a:t>
            </a:r>
            <a:r>
              <a:rPr lang="de-DE" sz="1200" spc="-4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Timing</a:t>
            </a:r>
            <a:r>
              <a:rPr lang="de-DE" sz="1200" spc="-4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ausgeführt</a:t>
            </a:r>
            <a:r>
              <a:rPr lang="de-DE" sz="1200" spc="-4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werden</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marL="742950" marR="607695" lvl="1" indent="-285750">
              <a:lnSpc>
                <a:spcPct val="95000"/>
              </a:lnSpc>
              <a:spcBef>
                <a:spcPts val="40"/>
              </a:spcBef>
              <a:spcAft>
                <a:spcPts val="0"/>
              </a:spcAft>
              <a:buSzPts val="1200"/>
              <a:buFont typeface="Courier New" panose="02070309020205020404" pitchFamily="49" charset="0"/>
              <a:buChar char="o"/>
              <a:tabLst>
                <a:tab pos="751205" algn="l"/>
              </a:tabLst>
            </a:pPr>
            <a:r>
              <a:rPr lang="de-DE" sz="1200" spc="-5">
                <a:latin typeface="Calibri" panose="020F0502020204030204" pitchFamily="34" charset="0"/>
                <a:ea typeface="Courier New" panose="02070309020205020404" pitchFamily="49" charset="0"/>
                <a:cs typeface="Times New Roman" panose="02020603050405020304" pitchFamily="18" charset="0"/>
              </a:rPr>
              <a:t>Es</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wurde</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eine </a:t>
            </a:r>
            <a:r>
              <a:rPr lang="de-DE" sz="1200" spc="-10">
                <a:latin typeface="Calibri" panose="020F0502020204030204" pitchFamily="34" charset="0"/>
                <a:ea typeface="Courier New" panose="02070309020205020404" pitchFamily="49" charset="0"/>
                <a:cs typeface="Times New Roman" panose="02020603050405020304" pitchFamily="18" charset="0"/>
              </a:rPr>
              <a:t>Race-Condition-Schwachstelle</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gefunden,</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bei</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der</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mehrere</a:t>
            </a:r>
            <a:r>
              <a:rPr lang="de-DE" sz="1200" spc="265">
                <a:latin typeface="Times New Roman" panose="02020603050405020304" pitchFamily="18"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Threads</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versuchen,</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eine</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Variable</a:t>
            </a:r>
            <a:r>
              <a:rPr lang="de-DE" sz="1200" spc="-20">
                <a:latin typeface="Calibri" panose="020F0502020204030204" pitchFamily="34" charset="0"/>
                <a:ea typeface="Courier New" panose="02070309020205020404" pitchFamily="49" charset="0"/>
                <a:cs typeface="Times New Roman" panose="02020603050405020304" pitchFamily="18" charset="0"/>
              </a:rPr>
              <a:t> </a:t>
            </a:r>
          </a:p>
          <a:p>
            <a:pPr marR="607695" lvl="1">
              <a:lnSpc>
                <a:spcPct val="95000"/>
              </a:lnSpc>
              <a:spcBef>
                <a:spcPts val="40"/>
              </a:spcBef>
              <a:spcAft>
                <a:spcPts val="0"/>
              </a:spcAft>
              <a:buSzPts val="1200"/>
              <a:tabLst>
                <a:tab pos="751205" algn="l"/>
              </a:tabLst>
            </a:pP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oder</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ein</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Objekt</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an</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der</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gleichen</a:t>
            </a:r>
            <a:r>
              <a:rPr lang="de-DE" sz="1200" spc="215">
                <a:latin typeface="Times New Roman" panose="02020603050405020304" pitchFamily="18"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Speicherposition</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zu</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schreiben</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a:spcBef>
                <a:spcPts val="60"/>
              </a:spcBef>
            </a:pPr>
            <a:r>
              <a:rPr lang="de-DE" sz="1200">
                <a:latin typeface="Calibri" panose="020F0502020204030204" pitchFamily="34" charset="0"/>
                <a:ea typeface="Calibri" panose="020F0502020204030204" pitchFamily="34" charset="0"/>
                <a:cs typeface="Calibri" panose="020F0502020204030204" pitchFamily="34" charset="0"/>
              </a:rPr>
              <a:t> </a:t>
            </a:r>
            <a:endParaRPr lang="de-DE" sz="1100">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ts val="1445"/>
              </a:lnSpc>
              <a:buSzPts val="1200"/>
              <a:buFont typeface="Microsoft Sans Serif" panose="020B0604020202020204" pitchFamily="34" charset="0"/>
              <a:buChar char="▪"/>
              <a:tabLst>
                <a:tab pos="1208405" algn="l"/>
              </a:tabLst>
            </a:pPr>
            <a:r>
              <a:rPr lang="de-DE" sz="1200" spc="-10">
                <a:latin typeface="Calibri" panose="020F0502020204030204" pitchFamily="34" charset="0"/>
                <a:ea typeface="Microsoft Sans Serif" panose="020B0604020202020204" pitchFamily="34" charset="0"/>
                <a:cs typeface="Times New Roman" panose="02020603050405020304" pitchFamily="18" charset="0"/>
              </a:rPr>
              <a:t>Dereferenzierung</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600200" marR="276860" lvl="3" indent="-228600">
              <a:spcAft>
                <a:spcPts val="0"/>
              </a:spcAft>
              <a:buSzPts val="1200"/>
              <a:buFont typeface="Symbol" panose="05050102010706020507" pitchFamily="18" charset="2"/>
              <a:buChar char=""/>
              <a:tabLst>
                <a:tab pos="1666240" algn="l"/>
              </a:tabLst>
            </a:pPr>
            <a:r>
              <a:rPr lang="de-DE" sz="1200">
                <a:latin typeface="Calibri" panose="020F0502020204030204" pitchFamily="34" charset="0"/>
                <a:ea typeface="Symbol" panose="05050102010706020507" pitchFamily="18" charset="2"/>
                <a:cs typeface="Times New Roman" panose="02020603050405020304" pitchFamily="18" charset="0"/>
              </a:rPr>
              <a:t>Eine</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Software-Schwachstelle,</a:t>
            </a:r>
            <a:r>
              <a:rPr lang="de-DE" sz="1200" spc="-1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die</a:t>
            </a:r>
            <a:r>
              <a:rPr lang="de-DE" sz="1200" spc="-1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auftritt,</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wenn</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der</a:t>
            </a:r>
            <a:r>
              <a:rPr lang="de-DE" sz="1200" spc="-1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Code</a:t>
            </a:r>
            <a:r>
              <a:rPr lang="de-DE" sz="1200" spc="245">
                <a:latin typeface="Times New Roman" panose="02020603050405020304" pitchFamily="18"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versucht,</a:t>
            </a:r>
            <a:r>
              <a:rPr lang="de-DE" sz="1200" spc="-35">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die</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Beziehung</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zwischen</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einem</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Zeiger</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und</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dem</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Ding,</a:t>
            </a:r>
            <a:r>
              <a:rPr lang="de-DE" sz="1200" spc="275">
                <a:latin typeface="Times New Roman" panose="02020603050405020304" pitchFamily="18" charset="0"/>
                <a:ea typeface="Symbol" panose="05050102010706020507" pitchFamily="18" charset="2"/>
                <a:cs typeface="Times New Roman" panose="02020603050405020304" pitchFamily="18" charset="0"/>
              </a:rPr>
              <a:t> </a:t>
            </a:r>
          </a:p>
          <a:p>
            <a:pPr marR="276860" lvl="3">
              <a:spcAft>
                <a:spcPts val="0"/>
              </a:spcAft>
              <a:buSzPts val="1200"/>
              <a:tabLst>
                <a:tab pos="1666240" algn="l"/>
              </a:tabLst>
            </a:pPr>
            <a:r>
              <a:rPr lang="de-DE" sz="1200" spc="275">
                <a:latin typeface="Times New Roman" panose="02020603050405020304" pitchFamily="18"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auf</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das</a:t>
            </a:r>
            <a:r>
              <a:rPr lang="de-DE" sz="1200" spc="-1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er</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zeigt,</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aufzuheben.</a:t>
            </a:r>
            <a:endParaRPr lang="de-DE" sz="1200">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25"/>
              </a:lnSpc>
              <a:buSzPts val="1200"/>
              <a:buFont typeface="Symbol" panose="05050102010706020507" pitchFamily="18" charset="2"/>
              <a:buChar char=""/>
              <a:tabLst>
                <a:tab pos="1666240" algn="l"/>
              </a:tabLst>
            </a:pPr>
            <a:r>
              <a:rPr lang="de-DE" sz="1200" spc="-5">
                <a:latin typeface="Calibri" panose="020F0502020204030204" pitchFamily="34" charset="0"/>
                <a:ea typeface="Symbol" panose="05050102010706020507" pitchFamily="18" charset="2"/>
                <a:cs typeface="Times New Roman" panose="02020603050405020304" pitchFamily="18" charset="0"/>
              </a:rPr>
              <a:t>Rennbedingungen</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sind</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schwer</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zu</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erkennen</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und</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zu</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entschärfen</a:t>
            </a:r>
            <a:endParaRPr lang="de-DE" sz="1200">
              <a:latin typeface="Calibri" panose="020F0502020204030204" pitchFamily="34" charset="0"/>
              <a:ea typeface="Symbol" panose="05050102010706020507" pitchFamily="18" charset="2"/>
              <a:cs typeface="Times New Roman" panose="02020603050405020304" pitchFamily="18" charset="0"/>
            </a:endParaRPr>
          </a:p>
          <a:p>
            <a:pPr marL="1600200" marR="741045" lvl="3" indent="-228600">
              <a:spcAft>
                <a:spcPts val="0"/>
              </a:spcAft>
              <a:buSzPts val="1200"/>
              <a:buFont typeface="Symbol" panose="05050102010706020507" pitchFamily="18" charset="2"/>
              <a:buChar char=""/>
              <a:tabLst>
                <a:tab pos="1666240" algn="l"/>
              </a:tabLst>
            </a:pPr>
            <a:r>
              <a:rPr lang="de-DE" sz="1200" spc="-5">
                <a:latin typeface="Calibri" panose="020F0502020204030204" pitchFamily="34" charset="0"/>
                <a:ea typeface="Symbol" panose="05050102010706020507" pitchFamily="18" charset="2"/>
                <a:cs typeface="Times New Roman" panose="02020603050405020304" pitchFamily="18" charset="0"/>
              </a:rPr>
              <a:t>Race</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Conditions</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können</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auch</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gegen</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Datenbanken</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und</a:t>
            </a:r>
            <a:r>
              <a:rPr lang="de-DE" sz="1200" spc="205">
                <a:latin typeface="Times New Roman" panose="02020603050405020304" pitchFamily="18"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Dateisysteme</a:t>
            </a:r>
            <a:r>
              <a:rPr lang="de-DE" sz="1200" spc="-6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verwendet</a:t>
            </a:r>
            <a:r>
              <a:rPr lang="de-DE" sz="1200" spc="-6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werden</a:t>
            </a:r>
            <a:endParaRPr lang="de-DE" sz="1200">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5"/>
              </a:lnSpc>
              <a:spcBef>
                <a:spcPts val="45"/>
              </a:spcBef>
              <a:spcAft>
                <a:spcPts val="0"/>
              </a:spcAft>
              <a:buSzPts val="1200"/>
              <a:buFont typeface="Courier New" panose="02070309020205020404" pitchFamily="49" charset="0"/>
              <a:buChar char="o"/>
              <a:tabLst>
                <a:tab pos="751205" algn="l"/>
              </a:tabLst>
            </a:pPr>
            <a:r>
              <a:rPr lang="de-DE" sz="1200" spc="-5">
                <a:latin typeface="Calibri" panose="020F0502020204030204" pitchFamily="34" charset="0"/>
                <a:ea typeface="Courier New" panose="02070309020205020404" pitchFamily="49" charset="0"/>
                <a:cs typeface="Times New Roman" panose="02020603050405020304" pitchFamily="18" charset="0"/>
              </a:rPr>
              <a:t>Zeitpunkt</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der</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Prüfung</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bis</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Zeitpunkt</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der</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Verwendung</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(TOCTTOU)</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marL="1143000" marR="424815" lvl="2" indent="-228600">
              <a:lnSpc>
                <a:spcPct val="99000"/>
              </a:lnSpc>
              <a:buSzPts val="1200"/>
              <a:buFont typeface="Microsoft Sans Serif" panose="020B0604020202020204" pitchFamily="34" charset="0"/>
              <a:buChar char="▪"/>
              <a:tabLst>
                <a:tab pos="120840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potenzielle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Sicherheitslücke,</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auftritt,</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wenn</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zwischen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dem</a:t>
            </a:r>
            <a:r>
              <a:rPr lang="de-DE" sz="1200" spc="21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Zeitpunkt,</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an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dem</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App</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Ressource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überprüft</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hat,</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p>
          <a:p>
            <a:pPr marR="424815" lvl="2">
              <a:lnSpc>
                <a:spcPct val="99000"/>
              </a:lnSpc>
              <a:buSzPts val="1200"/>
              <a:tabLst>
                <a:tab pos="1208405" algn="l"/>
              </a:tabLst>
            </a:pP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dem</a:t>
            </a:r>
            <a:r>
              <a:rPr lang="de-DE" sz="1200" spc="25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Zeitpunkt,</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an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dem</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10">
                <a:latin typeface="Calibri" panose="020F0502020204030204" pitchFamily="34" charset="0"/>
                <a:ea typeface="Microsoft Sans Serif" panose="020B0604020202020204" pitchFamily="34" charset="0"/>
                <a:cs typeface="Times New Roman" panose="02020603050405020304" pitchFamily="18" charset="0"/>
              </a:rPr>
              <a:t>App</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Ressource</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hat,</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9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Änderung</a:t>
            </a:r>
            <a:r>
              <a:rPr lang="de-DE" sz="1200" spc="-4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eintritt</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r>
              <a:rPr lang="de-DE" sz="1200">
                <a:latin typeface="Calibri" panose="020F0502020204030204" pitchFamily="34" charset="0"/>
                <a:ea typeface="Calibri" panose="020F0502020204030204" pitchFamily="34" charset="0"/>
                <a:cs typeface="Calibri" panose="020F0502020204030204" pitchFamily="34" charset="0"/>
              </a:rPr>
              <a:t> </a:t>
            </a:r>
            <a:endParaRPr lang="de-DE" sz="1100">
              <a:latin typeface="Calibri" panose="020F0502020204030204" pitchFamily="34" charset="0"/>
              <a:ea typeface="Calibri" panose="020F050202020403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840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Wie</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können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Sie</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Race</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Conditions</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TOCTTOU</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verhindern?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600200" marR="662940" lvl="3" indent="-228600">
              <a:lnSpc>
                <a:spcPct val="103000"/>
              </a:lnSpc>
              <a:spcBef>
                <a:spcPts val="20"/>
              </a:spcBef>
              <a:spcAft>
                <a:spcPts val="0"/>
              </a:spcAft>
              <a:buSzPts val="1200"/>
              <a:buFont typeface="Symbol" panose="05050102010706020507" pitchFamily="18" charset="2"/>
              <a:buChar char=""/>
              <a:tabLst>
                <a:tab pos="1666240" algn="l"/>
              </a:tabLst>
            </a:pPr>
            <a:r>
              <a:rPr lang="de-DE" sz="1200" spc="-5">
                <a:latin typeface="Calibri" panose="020F0502020204030204" pitchFamily="34" charset="0"/>
                <a:ea typeface="Symbol" panose="05050102010706020507" pitchFamily="18" charset="2"/>
                <a:cs typeface="Times New Roman" panose="02020603050405020304" pitchFamily="18" charset="0"/>
              </a:rPr>
              <a:t>Entwickeln</a:t>
            </a:r>
            <a:r>
              <a:rPr lang="de-DE" sz="1200" spc="-1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Sie</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Anwendungen,</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um</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Dinge</a:t>
            </a:r>
            <a:r>
              <a:rPr lang="de-DE" sz="1200" spc="-10">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möglichst</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nicht</a:t>
            </a:r>
            <a:r>
              <a:rPr lang="de-DE" sz="1200" spc="175">
                <a:latin typeface="Times New Roman" panose="02020603050405020304" pitchFamily="18"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sequentiell</a:t>
            </a:r>
            <a:r>
              <a:rPr lang="de-DE" sz="1200" spc="-35">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zu</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verarbeiten</a:t>
            </a:r>
            <a:endParaRPr lang="de-DE" sz="1200">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440"/>
              </a:lnSpc>
              <a:buSzPts val="1200"/>
              <a:buFont typeface="Symbol" panose="05050102010706020507" pitchFamily="18" charset="2"/>
              <a:buChar char=""/>
              <a:tabLst>
                <a:tab pos="1666240" algn="l"/>
              </a:tabLst>
            </a:pPr>
            <a:r>
              <a:rPr lang="de-DE" sz="1200" spc="-5">
                <a:latin typeface="Calibri" panose="020F0502020204030204" pitchFamily="34" charset="0"/>
                <a:ea typeface="Symbol" panose="05050102010706020507" pitchFamily="18" charset="2"/>
                <a:cs typeface="Times New Roman" panose="02020603050405020304" pitchFamily="18" charset="0"/>
              </a:rPr>
              <a:t>Implementieren</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Sie</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einen</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Sperrmechanismus,</a:t>
            </a:r>
            <a:r>
              <a:rPr lang="de-DE" sz="1200" spc="-3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um</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der</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App </a:t>
            </a:r>
            <a:r>
              <a:rPr lang="de-DE" sz="1200">
                <a:latin typeface="Calibri" panose="020F0502020204030204" pitchFamily="34" charset="0"/>
                <a:ea typeface="Calibri" panose="020F0502020204030204" pitchFamily="34" charset="0"/>
                <a:cs typeface="Times New Roman" panose="02020603050405020304" pitchFamily="18" charset="0"/>
              </a:rPr>
              <a:t>einen</a:t>
            </a:r>
            <a:r>
              <a:rPr lang="de-DE" sz="1200" spc="-25">
                <a:latin typeface="Calibri" panose="020F0502020204030204" pitchFamily="34" charset="0"/>
                <a:ea typeface="Calibri" panose="020F0502020204030204" pitchFamily="34" charset="0"/>
                <a:cs typeface="Times New Roman" panose="02020603050405020304" pitchFamily="18" charset="0"/>
              </a:rPr>
              <a:t> </a:t>
            </a:r>
            <a:r>
              <a:rPr lang="de-DE" sz="1200" spc="-5">
                <a:latin typeface="Calibri" panose="020F0502020204030204" pitchFamily="34" charset="0"/>
                <a:ea typeface="Calibri" panose="020F0502020204030204" pitchFamily="34" charset="0"/>
                <a:cs typeface="Times New Roman" panose="02020603050405020304" pitchFamily="18" charset="0"/>
              </a:rPr>
              <a:t>exklusiven</a:t>
            </a:r>
            <a:r>
              <a:rPr lang="de-DE" sz="1200" spc="-30">
                <a:latin typeface="Calibri" panose="020F0502020204030204" pitchFamily="34" charset="0"/>
                <a:ea typeface="Calibri" panose="020F0502020204030204" pitchFamily="34" charset="0"/>
                <a:cs typeface="Times New Roman" panose="02020603050405020304" pitchFamily="18" charset="0"/>
              </a:rPr>
              <a:t> </a:t>
            </a:r>
            <a:r>
              <a:rPr lang="de-DE" sz="1200" spc="-5">
                <a:latin typeface="Calibri" panose="020F0502020204030204" pitchFamily="34" charset="0"/>
                <a:ea typeface="Calibri" panose="020F0502020204030204" pitchFamily="34" charset="0"/>
                <a:cs typeface="Times New Roman" panose="02020603050405020304" pitchFamily="18" charset="0"/>
              </a:rPr>
              <a:t>Zugriff</a:t>
            </a:r>
            <a:r>
              <a:rPr lang="de-DE" sz="1200" spc="-35">
                <a:latin typeface="Calibri" panose="020F0502020204030204" pitchFamily="34" charset="0"/>
                <a:ea typeface="Calibri" panose="020F0502020204030204" pitchFamily="34" charset="0"/>
                <a:cs typeface="Times New Roman" panose="02020603050405020304" pitchFamily="18" charset="0"/>
              </a:rPr>
              <a:t> </a:t>
            </a:r>
            <a:r>
              <a:rPr lang="de-DE" sz="1200">
                <a:latin typeface="Calibri" panose="020F0502020204030204" pitchFamily="34" charset="0"/>
                <a:ea typeface="Calibri" panose="020F0502020204030204" pitchFamily="34" charset="0"/>
                <a:cs typeface="Times New Roman" panose="02020603050405020304" pitchFamily="18" charset="0"/>
              </a:rPr>
              <a:t>zu</a:t>
            </a:r>
            <a:r>
              <a:rPr lang="de-DE" sz="1200" spc="-30">
                <a:latin typeface="Calibri" panose="020F0502020204030204" pitchFamily="34" charset="0"/>
                <a:ea typeface="Calibri" panose="020F0502020204030204" pitchFamily="34" charset="0"/>
                <a:cs typeface="Times New Roman" panose="02020603050405020304" pitchFamily="18" charset="0"/>
              </a:rPr>
              <a:t> </a:t>
            </a:r>
            <a:r>
              <a:rPr lang="de-DE" sz="1200" spc="-5">
                <a:latin typeface="Calibri" panose="020F0502020204030204" pitchFamily="34" charset="0"/>
                <a:ea typeface="Calibri" panose="020F0502020204030204" pitchFamily="34" charset="0"/>
                <a:cs typeface="Times New Roman" panose="02020603050405020304" pitchFamily="18" charset="0"/>
              </a:rPr>
              <a:t>ermöglichen</a:t>
            </a:r>
            <a:endParaRPr lang="de-DE" sz="1200">
              <a:latin typeface="Calibri" panose="020F0502020204030204" pitchFamily="34" charset="0"/>
              <a:ea typeface="Calibri" panose="020F0502020204030204" pitchFamily="34" charset="0"/>
              <a:cs typeface="Times New Roman" panose="02020603050405020304" pitchFamily="18" charset="0"/>
            </a:endParaRPr>
          </a:p>
          <a:p>
            <a:br>
              <a:rPr lang="de-DE" sz="1100">
                <a:latin typeface="Calibri" panose="020F0502020204030204" pitchFamily="34" charset="0"/>
                <a:ea typeface="Calibri" panose="020F0502020204030204" pitchFamily="34" charset="0"/>
                <a:cs typeface="Times New Roman" panose="02020603050405020304" pitchFamily="18" charset="0"/>
              </a:rPr>
            </a:br>
            <a:r>
              <a:rPr lang="de-DE" sz="1000">
                <a:latin typeface="Calibri" panose="020F0502020204030204" pitchFamily="34" charset="0"/>
                <a:ea typeface="Calibri" panose="020F0502020204030204" pitchFamily="34" charset="0"/>
                <a:cs typeface="Calibri" panose="020F0502020204030204" pitchFamily="34" charset="0"/>
              </a:rPr>
              <a:t> </a:t>
            </a:r>
            <a:endParaRPr lang="de-DE" sz="1100">
              <a:latin typeface="Calibri" panose="020F0502020204030204" pitchFamily="34" charset="0"/>
              <a:ea typeface="Calibri" panose="020F0502020204030204" pitchFamily="34" charset="0"/>
              <a:cs typeface="Times New Roman" panose="02020603050405020304" pitchFamily="18" charset="0"/>
            </a:endParaRPr>
          </a:p>
          <a:p>
            <a:pPr>
              <a:spcBef>
                <a:spcPts val="50"/>
              </a:spcBef>
            </a:pPr>
            <a:r>
              <a:rPr lang="de-DE" sz="1400">
                <a:latin typeface="Calibri" panose="020F0502020204030204" pitchFamily="34" charset="0"/>
                <a:ea typeface="Calibri" panose="020F0502020204030204" pitchFamily="34" charset="0"/>
                <a:cs typeface="Calibri" panose="020F0502020204030204" pitchFamily="34" charset="0"/>
              </a:rPr>
              <a:t> </a:t>
            </a:r>
            <a:endParaRPr lang="de-DE" sz="110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38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7121324"/>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a:pPr>
            <a:r>
              <a:rPr lang="de-DE" sz="2000" b="1"/>
              <a:t>Überblick über die Sicherheit</a:t>
            </a:r>
            <a:endParaRPr lang="de-DE" sz="2000">
              <a:solidFill>
                <a:srgbClr val="00B0F0"/>
              </a:solidFill>
            </a:endParaRPr>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4" name="Rechteck 3">
            <a:extLst>
              <a:ext uri="{FF2B5EF4-FFF2-40B4-BE49-F238E27FC236}">
                <a16:creationId xmlns:a16="http://schemas.microsoft.com/office/drawing/2014/main" id="{F2A638D0-84F4-4D77-8972-720E4691D1BF}"/>
              </a:ext>
            </a:extLst>
          </p:cNvPr>
          <p:cNvSpPr/>
          <p:nvPr/>
        </p:nvSpPr>
        <p:spPr>
          <a:xfrm>
            <a:off x="393700" y="2472238"/>
            <a:ext cx="10896600" cy="8125301"/>
          </a:xfrm>
          <a:prstGeom prst="rect">
            <a:avLst/>
          </a:prstGeom>
        </p:spPr>
        <p:txBody>
          <a:bodyPr wrap="square">
            <a:spAutoFit/>
          </a:bodyPr>
          <a:lstStyle/>
          <a:p>
            <a:pPr lvl="0"/>
            <a:r>
              <a:rPr lang="de-DE" b="1" dirty="0"/>
              <a:t>Bedrohung Akteure</a:t>
            </a:r>
          </a:p>
          <a:p>
            <a:pPr lvl="1"/>
            <a:endParaRPr lang="de-DE" b="1" dirty="0"/>
          </a:p>
          <a:p>
            <a:pPr lvl="1"/>
            <a:r>
              <a:rPr lang="de-DE" b="1" dirty="0"/>
              <a:t>Skript Kiddies (</a:t>
            </a:r>
            <a:r>
              <a:rPr lang="de-DE" b="1" dirty="0" err="1"/>
              <a:t>Your</a:t>
            </a:r>
            <a:r>
              <a:rPr lang="de-DE" b="1" dirty="0"/>
              <a:t> Kids </a:t>
            </a:r>
            <a:r>
              <a:rPr lang="de-DE" b="1" dirty="0">
                <a:sym typeface="Wingdings" panose="05000000000000000000" pitchFamily="2" charset="2"/>
              </a:rPr>
              <a:t>)</a:t>
            </a:r>
            <a:endParaRPr lang="de-DE" sz="1600" dirty="0"/>
          </a:p>
          <a:p>
            <a:pPr lvl="2"/>
            <a:r>
              <a:rPr lang="de-DE" dirty="0"/>
              <a:t>Hacker mit wenigen bis keinen Kenntnissen, die nur die von anderen geschriebenen </a:t>
            </a:r>
          </a:p>
          <a:p>
            <a:pPr lvl="2"/>
            <a:r>
              <a:rPr lang="de-DE" dirty="0"/>
              <a:t>Tools und Exploits verwenden</a:t>
            </a:r>
          </a:p>
          <a:p>
            <a:pPr lvl="1"/>
            <a:endParaRPr lang="de-DE" b="1" dirty="0"/>
          </a:p>
          <a:p>
            <a:pPr lvl="1"/>
            <a:r>
              <a:rPr lang="de-DE" b="1" dirty="0"/>
              <a:t>Hacktivisten (Anonymous)</a:t>
            </a:r>
          </a:p>
          <a:p>
            <a:pPr lvl="2"/>
            <a:r>
              <a:rPr lang="de-DE" dirty="0"/>
              <a:t>Hacker, die von einer Sache wie sozialem Wandel, politischen Agenden </a:t>
            </a:r>
          </a:p>
          <a:p>
            <a:pPr lvl="2"/>
            <a:r>
              <a:rPr lang="de-DE" dirty="0"/>
              <a:t>oder Terrorismus angetrieben werden</a:t>
            </a:r>
          </a:p>
          <a:p>
            <a:pPr lvl="1"/>
            <a:endParaRPr lang="de-DE" b="1" dirty="0"/>
          </a:p>
          <a:p>
            <a:pPr lvl="1"/>
            <a:r>
              <a:rPr lang="de-DE" b="1" dirty="0"/>
              <a:t>Organisiertes Verbrechen </a:t>
            </a:r>
          </a:p>
          <a:p>
            <a:pPr lvl="2"/>
            <a:r>
              <a:rPr lang="de-DE" dirty="0"/>
              <a:t>Hacker, die Teil einer Verbrechergruppe sind, die gut finanziert und hoch entwickelt ist</a:t>
            </a:r>
          </a:p>
          <a:p>
            <a:pPr lvl="1"/>
            <a:endParaRPr lang="de-DE" b="1" dirty="0"/>
          </a:p>
          <a:p>
            <a:pPr lvl="1"/>
            <a:r>
              <a:rPr lang="de-DE" b="1" dirty="0"/>
              <a:t>Fortgeschrittene persistente Bedrohungen (APTs) </a:t>
            </a:r>
          </a:p>
          <a:p>
            <a:pPr lvl="1"/>
            <a:r>
              <a:rPr lang="de-DE" b="1" dirty="0">
                <a:hlinkClick r:id="rId4"/>
              </a:rPr>
              <a:t>https://content.fireeye.com/apt41-de/rpt-apt41-de</a:t>
            </a:r>
            <a:endParaRPr lang="de-DE" b="1" dirty="0"/>
          </a:p>
          <a:p>
            <a:pPr lvl="1"/>
            <a:r>
              <a:rPr lang="de-DE" b="1" dirty="0"/>
              <a:t>(Lazarus N. Korea, Hafnium China, Phone Loosers USA, Equation Group USA)</a:t>
            </a:r>
          </a:p>
          <a:p>
            <a:pPr lvl="2"/>
            <a:r>
              <a:rPr lang="de-DE" dirty="0"/>
              <a:t>Hochausgebildete und finanzierte Hackergruppen (oft von Nationalstaaten), </a:t>
            </a:r>
          </a:p>
          <a:p>
            <a:pPr lvl="2"/>
            <a:r>
              <a:rPr lang="de-DE" dirty="0"/>
              <a:t>die über verdeckte und Open-Source-Informationen verfügen</a:t>
            </a:r>
          </a:p>
          <a:p>
            <a:endParaRPr lang="de-DE" dirty="0"/>
          </a:p>
          <a:p>
            <a:endParaRPr lang="de-DE" dirty="0"/>
          </a:p>
          <a:p>
            <a:endParaRPr lang="de-DE" dirty="0"/>
          </a:p>
          <a:p>
            <a:r>
              <a:rPr lang="de-DE" dirty="0"/>
              <a:t> </a:t>
            </a:r>
          </a:p>
          <a:p>
            <a:endParaRPr lang="de-DE" dirty="0"/>
          </a:p>
          <a:p>
            <a:endParaRPr lang="de-DE" dirty="0"/>
          </a:p>
          <a:p>
            <a:endParaRPr lang="de-DE" dirty="0"/>
          </a:p>
          <a:p>
            <a:endParaRPr lang="de-DE" dirty="0"/>
          </a:p>
          <a:p>
            <a:endParaRPr lang="de-DE" dirty="0"/>
          </a:p>
          <a:p>
            <a:endParaRPr lang="de-DE" dirty="0"/>
          </a:p>
        </p:txBody>
      </p:sp>
      <p:sp>
        <p:nvSpPr>
          <p:cNvPr id="9" name="Rechteck 8">
            <a:extLst>
              <a:ext uri="{FF2B5EF4-FFF2-40B4-BE49-F238E27FC236}">
                <a16:creationId xmlns:a16="http://schemas.microsoft.com/office/drawing/2014/main" id="{742E0F33-3215-45E1-89F6-1ED2356FDD35}"/>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5D1D3FD2-7FF7-4920-9B0B-05826D43D31A}"/>
              </a:ext>
            </a:extLst>
          </p:cNvPr>
          <p:cNvSpPr/>
          <p:nvPr/>
        </p:nvSpPr>
        <p:spPr>
          <a:xfrm>
            <a:off x="5004955" y="1696855"/>
            <a:ext cx="5567680" cy="923330"/>
          </a:xfrm>
          <a:prstGeom prst="rect">
            <a:avLst/>
          </a:prstGeom>
        </p:spPr>
        <p:txBody>
          <a:bodyPr wrap="square">
            <a:spAutoFit/>
          </a:bodyPr>
          <a:lstStyle/>
          <a:p>
            <a:r>
              <a:rPr lang="de-DE">
                <a:hlinkClick r:id="rId5"/>
              </a:rPr>
              <a:t>https://www.avg.com/de/signal/</a:t>
            </a:r>
          </a:p>
          <a:p>
            <a:r>
              <a:rPr lang="de-DE">
                <a:hlinkClick r:id="rId5"/>
              </a:rPr>
              <a:t>the-most-dangerous-hackers-today</a:t>
            </a:r>
            <a:endParaRPr lang="de-DE"/>
          </a:p>
          <a:p>
            <a:endParaRPr lang="de-DE"/>
          </a:p>
        </p:txBody>
      </p:sp>
    </p:spTree>
    <p:extLst>
      <p:ext uri="{BB962C8B-B14F-4D97-AF65-F5344CB8AC3E}">
        <p14:creationId xmlns:p14="http://schemas.microsoft.com/office/powerpoint/2010/main" val="345934773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31800" y="377159"/>
            <a:ext cx="9829800" cy="699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10"/>
            </a:pPr>
            <a:r>
              <a:rPr lang="de-DE" sz="2000" b="1"/>
              <a:t>Sichere Software-Entwicklung </a:t>
            </a:r>
          </a:p>
          <a:p>
            <a:pPr marL="457200" indent="-457200">
              <a:buFont typeface="+mj-lt"/>
              <a:buAutoNum type="arabicPeriod" startAt="10"/>
            </a:pPr>
            <a:endParaRPr lang="de-DE" sz="2000" b="1"/>
          </a:p>
          <a:p>
            <a:pPr marL="457200" indent="-457200">
              <a:buFont typeface="+mj-lt"/>
              <a:buAutoNum type="arabicPeriod" startAt="10"/>
            </a:pPr>
            <a:endParaRPr lang="de-DE" sz="2000" b="1"/>
          </a:p>
          <a:p>
            <a:pPr marL="457200" indent="-457200">
              <a:buFont typeface="+mj-lt"/>
              <a:buAutoNum type="arabicPeriod" startAt="10"/>
            </a:pPr>
            <a:endParaRPr lang="de-DE" sz="2000" b="1"/>
          </a:p>
          <a:p>
            <a:pPr marL="457200" indent="-457200">
              <a:buFont typeface="+mj-lt"/>
              <a:buAutoNum type="arabicPeriod" startAt="10"/>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3417DAC2-0FD3-49F0-A460-9E48FA64DB72}"/>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4" name="Rechteck 3">
            <a:extLst>
              <a:ext uri="{FF2B5EF4-FFF2-40B4-BE49-F238E27FC236}">
                <a16:creationId xmlns:a16="http://schemas.microsoft.com/office/drawing/2014/main" id="{B6DDB9DE-1B7B-4493-BDAE-7B98262961CC}"/>
              </a:ext>
            </a:extLst>
          </p:cNvPr>
          <p:cNvSpPr/>
          <p:nvPr/>
        </p:nvSpPr>
        <p:spPr>
          <a:xfrm>
            <a:off x="469900" y="2253261"/>
            <a:ext cx="9753600" cy="3823611"/>
          </a:xfrm>
          <a:prstGeom prst="rect">
            <a:avLst/>
          </a:prstGeom>
        </p:spPr>
        <p:txBody>
          <a:bodyPr wrap="square">
            <a:spAutoFit/>
          </a:bodyPr>
          <a:lstStyle/>
          <a:p>
            <a:pPr marL="342900" lvl="0" indent="-342900">
              <a:spcBef>
                <a:spcPts val="275"/>
              </a:spcBef>
              <a:spcAft>
                <a:spcPts val="0"/>
              </a:spcAft>
              <a:buSzPts val="1200"/>
              <a:buFont typeface="Symbol" panose="05050102010706020507" pitchFamily="18" charset="2"/>
              <a:buChar char=""/>
              <a:tabLst>
                <a:tab pos="294005" algn="l"/>
              </a:tabLst>
            </a:pPr>
            <a:r>
              <a:rPr lang="de-DE" sz="1200" b="1" spc="-10">
                <a:latin typeface="Calibri" panose="020F0502020204030204" pitchFamily="34" charset="0"/>
                <a:ea typeface="Symbol" panose="05050102010706020507" pitchFamily="18" charset="2"/>
                <a:cs typeface="Times New Roman" panose="02020603050405020304" pitchFamily="18" charset="0"/>
              </a:rPr>
              <a:t>Konstruktionsschwachstellen</a:t>
            </a:r>
            <a:endParaRPr lang="de-DE" sz="1200" b="1">
              <a:latin typeface="Calibri" panose="020F0502020204030204" pitchFamily="34" charset="0"/>
              <a:ea typeface="Symbol" panose="05050102010706020507" pitchFamily="18" charset="2"/>
              <a:cs typeface="Times New Roman" panose="02020603050405020304" pitchFamily="18" charset="0"/>
            </a:endParaRPr>
          </a:p>
          <a:p>
            <a:pPr marL="742950" lvl="1" indent="-285750">
              <a:buSzPts val="1200"/>
              <a:buFont typeface="Courier New" panose="02070309020205020404" pitchFamily="49" charset="0"/>
              <a:buChar char="o"/>
              <a:tabLst>
                <a:tab pos="751205" algn="l"/>
              </a:tabLst>
            </a:pPr>
            <a:r>
              <a:rPr lang="de-DE" sz="1200" spc="-5">
                <a:latin typeface="Calibri" panose="020F0502020204030204" pitchFamily="34" charset="0"/>
                <a:ea typeface="Courier New" panose="02070309020205020404" pitchFamily="49" charset="0"/>
                <a:cs typeface="Times New Roman" panose="02020603050405020304" pitchFamily="18" charset="0"/>
              </a:rPr>
              <a:t>Schwachstellen</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ergeben</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sich</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oft</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aus</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dem</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allgemeinen</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Design</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des</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Software-Codes</a:t>
            </a:r>
            <a:endParaRPr lang="de-DE" sz="1100">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ts val="1445"/>
              </a:lnSpc>
              <a:spcBef>
                <a:spcPts val="330"/>
              </a:spcBef>
              <a:spcAft>
                <a:spcPts val="0"/>
              </a:spcAft>
              <a:buSzPts val="1200"/>
              <a:buFont typeface="Microsoft Sans Serif" panose="020B0604020202020204" pitchFamily="34" charset="0"/>
              <a:buChar char="▪"/>
              <a:tabLst>
                <a:tab pos="11957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Unsichere</a:t>
            </a:r>
            <a:r>
              <a:rPr lang="de-DE" sz="1200" spc="-5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Komponenten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600200" marR="657860" lvl="3" indent="-228600">
              <a:spcAft>
                <a:spcPts val="0"/>
              </a:spcAft>
              <a:buSzPts val="1200"/>
              <a:buFont typeface="Symbol" panose="05050102010706020507" pitchFamily="18" charset="2"/>
              <a:buChar char=""/>
              <a:tabLst>
                <a:tab pos="1653540" algn="l"/>
              </a:tabLst>
            </a:pPr>
            <a:r>
              <a:rPr lang="de-DE" sz="1200">
                <a:latin typeface="Calibri" panose="020F0502020204030204" pitchFamily="34" charset="0"/>
                <a:ea typeface="Symbol" panose="05050102010706020507" pitchFamily="18" charset="2"/>
                <a:cs typeface="Times New Roman" panose="02020603050405020304" pitchFamily="18" charset="0"/>
              </a:rPr>
              <a:t>Jeder</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Code,</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der</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außerhalb</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der</a:t>
            </a:r>
            <a:r>
              <a:rPr lang="de-DE" sz="1200" spc="135">
                <a:latin typeface="Times New Roman" panose="02020603050405020304" pitchFamily="18"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Hauptprogrammentwicklung</a:t>
            </a:r>
            <a:r>
              <a:rPr lang="de-DE" sz="1200" spc="-6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verwendet</a:t>
            </a:r>
            <a:r>
              <a:rPr lang="de-DE" sz="1200" spc="-5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oder</a:t>
            </a:r>
            <a:r>
              <a:rPr lang="de-DE" sz="1200" spc="-6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aufgerufen</a:t>
            </a:r>
            <a:r>
              <a:rPr lang="de-DE" sz="1200" spc="275">
                <a:latin typeface="Times New Roman" panose="02020603050405020304" pitchFamily="18"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wird</a:t>
            </a:r>
          </a:p>
          <a:p>
            <a:pPr marL="2472690" indent="-228600">
              <a:lnSpc>
                <a:spcPts val="1490"/>
              </a:lnSpc>
              <a:spcBef>
                <a:spcPts val="40"/>
              </a:spcBef>
              <a:spcAft>
                <a:spcPts val="0"/>
              </a:spcAft>
              <a:tabLst>
                <a:tab pos="2701290" algn="l"/>
              </a:tabLst>
            </a:pPr>
            <a:r>
              <a:rPr lang="de-DE" sz="1200">
                <a:latin typeface="Courier New" panose="02070309020205020404" pitchFamily="49" charset="0"/>
                <a:ea typeface="Calibri" panose="020F0502020204030204" pitchFamily="34" charset="0"/>
                <a:cs typeface="Times New Roman" panose="02020603050405020304" pitchFamily="18" charset="0"/>
              </a:rPr>
              <a:t>o</a:t>
            </a:r>
            <a:r>
              <a:rPr lang="de-DE" sz="1200">
                <a:latin typeface="Times New Roman" panose="02020603050405020304" pitchFamily="18" charset="0"/>
                <a:ea typeface="Calibri" panose="020F0502020204030204" pitchFamily="34" charset="0"/>
                <a:cs typeface="Times New Roman" panose="02020603050405020304" pitchFamily="18" charset="0"/>
              </a:rPr>
              <a:t>	</a:t>
            </a:r>
            <a:r>
              <a:rPr lang="de-DE" sz="1200" spc="-5">
                <a:latin typeface="Calibri" panose="020F0502020204030204" pitchFamily="34" charset="0"/>
                <a:ea typeface="Calibri" panose="020F0502020204030204" pitchFamily="34" charset="0"/>
                <a:cs typeface="Times New Roman" panose="02020603050405020304" pitchFamily="18" charset="0"/>
              </a:rPr>
              <a:t>Code-Wiederverwendung</a:t>
            </a:r>
            <a:endParaRPr lang="de-DE" sz="1200">
              <a:latin typeface="Calibri" panose="020F0502020204030204" pitchFamily="34" charset="0"/>
              <a:ea typeface="Calibri" panose="020F0502020204030204" pitchFamily="34" charset="0"/>
              <a:cs typeface="Times New Roman" panose="02020603050405020304" pitchFamily="18" charset="0"/>
            </a:endParaRPr>
          </a:p>
          <a:p>
            <a:pPr marL="2745740" indent="-228600">
              <a:lnSpc>
                <a:spcPts val="1470"/>
              </a:lnSpc>
              <a:tabLst>
                <a:tab pos="2974340" algn="l"/>
              </a:tabLst>
            </a:pPr>
            <a:r>
              <a:rPr lang="de-DE" sz="1200">
                <a:latin typeface="Courier New" panose="02070309020205020404" pitchFamily="49" charset="0"/>
                <a:ea typeface="Calibri" panose="020F0502020204030204" pitchFamily="34" charset="0"/>
                <a:cs typeface="Times New Roman" panose="02020603050405020304" pitchFamily="18" charset="0"/>
              </a:rPr>
              <a:t>o</a:t>
            </a:r>
            <a:r>
              <a:rPr lang="de-DE" sz="1200">
                <a:latin typeface="Times New Roman" panose="02020603050405020304" pitchFamily="18" charset="0"/>
                <a:ea typeface="Calibri" panose="020F0502020204030204" pitchFamily="34" charset="0"/>
                <a:cs typeface="Times New Roman" panose="02020603050405020304" pitchFamily="18" charset="0"/>
              </a:rPr>
              <a:t>	</a:t>
            </a:r>
            <a:r>
              <a:rPr lang="de-DE" sz="1200" spc="-5">
                <a:latin typeface="Calibri" panose="020F0502020204030204" pitchFamily="34" charset="0"/>
                <a:ea typeface="Calibri" panose="020F0502020204030204" pitchFamily="34" charset="0"/>
                <a:cs typeface="Times New Roman" panose="02020603050405020304" pitchFamily="18" charset="0"/>
              </a:rPr>
              <a:t>Drittanbieter-Bibliothek</a:t>
            </a:r>
            <a:endParaRPr lang="de-DE" sz="1200">
              <a:latin typeface="Calibri" panose="020F0502020204030204" pitchFamily="34" charset="0"/>
              <a:ea typeface="Calibri" panose="020F0502020204030204" pitchFamily="34" charset="0"/>
              <a:cs typeface="Times New Roman" panose="02020603050405020304" pitchFamily="18" charset="0"/>
            </a:endParaRPr>
          </a:p>
          <a:p>
            <a:pPr marL="1881505" indent="-228600">
              <a:lnSpc>
                <a:spcPts val="1485"/>
              </a:lnSpc>
              <a:tabLst>
                <a:tab pos="2110105" algn="l"/>
              </a:tabLst>
            </a:pPr>
            <a:r>
              <a:rPr lang="de-DE" sz="1200">
                <a:latin typeface="Courier New" panose="02070309020205020404" pitchFamily="49" charset="0"/>
                <a:ea typeface="Calibri" panose="020F0502020204030204" pitchFamily="34" charset="0"/>
                <a:cs typeface="Times New Roman" panose="02020603050405020304" pitchFamily="18" charset="0"/>
              </a:rPr>
              <a:t>o</a:t>
            </a:r>
            <a:r>
              <a:rPr lang="de-DE" sz="1200">
                <a:latin typeface="Times New Roman" panose="02020603050405020304" pitchFamily="18" charset="0"/>
                <a:ea typeface="Calibri" panose="020F0502020204030204" pitchFamily="34" charset="0"/>
                <a:cs typeface="Times New Roman" panose="02020603050405020304" pitchFamily="18" charset="0"/>
              </a:rPr>
              <a:t>	</a:t>
            </a:r>
            <a:r>
              <a:rPr lang="de-DE" sz="1200" spc="-5">
                <a:latin typeface="Calibri" panose="020F0502020204030204" pitchFamily="34" charset="0"/>
                <a:ea typeface="Calibri" panose="020F0502020204030204" pitchFamily="34" charset="0"/>
                <a:cs typeface="Times New Roman" panose="02020603050405020304" pitchFamily="18" charset="0"/>
              </a:rPr>
              <a:t>Software-Entwicklungskit</a:t>
            </a:r>
            <a:r>
              <a:rPr lang="de-DE" sz="1200" spc="-80">
                <a:latin typeface="Calibri" panose="020F0502020204030204" pitchFamily="34" charset="0"/>
                <a:ea typeface="Calibri" panose="020F0502020204030204" pitchFamily="34" charset="0"/>
                <a:cs typeface="Times New Roman" panose="02020603050405020304" pitchFamily="18" charset="0"/>
              </a:rPr>
              <a:t> </a:t>
            </a:r>
            <a:r>
              <a:rPr lang="de-DE" sz="1200" spc="-5">
                <a:latin typeface="Calibri" panose="020F0502020204030204" pitchFamily="34" charset="0"/>
                <a:ea typeface="Calibri" panose="020F0502020204030204" pitchFamily="34" charset="0"/>
                <a:cs typeface="Times New Roman" panose="02020603050405020304" pitchFamily="18" charset="0"/>
              </a:rPr>
              <a:t>(SDK)</a:t>
            </a:r>
            <a:endParaRPr lang="de-DE" sz="1100">
              <a:latin typeface="Calibri" panose="020F0502020204030204" pitchFamily="34" charset="0"/>
              <a:ea typeface="Calibri" panose="020F050202020403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1957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Unzureichende</a:t>
            </a:r>
            <a:r>
              <a:rPr lang="de-DE" sz="1200" spc="-4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Protokollierung</a:t>
            </a:r>
            <a:r>
              <a:rPr lang="de-DE" sz="1200" spc="-4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und</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Überwachung</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600200" marR="72390" lvl="3" indent="-228600">
              <a:spcBef>
                <a:spcPts val="5"/>
              </a:spcBef>
              <a:spcAft>
                <a:spcPts val="0"/>
              </a:spcAft>
              <a:buSzPts val="1200"/>
              <a:buFont typeface="Symbol" panose="05050102010706020507" pitchFamily="18" charset="2"/>
              <a:buChar char=""/>
              <a:tabLst>
                <a:tab pos="1653540" algn="l"/>
              </a:tabLst>
            </a:pPr>
            <a:r>
              <a:rPr lang="de-DE" sz="1200">
                <a:latin typeface="Calibri" panose="020F0502020204030204" pitchFamily="34" charset="0"/>
                <a:ea typeface="Symbol" panose="05050102010706020507" pitchFamily="18" charset="2"/>
                <a:cs typeface="Times New Roman" panose="02020603050405020304" pitchFamily="18" charset="0"/>
              </a:rPr>
              <a:t>Jedes</a:t>
            </a:r>
            <a:r>
              <a:rPr lang="de-DE" sz="1200" spc="-4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Programm,</a:t>
            </a:r>
            <a:r>
              <a:rPr lang="de-DE" sz="1200" spc="-35">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das</a:t>
            </a:r>
            <a:r>
              <a:rPr lang="de-DE" sz="1200" spc="-4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nicht</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ausreichend</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detaillierte</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Informationen</a:t>
            </a:r>
            <a:r>
              <a:rPr lang="de-DE" sz="1200" spc="265">
                <a:latin typeface="Times New Roman" panose="02020603050405020304" pitchFamily="18"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aufzeichnet</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oder</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protokolliert,</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damit</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ein</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Analytiker</a:t>
            </a:r>
            <a:r>
              <a:rPr lang="de-DE" sz="1200" spc="-1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seine</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Arbeit</a:t>
            </a:r>
            <a:r>
              <a:rPr lang="de-DE" sz="1200" spc="335">
                <a:latin typeface="Times New Roman" panose="02020603050405020304" pitchFamily="18"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ausführen</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kann</a:t>
            </a:r>
            <a:endParaRPr lang="de-DE" sz="1200">
              <a:latin typeface="Calibri" panose="020F0502020204030204" pitchFamily="34" charset="0"/>
              <a:ea typeface="Symbol" panose="05050102010706020507" pitchFamily="18" charset="2"/>
              <a:cs typeface="Times New Roman" panose="02020603050405020304" pitchFamily="18" charset="0"/>
            </a:endParaRPr>
          </a:p>
          <a:p>
            <a:pPr marL="1600200" marR="285115" lvl="3" indent="-228600">
              <a:spcBef>
                <a:spcPts val="5"/>
              </a:spcBef>
              <a:spcAft>
                <a:spcPts val="0"/>
              </a:spcAft>
              <a:buSzPts val="1200"/>
              <a:buFont typeface="Symbol" panose="05050102010706020507" pitchFamily="18" charset="2"/>
              <a:buChar char=""/>
              <a:tabLst>
                <a:tab pos="1653540" algn="l"/>
              </a:tabLst>
            </a:pPr>
            <a:r>
              <a:rPr lang="de-DE" sz="1200">
                <a:latin typeface="Calibri" panose="020F0502020204030204" pitchFamily="34" charset="0"/>
                <a:ea typeface="Symbol" panose="05050102010706020507" pitchFamily="18" charset="2"/>
                <a:cs typeface="Times New Roman" panose="02020603050405020304" pitchFamily="18" charset="0"/>
              </a:rPr>
              <a:t>Die</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Protokollierung</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und</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Überwachung</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muss</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Ihren</a:t>
            </a:r>
            <a:r>
              <a:rPr lang="de-DE" sz="1200" spc="175">
                <a:latin typeface="Times New Roman" panose="02020603050405020304" pitchFamily="18"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Anwendungsfall</a:t>
            </a:r>
            <a:r>
              <a:rPr lang="de-DE" sz="1200" spc="-3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unterstützen</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und</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die</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Frage</a:t>
            </a:r>
            <a:r>
              <a:rPr lang="de-DE" sz="1200" spc="-3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beantworten,</a:t>
            </a:r>
            <a:r>
              <a:rPr lang="de-DE" sz="1200" spc="-35">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wer,</a:t>
            </a:r>
            <a:r>
              <a:rPr lang="de-DE" sz="1200" spc="225">
                <a:latin typeface="Times New Roman" panose="02020603050405020304" pitchFamily="18"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was,</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wann,</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wo</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und</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wie</a:t>
            </a:r>
            <a:endParaRPr lang="de-DE" sz="1200">
              <a:latin typeface="Calibri" panose="020F0502020204030204" pitchFamily="34" charset="0"/>
              <a:ea typeface="Symbol" panose="05050102010706020507" pitchFamily="18" charset="2"/>
              <a:cs typeface="Times New Roman" panose="02020603050405020304" pitchFamily="18" charset="0"/>
            </a:endParaRPr>
          </a:p>
          <a:p>
            <a:pPr marL="1143000" lvl="2" indent="-228600">
              <a:buSzPts val="1200"/>
              <a:buFont typeface="Microsoft Sans Serif" panose="020B0604020202020204" pitchFamily="34" charset="0"/>
              <a:buChar char="▪"/>
              <a:tabLst>
                <a:tab pos="11957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Schwäche</a:t>
            </a:r>
            <a:r>
              <a:rPr lang="de-DE" sz="1200" spc="-4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der</a:t>
            </a:r>
            <a:r>
              <a:rPr lang="de-DE" sz="1200" spc="-4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Standardkonfigurationen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600200" marR="285115" lvl="3" indent="-228600">
              <a:spcBef>
                <a:spcPts val="5"/>
              </a:spcBef>
              <a:spcAft>
                <a:spcPts val="0"/>
              </a:spcAft>
              <a:buSzPts val="1200"/>
              <a:buFont typeface="Symbol" panose="05050102010706020507" pitchFamily="18" charset="2"/>
              <a:buChar char=""/>
              <a:tabLst>
                <a:tab pos="1653540" algn="l"/>
              </a:tabLst>
            </a:pPr>
            <a:r>
              <a:rPr lang="de-DE" sz="1200">
                <a:latin typeface="Calibri" panose="020F0502020204030204" pitchFamily="34" charset="0"/>
                <a:ea typeface="Symbol" panose="05050102010706020507" pitchFamily="18" charset="2"/>
                <a:cs typeface="Times New Roman" panose="02020603050405020304" pitchFamily="18" charset="0"/>
              </a:rPr>
              <a:t>Jedes</a:t>
            </a:r>
            <a:r>
              <a:rPr lang="de-DE" sz="1200" spc="-5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Programm,</a:t>
            </a:r>
            <a:r>
              <a:rPr lang="de-DE" sz="1200" spc="-50">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das</a:t>
            </a:r>
            <a:r>
              <a:rPr lang="de-DE" sz="1200" spc="-5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unwirksame</a:t>
            </a:r>
            <a:r>
              <a:rPr lang="de-DE" sz="1200" spc="-3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Anmeldeinformationen</a:t>
            </a:r>
            <a:r>
              <a:rPr lang="de-DE" sz="1200" spc="-4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oder</a:t>
            </a:r>
            <a:r>
              <a:rPr lang="de-DE" sz="1200" spc="180">
                <a:latin typeface="Times New Roman" panose="02020603050405020304" pitchFamily="18"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Konfigurationen</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verwendet,</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oder</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eines,</a:t>
            </a:r>
            <a:r>
              <a:rPr lang="de-DE" sz="1200" spc="-35">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bei</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dem</a:t>
            </a:r>
            <a:r>
              <a:rPr lang="de-DE" sz="1200" spc="-40">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die</a:t>
            </a:r>
            <a:r>
              <a:rPr lang="de-DE" sz="1200" spc="185">
                <a:latin typeface="Times New Roman" panose="02020603050405020304" pitchFamily="18"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Standardeinstellungen</a:t>
            </a:r>
            <a:r>
              <a:rPr lang="de-DE" sz="1200" spc="-3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aus</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Sicherheitsgründen</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10">
                <a:latin typeface="Calibri" panose="020F0502020204030204" pitchFamily="34" charset="0"/>
                <a:ea typeface="Symbol" panose="05050102010706020507" pitchFamily="18" charset="2"/>
                <a:cs typeface="Times New Roman" panose="02020603050405020304" pitchFamily="18" charset="0"/>
              </a:rPr>
              <a:t>nicht</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geändert</a:t>
            </a:r>
            <a:r>
              <a:rPr lang="de-DE" sz="1200" spc="285">
                <a:latin typeface="Times New Roman" panose="02020603050405020304" pitchFamily="18"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wurden</a:t>
            </a:r>
            <a:endParaRPr lang="de-DE" sz="1200">
              <a:latin typeface="Calibri" panose="020F0502020204030204" pitchFamily="34" charset="0"/>
              <a:ea typeface="Symbol" panose="05050102010706020507" pitchFamily="18" charset="2"/>
              <a:cs typeface="Times New Roman" panose="02020603050405020304" pitchFamily="18" charset="0"/>
            </a:endParaRPr>
          </a:p>
          <a:p>
            <a:pPr marL="1600200" marR="434340" lvl="3" indent="-228600">
              <a:lnSpc>
                <a:spcPct val="102000"/>
              </a:lnSpc>
              <a:spcBef>
                <a:spcPts val="10"/>
              </a:spcBef>
              <a:spcAft>
                <a:spcPts val="0"/>
              </a:spcAft>
              <a:buSzPts val="1200"/>
              <a:buFont typeface="Symbol" panose="05050102010706020507" pitchFamily="18" charset="2"/>
              <a:buChar char=""/>
              <a:tabLst>
                <a:tab pos="1653540" algn="l"/>
              </a:tabLst>
            </a:pPr>
            <a:r>
              <a:rPr lang="de-DE" sz="1200">
                <a:latin typeface="Calibri" panose="020F0502020204030204" pitchFamily="34" charset="0"/>
                <a:ea typeface="Symbol" panose="05050102010706020507" pitchFamily="18" charset="2"/>
                <a:cs typeface="Times New Roman" panose="02020603050405020304" pitchFamily="18" charset="0"/>
              </a:rPr>
              <a:t>Viele</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Anwendungen</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werden</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einfach</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als</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root</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oder</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als</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lokaler</a:t>
            </a:r>
            <a:r>
              <a:rPr lang="de-DE" sz="1200" spc="185">
                <a:latin typeface="Times New Roman" panose="02020603050405020304" pitchFamily="18"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Administrator</a:t>
            </a:r>
            <a:r>
              <a:rPr lang="de-DE" sz="1200" spc="-5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ausgeführt</a:t>
            </a:r>
            <a:endParaRPr lang="de-DE" sz="1200">
              <a:latin typeface="Calibri" panose="020F0502020204030204" pitchFamily="34" charset="0"/>
              <a:ea typeface="Symbol" panose="05050102010706020507" pitchFamily="18" charset="2"/>
              <a:cs typeface="Times New Roman" panose="02020603050405020304" pitchFamily="18" charset="0"/>
            </a:endParaRPr>
          </a:p>
          <a:p>
            <a:pPr marL="1600200" marR="327025" lvl="3" indent="-228600">
              <a:lnSpc>
                <a:spcPct val="99000"/>
              </a:lnSpc>
              <a:spcAft>
                <a:spcPts val="0"/>
              </a:spcAft>
              <a:buSzPts val="1200"/>
              <a:buFont typeface="Symbol" panose="05050102010706020507" pitchFamily="18" charset="2"/>
              <a:buChar char=""/>
              <a:tabLst>
                <a:tab pos="1653540" algn="l"/>
              </a:tabLst>
            </a:pPr>
            <a:r>
              <a:rPr lang="de-DE" sz="1200" spc="-5">
                <a:latin typeface="Calibri" panose="020F0502020204030204" pitchFamily="34" charset="0"/>
                <a:ea typeface="Symbol" panose="05050102010706020507" pitchFamily="18" charset="2"/>
                <a:cs typeface="Times New Roman" panose="02020603050405020304" pitchFamily="18" charset="0"/>
              </a:rPr>
              <a:t>Aufgrund</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schwacher</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Konfigurationen</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sind</a:t>
            </a:r>
            <a:r>
              <a:rPr lang="de-DE" sz="1200" spc="-35">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die</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Berechtigungen</a:t>
            </a:r>
            <a:r>
              <a:rPr lang="de-DE" sz="1200" spc="275">
                <a:latin typeface="Times New Roman" panose="02020603050405020304" pitchFamily="18"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für</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Dateien</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oder</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Verzeichnisse</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möglicherweise</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zu</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großzügig</a:t>
            </a:r>
            <a:r>
              <a:rPr lang="de-DE" sz="1200" spc="245">
                <a:latin typeface="Times New Roman" panose="02020603050405020304" pitchFamily="18"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ausgelegt</a:t>
            </a:r>
            <a:endParaRPr lang="de-DE" sz="1200">
              <a:latin typeface="Calibri" panose="020F0502020204030204" pitchFamily="34" charset="0"/>
              <a:ea typeface="Symbol" panose="05050102010706020507" pitchFamily="18" charset="2"/>
              <a:cs typeface="Times New Roman" panose="02020603050405020304" pitchFamily="18" charset="0"/>
            </a:endParaRPr>
          </a:p>
          <a:p>
            <a:pPr marL="742950" marR="864870" lvl="1" indent="-285750">
              <a:lnSpc>
                <a:spcPct val="95000"/>
              </a:lnSpc>
              <a:spcBef>
                <a:spcPts val="35"/>
              </a:spcBef>
              <a:spcAft>
                <a:spcPts val="0"/>
              </a:spcAft>
              <a:buSzPts val="1200"/>
              <a:buFont typeface="Courier New" panose="02070309020205020404" pitchFamily="49" charset="0"/>
              <a:buChar char="o"/>
              <a:tabLst>
                <a:tab pos="738505" algn="l"/>
              </a:tabLst>
            </a:pPr>
            <a:r>
              <a:rPr lang="de-DE" sz="1200" spc="-5">
                <a:latin typeface="Calibri" panose="020F0502020204030204" pitchFamily="34" charset="0"/>
                <a:ea typeface="Courier New" panose="02070309020205020404" pitchFamily="49" charset="0"/>
                <a:cs typeface="Times New Roman" panose="02020603050405020304" pitchFamily="18" charset="0"/>
              </a:rPr>
              <a:t>BEST</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PRACTICE:</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Verwenden</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Sie</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skriptgesteuerte</a:t>
            </a:r>
            <a:r>
              <a:rPr lang="de-DE" sz="1200" spc="-4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Installationen</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und</a:t>
            </a:r>
            <a:r>
              <a:rPr lang="de-DE" sz="1200" spc="315">
                <a:latin typeface="Times New Roman" panose="02020603050405020304" pitchFamily="18"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Vorlagen</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für</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die</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Basiskonfiguration,</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um</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Anwendungen</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während</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der</a:t>
            </a:r>
            <a:r>
              <a:rPr lang="de-DE" sz="1200" spc="255">
                <a:latin typeface="Times New Roman" panose="02020603050405020304" pitchFamily="18"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Installation</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zu</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sichern</a:t>
            </a:r>
            <a:endParaRPr lang="de-DE" sz="1200">
              <a:effectLst/>
              <a:latin typeface="Calibri" panose="020F0502020204030204" pitchFamily="34" charset="0"/>
              <a:ea typeface="Courier New" panose="02070309020205020404" pitchFamily="49" charset="0"/>
              <a:cs typeface="Times New Roman" panose="02020603050405020304" pitchFamily="18" charset="0"/>
            </a:endParaRPr>
          </a:p>
        </p:txBody>
      </p:sp>
    </p:spTree>
    <p:extLst>
      <p:ext uri="{BB962C8B-B14F-4D97-AF65-F5344CB8AC3E}">
        <p14:creationId xmlns:p14="http://schemas.microsoft.com/office/powerpoint/2010/main" val="381106802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10"/>
            </a:pPr>
            <a:r>
              <a:rPr lang="de-DE" sz="2000" b="1"/>
              <a:t>Sichere Software-Entwicklung </a:t>
            </a:r>
          </a:p>
          <a:p>
            <a:pPr marL="457200" indent="-457200">
              <a:buFont typeface="+mj-lt"/>
              <a:buAutoNum type="arabicPeriod" startAt="10"/>
            </a:pPr>
            <a:endParaRPr lang="de-DE" sz="2000" b="1"/>
          </a:p>
          <a:p>
            <a:r>
              <a:rPr lang="de-DE" sz="2000" b="1"/>
              <a:t>Quiz:</a:t>
            </a:r>
          </a:p>
          <a:p>
            <a:pPr marL="457200" indent="-457200">
              <a:buFont typeface="+mj-lt"/>
              <a:buAutoNum type="arabicPeriod" startAt="8"/>
            </a:pPr>
            <a:endParaRPr lang="de-DE" sz="2000" b="1"/>
          </a:p>
          <a:p>
            <a:pPr marL="457200" indent="-457200">
              <a:buFont typeface="+mj-lt"/>
              <a:buAutoNum type="arabicPeriod" startAt="8"/>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5" name="Grafik 4">
            <a:extLst>
              <a:ext uri="{FF2B5EF4-FFF2-40B4-BE49-F238E27FC236}">
                <a16:creationId xmlns:a16="http://schemas.microsoft.com/office/drawing/2014/main" id="{7E7C4AE1-725A-46B7-B114-EA57F2305C79}"/>
              </a:ext>
            </a:extLst>
          </p:cNvPr>
          <p:cNvPicPr>
            <a:picLocks noChangeAspect="1"/>
          </p:cNvPicPr>
          <p:nvPr/>
        </p:nvPicPr>
        <p:blipFill>
          <a:blip r:embed="rId4"/>
          <a:stretch>
            <a:fillRect/>
          </a:stretch>
        </p:blipFill>
        <p:spPr>
          <a:xfrm>
            <a:off x="1660525" y="2354211"/>
            <a:ext cx="7839075" cy="4800600"/>
          </a:xfrm>
          <a:prstGeom prst="rect">
            <a:avLst/>
          </a:prstGeom>
        </p:spPr>
      </p:pic>
    </p:spTree>
    <p:extLst>
      <p:ext uri="{BB962C8B-B14F-4D97-AF65-F5344CB8AC3E}">
        <p14:creationId xmlns:p14="http://schemas.microsoft.com/office/powerpoint/2010/main" val="240016862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10"/>
            </a:pPr>
            <a:r>
              <a:rPr lang="de-DE" sz="2000" b="1"/>
              <a:t>Sichere Software-Entwicklung </a:t>
            </a:r>
          </a:p>
          <a:p>
            <a:pPr marL="457200" indent="-457200">
              <a:buFont typeface="+mj-lt"/>
              <a:buAutoNum type="arabicPeriod" startAt="10"/>
            </a:pPr>
            <a:endParaRPr lang="de-DE" sz="2000" b="1"/>
          </a:p>
          <a:p>
            <a:r>
              <a:rPr lang="de-DE" sz="2000" b="1"/>
              <a:t>Quiz:</a:t>
            </a:r>
          </a:p>
          <a:p>
            <a:pPr marL="457200" indent="-457200">
              <a:buFont typeface="+mj-lt"/>
              <a:buAutoNum type="arabicPeriod" startAt="8"/>
            </a:pPr>
            <a:endParaRPr lang="de-DE" sz="2000" b="1"/>
          </a:p>
          <a:p>
            <a:pPr marL="457200" indent="-457200">
              <a:buFont typeface="+mj-lt"/>
              <a:buAutoNum type="arabicPeriod" startAt="8"/>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807E3BA0-3884-41C4-AFBE-378CAC00D623}"/>
              </a:ext>
            </a:extLst>
          </p:cNvPr>
          <p:cNvPicPr>
            <a:picLocks noChangeAspect="1"/>
          </p:cNvPicPr>
          <p:nvPr/>
        </p:nvPicPr>
        <p:blipFill>
          <a:blip r:embed="rId4"/>
          <a:stretch>
            <a:fillRect/>
          </a:stretch>
        </p:blipFill>
        <p:spPr>
          <a:xfrm>
            <a:off x="1647711" y="2349205"/>
            <a:ext cx="7051790" cy="4809637"/>
          </a:xfrm>
          <a:prstGeom prst="rect">
            <a:avLst/>
          </a:prstGeom>
        </p:spPr>
      </p:pic>
    </p:spTree>
    <p:extLst>
      <p:ext uri="{BB962C8B-B14F-4D97-AF65-F5344CB8AC3E}">
        <p14:creationId xmlns:p14="http://schemas.microsoft.com/office/powerpoint/2010/main" val="72213947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831544"/>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10"/>
            </a:pPr>
            <a:r>
              <a:rPr lang="de-DE" sz="2000" b="1"/>
              <a:t>Sichere Software-Entwicklung </a:t>
            </a:r>
          </a:p>
          <a:p>
            <a:pPr marL="457200" indent="-457200">
              <a:buFont typeface="+mj-lt"/>
              <a:buAutoNum type="arabicPeriod" startAt="10"/>
            </a:pPr>
            <a:endParaRPr lang="de-DE" sz="2000" b="1"/>
          </a:p>
          <a:p>
            <a:r>
              <a:rPr lang="de-DE" sz="2000" b="1"/>
              <a:t>Quiz:</a:t>
            </a:r>
          </a:p>
          <a:p>
            <a:pPr marL="457200" indent="-457200">
              <a:buFont typeface="+mj-lt"/>
              <a:buAutoNum type="arabicPeriod" startAt="8"/>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BC27599A-8165-493B-B968-134AEA5E1CEF}"/>
              </a:ext>
            </a:extLst>
          </p:cNvPr>
          <p:cNvPicPr>
            <a:picLocks noChangeAspect="1"/>
          </p:cNvPicPr>
          <p:nvPr/>
        </p:nvPicPr>
        <p:blipFill>
          <a:blip r:embed="rId4"/>
          <a:stretch>
            <a:fillRect/>
          </a:stretch>
        </p:blipFill>
        <p:spPr>
          <a:xfrm>
            <a:off x="1536700" y="2295064"/>
            <a:ext cx="8382000" cy="2514600"/>
          </a:xfrm>
          <a:prstGeom prst="rect">
            <a:avLst/>
          </a:prstGeom>
        </p:spPr>
      </p:pic>
      <p:pic>
        <p:nvPicPr>
          <p:cNvPr id="4" name="Grafik 3">
            <a:extLst>
              <a:ext uri="{FF2B5EF4-FFF2-40B4-BE49-F238E27FC236}">
                <a16:creationId xmlns:a16="http://schemas.microsoft.com/office/drawing/2014/main" id="{CD481F4C-BB81-4C36-ACAA-127CB2EF0A87}"/>
              </a:ext>
            </a:extLst>
          </p:cNvPr>
          <p:cNvPicPr>
            <a:picLocks noChangeAspect="1"/>
          </p:cNvPicPr>
          <p:nvPr/>
        </p:nvPicPr>
        <p:blipFill>
          <a:blip r:embed="rId5"/>
          <a:stretch>
            <a:fillRect/>
          </a:stretch>
        </p:blipFill>
        <p:spPr>
          <a:xfrm>
            <a:off x="1630057" y="4631621"/>
            <a:ext cx="6847193" cy="2542492"/>
          </a:xfrm>
          <a:prstGeom prst="rect">
            <a:avLst/>
          </a:prstGeom>
        </p:spPr>
      </p:pic>
    </p:spTree>
    <p:extLst>
      <p:ext uri="{BB962C8B-B14F-4D97-AF65-F5344CB8AC3E}">
        <p14:creationId xmlns:p14="http://schemas.microsoft.com/office/powerpoint/2010/main" val="238738121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839"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p>
        </p:txBody>
      </p:sp>
      <p:sp>
        <p:nvSpPr>
          <p:cNvPr id="7" name="Rechteck 6"/>
          <p:cNvSpPr/>
          <p:nvPr/>
        </p:nvSpPr>
        <p:spPr>
          <a:xfrm>
            <a:off x="666634" y="1265237"/>
            <a:ext cx="10395065" cy="400110"/>
          </a:xfrm>
          <a:prstGeom prst="rect">
            <a:avLst/>
          </a:prstGeom>
        </p:spPr>
        <p:txBody>
          <a:bodyPr wrap="square">
            <a:spAutoFit/>
          </a:bodyPr>
          <a:lstStyle/>
          <a:p>
            <a:pPr marL="457200" indent="-457200">
              <a:buFont typeface="+mj-lt"/>
              <a:buAutoNum type="arabicPeriod" startAt="10"/>
            </a:pPr>
            <a:r>
              <a:rPr lang="de-DE" sz="2000" b="1"/>
              <a:t>Sichere Software-Entwicklung </a:t>
            </a:r>
          </a:p>
        </p:txBody>
      </p:sp>
      <p:sp>
        <p:nvSpPr>
          <p:cNvPr id="3" name="Rechteck 2"/>
          <p:cNvSpPr/>
          <p:nvPr/>
        </p:nvSpPr>
        <p:spPr>
          <a:xfrm>
            <a:off x="927100" y="1883419"/>
            <a:ext cx="3733800" cy="923330"/>
          </a:xfrm>
          <a:prstGeom prst="rect">
            <a:avLst/>
          </a:prstGeom>
        </p:spPr>
        <p:txBody>
          <a:bodyPr wrap="square">
            <a:spAutoFit/>
          </a:bodyPr>
          <a:lstStyle/>
          <a:p>
            <a:endParaRPr lang="de-DE"/>
          </a:p>
          <a:p>
            <a:r>
              <a:rPr lang="de-DE" b="1"/>
              <a:t>DISKUSSION ca. 10 min:</a:t>
            </a:r>
          </a:p>
          <a:p>
            <a:r>
              <a:rPr lang="de-DE"/>
              <a:t> </a:t>
            </a:r>
            <a:endParaRPr lang="en-GB" b="1"/>
          </a:p>
        </p:txBody>
      </p:sp>
      <p:pic>
        <p:nvPicPr>
          <p:cNvPr id="1026" name="Picture 2" descr="Bildergebnis für gruppendiskussi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43772" y="2713037"/>
            <a:ext cx="6669638"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509630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7140416"/>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a:pPr>
            <a:r>
              <a:rPr lang="de-DE" sz="2000" b="1">
                <a:solidFill>
                  <a:schemeClr val="bg1">
                    <a:lumMod val="75000"/>
                  </a:schemeClr>
                </a:solidFill>
              </a:rPr>
              <a:t>Überblick über die Sicherheit </a:t>
            </a:r>
          </a:p>
          <a:p>
            <a:pPr marL="457200" indent="-457200">
              <a:buFont typeface="+mj-lt"/>
              <a:buAutoNum type="arabicPeriod"/>
            </a:pPr>
            <a:endParaRPr lang="de-DE" sz="2000" b="1"/>
          </a:p>
          <a:p>
            <a:pPr marL="457200" indent="-457200">
              <a:buFont typeface="+mj-lt"/>
              <a:buAutoNum type="arabicPeriod"/>
            </a:pPr>
            <a:r>
              <a:rPr lang="de-DE" sz="2000" b="1">
                <a:solidFill>
                  <a:schemeClr val="bg1">
                    <a:lumMod val="75000"/>
                  </a:schemeClr>
                </a:solidFill>
              </a:rPr>
              <a:t>Malware </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Malware-Infektionen </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Sicherheit Software und Geräte </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Mobile Geräte Sicherheit</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System-Härtung </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Management der Supplychain</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Virtualisierung </a:t>
            </a:r>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5" name="Rechteck 4">
            <a:extLst>
              <a:ext uri="{FF2B5EF4-FFF2-40B4-BE49-F238E27FC236}">
                <a16:creationId xmlns:a16="http://schemas.microsoft.com/office/drawing/2014/main" id="{3A0736C4-B130-4575-8080-EF3E7DB4FCFF}"/>
              </a:ext>
            </a:extLst>
          </p:cNvPr>
          <p:cNvSpPr/>
          <p:nvPr/>
        </p:nvSpPr>
        <p:spPr>
          <a:xfrm>
            <a:off x="6096000" y="1903535"/>
            <a:ext cx="5346700" cy="4708981"/>
          </a:xfrm>
          <a:prstGeom prst="rect">
            <a:avLst/>
          </a:prstGeom>
        </p:spPr>
        <p:txBody>
          <a:bodyPr>
            <a:spAutoFit/>
          </a:bodyPr>
          <a:lstStyle/>
          <a:p>
            <a:pPr marL="457200" indent="-457200">
              <a:buFont typeface="+mj-lt"/>
              <a:buAutoNum type="arabicPeriod" startAt="9"/>
            </a:pPr>
            <a:r>
              <a:rPr lang="de-DE" sz="2000" b="1">
                <a:solidFill>
                  <a:schemeClr val="bg1">
                    <a:lumMod val="75000"/>
                  </a:schemeClr>
                </a:solidFill>
              </a:rPr>
              <a:t>Anwendungssicherheit</a:t>
            </a:r>
          </a:p>
          <a:p>
            <a:r>
              <a:rPr lang="de-DE" sz="2000" b="1">
                <a:solidFill>
                  <a:schemeClr val="bg1">
                    <a:lumMod val="75000"/>
                  </a:schemeClr>
                </a:solidFill>
              </a:rPr>
              <a:t> </a:t>
            </a:r>
          </a:p>
          <a:p>
            <a:pPr marL="457200" indent="-457200">
              <a:buFont typeface="+mj-lt"/>
              <a:buAutoNum type="arabicPeriod" startAt="10"/>
            </a:pPr>
            <a:r>
              <a:rPr lang="de-DE" sz="2000" b="1">
                <a:solidFill>
                  <a:schemeClr val="bg1">
                    <a:lumMod val="75000"/>
                  </a:schemeClr>
                </a:solidFill>
              </a:rPr>
              <a:t>Sichere Software-Entwicklung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t>Netzwerk-Design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Perimeter-Sicherheit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Cloud-Sicherheit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Automatisierung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Netzwerk-Angriffe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Absicherung von Netzwerken </a:t>
            </a:r>
          </a:p>
        </p:txBody>
      </p:sp>
    </p:spTree>
    <p:extLst>
      <p:ext uri="{BB962C8B-B14F-4D97-AF65-F5344CB8AC3E}">
        <p14:creationId xmlns:p14="http://schemas.microsoft.com/office/powerpoint/2010/main" val="138798048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50837"/>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endParaRPr lang="de-DE" sz="2400" spc="10">
              <a:solidFill>
                <a:schemeClr val="bg1"/>
              </a:solidFill>
              <a:cs typeface="Arial"/>
            </a:endParaRPr>
          </a:p>
        </p:txBody>
      </p:sp>
      <p:sp>
        <p:nvSpPr>
          <p:cNvPr id="7" name="Rechteck 6"/>
          <p:cNvSpPr/>
          <p:nvPr/>
        </p:nvSpPr>
        <p:spPr>
          <a:xfrm>
            <a:off x="666635" y="1951037"/>
            <a:ext cx="9715640" cy="4708981"/>
          </a:xfrm>
          <a:prstGeom prst="rect">
            <a:avLst/>
          </a:prstGeom>
        </p:spPr>
        <p:txBody>
          <a:bodyPr wrap="square">
            <a:spAutoFit/>
          </a:bodyPr>
          <a:lstStyle/>
          <a:p>
            <a:pPr marL="457200" indent="-457200">
              <a:buFont typeface="+mj-lt"/>
              <a:buAutoNum type="arabicPeriod" startAt="11"/>
            </a:pPr>
            <a:r>
              <a:rPr lang="de-DE" sz="2000" b="1"/>
              <a:t>Netzwerk-Design</a:t>
            </a:r>
          </a:p>
          <a:p>
            <a:endParaRPr lang="de-DE" sz="2000" b="1"/>
          </a:p>
          <a:p>
            <a:r>
              <a:rPr lang="de-DE" sz="2000" b="1"/>
              <a:t>OSI/ISO Schichtenmodel</a:t>
            </a:r>
          </a:p>
          <a:p>
            <a:endParaRPr lang="de-DE" sz="2000" b="1"/>
          </a:p>
          <a:p>
            <a:pPr marL="457200" indent="-457200">
              <a:buFont typeface="+mj-lt"/>
              <a:buAutoNum type="arabicPeriod"/>
            </a:pPr>
            <a:r>
              <a:rPr lang="de-DE" sz="2000" b="1"/>
              <a:t>Historische Grundlage</a:t>
            </a:r>
          </a:p>
          <a:p>
            <a:pPr marL="457200" indent="-457200">
              <a:buFont typeface="+mj-lt"/>
              <a:buAutoNum type="arabicPeriod"/>
            </a:pPr>
            <a:endParaRPr lang="de-DE" sz="2000" b="1"/>
          </a:p>
          <a:p>
            <a:pPr marL="457200" indent="-457200">
              <a:buFont typeface="+mj-lt"/>
              <a:buAutoNum type="arabicPeriod"/>
            </a:pPr>
            <a:r>
              <a:rPr lang="de-DE" sz="2000" b="1"/>
              <a:t>Definition</a:t>
            </a:r>
          </a:p>
          <a:p>
            <a:pPr marL="457200" indent="-457200">
              <a:buFont typeface="+mj-lt"/>
              <a:buAutoNum type="arabicPeriod"/>
            </a:pPr>
            <a:endParaRPr lang="de-DE" sz="2000" b="1"/>
          </a:p>
          <a:p>
            <a:pPr marL="457200" indent="-457200">
              <a:buFont typeface="+mj-lt"/>
              <a:buAutoNum type="arabicPeriod"/>
            </a:pPr>
            <a:r>
              <a:rPr lang="de-DE" sz="2000" b="1"/>
              <a:t>Aufbau</a:t>
            </a:r>
          </a:p>
          <a:p>
            <a:pPr marL="457200" indent="-457200">
              <a:buFont typeface="+mj-lt"/>
              <a:buAutoNum type="arabicPeriod"/>
            </a:pPr>
            <a:endParaRPr lang="de-DE" sz="2000" b="1"/>
          </a:p>
          <a:p>
            <a:pPr marL="457200" indent="-457200">
              <a:buFont typeface="+mj-lt"/>
              <a:buAutoNum type="arabicPeriod"/>
            </a:pPr>
            <a:r>
              <a:rPr lang="de-DE" sz="2000" b="1"/>
              <a:t>Schichten</a:t>
            </a:r>
          </a:p>
          <a:p>
            <a:pPr marL="457200" indent="-457200">
              <a:buFont typeface="+mj-lt"/>
              <a:buAutoNum type="arabicPeriod"/>
            </a:pPr>
            <a:endParaRPr lang="de-DE" sz="2000" b="1"/>
          </a:p>
          <a:p>
            <a:endParaRPr lang="de-DE" sz="2000" b="1"/>
          </a:p>
          <a:p>
            <a:endParaRPr lang="de-DE" sz="2000" b="1"/>
          </a:p>
          <a:p>
            <a:endParaRPr lang="de-DE" sz="2000" b="1"/>
          </a:p>
        </p:txBody>
      </p:sp>
      <p:pic>
        <p:nvPicPr>
          <p:cNvPr id="2" name="Grafik 1"/>
          <p:cNvPicPr>
            <a:picLocks noChangeAspect="1"/>
          </p:cNvPicPr>
          <p:nvPr/>
        </p:nvPicPr>
        <p:blipFill>
          <a:blip r:embed="rId4"/>
          <a:stretch>
            <a:fillRect/>
          </a:stretch>
        </p:blipFill>
        <p:spPr>
          <a:xfrm>
            <a:off x="4092968" y="3322637"/>
            <a:ext cx="5934075" cy="3638550"/>
          </a:xfrm>
          <a:prstGeom prst="rect">
            <a:avLst/>
          </a:prstGeom>
        </p:spPr>
      </p:pic>
      <p:sp>
        <p:nvSpPr>
          <p:cNvPr id="3" name="Rechteck 2">
            <a:extLst>
              <a:ext uri="{FF2B5EF4-FFF2-40B4-BE49-F238E27FC236}">
                <a16:creationId xmlns:a16="http://schemas.microsoft.com/office/drawing/2014/main" id="{BAF359B6-9E23-43BE-9286-3DEA9D955D1F}"/>
              </a:ext>
            </a:extLst>
          </p:cNvPr>
          <p:cNvSpPr/>
          <p:nvPr/>
        </p:nvSpPr>
        <p:spPr>
          <a:xfrm>
            <a:off x="666635" y="1329206"/>
            <a:ext cx="2705612" cy="400110"/>
          </a:xfrm>
          <a:prstGeom prst="rect">
            <a:avLst/>
          </a:prstGeom>
        </p:spPr>
        <p:txBody>
          <a:bodyPr wrap="none">
            <a:spAutoFit/>
          </a:bodyPr>
          <a:lstStyle/>
          <a:p>
            <a:pPr lvl="0"/>
            <a:r>
              <a:rPr lang="en-GB" sz="2000" b="1">
                <a:solidFill>
                  <a:prstClr val="black"/>
                </a:solidFill>
              </a:rPr>
              <a:t>Security+ (SEC+) Inhalt I</a:t>
            </a:r>
          </a:p>
        </p:txBody>
      </p:sp>
    </p:spTree>
    <p:extLst>
      <p:ext uri="{BB962C8B-B14F-4D97-AF65-F5344CB8AC3E}">
        <p14:creationId xmlns:p14="http://schemas.microsoft.com/office/powerpoint/2010/main" val="6791446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50837"/>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endParaRPr lang="de-DE" sz="2400" spc="10">
              <a:solidFill>
                <a:schemeClr val="bg1"/>
              </a:solidFill>
              <a:cs typeface="Arial"/>
            </a:endParaRPr>
          </a:p>
        </p:txBody>
      </p:sp>
      <p:sp>
        <p:nvSpPr>
          <p:cNvPr id="7" name="Rechteck 6"/>
          <p:cNvSpPr/>
          <p:nvPr/>
        </p:nvSpPr>
        <p:spPr>
          <a:xfrm>
            <a:off x="660044" y="1358846"/>
            <a:ext cx="9715640" cy="6217087"/>
          </a:xfrm>
          <a:prstGeom prst="rect">
            <a:avLst/>
          </a:prstGeom>
        </p:spPr>
        <p:txBody>
          <a:bodyPr wrap="square">
            <a:spAutoFit/>
          </a:bodyPr>
          <a:lstStyle/>
          <a:p>
            <a:r>
              <a:rPr lang="de-DE" sz="2000" b="1"/>
              <a:t>OSI/ISO Schichtenmodel</a:t>
            </a:r>
          </a:p>
          <a:p>
            <a:endParaRPr lang="de-DE" sz="2000" b="1"/>
          </a:p>
          <a:p>
            <a:pPr marL="457200" indent="-457200">
              <a:buFont typeface="+mj-lt"/>
              <a:buAutoNum type="arabicPeriod"/>
            </a:pPr>
            <a:r>
              <a:rPr lang="de-DE" sz="2000" b="1"/>
              <a:t>Historische Grundlage</a:t>
            </a:r>
          </a:p>
          <a:p>
            <a:endParaRPr lang="de-DE" sz="2000" b="1"/>
          </a:p>
          <a:p>
            <a:r>
              <a:rPr lang="de-DE" sz="1600"/>
              <a:t>Die Arbeit am OSI-Modell begann in den späten 70er Jahren. Die Arbeit an OSI wurde bis Ende 1983 weitgehend unabhängig voneinander innerhalb von ISO und CCITT geleistet. Dies führte zu zwei Entwürfen ("The Basic Reference Model for Open Systems Interconnection"). Beide Entwürfe enthielten ein Sieben-Schichten-Modell, es gab aber trotz vieler Ähnlichkeiten wichtige Unterschiede in Einzelheiten. </a:t>
            </a:r>
          </a:p>
          <a:p>
            <a:r>
              <a:rPr lang="de-DE" sz="1600"/>
              <a:t>Das Sieben-Schichten-Modell geht im Wesentlichen auf die Arbeiten einer Gruppe bei Honeywell Information Systems zurück, welche bis 1977 ein Sieben-Schichten- Modell unter dem Namen Distributed System Architecture (DSA) entwickelten. Ende 1983 zog CCITT seinen Entwurf zurück, unter der Bedingung, dass am ISO-Entwurf einige Veränderungen im Sinne von CCITT vorgenommen wurden. Seit 1984 arbeiteten CCITT und ISO zusammen an einem einzigen Text von OSI. </a:t>
            </a:r>
          </a:p>
          <a:p>
            <a:r>
              <a:rPr lang="de-DE" sz="1600"/>
              <a:t>Allerdings haben sich ISO und CCITT noch nicht dazu durchringen können, ihre Texte dann auch gemeinsam zu veröffentlichen. Die verschiedenen Veröffentlichungsgewohnheiten von CCITT und ISO führen oft zu beträchtlichen Verwirrungen. Da CCITT vor allem die Sichtweise von PTTs und ähnlichen Unternehmen vertritt, hat das OSI-Modell ebenfalls eine starke Orientierung an Telefondiensten u.ä.</a:t>
            </a:r>
          </a:p>
          <a:p>
            <a:r>
              <a:rPr lang="de-DE" sz="1600"/>
              <a:t>In den späten 80er Jahren entstand ein neuer Bereich internationaler Standardisierung von CMC, die Standardisierung von Open Distributed Processing (ODP), der Datenverarbeitung, die auf verschiedene Systeme verteilt ist. Wieweit dies eine Ergänzung von oder eine Konkurrenz zu OSI sein wird, bleibt abzuwarten. Zu ODP s.: Open Distributed Processing (ODP) / CRC for Distributed Technology (Australia). -- URL: http://archive.dstc.edu.au/AU/research_news/odp.html</a:t>
            </a:r>
          </a:p>
          <a:p>
            <a:endParaRPr lang="de-DE" sz="2000" b="1"/>
          </a:p>
        </p:txBody>
      </p:sp>
      <p:sp>
        <p:nvSpPr>
          <p:cNvPr id="5" name="Rechteck 4"/>
          <p:cNvSpPr/>
          <p:nvPr/>
        </p:nvSpPr>
        <p:spPr>
          <a:xfrm>
            <a:off x="6475615" y="6839505"/>
            <a:ext cx="3849324" cy="369332"/>
          </a:xfrm>
          <a:prstGeom prst="rect">
            <a:avLst/>
          </a:prstGeom>
        </p:spPr>
        <p:txBody>
          <a:bodyPr wrap="none">
            <a:spAutoFit/>
          </a:bodyPr>
          <a:lstStyle/>
          <a:p>
            <a:r>
              <a:rPr lang="en-GB">
                <a:hlinkClick r:id="rId4"/>
              </a:rPr>
              <a:t>http://www.payer.de/cmc/cmcs03.htm</a:t>
            </a:r>
            <a:endParaRPr lang="en-GB"/>
          </a:p>
        </p:txBody>
      </p:sp>
    </p:spTree>
    <p:extLst>
      <p:ext uri="{BB962C8B-B14F-4D97-AF65-F5344CB8AC3E}">
        <p14:creationId xmlns:p14="http://schemas.microsoft.com/office/powerpoint/2010/main" val="104307705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50837"/>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endParaRPr lang="de-DE" sz="2400" spc="10">
              <a:solidFill>
                <a:schemeClr val="bg1"/>
              </a:solidFill>
              <a:cs typeface="Arial"/>
            </a:endParaRPr>
          </a:p>
        </p:txBody>
      </p:sp>
      <p:sp>
        <p:nvSpPr>
          <p:cNvPr id="7" name="Rechteck 6"/>
          <p:cNvSpPr/>
          <p:nvPr/>
        </p:nvSpPr>
        <p:spPr>
          <a:xfrm>
            <a:off x="660044" y="1358846"/>
            <a:ext cx="9715640" cy="1323439"/>
          </a:xfrm>
          <a:prstGeom prst="rect">
            <a:avLst/>
          </a:prstGeom>
        </p:spPr>
        <p:txBody>
          <a:bodyPr wrap="square">
            <a:spAutoFit/>
          </a:bodyPr>
          <a:lstStyle/>
          <a:p>
            <a:r>
              <a:rPr lang="de-DE" sz="2000" b="1"/>
              <a:t>OSI/ISO Schichtenmodel</a:t>
            </a:r>
          </a:p>
          <a:p>
            <a:endParaRPr lang="de-DE" sz="2000" b="1"/>
          </a:p>
          <a:p>
            <a:pPr marL="457200" indent="-457200">
              <a:buFont typeface="+mj-lt"/>
              <a:buAutoNum type="arabicPeriod" startAt="2"/>
            </a:pPr>
            <a:r>
              <a:rPr lang="de-DE" sz="2000" b="1"/>
              <a:t>Definition</a:t>
            </a:r>
          </a:p>
          <a:p>
            <a:endParaRPr lang="de-DE" sz="2000" b="1"/>
          </a:p>
        </p:txBody>
      </p:sp>
      <p:sp>
        <p:nvSpPr>
          <p:cNvPr id="5" name="Rechteck 4"/>
          <p:cNvSpPr/>
          <p:nvPr/>
        </p:nvSpPr>
        <p:spPr>
          <a:xfrm>
            <a:off x="6475615" y="6839505"/>
            <a:ext cx="3849324" cy="369332"/>
          </a:xfrm>
          <a:prstGeom prst="rect">
            <a:avLst/>
          </a:prstGeom>
        </p:spPr>
        <p:txBody>
          <a:bodyPr wrap="none">
            <a:spAutoFit/>
          </a:bodyPr>
          <a:lstStyle/>
          <a:p>
            <a:r>
              <a:rPr lang="en-GB">
                <a:hlinkClick r:id="rId4"/>
              </a:rPr>
              <a:t>http://www.payer.de/cmc/cmcs03.htm</a:t>
            </a:r>
            <a:endParaRPr lang="en-GB"/>
          </a:p>
        </p:txBody>
      </p:sp>
      <p:sp>
        <p:nvSpPr>
          <p:cNvPr id="3" name="Rechteck 2"/>
          <p:cNvSpPr/>
          <p:nvPr/>
        </p:nvSpPr>
        <p:spPr>
          <a:xfrm>
            <a:off x="660044" y="2682285"/>
            <a:ext cx="9144000" cy="3970318"/>
          </a:xfrm>
          <a:prstGeom prst="rect">
            <a:avLst/>
          </a:prstGeom>
        </p:spPr>
        <p:txBody>
          <a:bodyPr wrap="square">
            <a:spAutoFit/>
          </a:bodyPr>
          <a:lstStyle/>
          <a:p>
            <a:r>
              <a:rPr lang="de-DE" dirty="0"/>
              <a:t>OSI ist ein offenes Schichtenmodell für Standards, das die International </a:t>
            </a:r>
            <a:r>
              <a:rPr lang="de-DE" dirty="0" err="1"/>
              <a:t>Organization</a:t>
            </a:r>
            <a:r>
              <a:rPr lang="de-DE" dirty="0"/>
              <a:t> for </a:t>
            </a:r>
            <a:r>
              <a:rPr lang="de-DE" dirty="0" err="1"/>
              <a:t>Standardization</a:t>
            </a:r>
            <a:r>
              <a:rPr lang="de-DE" dirty="0"/>
              <a:t> (ISO) 1974 entwickelt hat:</a:t>
            </a:r>
          </a:p>
          <a:p>
            <a:endParaRPr lang="de-DE" dirty="0"/>
          </a:p>
          <a:p>
            <a:r>
              <a:rPr lang="de-DE" dirty="0"/>
              <a:t>ISO 7498-1 (DIN ISO 7498), ITU-T (CCIT) X.200</a:t>
            </a:r>
          </a:p>
          <a:p>
            <a:endParaRPr lang="de-DE" dirty="0"/>
          </a:p>
          <a:p>
            <a:r>
              <a:rPr lang="de-DE" dirty="0"/>
              <a:t>Ein Schichtenmodell versucht die verschiedenen Problembereiche der computervermittelten Kommunikation auf Schichten klar zu verteilen, die aufeinander aufsetzen.</a:t>
            </a:r>
          </a:p>
          <a:p>
            <a:endParaRPr lang="de-DE" dirty="0"/>
          </a:p>
          <a:p>
            <a:r>
              <a:rPr lang="de-DE" dirty="0"/>
              <a:t>Ein elementares Schichtenmodell mit zwei grundlegenden Schichten würde bestehen aus:</a:t>
            </a:r>
          </a:p>
          <a:p>
            <a:r>
              <a:rPr lang="de-DE" dirty="0"/>
              <a:t>Anwendungen orientierte Schicht -- </a:t>
            </a:r>
            <a:r>
              <a:rPr lang="de-DE" dirty="0" err="1"/>
              <a:t>Applications</a:t>
            </a:r>
            <a:r>
              <a:rPr lang="de-DE" dirty="0"/>
              <a:t> </a:t>
            </a:r>
            <a:r>
              <a:rPr lang="de-DE" dirty="0" err="1"/>
              <a:t>Oriented</a:t>
            </a:r>
            <a:r>
              <a:rPr lang="de-DE" dirty="0"/>
              <a:t> Layer: diese Schicht beinhaltet die fehlerfreie und ungehinderte Datenübertragung von Computer zu Computer ohne Rücksicht auf die anwendungsbezogene Bedeutung dieser Daten Endsystem-zu-Endsystem orientierte Schicht -- End-System </a:t>
            </a:r>
            <a:r>
              <a:rPr lang="de-DE" dirty="0" err="1"/>
              <a:t>to</a:t>
            </a:r>
            <a:r>
              <a:rPr lang="de-DE" dirty="0"/>
              <a:t> End-System </a:t>
            </a:r>
            <a:r>
              <a:rPr lang="de-DE" dirty="0" err="1"/>
              <a:t>Oriented</a:t>
            </a:r>
            <a:r>
              <a:rPr lang="de-DE" dirty="0"/>
              <a:t> Layer: diese Schicht beinhaltet die anwendungsbezogene Bedeutung der übertragenen Daten.</a:t>
            </a:r>
            <a:endParaRPr lang="en-GB" dirty="0"/>
          </a:p>
        </p:txBody>
      </p:sp>
    </p:spTree>
    <p:extLst>
      <p:ext uri="{BB962C8B-B14F-4D97-AF65-F5344CB8AC3E}">
        <p14:creationId xmlns:p14="http://schemas.microsoft.com/office/powerpoint/2010/main" val="317365021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50837"/>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endParaRPr lang="de-DE" sz="2400" spc="10">
              <a:solidFill>
                <a:schemeClr val="bg1"/>
              </a:solidFill>
              <a:cs typeface="Arial"/>
            </a:endParaRPr>
          </a:p>
        </p:txBody>
      </p:sp>
      <p:sp>
        <p:nvSpPr>
          <p:cNvPr id="7" name="Rechteck 6"/>
          <p:cNvSpPr/>
          <p:nvPr/>
        </p:nvSpPr>
        <p:spPr>
          <a:xfrm>
            <a:off x="660044" y="1358846"/>
            <a:ext cx="9715640" cy="1323439"/>
          </a:xfrm>
          <a:prstGeom prst="rect">
            <a:avLst/>
          </a:prstGeom>
        </p:spPr>
        <p:txBody>
          <a:bodyPr wrap="square">
            <a:spAutoFit/>
          </a:bodyPr>
          <a:lstStyle/>
          <a:p>
            <a:r>
              <a:rPr lang="de-DE" sz="2000" b="1"/>
              <a:t>OSI/ISO Schichtenmodel</a:t>
            </a:r>
          </a:p>
          <a:p>
            <a:endParaRPr lang="de-DE" sz="2000" b="1"/>
          </a:p>
          <a:p>
            <a:pPr marL="457200" indent="-457200">
              <a:buFont typeface="+mj-lt"/>
              <a:buAutoNum type="arabicPeriod" startAt="2"/>
            </a:pPr>
            <a:r>
              <a:rPr lang="de-DE" sz="2000" b="1"/>
              <a:t>Definition</a:t>
            </a:r>
          </a:p>
          <a:p>
            <a:endParaRPr lang="de-DE" sz="2000" b="1"/>
          </a:p>
        </p:txBody>
      </p:sp>
      <p:sp>
        <p:nvSpPr>
          <p:cNvPr id="5" name="Rechteck 4"/>
          <p:cNvSpPr/>
          <p:nvPr/>
        </p:nvSpPr>
        <p:spPr>
          <a:xfrm>
            <a:off x="6475615" y="6839505"/>
            <a:ext cx="3849324" cy="369332"/>
          </a:xfrm>
          <a:prstGeom prst="rect">
            <a:avLst/>
          </a:prstGeom>
        </p:spPr>
        <p:txBody>
          <a:bodyPr wrap="none">
            <a:spAutoFit/>
          </a:bodyPr>
          <a:lstStyle/>
          <a:p>
            <a:r>
              <a:rPr lang="en-GB">
                <a:hlinkClick r:id="rId4"/>
              </a:rPr>
              <a:t>http://www.payer.de/cmc/cmcs03.htm</a:t>
            </a:r>
            <a:endParaRPr lang="en-GB"/>
          </a:p>
        </p:txBody>
      </p:sp>
      <p:sp>
        <p:nvSpPr>
          <p:cNvPr id="2" name="Rechteck 1"/>
          <p:cNvSpPr/>
          <p:nvPr/>
        </p:nvSpPr>
        <p:spPr>
          <a:xfrm>
            <a:off x="546100" y="2783831"/>
            <a:ext cx="9099943" cy="3693319"/>
          </a:xfrm>
          <a:prstGeom prst="rect">
            <a:avLst/>
          </a:prstGeom>
        </p:spPr>
        <p:txBody>
          <a:bodyPr wrap="square">
            <a:spAutoFit/>
          </a:bodyPr>
          <a:lstStyle/>
          <a:p>
            <a:r>
              <a:rPr lang="de-DE"/>
              <a:t>Vorteile eines Schichtenmodells sind:</a:t>
            </a:r>
          </a:p>
          <a:p>
            <a:r>
              <a:rPr lang="de-DE"/>
              <a:t>Spezialisierung: Entwickler können sich auf die Probleme jeweils einer Schicht konzentrieren und damit mit der unterschiedlich schnellen technischen Entwicklung besser Schritt halten</a:t>
            </a:r>
          </a:p>
          <a:p>
            <a:r>
              <a:rPr lang="de-DE"/>
              <a:t>Geringere Kosten: man kann die Ausrüstung (Implementierungen) für eine Schicht ändern, ohne alle anderen ändern zu müssen</a:t>
            </a:r>
          </a:p>
          <a:p>
            <a:r>
              <a:rPr lang="de-DE"/>
              <a:t>Wahlfreiheit: der Endnutzer kann durch die Wahl unterschiedlicher Implementierungen für seine Probleme maßgeschneiderte Lösungen zusammenstellen</a:t>
            </a:r>
          </a:p>
          <a:p>
            <a:r>
              <a:rPr lang="de-DE"/>
              <a:t>OSI bezieht sich auf die Verbindung und Zusammenarbeit von Systemen. Das OSI-Referenzmodell besteht aus sieben Schichten (layer). Diese Schichten sind keine Protokolle, sondern geben Funktionen wieder. OSI selbst definiert die Dienste und Funktionen, die auf den einzelnen Schichten erfüllt werden sollen. OSI definiert aber nicht die Standards, die diese Dienste und Funktionen verwirklichen. So können die Funktionen einer Schicht u.U. durch unterschiedliche Protokolle erfüllt werden.</a:t>
            </a:r>
            <a:endParaRPr lang="en-GB"/>
          </a:p>
        </p:txBody>
      </p:sp>
    </p:spTree>
    <p:extLst>
      <p:ext uri="{BB962C8B-B14F-4D97-AF65-F5344CB8AC3E}">
        <p14:creationId xmlns:p14="http://schemas.microsoft.com/office/powerpoint/2010/main" val="4200885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9900" y="352176"/>
            <a:ext cx="9906000" cy="7121324"/>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554545"/>
          </a:xfrm>
          <a:prstGeom prst="rect">
            <a:avLst/>
          </a:prstGeom>
        </p:spPr>
        <p:txBody>
          <a:bodyPr wrap="square">
            <a:spAutoFit/>
          </a:bodyPr>
          <a:lstStyle/>
          <a:p>
            <a:r>
              <a:rPr lang="en-GB" sz="2000" b="1"/>
              <a:t>Security+ (SEC+) Inhalt I</a:t>
            </a:r>
            <a:endParaRPr lang="de-DE" b="1"/>
          </a:p>
          <a:p>
            <a:pPr marL="457200" indent="-457200">
              <a:buFont typeface="+mj-lt"/>
              <a:buAutoNum type="arabicPeriod"/>
            </a:pPr>
            <a:r>
              <a:rPr lang="de-DE" sz="2000" b="1"/>
              <a:t>Überblick über die Sicherheit</a:t>
            </a:r>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4" name="Rechteck 3">
            <a:extLst>
              <a:ext uri="{FF2B5EF4-FFF2-40B4-BE49-F238E27FC236}">
                <a16:creationId xmlns:a16="http://schemas.microsoft.com/office/drawing/2014/main" id="{F2A638D0-84F4-4D77-8972-720E4691D1BF}"/>
              </a:ext>
            </a:extLst>
          </p:cNvPr>
          <p:cNvSpPr/>
          <p:nvPr/>
        </p:nvSpPr>
        <p:spPr>
          <a:xfrm>
            <a:off x="393700" y="2066260"/>
            <a:ext cx="10896600" cy="8571577"/>
          </a:xfrm>
          <a:prstGeom prst="rect">
            <a:avLst/>
          </a:prstGeom>
        </p:spPr>
        <p:txBody>
          <a:bodyPr wrap="square">
            <a:spAutoFit/>
          </a:bodyPr>
          <a:lstStyle/>
          <a:p>
            <a:pPr lvl="0"/>
            <a:r>
              <a:rPr lang="de-DE" sz="2000" b="1" dirty="0"/>
              <a:t>Hacker - Fünf Typen von Hackern</a:t>
            </a:r>
          </a:p>
          <a:p>
            <a:pPr marL="285750" indent="-285750">
              <a:lnSpc>
                <a:spcPct val="150000"/>
              </a:lnSpc>
              <a:buFont typeface="Arial" panose="020B0604020202020204" pitchFamily="34" charset="0"/>
              <a:buChar char="•"/>
            </a:pPr>
            <a:r>
              <a:rPr lang="de-DE" b="1" dirty="0"/>
              <a:t>Weiße Hüte</a:t>
            </a:r>
          </a:p>
          <a:p>
            <a:r>
              <a:rPr lang="de-DE" dirty="0"/>
              <a:t>Nicht böswillige Hacker, die versuchen, auf Wunsch eines Unternehmens in dessen Systeme einzudringen</a:t>
            </a:r>
          </a:p>
          <a:p>
            <a:pPr marL="285750" indent="-285750">
              <a:lnSpc>
                <a:spcPct val="150000"/>
              </a:lnSpc>
              <a:buFont typeface="Arial" panose="020B0604020202020204" pitchFamily="34" charset="0"/>
              <a:buChar char="•"/>
            </a:pPr>
            <a:r>
              <a:rPr lang="de-DE" b="1" dirty="0"/>
              <a:t>Schwarze Hüte</a:t>
            </a:r>
          </a:p>
          <a:p>
            <a:r>
              <a:rPr lang="de-DE" dirty="0"/>
              <a:t>Böswillige Hacker, die ohne Berechtigung oder Erlaubnis in Computersysteme und Netzwerke eindringen</a:t>
            </a:r>
          </a:p>
          <a:p>
            <a:pPr marL="285750" indent="-285750">
              <a:lnSpc>
                <a:spcPct val="150000"/>
              </a:lnSpc>
              <a:buFont typeface="Arial" panose="020B0604020202020204" pitchFamily="34" charset="0"/>
              <a:buChar char="•"/>
            </a:pPr>
            <a:r>
              <a:rPr lang="de-DE" b="1" dirty="0"/>
              <a:t>Graue Hüte (Anonymous)</a:t>
            </a:r>
          </a:p>
          <a:p>
            <a:r>
              <a:rPr lang="de-DE" dirty="0"/>
              <a:t>Hacker ohne jegliche Zugehörigkeit zu einem Unternehmen, die versuchen, </a:t>
            </a:r>
          </a:p>
          <a:p>
            <a:r>
              <a:rPr lang="de-DE" dirty="0"/>
              <a:t>in das Netzwerk eines Unternehmens einzubrechen, sich dabei aber strafbar machen</a:t>
            </a:r>
          </a:p>
          <a:p>
            <a:pPr marL="285750" indent="-285750">
              <a:lnSpc>
                <a:spcPct val="150000"/>
              </a:lnSpc>
              <a:buFont typeface="Arial" panose="020B0604020202020204" pitchFamily="34" charset="0"/>
              <a:buChar char="•"/>
            </a:pPr>
            <a:r>
              <a:rPr lang="de-DE" b="1" dirty="0"/>
              <a:t>Blaue Hüte  (CCC + Freelancer)</a:t>
            </a:r>
          </a:p>
          <a:p>
            <a:r>
              <a:rPr lang="de-DE" dirty="0"/>
              <a:t>Hacker, die mit Erlaubnis des Unternehmens versuchen, sich in ein Netzwerk zu hacken, </a:t>
            </a:r>
          </a:p>
          <a:p>
            <a:r>
              <a:rPr lang="de-DE" dirty="0"/>
              <a:t>aber nicht bei dem Unternehmen angestellt sind</a:t>
            </a:r>
          </a:p>
          <a:p>
            <a:pPr marL="285750" indent="-285750">
              <a:lnSpc>
                <a:spcPct val="150000"/>
              </a:lnSpc>
              <a:buFont typeface="Arial" panose="020B0604020202020204" pitchFamily="34" charset="0"/>
              <a:buChar char="•"/>
            </a:pPr>
            <a:r>
              <a:rPr lang="de-DE" b="1" dirty="0"/>
              <a:t>Grüne Hüte</a:t>
            </a:r>
          </a:p>
          <a:p>
            <a:r>
              <a:rPr lang="de-DE" dirty="0"/>
              <a:t>Hacker, die noch im Azubi Stadium sind.</a:t>
            </a:r>
          </a:p>
          <a:p>
            <a:pPr marL="285750" indent="-285750">
              <a:lnSpc>
                <a:spcPct val="150000"/>
              </a:lnSpc>
              <a:buFont typeface="Arial" panose="020B0604020202020204" pitchFamily="34" charset="0"/>
              <a:buChar char="•"/>
            </a:pPr>
            <a:r>
              <a:rPr lang="de-DE" b="1" dirty="0"/>
              <a:t>Elite (Kann Weiß oder Schwarz Hut sein)</a:t>
            </a:r>
          </a:p>
          <a:p>
            <a:r>
              <a:rPr lang="de-DE" dirty="0"/>
              <a:t>Hacker, die Schwachstellen finden und ausnutzen, bevor es jemand anderes tut 1 von 10.000 sind Elite</a:t>
            </a:r>
          </a:p>
          <a:p>
            <a:pPr>
              <a:lnSpc>
                <a:spcPct val="150000"/>
              </a:lnSpc>
            </a:pPr>
            <a:r>
              <a:rPr lang="de-DE" b="1" dirty="0"/>
              <a:t>Skript-Kiddies</a:t>
            </a:r>
            <a:r>
              <a:rPr lang="de-DE" dirty="0"/>
              <a:t> haben nur begrenzte Fähigkeiten und führen nur die Exploits und Tools anderer Leute aus</a:t>
            </a:r>
          </a:p>
          <a:p>
            <a:pPr lvl="3"/>
            <a:endParaRPr lang="de-DE" dirty="0"/>
          </a:p>
          <a:p>
            <a:endParaRPr lang="de-DE" dirty="0"/>
          </a:p>
          <a:p>
            <a:endParaRPr lang="de-DE" dirty="0"/>
          </a:p>
          <a:p>
            <a:endParaRPr lang="de-DE" dirty="0"/>
          </a:p>
          <a:p>
            <a:r>
              <a:rPr lang="de-DE" dirty="0"/>
              <a:t> </a:t>
            </a:r>
          </a:p>
          <a:p>
            <a:endParaRPr lang="de-DE" dirty="0"/>
          </a:p>
          <a:p>
            <a:endParaRPr lang="de-DE" dirty="0"/>
          </a:p>
          <a:p>
            <a:endParaRPr lang="de-DE" dirty="0"/>
          </a:p>
          <a:p>
            <a:endParaRPr lang="de-DE" dirty="0"/>
          </a:p>
          <a:p>
            <a:endParaRPr lang="de-DE" dirty="0"/>
          </a:p>
          <a:p>
            <a:endParaRPr lang="de-DE" dirty="0"/>
          </a:p>
        </p:txBody>
      </p:sp>
      <p:sp>
        <p:nvSpPr>
          <p:cNvPr id="9" name="Rechteck 8">
            <a:extLst>
              <a:ext uri="{FF2B5EF4-FFF2-40B4-BE49-F238E27FC236}">
                <a16:creationId xmlns:a16="http://schemas.microsoft.com/office/drawing/2014/main" id="{742E0F33-3215-45E1-89F6-1ED2356FDD35}"/>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Tree>
    <p:extLst>
      <p:ext uri="{BB962C8B-B14F-4D97-AF65-F5344CB8AC3E}">
        <p14:creationId xmlns:p14="http://schemas.microsoft.com/office/powerpoint/2010/main" val="18421027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50837"/>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endParaRPr lang="de-DE" sz="2400" spc="10">
              <a:solidFill>
                <a:schemeClr val="bg1"/>
              </a:solidFill>
              <a:cs typeface="Arial"/>
            </a:endParaRPr>
          </a:p>
        </p:txBody>
      </p:sp>
      <p:sp>
        <p:nvSpPr>
          <p:cNvPr id="7" name="Rechteck 6"/>
          <p:cNvSpPr/>
          <p:nvPr/>
        </p:nvSpPr>
        <p:spPr>
          <a:xfrm>
            <a:off x="660044" y="1358846"/>
            <a:ext cx="9715640" cy="1323439"/>
          </a:xfrm>
          <a:prstGeom prst="rect">
            <a:avLst/>
          </a:prstGeom>
        </p:spPr>
        <p:txBody>
          <a:bodyPr wrap="square">
            <a:spAutoFit/>
          </a:bodyPr>
          <a:lstStyle/>
          <a:p>
            <a:r>
              <a:rPr lang="de-DE" sz="2000" b="1"/>
              <a:t>OSI/ISO Schichtenmodel</a:t>
            </a:r>
          </a:p>
          <a:p>
            <a:endParaRPr lang="de-DE" sz="2000" b="1"/>
          </a:p>
          <a:p>
            <a:pPr marL="457200" indent="-457200">
              <a:buFont typeface="+mj-lt"/>
              <a:buAutoNum type="arabicPeriod" startAt="2"/>
            </a:pPr>
            <a:r>
              <a:rPr lang="de-DE" sz="2000" b="1"/>
              <a:t>Definition</a:t>
            </a:r>
          </a:p>
          <a:p>
            <a:endParaRPr lang="de-DE" sz="2000" b="1"/>
          </a:p>
        </p:txBody>
      </p:sp>
      <p:sp>
        <p:nvSpPr>
          <p:cNvPr id="5" name="Rechteck 4"/>
          <p:cNvSpPr/>
          <p:nvPr/>
        </p:nvSpPr>
        <p:spPr>
          <a:xfrm>
            <a:off x="6475615" y="6839505"/>
            <a:ext cx="3849324" cy="369332"/>
          </a:xfrm>
          <a:prstGeom prst="rect">
            <a:avLst/>
          </a:prstGeom>
        </p:spPr>
        <p:txBody>
          <a:bodyPr wrap="none">
            <a:spAutoFit/>
          </a:bodyPr>
          <a:lstStyle/>
          <a:p>
            <a:r>
              <a:rPr lang="en-GB">
                <a:hlinkClick r:id="rId4"/>
              </a:rPr>
              <a:t>http://www.payer.de/cmc/cmcs03.htm</a:t>
            </a:r>
            <a:endParaRPr lang="en-GB"/>
          </a:p>
        </p:txBody>
      </p:sp>
      <p:sp>
        <p:nvSpPr>
          <p:cNvPr id="3" name="Rechteck 2"/>
          <p:cNvSpPr/>
          <p:nvPr/>
        </p:nvSpPr>
        <p:spPr>
          <a:xfrm>
            <a:off x="1003300" y="2559235"/>
            <a:ext cx="8763000" cy="3139321"/>
          </a:xfrm>
          <a:prstGeom prst="rect">
            <a:avLst/>
          </a:prstGeom>
        </p:spPr>
        <p:txBody>
          <a:bodyPr wrap="square">
            <a:spAutoFit/>
          </a:bodyPr>
          <a:lstStyle/>
          <a:p>
            <a:r>
              <a:rPr lang="en-GB" dirty="0" err="1"/>
              <a:t>Obwohl</a:t>
            </a:r>
            <a:r>
              <a:rPr lang="en-GB" dirty="0"/>
              <a:t> </a:t>
            </a:r>
            <a:r>
              <a:rPr lang="en-GB" dirty="0" err="1"/>
              <a:t>weitgehend</a:t>
            </a:r>
            <a:r>
              <a:rPr lang="en-GB" dirty="0"/>
              <a:t> </a:t>
            </a:r>
            <a:r>
              <a:rPr lang="en-GB" dirty="0" err="1"/>
              <a:t>Übereinstimmung</a:t>
            </a:r>
            <a:r>
              <a:rPr lang="en-GB" dirty="0"/>
              <a:t> </a:t>
            </a:r>
            <a:r>
              <a:rPr lang="en-GB" dirty="0" err="1"/>
              <a:t>darüber</a:t>
            </a:r>
            <a:r>
              <a:rPr lang="en-GB" dirty="0"/>
              <a:t> </a:t>
            </a:r>
            <a:r>
              <a:rPr lang="en-GB" dirty="0" err="1"/>
              <a:t>herrscht</a:t>
            </a:r>
            <a:r>
              <a:rPr lang="en-GB" dirty="0"/>
              <a:t>, </a:t>
            </a:r>
            <a:r>
              <a:rPr lang="en-GB" dirty="0" err="1"/>
              <a:t>welche</a:t>
            </a:r>
            <a:r>
              <a:rPr lang="en-GB" dirty="0"/>
              <a:t> Standards </a:t>
            </a:r>
            <a:r>
              <a:rPr lang="en-GB" dirty="0" err="1"/>
              <a:t>als</a:t>
            </a:r>
            <a:r>
              <a:rPr lang="en-GB" dirty="0"/>
              <a:t> </a:t>
            </a:r>
            <a:r>
              <a:rPr lang="en-GB" dirty="0" err="1"/>
              <a:t>Implementationen</a:t>
            </a:r>
            <a:r>
              <a:rPr lang="en-GB" dirty="0"/>
              <a:t> </a:t>
            </a:r>
            <a:r>
              <a:rPr lang="en-GB" dirty="0" err="1"/>
              <a:t>zu</a:t>
            </a:r>
            <a:r>
              <a:rPr lang="en-GB" dirty="0"/>
              <a:t> OSI </a:t>
            </a:r>
            <a:r>
              <a:rPr lang="en-GB" dirty="0" err="1"/>
              <a:t>anzusehen</a:t>
            </a:r>
            <a:r>
              <a:rPr lang="en-GB" dirty="0"/>
              <a:t> </a:t>
            </a:r>
            <a:r>
              <a:rPr lang="en-GB" dirty="0" err="1"/>
              <a:t>sind</a:t>
            </a:r>
            <a:r>
              <a:rPr lang="en-GB" dirty="0"/>
              <a:t>, </a:t>
            </a:r>
            <a:r>
              <a:rPr lang="en-GB" dirty="0" err="1"/>
              <a:t>gibt</a:t>
            </a:r>
            <a:r>
              <a:rPr lang="en-GB" dirty="0"/>
              <a:t> es </a:t>
            </a:r>
            <a:r>
              <a:rPr lang="en-GB" dirty="0" err="1"/>
              <a:t>keine</a:t>
            </a:r>
            <a:r>
              <a:rPr lang="en-GB" dirty="0"/>
              <a:t> </a:t>
            </a:r>
            <a:r>
              <a:rPr lang="en-GB" dirty="0" err="1"/>
              <a:t>normierte</a:t>
            </a:r>
            <a:r>
              <a:rPr lang="en-GB" dirty="0"/>
              <a:t> </a:t>
            </a:r>
            <a:r>
              <a:rPr lang="en-GB" dirty="0" err="1"/>
              <a:t>Liste</a:t>
            </a:r>
            <a:r>
              <a:rPr lang="en-GB" dirty="0"/>
              <a:t>, </a:t>
            </a:r>
            <a:r>
              <a:rPr lang="en-GB" dirty="0" err="1"/>
              <a:t>welche</a:t>
            </a:r>
            <a:r>
              <a:rPr lang="en-GB" dirty="0"/>
              <a:t> Standards </a:t>
            </a:r>
            <a:r>
              <a:rPr lang="en-GB" dirty="0" err="1"/>
              <a:t>zu</a:t>
            </a:r>
            <a:r>
              <a:rPr lang="en-GB" dirty="0"/>
              <a:t> OSI </a:t>
            </a:r>
            <a:r>
              <a:rPr lang="en-GB" dirty="0" err="1"/>
              <a:t>gehören</a:t>
            </a:r>
            <a:r>
              <a:rPr lang="en-GB" dirty="0"/>
              <a:t>. Eine </a:t>
            </a:r>
            <a:r>
              <a:rPr lang="en-GB" dirty="0" err="1"/>
              <a:t>Gesamtheit</a:t>
            </a:r>
            <a:r>
              <a:rPr lang="en-GB" dirty="0"/>
              <a:t> von </a:t>
            </a:r>
            <a:r>
              <a:rPr lang="en-GB" dirty="0" err="1"/>
              <a:t>Protokollen</a:t>
            </a:r>
            <a:r>
              <a:rPr lang="en-GB" dirty="0"/>
              <a:t>, </a:t>
            </a:r>
            <a:r>
              <a:rPr lang="en-GB" dirty="0" err="1"/>
              <a:t>wobei</a:t>
            </a:r>
            <a:r>
              <a:rPr lang="en-GB" dirty="0"/>
              <a:t> </a:t>
            </a:r>
            <a:r>
              <a:rPr lang="en-GB" dirty="0" err="1"/>
              <a:t>jede</a:t>
            </a:r>
            <a:r>
              <a:rPr lang="en-GB" dirty="0"/>
              <a:t> </a:t>
            </a:r>
            <a:r>
              <a:rPr lang="en-GB" dirty="0" err="1"/>
              <a:t>Funktion</a:t>
            </a:r>
            <a:r>
              <a:rPr lang="en-GB" dirty="0"/>
              <a:t> </a:t>
            </a:r>
            <a:r>
              <a:rPr lang="en-GB" dirty="0" err="1"/>
              <a:t>im</a:t>
            </a:r>
            <a:r>
              <a:rPr lang="en-GB" dirty="0"/>
              <a:t> OSI- Modell </a:t>
            </a:r>
            <a:r>
              <a:rPr lang="en-GB" dirty="0" err="1"/>
              <a:t>durch</a:t>
            </a:r>
            <a:r>
              <a:rPr lang="en-GB" dirty="0"/>
              <a:t> </a:t>
            </a:r>
            <a:r>
              <a:rPr lang="en-GB" dirty="0" err="1"/>
              <a:t>ein</a:t>
            </a:r>
            <a:r>
              <a:rPr lang="en-GB" dirty="0"/>
              <a:t> </a:t>
            </a:r>
            <a:r>
              <a:rPr lang="en-GB" dirty="0" err="1"/>
              <a:t>einziges</a:t>
            </a:r>
            <a:r>
              <a:rPr lang="en-GB" dirty="0"/>
              <a:t> </a:t>
            </a:r>
            <a:r>
              <a:rPr lang="en-GB" dirty="0" err="1"/>
              <a:t>Protokoll</a:t>
            </a:r>
            <a:r>
              <a:rPr lang="en-GB" dirty="0"/>
              <a:t> </a:t>
            </a:r>
            <a:r>
              <a:rPr lang="en-GB" dirty="0" err="1"/>
              <a:t>erfüllt</a:t>
            </a:r>
            <a:r>
              <a:rPr lang="en-GB" dirty="0"/>
              <a:t> </a:t>
            </a:r>
            <a:r>
              <a:rPr lang="en-GB" dirty="0" err="1"/>
              <a:t>wird</a:t>
            </a:r>
            <a:r>
              <a:rPr lang="en-GB" dirty="0"/>
              <a:t>, </a:t>
            </a:r>
            <a:r>
              <a:rPr lang="en-GB" dirty="0" err="1"/>
              <a:t>heißt</a:t>
            </a:r>
            <a:r>
              <a:rPr lang="en-GB" dirty="0"/>
              <a:t> Protocol Suite </a:t>
            </a:r>
            <a:r>
              <a:rPr lang="en-GB" dirty="0" err="1"/>
              <a:t>oder</a:t>
            </a:r>
            <a:r>
              <a:rPr lang="en-GB" dirty="0"/>
              <a:t> Protocol Stack.</a:t>
            </a:r>
          </a:p>
          <a:p>
            <a:endParaRPr lang="en-GB" dirty="0"/>
          </a:p>
          <a:p>
            <a:r>
              <a:rPr lang="en-GB" dirty="0" err="1"/>
              <a:t>Wichtige</a:t>
            </a:r>
            <a:r>
              <a:rPr lang="en-GB" dirty="0"/>
              <a:t> Protocol Suites </a:t>
            </a:r>
            <a:r>
              <a:rPr lang="en-GB" dirty="0" err="1"/>
              <a:t>sind</a:t>
            </a:r>
            <a:endParaRPr lang="en-GB" dirty="0"/>
          </a:p>
          <a:p>
            <a:endParaRPr lang="en-GB" dirty="0"/>
          </a:p>
          <a:p>
            <a:r>
              <a:rPr lang="en-GB" dirty="0"/>
              <a:t>die </a:t>
            </a:r>
            <a:r>
              <a:rPr lang="en-GB" dirty="0" err="1"/>
              <a:t>Protokolle</a:t>
            </a:r>
            <a:r>
              <a:rPr lang="en-GB" dirty="0"/>
              <a:t> der </a:t>
            </a:r>
            <a:r>
              <a:rPr lang="en-GB" dirty="0" err="1"/>
              <a:t>öffentlichen</a:t>
            </a:r>
            <a:r>
              <a:rPr lang="en-GB" dirty="0"/>
              <a:t> </a:t>
            </a:r>
            <a:r>
              <a:rPr lang="en-GB" dirty="0" err="1"/>
              <a:t>Kommunikationsnetze</a:t>
            </a:r>
            <a:r>
              <a:rPr lang="en-GB" dirty="0"/>
              <a:t> (PTT)</a:t>
            </a:r>
          </a:p>
          <a:p>
            <a:r>
              <a:rPr lang="en-GB" dirty="0"/>
              <a:t>Internet</a:t>
            </a:r>
          </a:p>
          <a:p>
            <a:r>
              <a:rPr lang="en-GB" dirty="0"/>
              <a:t>MAP (Manufacturing Automation Protocol)</a:t>
            </a:r>
          </a:p>
          <a:p>
            <a:r>
              <a:rPr lang="en-GB" dirty="0"/>
              <a:t>TOP (Technical and Office Protocols)</a:t>
            </a:r>
          </a:p>
        </p:txBody>
      </p:sp>
    </p:spTree>
    <p:extLst>
      <p:ext uri="{BB962C8B-B14F-4D97-AF65-F5344CB8AC3E}">
        <p14:creationId xmlns:p14="http://schemas.microsoft.com/office/powerpoint/2010/main" val="20390112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50837"/>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endParaRPr lang="de-DE" sz="2400" spc="10">
              <a:solidFill>
                <a:schemeClr val="bg1"/>
              </a:solidFill>
              <a:cs typeface="Arial"/>
            </a:endParaRPr>
          </a:p>
        </p:txBody>
      </p:sp>
      <p:sp>
        <p:nvSpPr>
          <p:cNvPr id="7" name="Rechteck 6"/>
          <p:cNvSpPr/>
          <p:nvPr/>
        </p:nvSpPr>
        <p:spPr>
          <a:xfrm>
            <a:off x="660044" y="1358846"/>
            <a:ext cx="9715640" cy="1323439"/>
          </a:xfrm>
          <a:prstGeom prst="rect">
            <a:avLst/>
          </a:prstGeom>
        </p:spPr>
        <p:txBody>
          <a:bodyPr wrap="square">
            <a:spAutoFit/>
          </a:bodyPr>
          <a:lstStyle/>
          <a:p>
            <a:r>
              <a:rPr lang="de-DE" sz="2000" b="1"/>
              <a:t>OSI/ISO Schichtenmodel</a:t>
            </a:r>
          </a:p>
          <a:p>
            <a:endParaRPr lang="de-DE" sz="2000" b="1"/>
          </a:p>
          <a:p>
            <a:pPr marL="457200" indent="-457200">
              <a:buFont typeface="+mj-lt"/>
              <a:buAutoNum type="arabicPeriod" startAt="2"/>
            </a:pPr>
            <a:r>
              <a:rPr lang="de-DE" sz="2000" b="1"/>
              <a:t>Definition</a:t>
            </a:r>
          </a:p>
          <a:p>
            <a:endParaRPr lang="de-DE" sz="2000" b="1"/>
          </a:p>
        </p:txBody>
      </p:sp>
      <p:sp>
        <p:nvSpPr>
          <p:cNvPr id="5" name="Rechteck 4"/>
          <p:cNvSpPr/>
          <p:nvPr/>
        </p:nvSpPr>
        <p:spPr>
          <a:xfrm>
            <a:off x="6475615" y="6839505"/>
            <a:ext cx="3849324" cy="369332"/>
          </a:xfrm>
          <a:prstGeom prst="rect">
            <a:avLst/>
          </a:prstGeom>
        </p:spPr>
        <p:txBody>
          <a:bodyPr wrap="none">
            <a:spAutoFit/>
          </a:bodyPr>
          <a:lstStyle/>
          <a:p>
            <a:r>
              <a:rPr lang="en-GB">
                <a:hlinkClick r:id="rId4"/>
              </a:rPr>
              <a:t>http://www.payer.de/cmc/cmcs03.htm</a:t>
            </a:r>
            <a:endParaRPr lang="en-GB"/>
          </a:p>
        </p:txBody>
      </p:sp>
      <p:sp>
        <p:nvSpPr>
          <p:cNvPr id="2" name="Rechteck 1"/>
          <p:cNvSpPr/>
          <p:nvPr/>
        </p:nvSpPr>
        <p:spPr>
          <a:xfrm>
            <a:off x="757308" y="2658874"/>
            <a:ext cx="8566542" cy="3693319"/>
          </a:xfrm>
          <a:prstGeom prst="rect">
            <a:avLst/>
          </a:prstGeom>
        </p:spPr>
        <p:txBody>
          <a:bodyPr wrap="square">
            <a:spAutoFit/>
          </a:bodyPr>
          <a:lstStyle/>
          <a:p>
            <a:r>
              <a:rPr lang="en-GB" dirty="0"/>
              <a:t>Der Sinn </a:t>
            </a:r>
            <a:r>
              <a:rPr lang="en-GB" dirty="0" err="1"/>
              <a:t>eines</a:t>
            </a:r>
            <a:r>
              <a:rPr lang="en-GB" dirty="0"/>
              <a:t> </a:t>
            </a:r>
            <a:r>
              <a:rPr lang="en-GB" dirty="0" err="1"/>
              <a:t>Schichtenmodells</a:t>
            </a:r>
            <a:r>
              <a:rPr lang="en-GB" dirty="0"/>
              <a:t> </a:t>
            </a:r>
            <a:r>
              <a:rPr lang="en-GB" dirty="0" err="1"/>
              <a:t>für</a:t>
            </a:r>
            <a:r>
              <a:rPr lang="en-GB" dirty="0"/>
              <a:t> </a:t>
            </a:r>
            <a:r>
              <a:rPr lang="en-GB" dirty="0" err="1"/>
              <a:t>Protokolle</a:t>
            </a:r>
            <a:r>
              <a:rPr lang="en-GB" dirty="0"/>
              <a:t> </a:t>
            </a:r>
            <a:r>
              <a:rPr lang="en-GB" dirty="0" err="1"/>
              <a:t>ist</a:t>
            </a:r>
            <a:r>
              <a:rPr lang="en-GB" dirty="0"/>
              <a:t>:</a:t>
            </a:r>
          </a:p>
          <a:p>
            <a:endParaRPr lang="en-GB" dirty="0"/>
          </a:p>
          <a:p>
            <a:r>
              <a:rPr lang="en-GB" dirty="0"/>
              <a:t>Die </a:t>
            </a:r>
            <a:r>
              <a:rPr lang="en-GB" dirty="0" err="1"/>
              <a:t>Funktionen</a:t>
            </a:r>
            <a:r>
              <a:rPr lang="en-GB" dirty="0"/>
              <a:t> </a:t>
            </a:r>
            <a:r>
              <a:rPr lang="en-GB" dirty="0" err="1"/>
              <a:t>innerhalb</a:t>
            </a:r>
            <a:r>
              <a:rPr lang="en-GB" dirty="0"/>
              <a:t> </a:t>
            </a:r>
            <a:r>
              <a:rPr lang="en-GB" dirty="0" err="1"/>
              <a:t>einer</a:t>
            </a:r>
            <a:r>
              <a:rPr lang="en-GB" dirty="0"/>
              <a:t> </a:t>
            </a:r>
            <a:r>
              <a:rPr lang="en-GB" dirty="0" err="1"/>
              <a:t>Schicht</a:t>
            </a:r>
            <a:r>
              <a:rPr lang="en-GB" dirty="0"/>
              <a:t> </a:t>
            </a:r>
            <a:r>
              <a:rPr lang="en-GB" dirty="0" err="1"/>
              <a:t>werden</a:t>
            </a:r>
            <a:r>
              <a:rPr lang="en-GB" dirty="0"/>
              <a:t> </a:t>
            </a:r>
            <a:r>
              <a:rPr lang="en-GB" dirty="0" err="1"/>
              <a:t>klar</a:t>
            </a:r>
            <a:r>
              <a:rPr lang="en-GB" dirty="0"/>
              <a:t> </a:t>
            </a:r>
            <a:r>
              <a:rPr lang="en-GB" dirty="0" err="1"/>
              <a:t>definiert</a:t>
            </a:r>
            <a:r>
              <a:rPr lang="en-GB" dirty="0"/>
              <a:t>, so </a:t>
            </a:r>
            <a:r>
              <a:rPr lang="en-GB" dirty="0" err="1"/>
              <a:t>dass</a:t>
            </a:r>
            <a:r>
              <a:rPr lang="en-GB" dirty="0"/>
              <a:t> </a:t>
            </a:r>
            <a:r>
              <a:rPr lang="en-GB" dirty="0" err="1"/>
              <a:t>gleichzeitig</a:t>
            </a:r>
            <a:r>
              <a:rPr lang="en-GB" dirty="0"/>
              <a:t> und </a:t>
            </a:r>
            <a:r>
              <a:rPr lang="en-GB" dirty="0" err="1"/>
              <a:t>unabhängig</a:t>
            </a:r>
            <a:r>
              <a:rPr lang="en-GB" dirty="0"/>
              <a:t> </a:t>
            </a:r>
            <a:r>
              <a:rPr lang="en-GB" dirty="0" err="1"/>
              <a:t>voneinander</a:t>
            </a:r>
            <a:r>
              <a:rPr lang="en-GB" dirty="0"/>
              <a:t> Standards </a:t>
            </a:r>
            <a:r>
              <a:rPr lang="en-GB" dirty="0" err="1"/>
              <a:t>für</a:t>
            </a:r>
            <a:r>
              <a:rPr lang="en-GB" dirty="0"/>
              <a:t> </a:t>
            </a:r>
            <a:r>
              <a:rPr lang="en-GB" dirty="0" err="1"/>
              <a:t>jede</a:t>
            </a:r>
            <a:r>
              <a:rPr lang="en-GB" dirty="0"/>
              <a:t> </a:t>
            </a:r>
            <a:r>
              <a:rPr lang="en-GB" dirty="0" err="1"/>
              <a:t>Schicht</a:t>
            </a:r>
            <a:r>
              <a:rPr lang="en-GB" dirty="0"/>
              <a:t> </a:t>
            </a:r>
            <a:r>
              <a:rPr lang="en-GB" dirty="0" err="1"/>
              <a:t>entwickelt</a:t>
            </a:r>
            <a:r>
              <a:rPr lang="en-GB" dirty="0"/>
              <a:t> </a:t>
            </a:r>
            <a:r>
              <a:rPr lang="en-GB" dirty="0" err="1"/>
              <a:t>werden</a:t>
            </a:r>
            <a:r>
              <a:rPr lang="en-GB" dirty="0"/>
              <a:t> </a:t>
            </a:r>
            <a:r>
              <a:rPr lang="en-GB" dirty="0" err="1"/>
              <a:t>können</a:t>
            </a:r>
            <a:endParaRPr lang="en-GB" dirty="0"/>
          </a:p>
          <a:p>
            <a:r>
              <a:rPr lang="en-GB" dirty="0"/>
              <a:t>Die </a:t>
            </a:r>
            <a:r>
              <a:rPr lang="en-GB" dirty="0" err="1"/>
              <a:t>Schichten</a:t>
            </a:r>
            <a:r>
              <a:rPr lang="en-GB" dirty="0"/>
              <a:t> </a:t>
            </a:r>
            <a:r>
              <a:rPr lang="en-GB" dirty="0" err="1"/>
              <a:t>sind</a:t>
            </a:r>
            <a:r>
              <a:rPr lang="en-GB" dirty="0"/>
              <a:t> </a:t>
            </a:r>
            <a:r>
              <a:rPr lang="en-GB" dirty="0" err="1"/>
              <a:t>klar</a:t>
            </a:r>
            <a:r>
              <a:rPr lang="en-GB" dirty="0"/>
              <a:t> </a:t>
            </a:r>
            <a:r>
              <a:rPr lang="en-GB" dirty="0" err="1"/>
              <a:t>voneinander</a:t>
            </a:r>
            <a:r>
              <a:rPr lang="en-GB" dirty="0"/>
              <a:t> </a:t>
            </a:r>
            <a:r>
              <a:rPr lang="en-GB" dirty="0" err="1"/>
              <a:t>abgegrenzt</a:t>
            </a:r>
            <a:r>
              <a:rPr lang="en-GB" dirty="0"/>
              <a:t>, so </a:t>
            </a:r>
            <a:r>
              <a:rPr lang="en-GB" dirty="0" err="1"/>
              <a:t>dass</a:t>
            </a:r>
            <a:r>
              <a:rPr lang="en-GB" dirty="0"/>
              <a:t> </a:t>
            </a:r>
            <a:r>
              <a:rPr lang="en-GB" dirty="0" err="1"/>
              <a:t>Änderungen</a:t>
            </a:r>
            <a:r>
              <a:rPr lang="en-GB" dirty="0"/>
              <a:t> </a:t>
            </a:r>
            <a:r>
              <a:rPr lang="en-GB" dirty="0" err="1"/>
              <a:t>bei</a:t>
            </a:r>
            <a:r>
              <a:rPr lang="en-GB" dirty="0"/>
              <a:t> den Standards </a:t>
            </a:r>
            <a:r>
              <a:rPr lang="en-GB" dirty="0" err="1"/>
              <a:t>einer</a:t>
            </a:r>
            <a:r>
              <a:rPr lang="en-GB" dirty="0"/>
              <a:t> </a:t>
            </a:r>
            <a:r>
              <a:rPr lang="en-GB" dirty="0" err="1"/>
              <a:t>Schicht</a:t>
            </a:r>
            <a:r>
              <a:rPr lang="en-GB" dirty="0"/>
              <a:t> </a:t>
            </a:r>
            <a:r>
              <a:rPr lang="en-GB" dirty="0" err="1"/>
              <a:t>keinen</a:t>
            </a:r>
            <a:r>
              <a:rPr lang="en-GB" dirty="0"/>
              <a:t> </a:t>
            </a:r>
            <a:r>
              <a:rPr lang="en-GB" dirty="0" err="1"/>
              <a:t>Einfluss</a:t>
            </a:r>
            <a:r>
              <a:rPr lang="en-GB" dirty="0"/>
              <a:t> </a:t>
            </a:r>
            <a:r>
              <a:rPr lang="en-GB" dirty="0" err="1"/>
              <a:t>haben</a:t>
            </a:r>
            <a:r>
              <a:rPr lang="en-GB" dirty="0"/>
              <a:t> auf die Software, die </a:t>
            </a:r>
            <a:r>
              <a:rPr lang="en-GB" dirty="0" err="1"/>
              <a:t>für</a:t>
            </a:r>
            <a:r>
              <a:rPr lang="en-GB" dirty="0"/>
              <a:t> </a:t>
            </a:r>
            <a:r>
              <a:rPr lang="en-GB" dirty="0" err="1"/>
              <a:t>andere</a:t>
            </a:r>
            <a:r>
              <a:rPr lang="en-GB" dirty="0"/>
              <a:t> </a:t>
            </a:r>
            <a:r>
              <a:rPr lang="en-GB" dirty="0" err="1"/>
              <a:t>Schichten</a:t>
            </a:r>
            <a:r>
              <a:rPr lang="en-GB" dirty="0"/>
              <a:t> </a:t>
            </a:r>
            <a:r>
              <a:rPr lang="en-GB" dirty="0" err="1"/>
              <a:t>entwickelt</a:t>
            </a:r>
            <a:r>
              <a:rPr lang="en-GB" dirty="0"/>
              <a:t> </a:t>
            </a:r>
            <a:r>
              <a:rPr lang="en-GB" dirty="0" err="1"/>
              <a:t>wurde</a:t>
            </a:r>
            <a:r>
              <a:rPr lang="en-GB" dirty="0"/>
              <a:t>. So </a:t>
            </a:r>
            <a:r>
              <a:rPr lang="en-GB" dirty="0" err="1"/>
              <a:t>soll</a:t>
            </a:r>
            <a:r>
              <a:rPr lang="en-GB" dirty="0"/>
              <a:t> die </a:t>
            </a:r>
            <a:r>
              <a:rPr lang="en-GB" dirty="0" err="1"/>
              <a:t>Einführung</a:t>
            </a:r>
            <a:r>
              <a:rPr lang="en-GB" dirty="0"/>
              <a:t> </a:t>
            </a:r>
            <a:r>
              <a:rPr lang="en-GB" dirty="0" err="1"/>
              <a:t>neuer</a:t>
            </a:r>
            <a:r>
              <a:rPr lang="en-GB" dirty="0"/>
              <a:t> Standards </a:t>
            </a:r>
            <a:r>
              <a:rPr lang="en-GB" dirty="0" err="1"/>
              <a:t>bei</a:t>
            </a:r>
            <a:r>
              <a:rPr lang="en-GB" dirty="0"/>
              <a:t> </a:t>
            </a:r>
            <a:r>
              <a:rPr lang="en-GB" dirty="0" err="1"/>
              <a:t>Änderungen</a:t>
            </a:r>
            <a:r>
              <a:rPr lang="en-GB" dirty="0"/>
              <a:t> der Technik </a:t>
            </a:r>
            <a:r>
              <a:rPr lang="en-GB" dirty="0" err="1"/>
              <a:t>erleichtert</a:t>
            </a:r>
            <a:r>
              <a:rPr lang="en-GB" dirty="0"/>
              <a:t> </a:t>
            </a:r>
            <a:r>
              <a:rPr lang="en-GB" dirty="0" err="1"/>
              <a:t>werden</a:t>
            </a:r>
            <a:endParaRPr lang="en-GB" dirty="0"/>
          </a:p>
          <a:p>
            <a:r>
              <a:rPr lang="en-GB" b="1" dirty="0"/>
              <a:t>Die </a:t>
            </a:r>
            <a:r>
              <a:rPr lang="en-GB" b="1" dirty="0" err="1"/>
              <a:t>Schichten</a:t>
            </a:r>
            <a:r>
              <a:rPr lang="en-GB" b="1" dirty="0"/>
              <a:t> des OSI-</a:t>
            </a:r>
            <a:r>
              <a:rPr lang="en-GB" b="1" dirty="0" err="1"/>
              <a:t>Modells</a:t>
            </a:r>
            <a:r>
              <a:rPr lang="en-GB" b="1" dirty="0"/>
              <a:t> </a:t>
            </a:r>
            <a:r>
              <a:rPr lang="en-GB" b="1" dirty="0" err="1"/>
              <a:t>haben</a:t>
            </a:r>
            <a:r>
              <a:rPr lang="en-GB" b="1" dirty="0"/>
              <a:t> </a:t>
            </a:r>
            <a:r>
              <a:rPr lang="en-GB" b="1" dirty="0" err="1"/>
              <a:t>leider</a:t>
            </a:r>
            <a:r>
              <a:rPr lang="en-GB" b="1" dirty="0"/>
              <a:t> </a:t>
            </a:r>
            <a:r>
              <a:rPr lang="en-GB" b="1" dirty="0" err="1"/>
              <a:t>weder</a:t>
            </a:r>
            <a:r>
              <a:rPr lang="en-GB" b="1" dirty="0"/>
              <a:t> den </a:t>
            </a:r>
            <a:r>
              <a:rPr lang="en-GB" b="1" dirty="0" err="1"/>
              <a:t>gleichen</a:t>
            </a:r>
            <a:r>
              <a:rPr lang="en-GB" b="1" dirty="0"/>
              <a:t> </a:t>
            </a:r>
            <a:r>
              <a:rPr lang="en-GB" b="1" dirty="0" err="1"/>
              <a:t>Umfang</a:t>
            </a:r>
            <a:r>
              <a:rPr lang="en-GB" b="1" dirty="0"/>
              <a:t> </a:t>
            </a:r>
            <a:r>
              <a:rPr lang="en-GB" b="1" dirty="0" err="1"/>
              <a:t>noch</a:t>
            </a:r>
            <a:r>
              <a:rPr lang="en-GB" b="1" dirty="0"/>
              <a:t> die </a:t>
            </a:r>
            <a:r>
              <a:rPr lang="en-GB" b="1" dirty="0" err="1"/>
              <a:t>gleiche</a:t>
            </a:r>
            <a:r>
              <a:rPr lang="en-GB" b="1" dirty="0"/>
              <a:t> </a:t>
            </a:r>
            <a:r>
              <a:rPr lang="en-GB" b="1" dirty="0" err="1"/>
              <a:t>Wichtigkeit</a:t>
            </a:r>
            <a:r>
              <a:rPr lang="en-GB" b="1" dirty="0"/>
              <a:t>:</a:t>
            </a:r>
          </a:p>
          <a:p>
            <a:r>
              <a:rPr lang="en-GB" dirty="0" err="1"/>
              <a:t>Schicht</a:t>
            </a:r>
            <a:r>
              <a:rPr lang="en-GB" dirty="0"/>
              <a:t> 5: Session Layer -- </a:t>
            </a:r>
            <a:r>
              <a:rPr lang="en-GB" dirty="0" err="1"/>
              <a:t>Kommunikationssteuerungsschicht</a:t>
            </a:r>
            <a:r>
              <a:rPr lang="en-GB" dirty="0"/>
              <a:t> </a:t>
            </a:r>
            <a:r>
              <a:rPr lang="en-GB" dirty="0" err="1"/>
              <a:t>ist</a:t>
            </a:r>
            <a:r>
              <a:rPr lang="en-GB" dirty="0"/>
              <a:t> </a:t>
            </a:r>
            <a:r>
              <a:rPr lang="en-GB" dirty="0" err="1"/>
              <a:t>für</a:t>
            </a:r>
            <a:r>
              <a:rPr lang="en-GB" dirty="0"/>
              <a:t> die </a:t>
            </a:r>
            <a:r>
              <a:rPr lang="en-GB" dirty="0" err="1"/>
              <a:t>meisten</a:t>
            </a:r>
            <a:r>
              <a:rPr lang="en-GB" dirty="0"/>
              <a:t> </a:t>
            </a:r>
            <a:r>
              <a:rPr lang="en-GB" dirty="0" err="1"/>
              <a:t>Anwendungen</a:t>
            </a:r>
            <a:r>
              <a:rPr lang="en-GB" dirty="0"/>
              <a:t> </a:t>
            </a:r>
            <a:r>
              <a:rPr lang="en-GB" dirty="0" err="1"/>
              <a:t>ziemlich</a:t>
            </a:r>
            <a:r>
              <a:rPr lang="en-GB" dirty="0"/>
              <a:t> </a:t>
            </a:r>
            <a:r>
              <a:rPr lang="en-GB" dirty="0" err="1"/>
              <a:t>unwichtig</a:t>
            </a:r>
            <a:r>
              <a:rPr lang="en-GB" dirty="0"/>
              <a:t>. </a:t>
            </a:r>
            <a:r>
              <a:rPr lang="en-GB" dirty="0" err="1"/>
              <a:t>Im</a:t>
            </a:r>
            <a:r>
              <a:rPr lang="en-GB" dirty="0"/>
              <a:t> </a:t>
            </a:r>
            <a:r>
              <a:rPr lang="en-GB" dirty="0" err="1"/>
              <a:t>Gegensatz</a:t>
            </a:r>
            <a:r>
              <a:rPr lang="en-GB" dirty="0"/>
              <a:t> </a:t>
            </a:r>
            <a:r>
              <a:rPr lang="en-GB" dirty="0" err="1"/>
              <a:t>dazu</a:t>
            </a:r>
            <a:r>
              <a:rPr lang="en-GB" dirty="0"/>
              <a:t> </a:t>
            </a:r>
            <a:r>
              <a:rPr lang="en-GB" dirty="0" err="1"/>
              <a:t>erwies</a:t>
            </a:r>
            <a:r>
              <a:rPr lang="en-GB" dirty="0"/>
              <a:t> es </a:t>
            </a:r>
            <a:r>
              <a:rPr lang="en-GB" dirty="0" err="1"/>
              <a:t>sich</a:t>
            </a:r>
            <a:r>
              <a:rPr lang="en-GB" dirty="0"/>
              <a:t> </a:t>
            </a:r>
            <a:r>
              <a:rPr lang="en-GB" dirty="0" err="1"/>
              <a:t>als</a:t>
            </a:r>
            <a:r>
              <a:rPr lang="en-GB" dirty="0"/>
              <a:t> </a:t>
            </a:r>
            <a:r>
              <a:rPr lang="en-GB" dirty="0" err="1"/>
              <a:t>notwendig</a:t>
            </a:r>
            <a:r>
              <a:rPr lang="en-GB" dirty="0"/>
              <a:t>, die </a:t>
            </a:r>
            <a:r>
              <a:rPr lang="en-GB" dirty="0" err="1"/>
              <a:t>Schichten</a:t>
            </a:r>
            <a:r>
              <a:rPr lang="en-GB" dirty="0"/>
              <a:t> 2,3,5,6 in </a:t>
            </a:r>
            <a:r>
              <a:rPr lang="en-GB" dirty="0" err="1"/>
              <a:t>Unterschichten</a:t>
            </a:r>
            <a:r>
              <a:rPr lang="en-GB" dirty="0"/>
              <a:t> </a:t>
            </a:r>
            <a:r>
              <a:rPr lang="en-GB" dirty="0" err="1"/>
              <a:t>mit</a:t>
            </a:r>
            <a:r>
              <a:rPr lang="en-GB" dirty="0"/>
              <a:t> </a:t>
            </a:r>
            <a:r>
              <a:rPr lang="en-GB" dirty="0" err="1"/>
              <a:t>unterschiedlichen</a:t>
            </a:r>
            <a:r>
              <a:rPr lang="en-GB" dirty="0"/>
              <a:t> </a:t>
            </a:r>
            <a:r>
              <a:rPr lang="en-GB" dirty="0" err="1"/>
              <a:t>Funktionen</a:t>
            </a:r>
            <a:r>
              <a:rPr lang="en-GB" dirty="0"/>
              <a:t> </a:t>
            </a:r>
            <a:r>
              <a:rPr lang="en-GB" dirty="0" err="1"/>
              <a:t>aufzuspalten</a:t>
            </a:r>
            <a:r>
              <a:rPr lang="en-GB" dirty="0"/>
              <a:t>.</a:t>
            </a:r>
          </a:p>
        </p:txBody>
      </p:sp>
    </p:spTree>
    <p:extLst>
      <p:ext uri="{BB962C8B-B14F-4D97-AF65-F5344CB8AC3E}">
        <p14:creationId xmlns:p14="http://schemas.microsoft.com/office/powerpoint/2010/main" val="34990694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50837"/>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endParaRPr lang="de-DE" sz="2400" spc="10">
              <a:solidFill>
                <a:schemeClr val="bg1"/>
              </a:solidFill>
              <a:cs typeface="Arial"/>
            </a:endParaRPr>
          </a:p>
        </p:txBody>
      </p:sp>
      <p:sp>
        <p:nvSpPr>
          <p:cNvPr id="7" name="Rechteck 6"/>
          <p:cNvSpPr/>
          <p:nvPr/>
        </p:nvSpPr>
        <p:spPr>
          <a:xfrm>
            <a:off x="660044" y="1358846"/>
            <a:ext cx="9715640" cy="1323439"/>
          </a:xfrm>
          <a:prstGeom prst="rect">
            <a:avLst/>
          </a:prstGeom>
        </p:spPr>
        <p:txBody>
          <a:bodyPr wrap="square">
            <a:spAutoFit/>
          </a:bodyPr>
          <a:lstStyle/>
          <a:p>
            <a:r>
              <a:rPr lang="de-DE" sz="2000" b="1"/>
              <a:t>OSI/ISO Schichtenmodel</a:t>
            </a:r>
          </a:p>
          <a:p>
            <a:endParaRPr lang="de-DE" sz="2000" b="1"/>
          </a:p>
          <a:p>
            <a:pPr marL="457200" indent="-457200">
              <a:buFont typeface="+mj-lt"/>
              <a:buAutoNum type="arabicPeriod" startAt="2"/>
            </a:pPr>
            <a:r>
              <a:rPr lang="de-DE" sz="2000" b="1"/>
              <a:t>Definition</a:t>
            </a:r>
          </a:p>
          <a:p>
            <a:endParaRPr lang="de-DE" sz="2000" b="1"/>
          </a:p>
        </p:txBody>
      </p:sp>
      <p:sp>
        <p:nvSpPr>
          <p:cNvPr id="5" name="Rechteck 4"/>
          <p:cNvSpPr/>
          <p:nvPr/>
        </p:nvSpPr>
        <p:spPr>
          <a:xfrm>
            <a:off x="6475615" y="6839505"/>
            <a:ext cx="3849324" cy="369332"/>
          </a:xfrm>
          <a:prstGeom prst="rect">
            <a:avLst/>
          </a:prstGeom>
        </p:spPr>
        <p:txBody>
          <a:bodyPr wrap="none">
            <a:spAutoFit/>
          </a:bodyPr>
          <a:lstStyle/>
          <a:p>
            <a:r>
              <a:rPr lang="en-GB">
                <a:hlinkClick r:id="rId4"/>
              </a:rPr>
              <a:t>http://www.payer.de/cmc/cmcs03.htm</a:t>
            </a:r>
            <a:endParaRPr lang="en-GB"/>
          </a:p>
        </p:txBody>
      </p:sp>
      <p:sp>
        <p:nvSpPr>
          <p:cNvPr id="3" name="Rechteck 2"/>
          <p:cNvSpPr/>
          <p:nvPr/>
        </p:nvSpPr>
        <p:spPr>
          <a:xfrm>
            <a:off x="679496" y="2816364"/>
            <a:ext cx="9389992" cy="3416320"/>
          </a:xfrm>
          <a:prstGeom prst="rect">
            <a:avLst/>
          </a:prstGeom>
        </p:spPr>
        <p:txBody>
          <a:bodyPr wrap="square">
            <a:spAutoFit/>
          </a:bodyPr>
          <a:lstStyle/>
          <a:p>
            <a:r>
              <a:rPr lang="de-DE" b="1"/>
              <a:t>Einige Hauptaufgaben</a:t>
            </a:r>
            <a:r>
              <a:rPr lang="de-DE"/>
              <a:t>, die innerhalb des Schichtenmodells erfasst werden müssen</a:t>
            </a:r>
          </a:p>
          <a:p>
            <a:endParaRPr lang="de-DE"/>
          </a:p>
          <a:p>
            <a:pPr marL="285750" indent="-285750">
              <a:buFont typeface="Arial" panose="020B0604020202020204" pitchFamily="34" charset="0"/>
              <a:buChar char="•"/>
            </a:pPr>
            <a:r>
              <a:rPr lang="de-DE"/>
              <a:t>Herstellung und Beendigung einer Verbindung</a:t>
            </a:r>
          </a:p>
          <a:p>
            <a:pPr marL="285750" indent="-285750">
              <a:buFont typeface="Arial" panose="020B0604020202020204" pitchFamily="34" charset="0"/>
              <a:buChar char="•"/>
            </a:pPr>
            <a:r>
              <a:rPr lang="de-DE"/>
              <a:t>Regeln für die Datenübertragung:</a:t>
            </a:r>
          </a:p>
          <a:p>
            <a:pPr marL="742950" lvl="1" indent="-285750">
              <a:buFont typeface="Arial" panose="020B0604020202020204" pitchFamily="34" charset="0"/>
              <a:buChar char="•"/>
            </a:pPr>
            <a:r>
              <a:rPr lang="de-DE"/>
              <a:t>Datenfluss (simplex usw.), Prioritätsregelungen</a:t>
            </a:r>
          </a:p>
          <a:p>
            <a:pPr marL="742950" lvl="1" indent="-285750">
              <a:buFont typeface="Arial" panose="020B0604020202020204" pitchFamily="34" charset="0"/>
              <a:buChar char="•"/>
            </a:pPr>
            <a:r>
              <a:rPr lang="de-DE"/>
              <a:t>Fehlerkontrolle</a:t>
            </a:r>
          </a:p>
          <a:p>
            <a:pPr marL="285750" indent="-285750">
              <a:buFont typeface="Arial" panose="020B0604020202020204" pitchFamily="34" charset="0"/>
              <a:buChar char="•"/>
            </a:pPr>
            <a:r>
              <a:rPr lang="de-DE"/>
              <a:t>Aufteilung der Daten in Pakete und Wiederherstellen der ursprünglichen Daten aus den Paketen</a:t>
            </a:r>
          </a:p>
          <a:p>
            <a:pPr marL="285750" indent="-285750">
              <a:buFont typeface="Arial" panose="020B0604020202020204" pitchFamily="34" charset="0"/>
              <a:buChar char="•"/>
            </a:pPr>
            <a:r>
              <a:rPr lang="de-DE"/>
              <a:t>Verhindern, dass ein schneller Sender einen langsamen Empfänger mit Daten überschwemmt</a:t>
            </a:r>
          </a:p>
          <a:p>
            <a:pPr marL="285750" indent="-285750">
              <a:buFont typeface="Arial" panose="020B0604020202020204" pitchFamily="34" charset="0"/>
              <a:buChar char="•"/>
            </a:pPr>
            <a:r>
              <a:rPr lang="de-DE"/>
              <a:t>Multiplexing</a:t>
            </a:r>
          </a:p>
          <a:p>
            <a:pPr marL="285750" indent="-285750">
              <a:buFont typeface="Arial" panose="020B0604020202020204" pitchFamily="34" charset="0"/>
              <a:buChar char="•"/>
            </a:pPr>
            <a:r>
              <a:rPr lang="de-DE"/>
              <a:t>Verwendung einer Verbindung für mehrere Kommunikationsvorgänge -- und Demultiplexing</a:t>
            </a:r>
          </a:p>
          <a:p>
            <a:pPr marL="285750" indent="-285750">
              <a:buFont typeface="Arial" panose="020B0604020202020204" pitchFamily="34" charset="0"/>
              <a:buChar char="•"/>
            </a:pPr>
            <a:r>
              <a:rPr lang="de-DE"/>
              <a:t>Wählen einer Route, u.U. unter Einbeziehung der Priorität und Sensibilität von Daten (sensible Daten z.B. nicht über Länder mit geringem Datenschutz)</a:t>
            </a:r>
            <a:endParaRPr lang="en-GB"/>
          </a:p>
        </p:txBody>
      </p:sp>
    </p:spTree>
    <p:extLst>
      <p:ext uri="{BB962C8B-B14F-4D97-AF65-F5344CB8AC3E}">
        <p14:creationId xmlns:p14="http://schemas.microsoft.com/office/powerpoint/2010/main" val="331130810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3287" y="350838"/>
            <a:ext cx="9951651"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endParaRPr lang="de-DE" sz="2400" spc="10">
              <a:solidFill>
                <a:schemeClr val="bg1"/>
              </a:solidFill>
              <a:cs typeface="Arial"/>
            </a:endParaRPr>
          </a:p>
        </p:txBody>
      </p:sp>
      <p:sp>
        <p:nvSpPr>
          <p:cNvPr id="7" name="Rechteck 6"/>
          <p:cNvSpPr/>
          <p:nvPr/>
        </p:nvSpPr>
        <p:spPr>
          <a:xfrm>
            <a:off x="660044" y="1358846"/>
            <a:ext cx="9715640" cy="1015663"/>
          </a:xfrm>
          <a:prstGeom prst="rect">
            <a:avLst/>
          </a:prstGeom>
        </p:spPr>
        <p:txBody>
          <a:bodyPr wrap="square">
            <a:spAutoFit/>
          </a:bodyPr>
          <a:lstStyle/>
          <a:p>
            <a:r>
              <a:rPr lang="de-DE" sz="2000" b="1"/>
              <a:t>OSI/ISO Schichtenmodel</a:t>
            </a:r>
          </a:p>
          <a:p>
            <a:pPr marL="457200" indent="-457200">
              <a:buFont typeface="+mj-lt"/>
              <a:buAutoNum type="arabicPeriod" startAt="2"/>
            </a:pPr>
            <a:r>
              <a:rPr lang="de-DE" sz="2000" b="1"/>
              <a:t>Definition</a:t>
            </a:r>
          </a:p>
          <a:p>
            <a:endParaRPr lang="de-DE" sz="2000" b="1"/>
          </a:p>
        </p:txBody>
      </p:sp>
      <p:sp>
        <p:nvSpPr>
          <p:cNvPr id="5" name="Rechteck 4"/>
          <p:cNvSpPr/>
          <p:nvPr/>
        </p:nvSpPr>
        <p:spPr>
          <a:xfrm>
            <a:off x="6475615" y="6839505"/>
            <a:ext cx="3849324" cy="369332"/>
          </a:xfrm>
          <a:prstGeom prst="rect">
            <a:avLst/>
          </a:prstGeom>
        </p:spPr>
        <p:txBody>
          <a:bodyPr wrap="none">
            <a:spAutoFit/>
          </a:bodyPr>
          <a:lstStyle/>
          <a:p>
            <a:r>
              <a:rPr lang="en-GB">
                <a:hlinkClick r:id="rId4"/>
              </a:rPr>
              <a:t>http://www.payer.de/cmc/cmcs03.htm</a:t>
            </a:r>
            <a:endParaRPr lang="en-GB"/>
          </a:p>
        </p:txBody>
      </p:sp>
      <p:sp>
        <p:nvSpPr>
          <p:cNvPr id="9" name="Rechteck 8"/>
          <p:cNvSpPr/>
          <p:nvPr/>
        </p:nvSpPr>
        <p:spPr>
          <a:xfrm>
            <a:off x="451996" y="2125285"/>
            <a:ext cx="5346700" cy="2031325"/>
          </a:xfrm>
          <a:prstGeom prst="rect">
            <a:avLst/>
          </a:prstGeom>
        </p:spPr>
        <p:txBody>
          <a:bodyPr>
            <a:spAutoFit/>
          </a:bodyPr>
          <a:lstStyle/>
          <a:p>
            <a:r>
              <a:rPr lang="en-GB" dirty="0"/>
              <a:t>Please     (Physical Layer)</a:t>
            </a:r>
          </a:p>
          <a:p>
            <a:r>
              <a:rPr lang="en-GB" dirty="0"/>
              <a:t>Do           (Data Link Layer)</a:t>
            </a:r>
          </a:p>
          <a:p>
            <a:r>
              <a:rPr lang="en-GB" dirty="0"/>
              <a:t>Not          (Network Layer)</a:t>
            </a:r>
          </a:p>
          <a:p>
            <a:r>
              <a:rPr lang="en-GB" dirty="0"/>
              <a:t>Tell          (Transport Layer)</a:t>
            </a:r>
          </a:p>
          <a:p>
            <a:r>
              <a:rPr lang="en-GB" dirty="0"/>
              <a:t>secret      (Session Layer)</a:t>
            </a:r>
          </a:p>
          <a:p>
            <a:r>
              <a:rPr lang="en-GB" dirty="0"/>
              <a:t>Password (Presentation Layer)</a:t>
            </a:r>
          </a:p>
          <a:p>
            <a:r>
              <a:rPr lang="en-GB" dirty="0"/>
              <a:t>Anyone    ( Application Layer )</a:t>
            </a:r>
          </a:p>
        </p:txBody>
      </p:sp>
      <p:sp>
        <p:nvSpPr>
          <p:cNvPr id="10" name="Rechteck 9"/>
          <p:cNvSpPr/>
          <p:nvPr/>
        </p:nvSpPr>
        <p:spPr>
          <a:xfrm>
            <a:off x="546100" y="4541837"/>
            <a:ext cx="5346700" cy="2031325"/>
          </a:xfrm>
          <a:prstGeom prst="rect">
            <a:avLst/>
          </a:prstGeom>
        </p:spPr>
        <p:txBody>
          <a:bodyPr>
            <a:spAutoFit/>
          </a:bodyPr>
          <a:lstStyle/>
          <a:p>
            <a:r>
              <a:rPr lang="en-GB" dirty="0"/>
              <a:t>1.Please      (Physical Layer)</a:t>
            </a:r>
          </a:p>
          <a:p>
            <a:r>
              <a:rPr lang="en-GB" dirty="0"/>
              <a:t>2.Do             (Data Link Layer)</a:t>
            </a:r>
          </a:p>
          <a:p>
            <a:r>
              <a:rPr lang="en-GB" dirty="0"/>
              <a:t>3.Not           (Network Layer)</a:t>
            </a:r>
          </a:p>
          <a:p>
            <a:r>
              <a:rPr lang="en-GB" dirty="0"/>
              <a:t>4.Throw      (Transport Layer)</a:t>
            </a:r>
          </a:p>
          <a:p>
            <a:r>
              <a:rPr lang="en-GB" dirty="0"/>
              <a:t>5.Salami     (Session Layer)</a:t>
            </a:r>
          </a:p>
          <a:p>
            <a:r>
              <a:rPr lang="en-GB" dirty="0"/>
              <a:t>6.Pizza        (Presentation Layer)</a:t>
            </a:r>
          </a:p>
          <a:p>
            <a:r>
              <a:rPr lang="en-GB" dirty="0"/>
              <a:t>7.Away        (Application Layer</a:t>
            </a:r>
          </a:p>
        </p:txBody>
      </p:sp>
      <p:pic>
        <p:nvPicPr>
          <p:cNvPr id="2" name="Grafik 1">
            <a:extLst>
              <a:ext uri="{FF2B5EF4-FFF2-40B4-BE49-F238E27FC236}">
                <a16:creationId xmlns:a16="http://schemas.microsoft.com/office/drawing/2014/main" id="{A26FD5D1-37A8-4422-B6D7-F646DA6B2442}"/>
              </a:ext>
            </a:extLst>
          </p:cNvPr>
          <p:cNvPicPr>
            <a:picLocks noChangeAspect="1"/>
          </p:cNvPicPr>
          <p:nvPr/>
        </p:nvPicPr>
        <p:blipFill>
          <a:blip r:embed="rId5"/>
          <a:stretch>
            <a:fillRect/>
          </a:stretch>
        </p:blipFill>
        <p:spPr>
          <a:xfrm>
            <a:off x="6694116" y="413291"/>
            <a:ext cx="3599272" cy="2206124"/>
          </a:xfrm>
          <a:prstGeom prst="rect">
            <a:avLst/>
          </a:prstGeom>
        </p:spPr>
      </p:pic>
      <p:sp>
        <p:nvSpPr>
          <p:cNvPr id="12" name="Textfeld 11">
            <a:extLst>
              <a:ext uri="{FF2B5EF4-FFF2-40B4-BE49-F238E27FC236}">
                <a16:creationId xmlns:a16="http://schemas.microsoft.com/office/drawing/2014/main" id="{1E798652-EF86-4EE9-B0F2-088EEF226F31}"/>
              </a:ext>
            </a:extLst>
          </p:cNvPr>
          <p:cNvSpPr txBox="1"/>
          <p:nvPr/>
        </p:nvSpPr>
        <p:spPr>
          <a:xfrm>
            <a:off x="7099300" y="3320064"/>
            <a:ext cx="5344668" cy="2031325"/>
          </a:xfrm>
          <a:prstGeom prst="rect">
            <a:avLst/>
          </a:prstGeom>
          <a:noFill/>
        </p:spPr>
        <p:txBody>
          <a:bodyPr wrap="square">
            <a:spAutoFit/>
          </a:bodyPr>
          <a:lstStyle/>
          <a:p>
            <a:pPr marL="342900" indent="-342900">
              <a:buFont typeface="+mj-lt"/>
              <a:buAutoNum type="arabicPeriod"/>
            </a:pPr>
            <a:r>
              <a:rPr lang="de-DE" dirty="0"/>
              <a:t>Alle </a:t>
            </a:r>
          </a:p>
          <a:p>
            <a:pPr marL="342900" indent="-342900">
              <a:buFont typeface="+mj-lt"/>
              <a:buAutoNum type="arabicPeriod"/>
            </a:pPr>
            <a:r>
              <a:rPr lang="de-DE" dirty="0"/>
              <a:t>deutschen </a:t>
            </a:r>
          </a:p>
          <a:p>
            <a:pPr marL="342900" indent="-342900">
              <a:buFont typeface="+mj-lt"/>
              <a:buAutoNum type="arabicPeriod"/>
            </a:pPr>
            <a:r>
              <a:rPr lang="de-DE" dirty="0"/>
              <a:t>Schüler </a:t>
            </a:r>
          </a:p>
          <a:p>
            <a:pPr marL="342900" indent="-342900">
              <a:buFont typeface="+mj-lt"/>
              <a:buAutoNum type="arabicPeriod"/>
            </a:pPr>
            <a:r>
              <a:rPr lang="de-DE" dirty="0"/>
              <a:t>trinken </a:t>
            </a:r>
          </a:p>
          <a:p>
            <a:pPr marL="342900" indent="-342900">
              <a:buFont typeface="+mj-lt"/>
              <a:buAutoNum type="arabicPeriod"/>
            </a:pPr>
            <a:r>
              <a:rPr lang="de-DE" dirty="0"/>
              <a:t>verschiedene </a:t>
            </a:r>
          </a:p>
          <a:p>
            <a:pPr marL="342900" indent="-342900">
              <a:buFont typeface="+mj-lt"/>
              <a:buAutoNum type="arabicPeriod"/>
            </a:pPr>
            <a:r>
              <a:rPr lang="de-DE" dirty="0"/>
              <a:t>Sorten </a:t>
            </a:r>
          </a:p>
          <a:p>
            <a:pPr marL="342900" indent="-342900">
              <a:buFont typeface="+mj-lt"/>
              <a:buAutoNum type="arabicPeriod"/>
            </a:pPr>
            <a:r>
              <a:rPr lang="de-DE" dirty="0" err="1"/>
              <a:t>bier</a:t>
            </a:r>
            <a:endParaRPr lang="de-DE" dirty="0"/>
          </a:p>
        </p:txBody>
      </p:sp>
    </p:spTree>
    <p:extLst>
      <p:ext uri="{BB962C8B-B14F-4D97-AF65-F5344CB8AC3E}">
        <p14:creationId xmlns:p14="http://schemas.microsoft.com/office/powerpoint/2010/main" val="32092669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50837"/>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endParaRPr lang="de-DE" sz="2400" spc="10">
              <a:solidFill>
                <a:schemeClr val="bg1"/>
              </a:solidFill>
              <a:cs typeface="Arial"/>
            </a:endParaRPr>
          </a:p>
        </p:txBody>
      </p:sp>
      <p:sp>
        <p:nvSpPr>
          <p:cNvPr id="7" name="Rechteck 6"/>
          <p:cNvSpPr/>
          <p:nvPr/>
        </p:nvSpPr>
        <p:spPr>
          <a:xfrm>
            <a:off x="660044" y="1358846"/>
            <a:ext cx="9715640" cy="1015663"/>
          </a:xfrm>
          <a:prstGeom prst="rect">
            <a:avLst/>
          </a:prstGeom>
        </p:spPr>
        <p:txBody>
          <a:bodyPr wrap="square">
            <a:spAutoFit/>
          </a:bodyPr>
          <a:lstStyle/>
          <a:p>
            <a:r>
              <a:rPr lang="de-DE" sz="2000" b="1"/>
              <a:t>OSI/ISO Schichtenmodel</a:t>
            </a:r>
          </a:p>
          <a:p>
            <a:pPr marL="457200" indent="-457200">
              <a:buFont typeface="+mj-lt"/>
              <a:buAutoNum type="arabicPeriod" startAt="2"/>
            </a:pPr>
            <a:r>
              <a:rPr lang="de-DE" sz="2000" b="1"/>
              <a:t>Definition</a:t>
            </a:r>
          </a:p>
          <a:p>
            <a:endParaRPr lang="de-DE" sz="2000" b="1"/>
          </a:p>
        </p:txBody>
      </p:sp>
      <p:sp>
        <p:nvSpPr>
          <p:cNvPr id="5" name="Rechteck 4"/>
          <p:cNvSpPr/>
          <p:nvPr/>
        </p:nvSpPr>
        <p:spPr>
          <a:xfrm>
            <a:off x="6475615" y="6839505"/>
            <a:ext cx="3849324" cy="369332"/>
          </a:xfrm>
          <a:prstGeom prst="rect">
            <a:avLst/>
          </a:prstGeom>
        </p:spPr>
        <p:txBody>
          <a:bodyPr wrap="none">
            <a:spAutoFit/>
          </a:bodyPr>
          <a:lstStyle/>
          <a:p>
            <a:r>
              <a:rPr lang="en-GB">
                <a:hlinkClick r:id="rId4"/>
              </a:rPr>
              <a:t>http://www.payer.de/cmc/cmcs03.htm</a:t>
            </a:r>
            <a:endParaRPr lang="en-GB"/>
          </a:p>
        </p:txBody>
      </p:sp>
      <p:sp>
        <p:nvSpPr>
          <p:cNvPr id="2" name="Rechteck 1"/>
          <p:cNvSpPr/>
          <p:nvPr/>
        </p:nvSpPr>
        <p:spPr>
          <a:xfrm>
            <a:off x="666635" y="2125141"/>
            <a:ext cx="9329561" cy="3539430"/>
          </a:xfrm>
          <a:prstGeom prst="rect">
            <a:avLst/>
          </a:prstGeom>
        </p:spPr>
        <p:txBody>
          <a:bodyPr wrap="square">
            <a:spAutoFit/>
          </a:bodyPr>
          <a:lstStyle/>
          <a:p>
            <a:pPr>
              <a:buFont typeface="+mj-lt"/>
              <a:buAutoNum type="arabicPeriod"/>
            </a:pPr>
            <a:r>
              <a:rPr lang="de-DE" sz="1600" b="1">
                <a:solidFill>
                  <a:srgbClr val="000000"/>
                </a:solidFill>
                <a:latin typeface="Times New Roman" panose="02020603050405020304" pitchFamily="18" charset="0"/>
              </a:rPr>
              <a:t>Anwendung</a:t>
            </a:r>
            <a:endParaRPr lang="de-DE" sz="1600">
              <a:solidFill>
                <a:srgbClr val="000000"/>
              </a:solidFill>
              <a:latin typeface="Times New Roman" panose="02020603050405020304" pitchFamily="18" charset="0"/>
            </a:endParaRPr>
          </a:p>
          <a:p>
            <a:pPr marL="742950" lvl="1" indent="-285750">
              <a:buFont typeface="+mj-lt"/>
              <a:buAutoNum type="arabicPeriod"/>
            </a:pPr>
            <a:r>
              <a:rPr lang="de-DE" sz="1600">
                <a:solidFill>
                  <a:srgbClr val="000000"/>
                </a:solidFill>
                <a:latin typeface="Times New Roman" panose="02020603050405020304" pitchFamily="18" charset="0"/>
              </a:rPr>
              <a:t>Anwendung durch Endnutzer</a:t>
            </a:r>
          </a:p>
          <a:p>
            <a:pPr>
              <a:buFont typeface="+mj-lt"/>
              <a:buAutoNum type="arabicPeriod"/>
            </a:pPr>
            <a:r>
              <a:rPr lang="de-DE" sz="1600" b="1">
                <a:solidFill>
                  <a:srgbClr val="000000"/>
                </a:solidFill>
                <a:latin typeface="Times New Roman" panose="02020603050405020304" pitchFamily="18" charset="0"/>
              </a:rPr>
              <a:t>Endpunkt-zu-Endpunkt-Protokolle</a:t>
            </a:r>
            <a:endParaRPr lang="de-DE" sz="1600">
              <a:solidFill>
                <a:srgbClr val="000000"/>
              </a:solidFill>
              <a:latin typeface="Times New Roman" panose="02020603050405020304" pitchFamily="18" charset="0"/>
            </a:endParaRPr>
          </a:p>
          <a:p>
            <a:pPr marL="742950" lvl="1" indent="-285750">
              <a:buFont typeface="+mj-lt"/>
              <a:buAutoNum type="arabicPeriod"/>
            </a:pPr>
            <a:r>
              <a:rPr lang="de-DE" sz="1600" b="1">
                <a:solidFill>
                  <a:srgbClr val="000000"/>
                </a:solidFill>
                <a:latin typeface="Times New Roman" panose="02020603050405020304" pitchFamily="18" charset="0"/>
              </a:rPr>
              <a:t>Schicht 7: Application Layer -- Verarbeitungsschicht </a:t>
            </a:r>
            <a:r>
              <a:rPr lang="de-DE" sz="1600">
                <a:solidFill>
                  <a:srgbClr val="000000"/>
                </a:solidFill>
                <a:latin typeface="Times New Roman" panose="02020603050405020304" pitchFamily="18" charset="0"/>
              </a:rPr>
              <a:t>(Anwendungsschicht, Anwenderebene): File-Transfer, e-mail, Virtual Terminal (Remote login), Directory usw.</a:t>
            </a:r>
          </a:p>
          <a:p>
            <a:pPr marL="742950" lvl="1" indent="-285750">
              <a:buFont typeface="+mj-lt"/>
              <a:buAutoNum type="arabicPeriod"/>
            </a:pPr>
            <a:r>
              <a:rPr lang="de-DE" sz="1600" b="1">
                <a:solidFill>
                  <a:srgbClr val="000000"/>
                </a:solidFill>
                <a:latin typeface="Times New Roman" panose="02020603050405020304" pitchFamily="18" charset="0"/>
              </a:rPr>
              <a:t>Schicht 6: Presentation Layer -- Darstellungsschicht</a:t>
            </a:r>
            <a:r>
              <a:rPr lang="de-DE" sz="1600">
                <a:solidFill>
                  <a:srgbClr val="000000"/>
                </a:solidFill>
                <a:latin typeface="Times New Roman" panose="02020603050405020304" pitchFamily="18" charset="0"/>
              </a:rPr>
              <a:t> (Datendarstellungsschicht, Datenbereitstellungsebene): Standardisiert Datenstrukturen (u.a. Kodierung, Kompression, Kryptographie)</a:t>
            </a:r>
          </a:p>
          <a:p>
            <a:pPr marL="742950" lvl="1" indent="-285750">
              <a:buFont typeface="+mj-lt"/>
              <a:buAutoNum type="arabicPeriod"/>
            </a:pPr>
            <a:r>
              <a:rPr lang="de-DE" sz="1600" b="1">
                <a:solidFill>
                  <a:srgbClr val="000000"/>
                </a:solidFill>
                <a:latin typeface="Times New Roman" panose="02020603050405020304" pitchFamily="18" charset="0"/>
              </a:rPr>
              <a:t>Schicht 5: Session Layer -- Kommunikationsschicht </a:t>
            </a:r>
            <a:r>
              <a:rPr lang="de-DE" sz="1600">
                <a:solidFill>
                  <a:srgbClr val="000000"/>
                </a:solidFill>
                <a:latin typeface="Times New Roman" panose="02020603050405020304" pitchFamily="18" charset="0"/>
              </a:rPr>
              <a:t>(Kommunikationssteuerungsschicht, Steuerung logischer Verbindungen, Sitzungsebene): Hilft Zusammenbrüche der Sitzung und ähnliche Probleme zu beheben</a:t>
            </a:r>
          </a:p>
          <a:p>
            <a:pPr marL="742950" lvl="1" indent="-285750">
              <a:buFont typeface="+mj-lt"/>
              <a:buAutoNum type="arabicPeriod"/>
            </a:pPr>
            <a:r>
              <a:rPr lang="de-DE" sz="1600" b="1">
                <a:solidFill>
                  <a:srgbClr val="000000"/>
                </a:solidFill>
                <a:latin typeface="Times New Roman" panose="02020603050405020304" pitchFamily="18" charset="0"/>
              </a:rPr>
              <a:t>Schicht 4: Transport Layer -- Transportschicht</a:t>
            </a:r>
            <a:r>
              <a:rPr lang="de-DE" sz="1600">
                <a:solidFill>
                  <a:srgbClr val="000000"/>
                </a:solidFill>
                <a:latin typeface="Times New Roman" panose="02020603050405020304" pitchFamily="18" charset="0"/>
              </a:rPr>
              <a:t> (Ende-zu-Ende-Kontrolle, Transport-Kontrolle):</a:t>
            </a:r>
            <a:br>
              <a:rPr lang="de-DE" sz="1600">
                <a:solidFill>
                  <a:srgbClr val="000000"/>
                </a:solidFill>
                <a:latin typeface="Times New Roman" panose="02020603050405020304" pitchFamily="18" charset="0"/>
              </a:rPr>
            </a:br>
            <a:r>
              <a:rPr lang="de-DE" sz="1600">
                <a:solidFill>
                  <a:srgbClr val="000000"/>
                </a:solidFill>
                <a:latin typeface="Times New Roman" panose="02020603050405020304" pitchFamily="18" charset="0"/>
              </a:rPr>
              <a:t>Stellt höheren Schichten zuverlässige Ende-zu-Ende-Verbindungen (zwischen Sender und Empfänger) zur Verfügung</a:t>
            </a:r>
          </a:p>
        </p:txBody>
      </p:sp>
      <p:sp>
        <p:nvSpPr>
          <p:cNvPr id="4" name="Rechteck 3"/>
          <p:cNvSpPr/>
          <p:nvPr/>
        </p:nvSpPr>
        <p:spPr>
          <a:xfrm>
            <a:off x="721780" y="5731538"/>
            <a:ext cx="10125758" cy="1477328"/>
          </a:xfrm>
          <a:prstGeom prst="rect">
            <a:avLst/>
          </a:prstGeom>
        </p:spPr>
        <p:txBody>
          <a:bodyPr wrap="square">
            <a:spAutoFit/>
          </a:bodyPr>
          <a:lstStyle/>
          <a:p>
            <a:r>
              <a:rPr lang="de-DE"/>
              <a:t>Die Schichten 4 -7 betreffen Protokolle für die Kommunikation von Endpunkt zu Endpunkt (Sender zu Empfänger). Die Schichten 1 -- 3 betreffen Protokolle für die Kommunikation zwischen unmittelbar benachbarten Einrichtungen auf der Übermittlungsstrecke, also vom Sender zum ersten Vermittlungspunkt, von Vermittlungspunkt zu nächstem Vermittlungspunkt, und wieder vom Endvermittlungspunkt zum Empfänger.</a:t>
            </a:r>
            <a:endParaRPr lang="en-GB"/>
          </a:p>
        </p:txBody>
      </p:sp>
      <p:pic>
        <p:nvPicPr>
          <p:cNvPr id="10" name="Grafik 9"/>
          <p:cNvPicPr>
            <a:picLocks noChangeAspect="1"/>
          </p:cNvPicPr>
          <p:nvPr/>
        </p:nvPicPr>
        <p:blipFill>
          <a:blip r:embed="rId5"/>
          <a:stretch>
            <a:fillRect/>
          </a:stretch>
        </p:blipFill>
        <p:spPr>
          <a:xfrm>
            <a:off x="7487445" y="675894"/>
            <a:ext cx="2546743" cy="1561566"/>
          </a:xfrm>
          <a:prstGeom prst="rect">
            <a:avLst/>
          </a:prstGeom>
        </p:spPr>
      </p:pic>
    </p:spTree>
    <p:extLst>
      <p:ext uri="{BB962C8B-B14F-4D97-AF65-F5344CB8AC3E}">
        <p14:creationId xmlns:p14="http://schemas.microsoft.com/office/powerpoint/2010/main" val="72711097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50837"/>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endParaRPr lang="de-DE" sz="2400" spc="10">
              <a:solidFill>
                <a:schemeClr val="bg1"/>
              </a:solidFill>
              <a:cs typeface="Arial"/>
            </a:endParaRPr>
          </a:p>
        </p:txBody>
      </p:sp>
      <p:sp>
        <p:nvSpPr>
          <p:cNvPr id="7" name="Rechteck 6"/>
          <p:cNvSpPr/>
          <p:nvPr/>
        </p:nvSpPr>
        <p:spPr>
          <a:xfrm>
            <a:off x="660044" y="1358846"/>
            <a:ext cx="9715640" cy="1015663"/>
          </a:xfrm>
          <a:prstGeom prst="rect">
            <a:avLst/>
          </a:prstGeom>
        </p:spPr>
        <p:txBody>
          <a:bodyPr wrap="square">
            <a:spAutoFit/>
          </a:bodyPr>
          <a:lstStyle/>
          <a:p>
            <a:r>
              <a:rPr lang="de-DE" sz="2000" b="1"/>
              <a:t>OSI/ISO Schichtenmodel</a:t>
            </a:r>
          </a:p>
          <a:p>
            <a:pPr marL="457200" indent="-457200">
              <a:buFont typeface="+mj-lt"/>
              <a:buAutoNum type="arabicPeriod" startAt="2"/>
            </a:pPr>
            <a:r>
              <a:rPr lang="de-DE" sz="2000" b="1"/>
              <a:t>Definition</a:t>
            </a:r>
          </a:p>
          <a:p>
            <a:endParaRPr lang="de-DE" sz="2000" b="1"/>
          </a:p>
        </p:txBody>
      </p:sp>
      <p:sp>
        <p:nvSpPr>
          <p:cNvPr id="5" name="Rechteck 4"/>
          <p:cNvSpPr/>
          <p:nvPr/>
        </p:nvSpPr>
        <p:spPr>
          <a:xfrm>
            <a:off x="6475615" y="6839505"/>
            <a:ext cx="3849324" cy="369332"/>
          </a:xfrm>
          <a:prstGeom prst="rect">
            <a:avLst/>
          </a:prstGeom>
        </p:spPr>
        <p:txBody>
          <a:bodyPr wrap="none">
            <a:spAutoFit/>
          </a:bodyPr>
          <a:lstStyle/>
          <a:p>
            <a:r>
              <a:rPr lang="en-GB">
                <a:hlinkClick r:id="rId4"/>
              </a:rPr>
              <a:t>http://www.payer.de/cmc/cmcs03.htm</a:t>
            </a:r>
            <a:endParaRPr lang="en-GB"/>
          </a:p>
        </p:txBody>
      </p:sp>
      <p:sp>
        <p:nvSpPr>
          <p:cNvPr id="2" name="Rechteck 1"/>
          <p:cNvSpPr/>
          <p:nvPr/>
        </p:nvSpPr>
        <p:spPr>
          <a:xfrm>
            <a:off x="657311" y="2839924"/>
            <a:ext cx="9329561" cy="3539430"/>
          </a:xfrm>
          <a:prstGeom prst="rect">
            <a:avLst/>
          </a:prstGeom>
        </p:spPr>
        <p:txBody>
          <a:bodyPr wrap="square">
            <a:spAutoFit/>
          </a:bodyPr>
          <a:lstStyle/>
          <a:p>
            <a:pPr marL="342900" indent="-342900">
              <a:buFont typeface="+mj-lt"/>
              <a:buAutoNum type="arabicPeriod" startAt="3"/>
            </a:pPr>
            <a:r>
              <a:rPr lang="de-DE" sz="1600" b="1">
                <a:solidFill>
                  <a:srgbClr val="000000"/>
                </a:solidFill>
                <a:latin typeface="Times New Roman" panose="02020603050405020304" pitchFamily="18" charset="0"/>
              </a:rPr>
              <a:t>Protokolle für die Kommunikation zwischen unmittelbar benachbarten Einrichtungen auf der Übermittlungsstrecke</a:t>
            </a:r>
            <a:endParaRPr lang="de-DE" sz="1600">
              <a:solidFill>
                <a:srgbClr val="000000"/>
              </a:solidFill>
              <a:latin typeface="Times New Roman" panose="02020603050405020304" pitchFamily="18" charset="0"/>
            </a:endParaRPr>
          </a:p>
          <a:p>
            <a:pPr marL="800100" lvl="1" indent="-342900">
              <a:buFont typeface="+mj-lt"/>
              <a:buAutoNum type="arabicPeriod"/>
            </a:pPr>
            <a:r>
              <a:rPr lang="de-DE" sz="1600" b="1">
                <a:solidFill>
                  <a:srgbClr val="000000"/>
                </a:solidFill>
                <a:latin typeface="Times New Roman" panose="02020603050405020304" pitchFamily="18" charset="0"/>
              </a:rPr>
              <a:t>Schicht 3: Network Layer -- Vermittlungsschicht </a:t>
            </a:r>
            <a:r>
              <a:rPr lang="de-DE" sz="1600">
                <a:solidFill>
                  <a:srgbClr val="000000"/>
                </a:solidFill>
                <a:latin typeface="Times New Roman" panose="02020603050405020304" pitchFamily="18" charset="0"/>
              </a:rPr>
              <a:t>(Paketebene, Netzwerkebene): Routing der Datenpakete</a:t>
            </a:r>
          </a:p>
          <a:p>
            <a:pPr marL="800100" lvl="1" indent="-342900">
              <a:buFont typeface="+mj-lt"/>
              <a:buAutoNum type="arabicPeriod"/>
            </a:pPr>
            <a:r>
              <a:rPr lang="de-DE" sz="1600" b="1">
                <a:solidFill>
                  <a:srgbClr val="000000"/>
                </a:solidFill>
                <a:latin typeface="Times New Roman" panose="02020603050405020304" pitchFamily="18" charset="0"/>
              </a:rPr>
              <a:t>Schicht 2: Data Link Layer -- Sicherungsschicht </a:t>
            </a:r>
            <a:r>
              <a:rPr lang="de-DE" sz="1600">
                <a:solidFill>
                  <a:srgbClr val="000000"/>
                </a:solidFill>
                <a:latin typeface="Times New Roman" panose="02020603050405020304" pitchFamily="18" charset="0"/>
              </a:rPr>
              <a:t>(Verbindungssicherungsschicht, Verbindungsebene, Prozedurebene):</a:t>
            </a:r>
            <a:br>
              <a:rPr lang="de-DE" sz="1600">
                <a:solidFill>
                  <a:srgbClr val="000000"/>
                </a:solidFill>
                <a:latin typeface="Times New Roman" panose="02020603050405020304" pitchFamily="18" charset="0"/>
              </a:rPr>
            </a:br>
            <a:r>
              <a:rPr lang="de-DE" sz="1600">
                <a:solidFill>
                  <a:srgbClr val="000000"/>
                </a:solidFill>
                <a:latin typeface="Times New Roman" panose="02020603050405020304" pitchFamily="18" charset="0"/>
              </a:rPr>
              <a:t>Aufteilung des Bitstromes in Einheiten (Pakete) und Austausch dieser Einheiten unter Anwendung eines Protokolls</a:t>
            </a:r>
          </a:p>
          <a:p>
            <a:pPr marL="800100" lvl="1" indent="-342900">
              <a:buFont typeface="+mj-lt"/>
              <a:buAutoNum type="arabicPeriod"/>
            </a:pPr>
            <a:r>
              <a:rPr lang="de-DE" sz="1600" b="1">
                <a:solidFill>
                  <a:srgbClr val="000000"/>
                </a:solidFill>
                <a:latin typeface="Times New Roman" panose="02020603050405020304" pitchFamily="18" charset="0"/>
              </a:rPr>
              <a:t>Schicht 1: Physical Layer -- Bitübertragungsschicht </a:t>
            </a:r>
            <a:r>
              <a:rPr lang="de-DE" sz="1600">
                <a:solidFill>
                  <a:srgbClr val="000000"/>
                </a:solidFill>
                <a:latin typeface="Times New Roman" panose="02020603050405020304" pitchFamily="18" charset="0"/>
              </a:rPr>
              <a:t>(physikalische Ebene): Übertragung des Bitstromes über einen Kommunikationskanal. Standardisierung der Netzwerk-Leitungen und -Anschlüsse sowie ihrer physikalischen Eigenschaften. Vorwiegend Aufgabenbereich des Elektro-Ingenieurs: Physikalische Verbindung zu Netzwerk-Abschluss-Geräten</a:t>
            </a:r>
          </a:p>
          <a:p>
            <a:pPr>
              <a:buFont typeface="+mj-lt"/>
              <a:buAutoNum type="arabicPeriod" startAt="3"/>
            </a:pPr>
            <a:r>
              <a:rPr lang="de-DE" sz="1600" b="1">
                <a:solidFill>
                  <a:srgbClr val="000000"/>
                </a:solidFill>
                <a:latin typeface="Times New Roman" panose="02020603050405020304" pitchFamily="18" charset="0"/>
              </a:rPr>
              <a:t>Netzwerk</a:t>
            </a:r>
            <a:endParaRPr lang="de-DE" sz="1600">
              <a:solidFill>
                <a:srgbClr val="000000"/>
              </a:solidFill>
              <a:latin typeface="Times New Roman" panose="02020603050405020304" pitchFamily="18" charset="0"/>
            </a:endParaRPr>
          </a:p>
          <a:p>
            <a:pPr marL="742950" lvl="1" indent="-285750">
              <a:buFont typeface="+mj-lt"/>
              <a:buAutoNum type="arabicPeriod"/>
            </a:pPr>
            <a:r>
              <a:rPr lang="de-DE" sz="1600">
                <a:solidFill>
                  <a:srgbClr val="000000"/>
                </a:solidFill>
                <a:latin typeface="Times New Roman" panose="02020603050405020304" pitchFamily="18" charset="0"/>
              </a:rPr>
              <a:t>Physisches Kommunikationsnetzwerk</a:t>
            </a:r>
          </a:p>
        </p:txBody>
      </p:sp>
      <p:pic>
        <p:nvPicPr>
          <p:cNvPr id="9" name="Grafik 8"/>
          <p:cNvPicPr>
            <a:picLocks noChangeAspect="1"/>
          </p:cNvPicPr>
          <p:nvPr/>
        </p:nvPicPr>
        <p:blipFill>
          <a:blip r:embed="rId5"/>
          <a:stretch>
            <a:fillRect/>
          </a:stretch>
        </p:blipFill>
        <p:spPr>
          <a:xfrm>
            <a:off x="7168745" y="675894"/>
            <a:ext cx="2858298" cy="1752600"/>
          </a:xfrm>
          <a:prstGeom prst="rect">
            <a:avLst/>
          </a:prstGeom>
        </p:spPr>
      </p:pic>
    </p:spTree>
    <p:extLst>
      <p:ext uri="{BB962C8B-B14F-4D97-AF65-F5344CB8AC3E}">
        <p14:creationId xmlns:p14="http://schemas.microsoft.com/office/powerpoint/2010/main" val="181275358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50837"/>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endParaRPr lang="de-DE" sz="2400" spc="10">
              <a:solidFill>
                <a:schemeClr val="bg1"/>
              </a:solidFill>
              <a:cs typeface="Arial"/>
            </a:endParaRPr>
          </a:p>
        </p:txBody>
      </p:sp>
      <p:sp>
        <p:nvSpPr>
          <p:cNvPr id="7" name="Rechteck 6"/>
          <p:cNvSpPr/>
          <p:nvPr/>
        </p:nvSpPr>
        <p:spPr>
          <a:xfrm>
            <a:off x="660044" y="1358846"/>
            <a:ext cx="9715640" cy="1015663"/>
          </a:xfrm>
          <a:prstGeom prst="rect">
            <a:avLst/>
          </a:prstGeom>
        </p:spPr>
        <p:txBody>
          <a:bodyPr wrap="square">
            <a:spAutoFit/>
          </a:bodyPr>
          <a:lstStyle/>
          <a:p>
            <a:r>
              <a:rPr lang="de-DE" sz="2000" b="1"/>
              <a:t>OSI/ISO Schichtenmodel</a:t>
            </a:r>
          </a:p>
          <a:p>
            <a:pPr marL="457200" indent="-457200">
              <a:buFont typeface="+mj-lt"/>
              <a:buAutoNum type="arabicPeriod" startAt="3"/>
            </a:pPr>
            <a:r>
              <a:rPr lang="de-DE" sz="2000" b="1"/>
              <a:t>Aufbau</a:t>
            </a:r>
          </a:p>
          <a:p>
            <a:endParaRPr lang="de-DE" sz="2000" b="1"/>
          </a:p>
        </p:txBody>
      </p:sp>
      <p:sp>
        <p:nvSpPr>
          <p:cNvPr id="5" name="Rechteck 4"/>
          <p:cNvSpPr/>
          <p:nvPr/>
        </p:nvSpPr>
        <p:spPr>
          <a:xfrm>
            <a:off x="6475615" y="6839505"/>
            <a:ext cx="3849324" cy="369332"/>
          </a:xfrm>
          <a:prstGeom prst="rect">
            <a:avLst/>
          </a:prstGeom>
        </p:spPr>
        <p:txBody>
          <a:bodyPr wrap="none">
            <a:spAutoFit/>
          </a:bodyPr>
          <a:lstStyle/>
          <a:p>
            <a:r>
              <a:rPr lang="en-GB">
                <a:hlinkClick r:id="rId4"/>
              </a:rPr>
              <a:t>http://www.payer.de/cmc/cmcs03.htm</a:t>
            </a:r>
            <a:endParaRPr lang="en-GB"/>
          </a:p>
        </p:txBody>
      </p:sp>
      <p:sp>
        <p:nvSpPr>
          <p:cNvPr id="3" name="Rechteck 2"/>
          <p:cNvSpPr/>
          <p:nvPr/>
        </p:nvSpPr>
        <p:spPr>
          <a:xfrm>
            <a:off x="469900" y="2056968"/>
            <a:ext cx="5346700" cy="2585323"/>
          </a:xfrm>
          <a:prstGeom prst="rect">
            <a:avLst/>
          </a:prstGeom>
        </p:spPr>
        <p:txBody>
          <a:bodyPr>
            <a:spAutoFit/>
          </a:bodyPr>
          <a:lstStyle/>
          <a:p>
            <a:r>
              <a:rPr lang="en-GB" dirty="0" err="1">
                <a:solidFill>
                  <a:srgbClr val="000000"/>
                </a:solidFill>
                <a:latin typeface="Times New Roman" panose="02020603050405020304" pitchFamily="18" charset="0"/>
              </a:rPr>
              <a:t>Netzwerk-Stationen</a:t>
            </a:r>
            <a:r>
              <a:rPr lang="en-GB" dirty="0">
                <a:solidFill>
                  <a:srgbClr val="000000"/>
                </a:solidFill>
                <a:latin typeface="Times New Roman" panose="02020603050405020304" pitchFamily="18" charset="0"/>
              </a:rPr>
              <a:t> </a:t>
            </a:r>
            <a:r>
              <a:rPr lang="en-GB" dirty="0" err="1">
                <a:solidFill>
                  <a:srgbClr val="000000"/>
                </a:solidFill>
                <a:latin typeface="Times New Roman" panose="02020603050405020304" pitchFamily="18" charset="0"/>
              </a:rPr>
              <a:t>können</a:t>
            </a:r>
            <a:r>
              <a:rPr lang="en-GB" dirty="0">
                <a:solidFill>
                  <a:srgbClr val="000000"/>
                </a:solidFill>
                <a:latin typeface="Times New Roman" panose="02020603050405020304" pitchFamily="18" charset="0"/>
              </a:rPr>
              <a:t> </a:t>
            </a:r>
            <a:r>
              <a:rPr lang="en-GB" dirty="0" err="1">
                <a:solidFill>
                  <a:srgbClr val="000000"/>
                </a:solidFill>
                <a:latin typeface="Times New Roman" panose="02020603050405020304" pitchFamily="18" charset="0"/>
              </a:rPr>
              <a:t>nur</a:t>
            </a:r>
            <a:r>
              <a:rPr lang="en-GB" dirty="0">
                <a:solidFill>
                  <a:srgbClr val="000000"/>
                </a:solidFill>
                <a:latin typeface="Times New Roman" panose="02020603050405020304" pitchFamily="18" charset="0"/>
              </a:rPr>
              <a:t> </a:t>
            </a:r>
            <a:r>
              <a:rPr lang="en-GB" dirty="0" err="1">
                <a:solidFill>
                  <a:srgbClr val="000000"/>
                </a:solidFill>
                <a:latin typeface="Times New Roman" panose="02020603050405020304" pitchFamily="18" charset="0"/>
              </a:rPr>
              <a:t>durch</a:t>
            </a:r>
            <a:r>
              <a:rPr lang="en-GB" dirty="0">
                <a:solidFill>
                  <a:srgbClr val="000000"/>
                </a:solidFill>
                <a:latin typeface="Times New Roman" panose="02020603050405020304" pitchFamily="18" charset="0"/>
              </a:rPr>
              <a:t> den </a:t>
            </a:r>
            <a:r>
              <a:rPr lang="en-GB" dirty="0" err="1">
                <a:solidFill>
                  <a:srgbClr val="000000"/>
                </a:solidFill>
                <a:latin typeface="Times New Roman" panose="02020603050405020304" pitchFamily="18" charset="0"/>
              </a:rPr>
              <a:t>Gebrauch</a:t>
            </a:r>
            <a:r>
              <a:rPr lang="en-GB" dirty="0">
                <a:solidFill>
                  <a:srgbClr val="000000"/>
                </a:solidFill>
                <a:latin typeface="Times New Roman" panose="02020603050405020304" pitchFamily="18" charset="0"/>
              </a:rPr>
              <a:t> von </a:t>
            </a:r>
            <a:r>
              <a:rPr lang="en-GB" dirty="0" err="1">
                <a:solidFill>
                  <a:srgbClr val="000000"/>
                </a:solidFill>
                <a:latin typeface="Times New Roman" panose="02020603050405020304" pitchFamily="18" charset="0"/>
              </a:rPr>
              <a:t>Datenpaketen</a:t>
            </a:r>
            <a:r>
              <a:rPr lang="en-GB" dirty="0">
                <a:solidFill>
                  <a:srgbClr val="000000"/>
                </a:solidFill>
                <a:latin typeface="Times New Roman" panose="02020603050405020304" pitchFamily="18" charset="0"/>
              </a:rPr>
              <a:t> </a:t>
            </a:r>
            <a:r>
              <a:rPr lang="en-GB" i="1" dirty="0">
                <a:solidFill>
                  <a:srgbClr val="000000"/>
                </a:solidFill>
                <a:latin typeface="Times New Roman" panose="02020603050405020304" pitchFamily="18" charset="0"/>
              </a:rPr>
              <a:t>(Packets)</a:t>
            </a:r>
            <a:r>
              <a:rPr lang="en-GB" dirty="0">
                <a:solidFill>
                  <a:srgbClr val="000000"/>
                </a:solidFill>
                <a:latin typeface="Times New Roman" panose="02020603050405020304" pitchFamily="18" charset="0"/>
              </a:rPr>
              <a:t> </a:t>
            </a:r>
            <a:r>
              <a:rPr lang="en-GB" dirty="0" err="1">
                <a:solidFill>
                  <a:srgbClr val="000000"/>
                </a:solidFill>
                <a:latin typeface="Times New Roman" panose="02020603050405020304" pitchFamily="18" charset="0"/>
              </a:rPr>
              <a:t>miteinander</a:t>
            </a:r>
            <a:r>
              <a:rPr lang="en-GB" dirty="0">
                <a:solidFill>
                  <a:srgbClr val="000000"/>
                </a:solidFill>
                <a:latin typeface="Times New Roman" panose="02020603050405020304" pitchFamily="18" charset="0"/>
              </a:rPr>
              <a:t> </a:t>
            </a:r>
            <a:r>
              <a:rPr lang="en-GB" dirty="0" err="1">
                <a:solidFill>
                  <a:srgbClr val="000000"/>
                </a:solidFill>
                <a:latin typeface="Times New Roman" panose="02020603050405020304" pitchFamily="18" charset="0"/>
              </a:rPr>
              <a:t>kommunizieren</a:t>
            </a:r>
            <a:r>
              <a:rPr lang="en-GB" dirty="0">
                <a:solidFill>
                  <a:srgbClr val="000000"/>
                </a:solidFill>
                <a:latin typeface="Times New Roman" panose="02020603050405020304" pitchFamily="18" charset="0"/>
              </a:rPr>
              <a:t>. Die Art der </a:t>
            </a:r>
            <a:r>
              <a:rPr lang="en-GB" dirty="0" err="1">
                <a:solidFill>
                  <a:srgbClr val="000000"/>
                </a:solidFill>
                <a:latin typeface="Times New Roman" panose="02020603050405020304" pitchFamily="18" charset="0"/>
              </a:rPr>
              <a:t>Pakete</a:t>
            </a:r>
            <a:r>
              <a:rPr lang="en-GB" dirty="0">
                <a:solidFill>
                  <a:srgbClr val="000000"/>
                </a:solidFill>
                <a:latin typeface="Times New Roman" panose="02020603050405020304" pitchFamily="18" charset="0"/>
              </a:rPr>
              <a:t> </a:t>
            </a:r>
            <a:r>
              <a:rPr lang="en-GB" dirty="0" err="1">
                <a:solidFill>
                  <a:srgbClr val="000000"/>
                </a:solidFill>
                <a:latin typeface="Times New Roman" panose="02020603050405020304" pitchFamily="18" charset="0"/>
              </a:rPr>
              <a:t>hängt</a:t>
            </a:r>
            <a:r>
              <a:rPr lang="en-GB" dirty="0">
                <a:solidFill>
                  <a:srgbClr val="000000"/>
                </a:solidFill>
                <a:latin typeface="Times New Roman" panose="02020603050405020304" pitchFamily="18" charset="0"/>
              </a:rPr>
              <a:t> von der </a:t>
            </a:r>
            <a:r>
              <a:rPr lang="en-GB" dirty="0" err="1">
                <a:solidFill>
                  <a:srgbClr val="000000"/>
                </a:solidFill>
                <a:latin typeface="Times New Roman" panose="02020603050405020304" pitchFamily="18" charset="0"/>
              </a:rPr>
              <a:t>Technologie</a:t>
            </a:r>
            <a:r>
              <a:rPr lang="en-GB" dirty="0">
                <a:solidFill>
                  <a:srgbClr val="000000"/>
                </a:solidFill>
                <a:latin typeface="Times New Roman" panose="02020603050405020304" pitchFamily="18" charset="0"/>
              </a:rPr>
              <a:t> (Ethernet, Token Ring, FDDI) und den Software-</a:t>
            </a:r>
            <a:r>
              <a:rPr lang="en-GB" dirty="0" err="1">
                <a:solidFill>
                  <a:srgbClr val="000000"/>
                </a:solidFill>
                <a:latin typeface="Times New Roman" panose="02020603050405020304" pitchFamily="18" charset="0"/>
              </a:rPr>
              <a:t>Protokollen</a:t>
            </a:r>
            <a:r>
              <a:rPr lang="en-GB" dirty="0">
                <a:solidFill>
                  <a:srgbClr val="000000"/>
                </a:solidFill>
                <a:latin typeface="Times New Roman" panose="02020603050405020304" pitchFamily="18" charset="0"/>
              </a:rPr>
              <a:t> (</a:t>
            </a:r>
            <a:r>
              <a:rPr lang="en-GB" dirty="0" err="1">
                <a:solidFill>
                  <a:srgbClr val="000000"/>
                </a:solidFill>
                <a:latin typeface="Times New Roman" panose="02020603050405020304" pitchFamily="18" charset="0"/>
              </a:rPr>
              <a:t>z.B.</a:t>
            </a:r>
            <a:r>
              <a:rPr lang="en-GB" dirty="0">
                <a:solidFill>
                  <a:srgbClr val="000000"/>
                </a:solidFill>
                <a:latin typeface="Times New Roman" panose="02020603050405020304" pitchFamily="18" charset="0"/>
              </a:rPr>
              <a:t> TCP/IP) ab.</a:t>
            </a:r>
          </a:p>
          <a:p>
            <a:r>
              <a:rPr lang="en-GB" dirty="0" err="1">
                <a:solidFill>
                  <a:srgbClr val="000000"/>
                </a:solidFill>
                <a:latin typeface="Times New Roman" panose="02020603050405020304" pitchFamily="18" charset="0"/>
              </a:rPr>
              <a:t>Jedes</a:t>
            </a:r>
            <a:r>
              <a:rPr lang="en-GB" dirty="0">
                <a:solidFill>
                  <a:srgbClr val="000000"/>
                </a:solidFill>
                <a:latin typeface="Times New Roman" panose="02020603050405020304" pitchFamily="18" charset="0"/>
              </a:rPr>
              <a:t> </a:t>
            </a:r>
            <a:r>
              <a:rPr lang="en-GB" dirty="0" err="1">
                <a:solidFill>
                  <a:srgbClr val="000000"/>
                </a:solidFill>
                <a:latin typeface="Times New Roman" panose="02020603050405020304" pitchFamily="18" charset="0"/>
              </a:rPr>
              <a:t>Datenpaket</a:t>
            </a:r>
            <a:r>
              <a:rPr lang="en-GB" dirty="0">
                <a:solidFill>
                  <a:srgbClr val="000000"/>
                </a:solidFill>
                <a:latin typeface="Times New Roman" panose="02020603050405020304" pitchFamily="18" charset="0"/>
              </a:rPr>
              <a:t> </a:t>
            </a:r>
            <a:r>
              <a:rPr lang="en-GB" dirty="0" err="1">
                <a:solidFill>
                  <a:srgbClr val="000000"/>
                </a:solidFill>
                <a:latin typeface="Times New Roman" panose="02020603050405020304" pitchFamily="18" charset="0"/>
              </a:rPr>
              <a:t>besteht</a:t>
            </a:r>
            <a:r>
              <a:rPr lang="en-GB" dirty="0">
                <a:solidFill>
                  <a:srgbClr val="000000"/>
                </a:solidFill>
                <a:latin typeface="Times New Roman" panose="02020603050405020304" pitchFamily="18" charset="0"/>
              </a:rPr>
              <a:t> </a:t>
            </a:r>
            <a:r>
              <a:rPr lang="en-GB" dirty="0" err="1">
                <a:solidFill>
                  <a:srgbClr val="000000"/>
                </a:solidFill>
                <a:latin typeface="Times New Roman" panose="02020603050405020304" pitchFamily="18" charset="0"/>
              </a:rPr>
              <a:t>aus</a:t>
            </a:r>
            <a:r>
              <a:rPr lang="en-GB" dirty="0">
                <a:solidFill>
                  <a:srgbClr val="000000"/>
                </a:solidFill>
                <a:latin typeface="Times New Roman" panose="02020603050405020304" pitchFamily="18" charset="0"/>
              </a:rPr>
              <a:t>:</a:t>
            </a:r>
          </a:p>
          <a:p>
            <a:pPr>
              <a:buFont typeface="Arial" panose="020B0604020202020204" pitchFamily="34" charset="0"/>
              <a:buChar char="•"/>
            </a:pPr>
            <a:r>
              <a:rPr lang="en-GB" dirty="0" err="1">
                <a:solidFill>
                  <a:srgbClr val="000000"/>
                </a:solidFill>
                <a:latin typeface="Times New Roman" panose="02020603050405020304" pitchFamily="18" charset="0"/>
              </a:rPr>
              <a:t>Netzwerk-Kopffelder</a:t>
            </a:r>
            <a:r>
              <a:rPr lang="en-GB" i="1" dirty="0">
                <a:solidFill>
                  <a:srgbClr val="000000"/>
                </a:solidFill>
                <a:latin typeface="Times New Roman" panose="02020603050405020304" pitchFamily="18" charset="0"/>
              </a:rPr>
              <a:t> (Network headers)</a:t>
            </a:r>
            <a:endParaRPr lang="en-GB" dirty="0">
              <a:solidFill>
                <a:srgbClr val="000000"/>
              </a:solidFill>
              <a:latin typeface="Times New Roman" panose="02020603050405020304" pitchFamily="18" charset="0"/>
            </a:endParaRPr>
          </a:p>
          <a:p>
            <a:pPr>
              <a:buFont typeface="Arial" panose="020B0604020202020204" pitchFamily="34" charset="0"/>
              <a:buChar char="•"/>
            </a:pPr>
            <a:r>
              <a:rPr lang="en-GB" dirty="0" err="1">
                <a:solidFill>
                  <a:srgbClr val="000000"/>
                </a:solidFill>
                <a:latin typeface="Times New Roman" panose="02020603050405020304" pitchFamily="18" charset="0"/>
              </a:rPr>
              <a:t>Datenfeld</a:t>
            </a:r>
            <a:r>
              <a:rPr lang="en-GB" dirty="0">
                <a:solidFill>
                  <a:srgbClr val="000000"/>
                </a:solidFill>
                <a:latin typeface="Times New Roman" panose="02020603050405020304" pitchFamily="18" charset="0"/>
              </a:rPr>
              <a:t> </a:t>
            </a:r>
            <a:r>
              <a:rPr lang="en-GB" i="1" dirty="0">
                <a:solidFill>
                  <a:srgbClr val="000000"/>
                </a:solidFill>
                <a:latin typeface="Times New Roman" panose="02020603050405020304" pitchFamily="18" charset="0"/>
              </a:rPr>
              <a:t>(Data field)</a:t>
            </a:r>
            <a:endParaRPr lang="en-GB" dirty="0">
              <a:solidFill>
                <a:srgbClr val="000000"/>
              </a:solidFill>
              <a:latin typeface="Times New Roman" panose="02020603050405020304" pitchFamily="18" charset="0"/>
            </a:endParaRPr>
          </a:p>
          <a:p>
            <a:pPr>
              <a:buFont typeface="Arial" panose="020B0604020202020204" pitchFamily="34" charset="0"/>
              <a:buChar char="•"/>
            </a:pPr>
            <a:r>
              <a:rPr lang="en-GB" dirty="0" err="1">
                <a:solidFill>
                  <a:srgbClr val="000000"/>
                </a:solidFill>
                <a:latin typeface="Times New Roman" panose="02020603050405020304" pitchFamily="18" charset="0"/>
              </a:rPr>
              <a:t>Netzwerk-Schlussfelder</a:t>
            </a:r>
            <a:r>
              <a:rPr lang="en-GB" dirty="0">
                <a:solidFill>
                  <a:srgbClr val="000000"/>
                </a:solidFill>
                <a:latin typeface="Times New Roman" panose="02020603050405020304" pitchFamily="18" charset="0"/>
              </a:rPr>
              <a:t> </a:t>
            </a:r>
            <a:r>
              <a:rPr lang="en-GB" i="1" dirty="0">
                <a:solidFill>
                  <a:srgbClr val="000000"/>
                </a:solidFill>
                <a:latin typeface="Times New Roman" panose="02020603050405020304" pitchFamily="18" charset="0"/>
              </a:rPr>
              <a:t>(Network trailers)</a:t>
            </a:r>
            <a:endParaRPr lang="en-GB" b="0" i="0" dirty="0">
              <a:solidFill>
                <a:srgbClr val="000000"/>
              </a:solidFill>
              <a:effectLst/>
              <a:latin typeface="Times New Roman" panose="02020603050405020304" pitchFamily="18" charset="0"/>
            </a:endParaRPr>
          </a:p>
        </p:txBody>
      </p:sp>
      <p:pic>
        <p:nvPicPr>
          <p:cNvPr id="4" name="Grafik 3"/>
          <p:cNvPicPr>
            <a:picLocks noChangeAspect="1"/>
          </p:cNvPicPr>
          <p:nvPr/>
        </p:nvPicPr>
        <p:blipFill>
          <a:blip r:embed="rId5"/>
          <a:stretch>
            <a:fillRect/>
          </a:stretch>
        </p:blipFill>
        <p:spPr>
          <a:xfrm>
            <a:off x="5816600" y="4023327"/>
            <a:ext cx="3705225" cy="762000"/>
          </a:xfrm>
          <a:prstGeom prst="rect">
            <a:avLst/>
          </a:prstGeom>
        </p:spPr>
      </p:pic>
      <p:sp>
        <p:nvSpPr>
          <p:cNvPr id="9" name="Rechteck 8"/>
          <p:cNvSpPr/>
          <p:nvPr/>
        </p:nvSpPr>
        <p:spPr>
          <a:xfrm>
            <a:off x="5043613" y="5135292"/>
            <a:ext cx="5346700" cy="1200329"/>
          </a:xfrm>
          <a:prstGeom prst="rect">
            <a:avLst/>
          </a:prstGeom>
        </p:spPr>
        <p:txBody>
          <a:bodyPr>
            <a:spAutoFit/>
          </a:bodyPr>
          <a:lstStyle/>
          <a:p>
            <a:r>
              <a:rPr lang="de-DE"/>
              <a:t>Netzwerk-Kopf- und -Schlussfelder enthalten Informationen, die der Netzwerk-Hardware und -Software mitteilen, wie ein Datenpaket zu behandeln ist, z.B. Netzwerk-Adresse, Fehlerkorrektur usw.</a:t>
            </a:r>
            <a:endParaRPr lang="en-GB"/>
          </a:p>
        </p:txBody>
      </p:sp>
      <mc:AlternateContent xmlns:mc="http://schemas.openxmlformats.org/markup-compatibility/2006" xmlns:p14="http://schemas.microsoft.com/office/powerpoint/2010/main">
        <mc:Choice Requires="p14">
          <p:contentPart p14:bwMode="auto" r:id="rId6">
            <p14:nvContentPartPr>
              <p14:cNvPr id="10" name="Freihand 9">
                <a:extLst>
                  <a:ext uri="{FF2B5EF4-FFF2-40B4-BE49-F238E27FC236}">
                    <a16:creationId xmlns:a16="http://schemas.microsoft.com/office/drawing/2014/main" id="{9E2DF031-A9C1-4386-B34F-775759A7C49A}"/>
                  </a:ext>
                </a:extLst>
              </p14:cNvPr>
              <p14:cNvContentPartPr/>
              <p14:nvPr/>
            </p14:nvContentPartPr>
            <p14:xfrm>
              <a:off x="5914800" y="4423680"/>
              <a:ext cx="3514320" cy="686520"/>
            </p14:xfrm>
          </p:contentPart>
        </mc:Choice>
        <mc:Fallback xmlns="">
          <p:pic>
            <p:nvPicPr>
              <p:cNvPr id="10" name="Freihand 9">
                <a:extLst>
                  <a:ext uri="{FF2B5EF4-FFF2-40B4-BE49-F238E27FC236}">
                    <a16:creationId xmlns:a16="http://schemas.microsoft.com/office/drawing/2014/main" id="{9E2DF031-A9C1-4386-B34F-775759A7C49A}"/>
                  </a:ext>
                </a:extLst>
              </p:cNvPr>
              <p:cNvPicPr/>
              <p:nvPr/>
            </p:nvPicPr>
            <p:blipFill>
              <a:blip r:embed="rId7"/>
              <a:stretch>
                <a:fillRect/>
              </a:stretch>
            </p:blipFill>
            <p:spPr>
              <a:xfrm>
                <a:off x="5905440" y="4414320"/>
                <a:ext cx="3533040" cy="705240"/>
              </a:xfrm>
              <a:prstGeom prst="rect">
                <a:avLst/>
              </a:prstGeom>
            </p:spPr>
          </p:pic>
        </mc:Fallback>
      </mc:AlternateContent>
    </p:spTree>
    <p:extLst>
      <p:ext uri="{BB962C8B-B14F-4D97-AF65-F5344CB8AC3E}">
        <p14:creationId xmlns:p14="http://schemas.microsoft.com/office/powerpoint/2010/main" val="39943195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350837"/>
            <a:ext cx="106934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endParaRPr lang="de-DE" sz="2400" spc="10">
              <a:solidFill>
                <a:schemeClr val="bg1"/>
              </a:solidFill>
              <a:cs typeface="Arial"/>
            </a:endParaRPr>
          </a:p>
        </p:txBody>
      </p:sp>
      <p:sp>
        <p:nvSpPr>
          <p:cNvPr id="7" name="Rechteck 6"/>
          <p:cNvSpPr/>
          <p:nvPr/>
        </p:nvSpPr>
        <p:spPr>
          <a:xfrm>
            <a:off x="660044" y="1358846"/>
            <a:ext cx="9715640" cy="1015663"/>
          </a:xfrm>
          <a:prstGeom prst="rect">
            <a:avLst/>
          </a:prstGeom>
        </p:spPr>
        <p:txBody>
          <a:bodyPr wrap="square">
            <a:spAutoFit/>
          </a:bodyPr>
          <a:lstStyle/>
          <a:p>
            <a:r>
              <a:rPr lang="de-DE" sz="2000" b="1"/>
              <a:t>OSI/ISO Schichtenmodel</a:t>
            </a:r>
          </a:p>
          <a:p>
            <a:pPr marL="457200" indent="-457200">
              <a:buFont typeface="+mj-lt"/>
              <a:buAutoNum type="arabicPeriod" startAt="3"/>
            </a:pPr>
            <a:r>
              <a:rPr lang="de-DE" sz="2000" b="1"/>
              <a:t>Aufbau</a:t>
            </a:r>
          </a:p>
          <a:p>
            <a:endParaRPr lang="de-DE" sz="2000" b="1"/>
          </a:p>
        </p:txBody>
      </p:sp>
      <p:sp>
        <p:nvSpPr>
          <p:cNvPr id="5" name="Rechteck 4"/>
          <p:cNvSpPr/>
          <p:nvPr/>
        </p:nvSpPr>
        <p:spPr>
          <a:xfrm>
            <a:off x="6475615" y="6839505"/>
            <a:ext cx="3849324" cy="369332"/>
          </a:xfrm>
          <a:prstGeom prst="rect">
            <a:avLst/>
          </a:prstGeom>
        </p:spPr>
        <p:txBody>
          <a:bodyPr wrap="none">
            <a:spAutoFit/>
          </a:bodyPr>
          <a:lstStyle/>
          <a:p>
            <a:r>
              <a:rPr lang="en-GB">
                <a:hlinkClick r:id="rId4"/>
              </a:rPr>
              <a:t>http://www.payer.de/cmc/cmcs03.htm</a:t>
            </a:r>
            <a:endParaRPr lang="en-GB"/>
          </a:p>
        </p:txBody>
      </p:sp>
      <p:sp>
        <p:nvSpPr>
          <p:cNvPr id="2" name="Rechteck 1"/>
          <p:cNvSpPr/>
          <p:nvPr/>
        </p:nvSpPr>
        <p:spPr>
          <a:xfrm>
            <a:off x="0" y="4654278"/>
            <a:ext cx="10693400" cy="2585323"/>
          </a:xfrm>
          <a:prstGeom prst="rect">
            <a:avLst/>
          </a:prstGeom>
        </p:spPr>
        <p:txBody>
          <a:bodyPr wrap="square">
            <a:spAutoFit/>
          </a:bodyPr>
          <a:lstStyle/>
          <a:p>
            <a:r>
              <a:rPr lang="de-DE"/>
              <a:t>Jede im betreffenden Netzwerk verwirklichte Schicht des OSI- Referenzmodells (mit Ausnahme der Bitübertragungsschicht) fügt dem Datenpaket Information in einem Kopffeld (die Verbindungssicherungsschicht auch im Schlussfeld) hinzu. Dies geschieht nicht dadurch, dass die in dem betreffenden Netzwerk zulässige Paketlänge vergrößert wird, sondern die Kopffelder und Schlussfelder belegen Platz innerhalb dieser Paketlänge, so dass der Platz für das Datenfeld kleiner wird. Beim Sender fügt so jede Schicht sukzessive -- angefangen bei der Anwendungsschicht -- ein entsprechendes Kopffeld mit entsprechenden Informationen hinzu. Beim Empfänger verarbeitet in umgekehrter Richtung -- beginnend mit der Datenverbindungssicherungs-Schicht -- jede Schicht den ihr entsprechenden Kopfsatz, entfernt ihn und gibt das Datenpaket an die nächsthöhere Schicht weiter.</a:t>
            </a:r>
            <a:endParaRPr lang="en-GB"/>
          </a:p>
        </p:txBody>
      </p:sp>
      <p:pic>
        <p:nvPicPr>
          <p:cNvPr id="10" name="Grafik 9"/>
          <p:cNvPicPr>
            <a:picLocks noChangeAspect="1"/>
          </p:cNvPicPr>
          <p:nvPr/>
        </p:nvPicPr>
        <p:blipFill>
          <a:blip r:embed="rId5"/>
          <a:stretch>
            <a:fillRect/>
          </a:stretch>
        </p:blipFill>
        <p:spPr>
          <a:xfrm>
            <a:off x="2254643" y="1831036"/>
            <a:ext cx="8384402" cy="2788725"/>
          </a:xfrm>
          <a:prstGeom prst="rect">
            <a:avLst/>
          </a:prstGeom>
        </p:spPr>
      </p:pic>
      <p:sp>
        <p:nvSpPr>
          <p:cNvPr id="11" name="Rechteck 10"/>
          <p:cNvSpPr/>
          <p:nvPr/>
        </p:nvSpPr>
        <p:spPr>
          <a:xfrm>
            <a:off x="27168" y="2125141"/>
            <a:ext cx="2451100" cy="2062103"/>
          </a:xfrm>
          <a:prstGeom prst="rect">
            <a:avLst/>
          </a:prstGeom>
        </p:spPr>
        <p:txBody>
          <a:bodyPr wrap="square">
            <a:spAutoFit/>
          </a:bodyPr>
          <a:lstStyle/>
          <a:p>
            <a:r>
              <a:rPr lang="de-DE" sz="1600"/>
              <a:t>Erklärung:</a:t>
            </a:r>
          </a:p>
          <a:p>
            <a:endParaRPr lang="de-DE" sz="1600"/>
          </a:p>
          <a:p>
            <a:r>
              <a:rPr lang="de-DE" sz="1600"/>
              <a:t>SDU = Service Data Unit: das, was in der betreffenden Schicht als Daten behandelt wird.</a:t>
            </a:r>
          </a:p>
          <a:p>
            <a:r>
              <a:rPr lang="de-DE" sz="1600"/>
              <a:t>SDU + Header (+ Trail) = PDU = Protocol Data Unit</a:t>
            </a:r>
          </a:p>
        </p:txBody>
      </p:sp>
      <mc:AlternateContent xmlns:mc="http://schemas.openxmlformats.org/markup-compatibility/2006" xmlns:p14="http://schemas.microsoft.com/office/powerpoint/2010/main">
        <mc:Choice Requires="p14">
          <p:contentPart p14:bwMode="auto" r:id="rId6">
            <p14:nvContentPartPr>
              <p14:cNvPr id="4" name="Freihand 3">
                <a:extLst>
                  <a:ext uri="{FF2B5EF4-FFF2-40B4-BE49-F238E27FC236}">
                    <a16:creationId xmlns:a16="http://schemas.microsoft.com/office/drawing/2014/main" id="{0EEA1276-1679-4D62-B056-CF496AD39A3A}"/>
                  </a:ext>
                </a:extLst>
              </p14:cNvPr>
              <p14:cNvContentPartPr/>
              <p14:nvPr/>
            </p14:nvContentPartPr>
            <p14:xfrm>
              <a:off x="105120" y="1918080"/>
              <a:ext cx="9212040" cy="2302920"/>
            </p14:xfrm>
          </p:contentPart>
        </mc:Choice>
        <mc:Fallback xmlns="">
          <p:pic>
            <p:nvPicPr>
              <p:cNvPr id="4" name="Freihand 3">
                <a:extLst>
                  <a:ext uri="{FF2B5EF4-FFF2-40B4-BE49-F238E27FC236}">
                    <a16:creationId xmlns:a16="http://schemas.microsoft.com/office/drawing/2014/main" id="{0EEA1276-1679-4D62-B056-CF496AD39A3A}"/>
                  </a:ext>
                </a:extLst>
              </p:cNvPr>
              <p:cNvPicPr/>
              <p:nvPr/>
            </p:nvPicPr>
            <p:blipFill>
              <a:blip r:embed="rId7"/>
              <a:stretch>
                <a:fillRect/>
              </a:stretch>
            </p:blipFill>
            <p:spPr>
              <a:xfrm>
                <a:off x="95760" y="1908720"/>
                <a:ext cx="9230760" cy="2321640"/>
              </a:xfrm>
              <a:prstGeom prst="rect">
                <a:avLst/>
              </a:prstGeom>
            </p:spPr>
          </p:pic>
        </mc:Fallback>
      </mc:AlternateContent>
    </p:spTree>
    <p:extLst>
      <p:ext uri="{BB962C8B-B14F-4D97-AF65-F5344CB8AC3E}">
        <p14:creationId xmlns:p14="http://schemas.microsoft.com/office/powerpoint/2010/main" val="22716326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350837"/>
            <a:ext cx="106934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endParaRPr lang="de-DE" sz="2400" spc="10">
              <a:solidFill>
                <a:schemeClr val="bg1"/>
              </a:solidFill>
              <a:cs typeface="Arial"/>
            </a:endParaRPr>
          </a:p>
        </p:txBody>
      </p:sp>
      <p:sp>
        <p:nvSpPr>
          <p:cNvPr id="7" name="Rechteck 6"/>
          <p:cNvSpPr/>
          <p:nvPr/>
        </p:nvSpPr>
        <p:spPr>
          <a:xfrm>
            <a:off x="660044" y="1358846"/>
            <a:ext cx="9715640" cy="1015663"/>
          </a:xfrm>
          <a:prstGeom prst="rect">
            <a:avLst/>
          </a:prstGeom>
        </p:spPr>
        <p:txBody>
          <a:bodyPr wrap="square">
            <a:spAutoFit/>
          </a:bodyPr>
          <a:lstStyle/>
          <a:p>
            <a:r>
              <a:rPr lang="de-DE" sz="2000" b="1"/>
              <a:t>OSI/ISO Schichtenmodel</a:t>
            </a:r>
          </a:p>
          <a:p>
            <a:pPr marL="457200" indent="-457200">
              <a:buFont typeface="+mj-lt"/>
              <a:buAutoNum type="arabicPeriod" startAt="3"/>
            </a:pPr>
            <a:r>
              <a:rPr lang="de-DE" sz="2000" b="1"/>
              <a:t>Aufbau - Beispiel</a:t>
            </a:r>
          </a:p>
          <a:p>
            <a:endParaRPr lang="de-DE" sz="2000" b="1"/>
          </a:p>
        </p:txBody>
      </p:sp>
      <p:sp>
        <p:nvSpPr>
          <p:cNvPr id="5" name="Rechteck 4"/>
          <p:cNvSpPr/>
          <p:nvPr/>
        </p:nvSpPr>
        <p:spPr>
          <a:xfrm>
            <a:off x="6475615" y="6839505"/>
            <a:ext cx="3849324" cy="369332"/>
          </a:xfrm>
          <a:prstGeom prst="rect">
            <a:avLst/>
          </a:prstGeom>
        </p:spPr>
        <p:txBody>
          <a:bodyPr wrap="none">
            <a:spAutoFit/>
          </a:bodyPr>
          <a:lstStyle/>
          <a:p>
            <a:r>
              <a:rPr lang="en-GB">
                <a:hlinkClick r:id="rId4"/>
              </a:rPr>
              <a:t>http://www.payer.de/cmc/cmcs03.htm</a:t>
            </a:r>
            <a:endParaRPr lang="en-GB"/>
          </a:p>
        </p:txBody>
      </p:sp>
      <p:sp>
        <p:nvSpPr>
          <p:cNvPr id="3" name="Rechteck 2"/>
          <p:cNvSpPr/>
          <p:nvPr/>
        </p:nvSpPr>
        <p:spPr>
          <a:xfrm>
            <a:off x="439472" y="2649421"/>
            <a:ext cx="5041900" cy="3785652"/>
          </a:xfrm>
          <a:prstGeom prst="rect">
            <a:avLst/>
          </a:prstGeom>
        </p:spPr>
        <p:txBody>
          <a:bodyPr wrap="square">
            <a:spAutoFit/>
          </a:bodyPr>
          <a:lstStyle/>
          <a:p>
            <a:r>
              <a:rPr lang="en-GB" sz="1600"/>
              <a:t>Grundoperationen im OSI-Modell</a:t>
            </a:r>
          </a:p>
          <a:p>
            <a:r>
              <a:rPr lang="en-GB" sz="1600"/>
              <a:t>Jeder Dienst, den eine Schicht des OSI-Modells gegenüber der nächsthöheren Schicht zu erfüllen hat, </a:t>
            </a:r>
          </a:p>
          <a:p>
            <a:r>
              <a:rPr lang="en-GB" sz="1600"/>
              <a:t>ist formal durch eine Anzahl von Grundoperationen (primitives) definiert.</a:t>
            </a:r>
          </a:p>
          <a:p>
            <a:endParaRPr lang="en-GB" sz="1600"/>
          </a:p>
          <a:p>
            <a:r>
              <a:rPr lang="en-GB" sz="1600"/>
              <a:t>Im OSI-Modell sind die Grundoperationen in vier Klassen aufgeteilt:</a:t>
            </a:r>
          </a:p>
          <a:p>
            <a:r>
              <a:rPr lang="en-GB" sz="1600"/>
              <a:t>request -- Anforderung eines Dienstes</a:t>
            </a:r>
          </a:p>
          <a:p>
            <a:r>
              <a:rPr lang="en-GB" sz="1600"/>
              <a:t>indication -- Anzeige (Anmeldung)</a:t>
            </a:r>
          </a:p>
          <a:p>
            <a:r>
              <a:rPr lang="en-GB" sz="1600"/>
              <a:t>response -- Antwort</a:t>
            </a:r>
          </a:p>
          <a:p>
            <a:r>
              <a:rPr lang="en-GB" sz="1600"/>
              <a:t>confirm -- Bestätigung</a:t>
            </a:r>
          </a:p>
          <a:p>
            <a:r>
              <a:rPr lang="en-GB" sz="1600"/>
              <a:t>Ein Beispiel aus dem Telephonbereich (unter Verwendung der Schreibweise nach OSI) macht dies klar:</a:t>
            </a:r>
          </a:p>
          <a:p>
            <a:endParaRPr lang="en-GB" sz="1600"/>
          </a:p>
        </p:txBody>
      </p:sp>
      <p:sp>
        <p:nvSpPr>
          <p:cNvPr id="4" name="Rechteck 3"/>
          <p:cNvSpPr/>
          <p:nvPr/>
        </p:nvSpPr>
        <p:spPr>
          <a:xfrm>
            <a:off x="5668357" y="2476055"/>
            <a:ext cx="4838057" cy="4278094"/>
          </a:xfrm>
          <a:prstGeom prst="rect">
            <a:avLst/>
          </a:prstGeom>
        </p:spPr>
        <p:txBody>
          <a:bodyPr wrap="square">
            <a:spAutoFit/>
          </a:bodyPr>
          <a:lstStyle/>
          <a:p>
            <a:r>
              <a:rPr lang="en-GB" sz="1600" b="1"/>
              <a:t>CONNECT.request:</a:t>
            </a:r>
            <a:r>
              <a:rPr lang="en-GB" sz="1600"/>
              <a:t> Ich wähle die Telephonnumer von Tante Mieze</a:t>
            </a:r>
          </a:p>
          <a:p>
            <a:r>
              <a:rPr lang="en-GB" sz="1600" b="1"/>
              <a:t>CONNECT.indication:</a:t>
            </a:r>
            <a:r>
              <a:rPr lang="en-GB" sz="1600"/>
              <a:t> Bei Tante Mieze läutet das Telephon</a:t>
            </a:r>
          </a:p>
          <a:p>
            <a:r>
              <a:rPr lang="en-GB" sz="1600" b="1"/>
              <a:t>CONNECT.response:</a:t>
            </a:r>
            <a:r>
              <a:rPr lang="en-GB" sz="1600"/>
              <a:t> Tante Mieze hebt den Telephonhörer ab</a:t>
            </a:r>
          </a:p>
          <a:p>
            <a:r>
              <a:rPr lang="en-GB" sz="1600" b="1"/>
              <a:t>CONNECT.confirm:</a:t>
            </a:r>
            <a:r>
              <a:rPr lang="en-GB" sz="1600"/>
              <a:t> In meiner Telephonmuschel hört das Rufzeichen auf</a:t>
            </a:r>
          </a:p>
          <a:p>
            <a:r>
              <a:rPr lang="en-GB" sz="1600"/>
              <a:t> </a:t>
            </a:r>
          </a:p>
          <a:p>
            <a:r>
              <a:rPr lang="en-GB" sz="1600" b="1"/>
              <a:t>DATA.request: </a:t>
            </a:r>
            <a:r>
              <a:rPr lang="en-GB" sz="1600"/>
              <a:t>Ich lade Tante Mieze zum Tee ein</a:t>
            </a:r>
          </a:p>
          <a:p>
            <a:r>
              <a:rPr lang="en-GB" sz="1600" b="1"/>
              <a:t>DATA.indication</a:t>
            </a:r>
            <a:r>
              <a:rPr lang="en-GB" sz="1600"/>
              <a:t>: Tante Mieze hört meine Einladung</a:t>
            </a:r>
          </a:p>
          <a:p>
            <a:r>
              <a:rPr lang="en-GB" sz="1600" b="1"/>
              <a:t>DATA.request:</a:t>
            </a:r>
            <a:r>
              <a:rPr lang="en-GB" sz="1600"/>
              <a:t> Tante Mieze sagt, sie will kommen</a:t>
            </a:r>
          </a:p>
          <a:p>
            <a:r>
              <a:rPr lang="en-GB" sz="1600" b="1"/>
              <a:t>DATA.indication:</a:t>
            </a:r>
            <a:r>
              <a:rPr lang="en-GB" sz="1600"/>
              <a:t> Ich höre Ihre Annahme der Einladung</a:t>
            </a:r>
          </a:p>
          <a:p>
            <a:r>
              <a:rPr lang="en-GB" sz="1600"/>
              <a:t> </a:t>
            </a:r>
          </a:p>
          <a:p>
            <a:r>
              <a:rPr lang="en-GB" sz="1600" b="1"/>
              <a:t>DISCONNECT.request:</a:t>
            </a:r>
            <a:r>
              <a:rPr lang="en-GB" sz="1600"/>
              <a:t> Ich hänge den Hörer auf</a:t>
            </a:r>
          </a:p>
          <a:p>
            <a:r>
              <a:rPr lang="en-GB" sz="1600" b="1"/>
              <a:t>DISCONNECT.indication:</a:t>
            </a:r>
            <a:r>
              <a:rPr lang="en-GB" sz="1600"/>
              <a:t> Sie hört das Besetztzeichen und hängt auch auf</a:t>
            </a:r>
          </a:p>
        </p:txBody>
      </p:sp>
      <mc:AlternateContent xmlns:mc="http://schemas.openxmlformats.org/markup-compatibility/2006" xmlns:p14="http://schemas.microsoft.com/office/powerpoint/2010/main">
        <mc:Choice Requires="p14">
          <p:contentPart p14:bwMode="auto" r:id="rId5">
            <p14:nvContentPartPr>
              <p14:cNvPr id="2" name="Freihand 1">
                <a:extLst>
                  <a:ext uri="{FF2B5EF4-FFF2-40B4-BE49-F238E27FC236}">
                    <a16:creationId xmlns:a16="http://schemas.microsoft.com/office/drawing/2014/main" id="{2C19AEE4-780B-4E36-A888-1689D10B942E}"/>
                  </a:ext>
                </a:extLst>
              </p14:cNvPr>
              <p14:cNvContentPartPr/>
              <p14:nvPr/>
            </p14:nvContentPartPr>
            <p14:xfrm>
              <a:off x="5277960" y="2408040"/>
              <a:ext cx="777240" cy="4367880"/>
            </p14:xfrm>
          </p:contentPart>
        </mc:Choice>
        <mc:Fallback xmlns="">
          <p:pic>
            <p:nvPicPr>
              <p:cNvPr id="2" name="Freihand 1">
                <a:extLst>
                  <a:ext uri="{FF2B5EF4-FFF2-40B4-BE49-F238E27FC236}">
                    <a16:creationId xmlns:a16="http://schemas.microsoft.com/office/drawing/2014/main" id="{2C19AEE4-780B-4E36-A888-1689D10B942E}"/>
                  </a:ext>
                </a:extLst>
              </p:cNvPr>
              <p:cNvPicPr/>
              <p:nvPr/>
            </p:nvPicPr>
            <p:blipFill>
              <a:blip r:embed="rId6"/>
              <a:stretch>
                <a:fillRect/>
              </a:stretch>
            </p:blipFill>
            <p:spPr>
              <a:xfrm>
                <a:off x="5268600" y="2398680"/>
                <a:ext cx="795960" cy="4386600"/>
              </a:xfrm>
              <a:prstGeom prst="rect">
                <a:avLst/>
              </a:prstGeom>
            </p:spPr>
          </p:pic>
        </mc:Fallback>
      </mc:AlternateContent>
    </p:spTree>
    <p:extLst>
      <p:ext uri="{BB962C8B-B14F-4D97-AF65-F5344CB8AC3E}">
        <p14:creationId xmlns:p14="http://schemas.microsoft.com/office/powerpoint/2010/main" val="120866157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350837"/>
            <a:ext cx="106934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endParaRPr lang="de-DE" sz="2400" spc="10">
              <a:solidFill>
                <a:schemeClr val="bg1"/>
              </a:solidFill>
              <a:cs typeface="Arial"/>
            </a:endParaRPr>
          </a:p>
        </p:txBody>
      </p:sp>
      <p:sp>
        <p:nvSpPr>
          <p:cNvPr id="7" name="Rechteck 6"/>
          <p:cNvSpPr/>
          <p:nvPr/>
        </p:nvSpPr>
        <p:spPr>
          <a:xfrm>
            <a:off x="660044" y="1358846"/>
            <a:ext cx="9715640" cy="1015663"/>
          </a:xfrm>
          <a:prstGeom prst="rect">
            <a:avLst/>
          </a:prstGeom>
        </p:spPr>
        <p:txBody>
          <a:bodyPr wrap="square">
            <a:spAutoFit/>
          </a:bodyPr>
          <a:lstStyle/>
          <a:p>
            <a:r>
              <a:rPr lang="de-DE" sz="2000" b="1"/>
              <a:t>OSI/ISO Schichtenmodel</a:t>
            </a:r>
          </a:p>
          <a:p>
            <a:pPr marL="457200" indent="-457200">
              <a:buFont typeface="+mj-lt"/>
              <a:buAutoNum type="arabicPeriod" startAt="4"/>
            </a:pPr>
            <a:r>
              <a:rPr lang="de-DE" sz="2000" b="1"/>
              <a:t>Schichten</a:t>
            </a:r>
          </a:p>
          <a:p>
            <a:endParaRPr lang="de-DE" sz="2000" b="1"/>
          </a:p>
        </p:txBody>
      </p:sp>
      <p:sp>
        <p:nvSpPr>
          <p:cNvPr id="5" name="Rechteck 4"/>
          <p:cNvSpPr/>
          <p:nvPr/>
        </p:nvSpPr>
        <p:spPr>
          <a:xfrm>
            <a:off x="5270500" y="6839505"/>
            <a:ext cx="5498172" cy="369332"/>
          </a:xfrm>
          <a:prstGeom prst="rect">
            <a:avLst/>
          </a:prstGeom>
        </p:spPr>
        <p:txBody>
          <a:bodyPr wrap="none">
            <a:spAutoFit/>
          </a:bodyPr>
          <a:lstStyle/>
          <a:p>
            <a:r>
              <a:rPr lang="en-GB">
                <a:hlinkClick r:id="rId4"/>
              </a:rPr>
              <a:t>http://mahatmayp.blogspot.com/2017/04/osi-layer.html</a:t>
            </a:r>
            <a:endParaRPr lang="en-GB"/>
          </a:p>
        </p:txBody>
      </p:sp>
      <p:pic>
        <p:nvPicPr>
          <p:cNvPr id="9" name="Grafik 8"/>
          <p:cNvPicPr>
            <a:picLocks noChangeAspect="1"/>
          </p:cNvPicPr>
          <p:nvPr/>
        </p:nvPicPr>
        <p:blipFill>
          <a:blip r:embed="rId5"/>
          <a:stretch>
            <a:fillRect/>
          </a:stretch>
        </p:blipFill>
        <p:spPr>
          <a:xfrm>
            <a:off x="1079500" y="2088645"/>
            <a:ext cx="7924800" cy="4761208"/>
          </a:xfrm>
          <a:prstGeom prst="rect">
            <a:avLst/>
          </a:prstGeom>
        </p:spPr>
      </p:pic>
      <mc:AlternateContent xmlns:mc="http://schemas.openxmlformats.org/markup-compatibility/2006" xmlns:p14="http://schemas.microsoft.com/office/powerpoint/2010/main">
        <mc:Choice Requires="p14">
          <p:contentPart p14:bwMode="auto" r:id="rId6">
            <p14:nvContentPartPr>
              <p14:cNvPr id="2" name="Freihand 1">
                <a:extLst>
                  <a:ext uri="{FF2B5EF4-FFF2-40B4-BE49-F238E27FC236}">
                    <a16:creationId xmlns:a16="http://schemas.microsoft.com/office/drawing/2014/main" id="{B017B641-842F-42DA-83E8-CAA2ED377F17}"/>
                  </a:ext>
                </a:extLst>
              </p14:cNvPr>
              <p14:cNvContentPartPr/>
              <p14:nvPr/>
            </p14:nvContentPartPr>
            <p14:xfrm>
              <a:off x="223920" y="4248720"/>
              <a:ext cx="3962160" cy="1820520"/>
            </p14:xfrm>
          </p:contentPart>
        </mc:Choice>
        <mc:Fallback xmlns="">
          <p:pic>
            <p:nvPicPr>
              <p:cNvPr id="2" name="Freihand 1">
                <a:extLst>
                  <a:ext uri="{FF2B5EF4-FFF2-40B4-BE49-F238E27FC236}">
                    <a16:creationId xmlns:a16="http://schemas.microsoft.com/office/drawing/2014/main" id="{B017B641-842F-42DA-83E8-CAA2ED377F17}"/>
                  </a:ext>
                </a:extLst>
              </p:cNvPr>
              <p:cNvPicPr/>
              <p:nvPr/>
            </p:nvPicPr>
            <p:blipFill>
              <a:blip r:embed="rId7"/>
              <a:stretch>
                <a:fillRect/>
              </a:stretch>
            </p:blipFill>
            <p:spPr>
              <a:xfrm>
                <a:off x="214560" y="4239360"/>
                <a:ext cx="3980880" cy="1839240"/>
              </a:xfrm>
              <a:prstGeom prst="rect">
                <a:avLst/>
              </a:prstGeom>
            </p:spPr>
          </p:pic>
        </mc:Fallback>
      </mc:AlternateContent>
    </p:spTree>
    <p:extLst>
      <p:ext uri="{BB962C8B-B14F-4D97-AF65-F5344CB8AC3E}">
        <p14:creationId xmlns:p14="http://schemas.microsoft.com/office/powerpoint/2010/main" val="3073154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a:pPr>
            <a:r>
              <a:rPr lang="de-DE" sz="2000" b="1"/>
              <a:t>Überblick über die Sicherheit</a:t>
            </a:r>
            <a:endParaRPr lang="de-DE" sz="2000">
              <a:solidFill>
                <a:srgbClr val="00B0F0"/>
              </a:solidFill>
            </a:endParaRPr>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4" name="Rechteck 3">
            <a:extLst>
              <a:ext uri="{FF2B5EF4-FFF2-40B4-BE49-F238E27FC236}">
                <a16:creationId xmlns:a16="http://schemas.microsoft.com/office/drawing/2014/main" id="{F2A638D0-84F4-4D77-8972-720E4691D1BF}"/>
              </a:ext>
            </a:extLst>
          </p:cNvPr>
          <p:cNvSpPr/>
          <p:nvPr/>
        </p:nvSpPr>
        <p:spPr>
          <a:xfrm>
            <a:off x="393700" y="2472238"/>
            <a:ext cx="10896600" cy="3139321"/>
          </a:xfrm>
          <a:prstGeom prst="rect">
            <a:avLst/>
          </a:prstGeom>
        </p:spPr>
        <p:txBody>
          <a:bodyPr wrap="square">
            <a:spAutoFit/>
          </a:bodyPr>
          <a:lstStyle/>
          <a:p>
            <a:pPr lvl="0"/>
            <a:r>
              <a:rPr lang="de-DE" b="1"/>
              <a:t>Bedrohung Akteure</a:t>
            </a:r>
          </a:p>
          <a:p>
            <a:endParaRPr lang="de-DE"/>
          </a:p>
          <a:p>
            <a:endParaRPr lang="de-DE"/>
          </a:p>
          <a:p>
            <a:endParaRPr lang="de-DE"/>
          </a:p>
          <a:p>
            <a:r>
              <a:rPr lang="de-DE"/>
              <a:t> </a:t>
            </a:r>
          </a:p>
          <a:p>
            <a:endParaRPr lang="de-DE"/>
          </a:p>
          <a:p>
            <a:endParaRPr lang="de-DE"/>
          </a:p>
          <a:p>
            <a:endParaRPr lang="de-DE"/>
          </a:p>
          <a:p>
            <a:endParaRPr lang="de-DE"/>
          </a:p>
          <a:p>
            <a:endParaRPr lang="de-DE"/>
          </a:p>
          <a:p>
            <a:endParaRPr lang="de-DE"/>
          </a:p>
        </p:txBody>
      </p:sp>
      <p:sp>
        <p:nvSpPr>
          <p:cNvPr id="9" name="Rechteck 8">
            <a:extLst>
              <a:ext uri="{FF2B5EF4-FFF2-40B4-BE49-F238E27FC236}">
                <a16:creationId xmlns:a16="http://schemas.microsoft.com/office/drawing/2014/main" id="{742E0F33-3215-45E1-89F6-1ED2356FDD35}"/>
              </a:ext>
            </a:extLst>
          </p:cNvPr>
          <p:cNvSpPr/>
          <p:nvPr/>
        </p:nvSpPr>
        <p:spPr>
          <a:xfrm>
            <a:off x="6718300" y="7338082"/>
            <a:ext cx="4055919" cy="215444"/>
          </a:xfrm>
          <a:prstGeom prst="rect">
            <a:avLst/>
          </a:prstGeom>
        </p:spPr>
        <p:txBody>
          <a:bodyPr wrap="none">
            <a:spAutoFit/>
          </a:bodyPr>
          <a:lstStyle/>
          <a:p>
            <a:r>
              <a:rPr lang="de-DE" sz="800"/>
              <a:t>https://techzoom.net/static/whitepapers/swisscom_cyber_security_report_2015de.pdf S.14</a:t>
            </a:r>
          </a:p>
        </p:txBody>
      </p:sp>
      <p:pic>
        <p:nvPicPr>
          <p:cNvPr id="2" name="Grafik 1">
            <a:extLst>
              <a:ext uri="{FF2B5EF4-FFF2-40B4-BE49-F238E27FC236}">
                <a16:creationId xmlns:a16="http://schemas.microsoft.com/office/drawing/2014/main" id="{791E9418-9E58-4605-944B-285193FB893C}"/>
              </a:ext>
            </a:extLst>
          </p:cNvPr>
          <p:cNvPicPr>
            <a:picLocks noChangeAspect="1"/>
          </p:cNvPicPr>
          <p:nvPr/>
        </p:nvPicPr>
        <p:blipFill>
          <a:blip r:embed="rId4"/>
          <a:stretch>
            <a:fillRect/>
          </a:stretch>
        </p:blipFill>
        <p:spPr>
          <a:xfrm>
            <a:off x="2374899" y="2244169"/>
            <a:ext cx="7522697" cy="4635802"/>
          </a:xfrm>
          <a:prstGeom prst="rect">
            <a:avLst/>
          </a:prstGeom>
        </p:spPr>
      </p:pic>
    </p:spTree>
    <p:extLst>
      <p:ext uri="{BB962C8B-B14F-4D97-AF65-F5344CB8AC3E}">
        <p14:creationId xmlns:p14="http://schemas.microsoft.com/office/powerpoint/2010/main" val="168925508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350837"/>
            <a:ext cx="106934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endParaRPr lang="de-DE" sz="2400" spc="10">
              <a:solidFill>
                <a:schemeClr val="bg1"/>
              </a:solidFill>
              <a:cs typeface="Arial"/>
            </a:endParaRPr>
          </a:p>
        </p:txBody>
      </p:sp>
      <p:sp>
        <p:nvSpPr>
          <p:cNvPr id="7" name="Rechteck 6"/>
          <p:cNvSpPr/>
          <p:nvPr/>
        </p:nvSpPr>
        <p:spPr>
          <a:xfrm>
            <a:off x="660044" y="1358846"/>
            <a:ext cx="9715640" cy="1015663"/>
          </a:xfrm>
          <a:prstGeom prst="rect">
            <a:avLst/>
          </a:prstGeom>
        </p:spPr>
        <p:txBody>
          <a:bodyPr wrap="square">
            <a:spAutoFit/>
          </a:bodyPr>
          <a:lstStyle/>
          <a:p>
            <a:r>
              <a:rPr lang="de-DE" sz="2000" b="1"/>
              <a:t>OSI/ISO Schichtenmodel</a:t>
            </a:r>
          </a:p>
          <a:p>
            <a:pPr marL="457200" indent="-457200">
              <a:buFont typeface="+mj-lt"/>
              <a:buAutoNum type="arabicPeriod" startAt="4"/>
            </a:pPr>
            <a:r>
              <a:rPr lang="de-DE" sz="2000" b="1"/>
              <a:t>Schichten</a:t>
            </a:r>
          </a:p>
          <a:p>
            <a:endParaRPr lang="de-DE" sz="2000" b="1"/>
          </a:p>
        </p:txBody>
      </p:sp>
      <p:sp>
        <p:nvSpPr>
          <p:cNvPr id="5" name="Rechteck 4"/>
          <p:cNvSpPr/>
          <p:nvPr/>
        </p:nvSpPr>
        <p:spPr>
          <a:xfrm>
            <a:off x="5270500" y="6839505"/>
            <a:ext cx="5498172" cy="369332"/>
          </a:xfrm>
          <a:prstGeom prst="rect">
            <a:avLst/>
          </a:prstGeom>
        </p:spPr>
        <p:txBody>
          <a:bodyPr wrap="none">
            <a:spAutoFit/>
          </a:bodyPr>
          <a:lstStyle/>
          <a:p>
            <a:r>
              <a:rPr lang="en-GB">
                <a:hlinkClick r:id="rId4"/>
              </a:rPr>
              <a:t>http://mahatmayp.blogspot.com/2017/04/osi-layer.html</a:t>
            </a:r>
            <a:endParaRPr lang="en-GB"/>
          </a:p>
        </p:txBody>
      </p:sp>
      <p:pic>
        <p:nvPicPr>
          <p:cNvPr id="2" name="Grafik 1"/>
          <p:cNvPicPr>
            <a:picLocks noChangeAspect="1"/>
          </p:cNvPicPr>
          <p:nvPr/>
        </p:nvPicPr>
        <p:blipFill>
          <a:blip r:embed="rId5"/>
          <a:stretch>
            <a:fillRect/>
          </a:stretch>
        </p:blipFill>
        <p:spPr>
          <a:xfrm>
            <a:off x="2374900" y="1722436"/>
            <a:ext cx="7391400" cy="5152659"/>
          </a:xfrm>
          <a:prstGeom prst="rect">
            <a:avLst/>
          </a:prstGeom>
        </p:spPr>
      </p:pic>
      <mc:AlternateContent xmlns:mc="http://schemas.openxmlformats.org/markup-compatibility/2006" xmlns:p14="http://schemas.microsoft.com/office/powerpoint/2010/main">
        <mc:Choice Requires="p14">
          <p:contentPart p14:bwMode="auto" r:id="rId6">
            <p14:nvContentPartPr>
              <p14:cNvPr id="3" name="Freihand 2">
                <a:extLst>
                  <a:ext uri="{FF2B5EF4-FFF2-40B4-BE49-F238E27FC236}">
                    <a16:creationId xmlns:a16="http://schemas.microsoft.com/office/drawing/2014/main" id="{A91D3874-A6CC-4361-AA67-45BD40455E6E}"/>
                  </a:ext>
                </a:extLst>
              </p14:cNvPr>
              <p14:cNvContentPartPr/>
              <p14:nvPr/>
            </p14:nvContentPartPr>
            <p14:xfrm>
              <a:off x="2547720" y="3261960"/>
              <a:ext cx="1722600" cy="3017160"/>
            </p14:xfrm>
          </p:contentPart>
        </mc:Choice>
        <mc:Fallback xmlns="">
          <p:pic>
            <p:nvPicPr>
              <p:cNvPr id="3" name="Freihand 2">
                <a:extLst>
                  <a:ext uri="{FF2B5EF4-FFF2-40B4-BE49-F238E27FC236}">
                    <a16:creationId xmlns:a16="http://schemas.microsoft.com/office/drawing/2014/main" id="{A91D3874-A6CC-4361-AA67-45BD40455E6E}"/>
                  </a:ext>
                </a:extLst>
              </p:cNvPr>
              <p:cNvPicPr/>
              <p:nvPr/>
            </p:nvPicPr>
            <p:blipFill>
              <a:blip r:embed="rId7"/>
              <a:stretch>
                <a:fillRect/>
              </a:stretch>
            </p:blipFill>
            <p:spPr>
              <a:xfrm>
                <a:off x="2538360" y="3252600"/>
                <a:ext cx="1741320" cy="3035880"/>
              </a:xfrm>
              <a:prstGeom prst="rect">
                <a:avLst/>
              </a:prstGeom>
            </p:spPr>
          </p:pic>
        </mc:Fallback>
      </mc:AlternateContent>
    </p:spTree>
    <p:extLst>
      <p:ext uri="{BB962C8B-B14F-4D97-AF65-F5344CB8AC3E}">
        <p14:creationId xmlns:p14="http://schemas.microsoft.com/office/powerpoint/2010/main" val="25945213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350837"/>
            <a:ext cx="106934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endParaRPr lang="de-DE" sz="2400" spc="10">
              <a:solidFill>
                <a:schemeClr val="bg1"/>
              </a:solidFill>
              <a:cs typeface="Arial"/>
            </a:endParaRPr>
          </a:p>
        </p:txBody>
      </p:sp>
      <p:sp>
        <p:nvSpPr>
          <p:cNvPr id="7" name="Rechteck 6"/>
          <p:cNvSpPr/>
          <p:nvPr/>
        </p:nvSpPr>
        <p:spPr>
          <a:xfrm>
            <a:off x="660044" y="1358846"/>
            <a:ext cx="9715640" cy="1015663"/>
          </a:xfrm>
          <a:prstGeom prst="rect">
            <a:avLst/>
          </a:prstGeom>
        </p:spPr>
        <p:txBody>
          <a:bodyPr wrap="square">
            <a:spAutoFit/>
          </a:bodyPr>
          <a:lstStyle/>
          <a:p>
            <a:r>
              <a:rPr lang="de-DE" sz="2000" b="1"/>
              <a:t>OSI/ISO Schichtenmodel</a:t>
            </a:r>
          </a:p>
          <a:p>
            <a:pPr marL="457200" indent="-457200">
              <a:buFont typeface="+mj-lt"/>
              <a:buAutoNum type="arabicPeriod" startAt="4"/>
            </a:pPr>
            <a:r>
              <a:rPr lang="de-DE" sz="2000" b="1"/>
              <a:t>Schichten - Schicht 1 – Bitübertragungsschicht</a:t>
            </a:r>
          </a:p>
          <a:p>
            <a:endParaRPr lang="de-DE" sz="2000" b="1"/>
          </a:p>
        </p:txBody>
      </p:sp>
      <p:sp>
        <p:nvSpPr>
          <p:cNvPr id="5" name="Rechteck 4"/>
          <p:cNvSpPr/>
          <p:nvPr/>
        </p:nvSpPr>
        <p:spPr>
          <a:xfrm>
            <a:off x="5270500" y="6839505"/>
            <a:ext cx="5498172" cy="369332"/>
          </a:xfrm>
          <a:prstGeom prst="rect">
            <a:avLst/>
          </a:prstGeom>
        </p:spPr>
        <p:txBody>
          <a:bodyPr wrap="none">
            <a:spAutoFit/>
          </a:bodyPr>
          <a:lstStyle/>
          <a:p>
            <a:r>
              <a:rPr lang="en-GB">
                <a:hlinkClick r:id="rId4"/>
              </a:rPr>
              <a:t>https://www.netzwerke.com/OSI-Schichten-Modell.htm</a:t>
            </a:r>
            <a:endParaRPr lang="en-GB"/>
          </a:p>
        </p:txBody>
      </p:sp>
      <p:sp>
        <p:nvSpPr>
          <p:cNvPr id="3" name="Rechteck 2"/>
          <p:cNvSpPr/>
          <p:nvPr/>
        </p:nvSpPr>
        <p:spPr>
          <a:xfrm>
            <a:off x="458762" y="2188611"/>
            <a:ext cx="9775875" cy="3970318"/>
          </a:xfrm>
          <a:prstGeom prst="rect">
            <a:avLst/>
          </a:prstGeom>
        </p:spPr>
        <p:txBody>
          <a:bodyPr wrap="square">
            <a:spAutoFit/>
          </a:bodyPr>
          <a:lstStyle/>
          <a:p>
            <a:r>
              <a:rPr lang="de-DE"/>
              <a:t>Schicht 1</a:t>
            </a:r>
          </a:p>
          <a:p>
            <a:r>
              <a:rPr lang="de-DE"/>
              <a:t>Bitübertragungsschicht (engl.: Physical Layer)</a:t>
            </a:r>
          </a:p>
          <a:p>
            <a:r>
              <a:rPr lang="de-DE"/>
              <a:t>Die Bitübertragungsschicht ist für die Übertragung der Bitströme über das Übertragungsmedium (Kabel, Funk) zuständig. Hier werden folgende Parameter festgelegt:</a:t>
            </a:r>
          </a:p>
          <a:p>
            <a:endParaRPr lang="de-DE"/>
          </a:p>
          <a:p>
            <a:r>
              <a:rPr lang="de-DE"/>
              <a:t>1. Übertragungsmedium (Kupfer, Glasfaser, Funk, IR, Laser)</a:t>
            </a:r>
          </a:p>
          <a:p>
            <a:r>
              <a:rPr lang="de-DE"/>
              <a:t>2. Die Funktion der einzelnen Leitungen (Datenleitung,</a:t>
            </a:r>
          </a:p>
          <a:p>
            <a:r>
              <a:rPr lang="de-DE"/>
              <a:t>Steuerleitung)</a:t>
            </a:r>
          </a:p>
          <a:p>
            <a:r>
              <a:rPr lang="de-DE"/>
              <a:t>3. die Übertragungsrichtung (simplex: in eine Richtung /</a:t>
            </a:r>
          </a:p>
          <a:p>
            <a:r>
              <a:rPr lang="de-DE"/>
              <a:t>halb-duplex: abwechselnd in beide Richtungen / duplex:</a:t>
            </a:r>
          </a:p>
          <a:p>
            <a:r>
              <a:rPr lang="de-DE"/>
              <a:t>gleichzeitig in beide Richtungen</a:t>
            </a:r>
          </a:p>
          <a:p>
            <a:r>
              <a:rPr lang="de-DE"/>
              <a:t>4. Übertragungsgeschwindigkeit</a:t>
            </a:r>
          </a:p>
          <a:p>
            <a:endParaRPr lang="de-DE"/>
          </a:p>
          <a:p>
            <a:r>
              <a:rPr lang="de-DE"/>
              <a:t>Beispielgeräte, die dieser Schicht zugeordnet werden sind Netzwerkkarte und Hub.</a:t>
            </a:r>
            <a:endParaRPr lang="en-GB"/>
          </a:p>
        </p:txBody>
      </p:sp>
      <mc:AlternateContent xmlns:mc="http://schemas.openxmlformats.org/markup-compatibility/2006" xmlns:p14="http://schemas.microsoft.com/office/powerpoint/2010/main">
        <mc:Choice Requires="p14">
          <p:contentPart p14:bwMode="auto" r:id="rId5">
            <p14:nvContentPartPr>
              <p14:cNvPr id="2" name="Freihand 1">
                <a:extLst>
                  <a:ext uri="{FF2B5EF4-FFF2-40B4-BE49-F238E27FC236}">
                    <a16:creationId xmlns:a16="http://schemas.microsoft.com/office/drawing/2014/main" id="{29C9CE8F-8C61-4604-BA52-6D2D3B10442C}"/>
                  </a:ext>
                </a:extLst>
              </p14:cNvPr>
              <p14:cNvContentPartPr/>
              <p14:nvPr/>
            </p14:nvContentPartPr>
            <p14:xfrm>
              <a:off x="2898000" y="3821760"/>
              <a:ext cx="2114280" cy="70560"/>
            </p14:xfrm>
          </p:contentPart>
        </mc:Choice>
        <mc:Fallback xmlns="">
          <p:pic>
            <p:nvPicPr>
              <p:cNvPr id="2" name="Freihand 1">
                <a:extLst>
                  <a:ext uri="{FF2B5EF4-FFF2-40B4-BE49-F238E27FC236}">
                    <a16:creationId xmlns:a16="http://schemas.microsoft.com/office/drawing/2014/main" id="{29C9CE8F-8C61-4604-BA52-6D2D3B10442C}"/>
                  </a:ext>
                </a:extLst>
              </p:cNvPr>
              <p:cNvPicPr/>
              <p:nvPr/>
            </p:nvPicPr>
            <p:blipFill>
              <a:blip r:embed="rId6"/>
              <a:stretch>
                <a:fillRect/>
              </a:stretch>
            </p:blipFill>
            <p:spPr>
              <a:xfrm>
                <a:off x="2888640" y="3812400"/>
                <a:ext cx="2133000" cy="89280"/>
              </a:xfrm>
              <a:prstGeom prst="rect">
                <a:avLst/>
              </a:prstGeom>
            </p:spPr>
          </p:pic>
        </mc:Fallback>
      </mc:AlternateContent>
    </p:spTree>
    <p:extLst>
      <p:ext uri="{BB962C8B-B14F-4D97-AF65-F5344CB8AC3E}">
        <p14:creationId xmlns:p14="http://schemas.microsoft.com/office/powerpoint/2010/main" val="398700415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700" y="298683"/>
            <a:ext cx="106934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endParaRPr lang="de-DE" sz="2400" spc="10">
              <a:solidFill>
                <a:schemeClr val="bg1"/>
              </a:solidFill>
              <a:cs typeface="Arial"/>
            </a:endParaRPr>
          </a:p>
        </p:txBody>
      </p:sp>
      <p:sp>
        <p:nvSpPr>
          <p:cNvPr id="7" name="Rechteck 6"/>
          <p:cNvSpPr/>
          <p:nvPr/>
        </p:nvSpPr>
        <p:spPr>
          <a:xfrm>
            <a:off x="660044" y="1358846"/>
            <a:ext cx="9715640" cy="1015663"/>
          </a:xfrm>
          <a:prstGeom prst="rect">
            <a:avLst/>
          </a:prstGeom>
        </p:spPr>
        <p:txBody>
          <a:bodyPr wrap="square">
            <a:spAutoFit/>
          </a:bodyPr>
          <a:lstStyle/>
          <a:p>
            <a:r>
              <a:rPr lang="de-DE" sz="2000" b="1"/>
              <a:t>OSI/ISO Schichtenmodel</a:t>
            </a:r>
          </a:p>
          <a:p>
            <a:pPr marL="457200" indent="-457200">
              <a:buFont typeface="+mj-lt"/>
              <a:buAutoNum type="arabicPeriod" startAt="4"/>
            </a:pPr>
            <a:r>
              <a:rPr lang="de-DE" sz="2000" b="1"/>
              <a:t>Schichten - Schicht 1 – Bitübertragungsschicht</a:t>
            </a:r>
          </a:p>
          <a:p>
            <a:endParaRPr lang="de-DE" sz="2000" b="1"/>
          </a:p>
        </p:txBody>
      </p:sp>
      <p:sp>
        <p:nvSpPr>
          <p:cNvPr id="5" name="Rechteck 4"/>
          <p:cNvSpPr/>
          <p:nvPr/>
        </p:nvSpPr>
        <p:spPr>
          <a:xfrm>
            <a:off x="5270500" y="6839505"/>
            <a:ext cx="5498172" cy="369332"/>
          </a:xfrm>
          <a:prstGeom prst="rect">
            <a:avLst/>
          </a:prstGeom>
        </p:spPr>
        <p:txBody>
          <a:bodyPr wrap="none">
            <a:spAutoFit/>
          </a:bodyPr>
          <a:lstStyle/>
          <a:p>
            <a:r>
              <a:rPr lang="en-GB">
                <a:hlinkClick r:id="rId4"/>
              </a:rPr>
              <a:t>https://www.netzwerke.com/OSI-Schichten-Modell.htm</a:t>
            </a:r>
            <a:endParaRPr lang="en-GB"/>
          </a:p>
        </p:txBody>
      </p:sp>
      <p:pic>
        <p:nvPicPr>
          <p:cNvPr id="2" name="Grafik 1"/>
          <p:cNvPicPr>
            <a:picLocks noChangeAspect="1"/>
          </p:cNvPicPr>
          <p:nvPr/>
        </p:nvPicPr>
        <p:blipFill>
          <a:blip r:embed="rId5"/>
          <a:stretch>
            <a:fillRect/>
          </a:stretch>
        </p:blipFill>
        <p:spPr>
          <a:xfrm>
            <a:off x="647666" y="2327240"/>
            <a:ext cx="1752600" cy="1162558"/>
          </a:xfrm>
          <a:prstGeom prst="rect">
            <a:avLst/>
          </a:prstGeom>
        </p:spPr>
      </p:pic>
      <p:pic>
        <p:nvPicPr>
          <p:cNvPr id="4" name="Grafik 3"/>
          <p:cNvPicPr>
            <a:picLocks noChangeAspect="1"/>
          </p:cNvPicPr>
          <p:nvPr/>
        </p:nvPicPr>
        <p:blipFill>
          <a:blip r:embed="rId6"/>
          <a:stretch>
            <a:fillRect/>
          </a:stretch>
        </p:blipFill>
        <p:spPr>
          <a:xfrm>
            <a:off x="2603500" y="2217737"/>
            <a:ext cx="1562100" cy="1562100"/>
          </a:xfrm>
          <a:prstGeom prst="rect">
            <a:avLst/>
          </a:prstGeom>
        </p:spPr>
      </p:pic>
      <p:pic>
        <p:nvPicPr>
          <p:cNvPr id="9" name="Grafik 8"/>
          <p:cNvPicPr>
            <a:picLocks noChangeAspect="1"/>
          </p:cNvPicPr>
          <p:nvPr/>
        </p:nvPicPr>
        <p:blipFill>
          <a:blip r:embed="rId7"/>
          <a:stretch>
            <a:fillRect/>
          </a:stretch>
        </p:blipFill>
        <p:spPr>
          <a:xfrm>
            <a:off x="4207975" y="2272742"/>
            <a:ext cx="2090756" cy="1391303"/>
          </a:xfrm>
          <a:prstGeom prst="rect">
            <a:avLst/>
          </a:prstGeom>
        </p:spPr>
      </p:pic>
      <p:pic>
        <p:nvPicPr>
          <p:cNvPr id="10" name="Grafik 9"/>
          <p:cNvPicPr>
            <a:picLocks noChangeAspect="1"/>
          </p:cNvPicPr>
          <p:nvPr/>
        </p:nvPicPr>
        <p:blipFill>
          <a:blip r:embed="rId8"/>
          <a:stretch>
            <a:fillRect/>
          </a:stretch>
        </p:blipFill>
        <p:spPr>
          <a:xfrm>
            <a:off x="2120162" y="4661114"/>
            <a:ext cx="2981325" cy="1548242"/>
          </a:xfrm>
          <a:prstGeom prst="rect">
            <a:avLst/>
          </a:prstGeom>
        </p:spPr>
      </p:pic>
      <p:pic>
        <p:nvPicPr>
          <p:cNvPr id="11" name="Grafik 10"/>
          <p:cNvPicPr>
            <a:picLocks noChangeAspect="1"/>
          </p:cNvPicPr>
          <p:nvPr/>
        </p:nvPicPr>
        <p:blipFill>
          <a:blip r:embed="rId9"/>
          <a:stretch>
            <a:fillRect/>
          </a:stretch>
        </p:blipFill>
        <p:spPr>
          <a:xfrm>
            <a:off x="6118650" y="4602568"/>
            <a:ext cx="2066925" cy="1388008"/>
          </a:xfrm>
          <a:prstGeom prst="rect">
            <a:avLst/>
          </a:prstGeom>
        </p:spPr>
      </p:pic>
      <p:pic>
        <p:nvPicPr>
          <p:cNvPr id="3" name="Grafik 2"/>
          <p:cNvPicPr>
            <a:picLocks noChangeAspect="1"/>
          </p:cNvPicPr>
          <p:nvPr/>
        </p:nvPicPr>
        <p:blipFill>
          <a:blip r:embed="rId10"/>
          <a:stretch>
            <a:fillRect/>
          </a:stretch>
        </p:blipFill>
        <p:spPr>
          <a:xfrm>
            <a:off x="6452016" y="2241500"/>
            <a:ext cx="3467117" cy="1081784"/>
          </a:xfrm>
          <a:prstGeom prst="rect">
            <a:avLst/>
          </a:prstGeom>
        </p:spPr>
      </p:pic>
      <mc:AlternateContent xmlns:mc="http://schemas.openxmlformats.org/markup-compatibility/2006" xmlns:p14="http://schemas.microsoft.com/office/powerpoint/2010/main">
        <mc:Choice Requires="p14">
          <p:contentPart p14:bwMode="auto" r:id="rId11">
            <p14:nvContentPartPr>
              <p14:cNvPr id="12" name="Freihand 11">
                <a:extLst>
                  <a:ext uri="{FF2B5EF4-FFF2-40B4-BE49-F238E27FC236}">
                    <a16:creationId xmlns:a16="http://schemas.microsoft.com/office/drawing/2014/main" id="{2133A33C-C2B4-4EB1-B99D-79243F59404A}"/>
                  </a:ext>
                </a:extLst>
              </p14:cNvPr>
              <p14:cNvContentPartPr/>
              <p14:nvPr/>
            </p14:nvContentPartPr>
            <p14:xfrm>
              <a:off x="1679760" y="3528000"/>
              <a:ext cx="4571280" cy="2303280"/>
            </p14:xfrm>
          </p:contentPart>
        </mc:Choice>
        <mc:Fallback xmlns="">
          <p:pic>
            <p:nvPicPr>
              <p:cNvPr id="12" name="Freihand 11">
                <a:extLst>
                  <a:ext uri="{FF2B5EF4-FFF2-40B4-BE49-F238E27FC236}">
                    <a16:creationId xmlns:a16="http://schemas.microsoft.com/office/drawing/2014/main" id="{2133A33C-C2B4-4EB1-B99D-79243F59404A}"/>
                  </a:ext>
                </a:extLst>
              </p:cNvPr>
              <p:cNvPicPr/>
              <p:nvPr/>
            </p:nvPicPr>
            <p:blipFill>
              <a:blip r:embed="rId12"/>
              <a:stretch>
                <a:fillRect/>
              </a:stretch>
            </p:blipFill>
            <p:spPr>
              <a:xfrm>
                <a:off x="1670400" y="3518640"/>
                <a:ext cx="4590000" cy="2322000"/>
              </a:xfrm>
              <a:prstGeom prst="rect">
                <a:avLst/>
              </a:prstGeom>
            </p:spPr>
          </p:pic>
        </mc:Fallback>
      </mc:AlternateContent>
    </p:spTree>
    <p:extLst>
      <p:ext uri="{BB962C8B-B14F-4D97-AF65-F5344CB8AC3E}">
        <p14:creationId xmlns:p14="http://schemas.microsoft.com/office/powerpoint/2010/main" val="292282570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350837"/>
            <a:ext cx="106934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endParaRPr lang="de-DE" sz="2400" spc="10">
              <a:solidFill>
                <a:schemeClr val="bg1"/>
              </a:solidFill>
              <a:cs typeface="Arial"/>
            </a:endParaRPr>
          </a:p>
        </p:txBody>
      </p:sp>
      <p:sp>
        <p:nvSpPr>
          <p:cNvPr id="7" name="Rechteck 6"/>
          <p:cNvSpPr/>
          <p:nvPr/>
        </p:nvSpPr>
        <p:spPr>
          <a:xfrm>
            <a:off x="660044" y="1358846"/>
            <a:ext cx="9715640" cy="1015663"/>
          </a:xfrm>
          <a:prstGeom prst="rect">
            <a:avLst/>
          </a:prstGeom>
        </p:spPr>
        <p:txBody>
          <a:bodyPr wrap="square">
            <a:spAutoFit/>
          </a:bodyPr>
          <a:lstStyle/>
          <a:p>
            <a:r>
              <a:rPr lang="de-DE" sz="2000" b="1"/>
              <a:t>OSI/ISO Schichtenmodel</a:t>
            </a:r>
          </a:p>
          <a:p>
            <a:pPr marL="457200" indent="-457200">
              <a:buFont typeface="+mj-lt"/>
              <a:buAutoNum type="arabicPeriod" startAt="4"/>
            </a:pPr>
            <a:r>
              <a:rPr lang="de-DE" sz="2000" b="1"/>
              <a:t>Schichten - Schicht 2 – Sicherungsschicht</a:t>
            </a:r>
          </a:p>
          <a:p>
            <a:endParaRPr lang="de-DE" sz="2000" b="1"/>
          </a:p>
        </p:txBody>
      </p:sp>
      <p:sp>
        <p:nvSpPr>
          <p:cNvPr id="5" name="Rechteck 4"/>
          <p:cNvSpPr/>
          <p:nvPr/>
        </p:nvSpPr>
        <p:spPr>
          <a:xfrm>
            <a:off x="5270500" y="6839505"/>
            <a:ext cx="5498172" cy="369332"/>
          </a:xfrm>
          <a:prstGeom prst="rect">
            <a:avLst/>
          </a:prstGeom>
        </p:spPr>
        <p:txBody>
          <a:bodyPr wrap="none">
            <a:spAutoFit/>
          </a:bodyPr>
          <a:lstStyle/>
          <a:p>
            <a:r>
              <a:rPr lang="en-GB">
                <a:hlinkClick r:id="rId4"/>
              </a:rPr>
              <a:t>https://www.netzwerke.com/OSI-Schichten-Modell.htm</a:t>
            </a:r>
            <a:endParaRPr lang="en-GB"/>
          </a:p>
        </p:txBody>
      </p:sp>
      <p:sp>
        <p:nvSpPr>
          <p:cNvPr id="3" name="Rechteck 2"/>
          <p:cNvSpPr/>
          <p:nvPr/>
        </p:nvSpPr>
        <p:spPr>
          <a:xfrm>
            <a:off x="458762" y="2188611"/>
            <a:ext cx="9775875" cy="2862322"/>
          </a:xfrm>
          <a:prstGeom prst="rect">
            <a:avLst/>
          </a:prstGeom>
        </p:spPr>
        <p:txBody>
          <a:bodyPr wrap="square">
            <a:spAutoFit/>
          </a:bodyPr>
          <a:lstStyle/>
          <a:p>
            <a:r>
              <a:rPr lang="de-DE" b="1"/>
              <a:t>Schicht 2</a:t>
            </a:r>
            <a:br>
              <a:rPr lang="de-DE" b="1"/>
            </a:br>
            <a:r>
              <a:rPr lang="de-DE" b="1"/>
              <a:t>Sicherungsschicht (engl.: </a:t>
            </a:r>
            <a:r>
              <a:rPr lang="de-DE" b="1">
                <a:hlinkClick r:id="rId5" tooltip="Link Layer"/>
              </a:rPr>
              <a:t>Link Layer</a:t>
            </a:r>
            <a:r>
              <a:rPr lang="de-DE" b="1"/>
              <a:t>)</a:t>
            </a:r>
            <a:br>
              <a:rPr lang="de-DE"/>
            </a:br>
            <a:r>
              <a:rPr lang="de-DE"/>
              <a:t>Die Aufgabe der Sicherungsschicht ist der zuverlässige Austausch von Datenpaketen zwischen den Systemen. Sie wird in zwei Unterschichten unterteilt: in die MAC-Schicht (Medium Access Control), die an die Bitübertragungsschicht (Schicht 1) grenzt und in die LLC-Schicht (Logical Link Control), die an die Netzwerkschicht (Schicht 3) grenzt. –</a:t>
            </a:r>
            <a:br>
              <a:rPr lang="de-DE"/>
            </a:br>
            <a:r>
              <a:rPr lang="de-DE"/>
              <a:t>Die </a:t>
            </a:r>
            <a:r>
              <a:rPr lang="de-DE" b="1"/>
              <a:t>Mac-Schicht</a:t>
            </a:r>
            <a:r>
              <a:rPr lang="de-DE"/>
              <a:t> regelt die Nutzung der Übertragungsmedien und schreibt die physikalische Sende- und Empfangsadresse in das Protokoll der Datenpakete. Die </a:t>
            </a:r>
            <a:r>
              <a:rPr lang="de-DE" b="1"/>
              <a:t>LLC-Schicht</a:t>
            </a:r>
            <a:r>
              <a:rPr lang="de-DE"/>
              <a:t> teilt den Bitdatenstrom in Datenrahmen (frames) und führt eine Fehlererkennung und -korrektur durch. – Beispielgeräte, die dieser Schicht zugeordnet werden sind </a:t>
            </a:r>
            <a:r>
              <a:rPr lang="de-DE">
                <a:hlinkClick r:id="rId6" tooltip="Bridge"/>
              </a:rPr>
              <a:t>Bridge</a:t>
            </a:r>
            <a:r>
              <a:rPr lang="de-DE"/>
              <a:t> und </a:t>
            </a:r>
            <a:r>
              <a:rPr lang="de-DE">
                <a:hlinkClick r:id="rId7" tooltip="Switch"/>
              </a:rPr>
              <a:t>Switch</a:t>
            </a:r>
            <a:r>
              <a:rPr lang="de-DE"/>
              <a:t>.</a:t>
            </a:r>
            <a:endParaRPr lang="en-GB"/>
          </a:p>
        </p:txBody>
      </p:sp>
    </p:spTree>
    <p:extLst>
      <p:ext uri="{BB962C8B-B14F-4D97-AF65-F5344CB8AC3E}">
        <p14:creationId xmlns:p14="http://schemas.microsoft.com/office/powerpoint/2010/main" val="103608119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350837"/>
            <a:ext cx="106934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endParaRPr lang="de-DE" sz="2400" spc="10">
              <a:solidFill>
                <a:schemeClr val="bg1"/>
              </a:solidFill>
              <a:cs typeface="Arial"/>
            </a:endParaRPr>
          </a:p>
        </p:txBody>
      </p:sp>
      <p:sp>
        <p:nvSpPr>
          <p:cNvPr id="7" name="Rechteck 6"/>
          <p:cNvSpPr/>
          <p:nvPr/>
        </p:nvSpPr>
        <p:spPr>
          <a:xfrm>
            <a:off x="660044" y="1358846"/>
            <a:ext cx="9715640" cy="707886"/>
          </a:xfrm>
          <a:prstGeom prst="rect">
            <a:avLst/>
          </a:prstGeom>
        </p:spPr>
        <p:txBody>
          <a:bodyPr wrap="square">
            <a:spAutoFit/>
          </a:bodyPr>
          <a:lstStyle/>
          <a:p>
            <a:r>
              <a:rPr lang="de-DE" sz="2000" b="1"/>
              <a:t>OSI/ISO Schichtenmodel</a:t>
            </a:r>
          </a:p>
          <a:p>
            <a:pPr marL="457200" indent="-457200">
              <a:buFont typeface="+mj-lt"/>
              <a:buAutoNum type="arabicPeriod" startAt="4"/>
            </a:pPr>
            <a:r>
              <a:rPr lang="de-DE" sz="2000" b="1"/>
              <a:t>Schichten - Schicht 2 – Sicherungsschicht</a:t>
            </a:r>
          </a:p>
        </p:txBody>
      </p:sp>
      <p:sp>
        <p:nvSpPr>
          <p:cNvPr id="5" name="Rechteck 4"/>
          <p:cNvSpPr/>
          <p:nvPr/>
        </p:nvSpPr>
        <p:spPr>
          <a:xfrm>
            <a:off x="5270500" y="6839505"/>
            <a:ext cx="5498172" cy="369332"/>
          </a:xfrm>
          <a:prstGeom prst="rect">
            <a:avLst/>
          </a:prstGeom>
        </p:spPr>
        <p:txBody>
          <a:bodyPr wrap="none">
            <a:spAutoFit/>
          </a:bodyPr>
          <a:lstStyle/>
          <a:p>
            <a:r>
              <a:rPr lang="en-GB">
                <a:hlinkClick r:id="rId4"/>
              </a:rPr>
              <a:t>https://www.netzwerke.com/OSI-Schichten-Modell.htm</a:t>
            </a:r>
            <a:endParaRPr lang="en-GB"/>
          </a:p>
        </p:txBody>
      </p:sp>
      <p:pic>
        <p:nvPicPr>
          <p:cNvPr id="3" name="Grafik 2"/>
          <p:cNvPicPr>
            <a:picLocks noChangeAspect="1"/>
          </p:cNvPicPr>
          <p:nvPr/>
        </p:nvPicPr>
        <p:blipFill>
          <a:blip r:embed="rId5"/>
          <a:stretch>
            <a:fillRect/>
          </a:stretch>
        </p:blipFill>
        <p:spPr>
          <a:xfrm>
            <a:off x="88627" y="2837651"/>
            <a:ext cx="5258073" cy="4294093"/>
          </a:xfrm>
          <a:prstGeom prst="rect">
            <a:avLst/>
          </a:prstGeom>
        </p:spPr>
      </p:pic>
      <p:pic>
        <p:nvPicPr>
          <p:cNvPr id="13" name="Grafik 12"/>
          <p:cNvPicPr>
            <a:picLocks noChangeAspect="1"/>
          </p:cNvPicPr>
          <p:nvPr/>
        </p:nvPicPr>
        <p:blipFill>
          <a:blip r:embed="rId6"/>
          <a:stretch>
            <a:fillRect/>
          </a:stretch>
        </p:blipFill>
        <p:spPr>
          <a:xfrm>
            <a:off x="4813300" y="1985732"/>
            <a:ext cx="5562384" cy="3114935"/>
          </a:xfrm>
          <a:prstGeom prst="rect">
            <a:avLst/>
          </a:prstGeom>
        </p:spPr>
      </p:pic>
      <mc:AlternateContent xmlns:mc="http://schemas.openxmlformats.org/markup-compatibility/2006" xmlns:p14="http://schemas.microsoft.com/office/powerpoint/2010/main">
        <mc:Choice Requires="p14">
          <p:contentPart p14:bwMode="auto" r:id="rId7">
            <p14:nvContentPartPr>
              <p14:cNvPr id="2" name="Freihand 1">
                <a:extLst>
                  <a:ext uri="{FF2B5EF4-FFF2-40B4-BE49-F238E27FC236}">
                    <a16:creationId xmlns:a16="http://schemas.microsoft.com/office/drawing/2014/main" id="{80E1E6A8-5B50-4657-8297-FECE3E86E8BD}"/>
                  </a:ext>
                </a:extLst>
              </p14:cNvPr>
              <p14:cNvContentPartPr/>
              <p14:nvPr/>
            </p14:nvContentPartPr>
            <p14:xfrm>
              <a:off x="9162720" y="4158000"/>
              <a:ext cx="574200" cy="266040"/>
            </p14:xfrm>
          </p:contentPart>
        </mc:Choice>
        <mc:Fallback xmlns="">
          <p:pic>
            <p:nvPicPr>
              <p:cNvPr id="2" name="Freihand 1">
                <a:extLst>
                  <a:ext uri="{FF2B5EF4-FFF2-40B4-BE49-F238E27FC236}">
                    <a16:creationId xmlns:a16="http://schemas.microsoft.com/office/drawing/2014/main" id="{80E1E6A8-5B50-4657-8297-FECE3E86E8BD}"/>
                  </a:ext>
                </a:extLst>
              </p:cNvPr>
              <p:cNvPicPr/>
              <p:nvPr/>
            </p:nvPicPr>
            <p:blipFill>
              <a:blip r:embed="rId8"/>
              <a:stretch>
                <a:fillRect/>
              </a:stretch>
            </p:blipFill>
            <p:spPr>
              <a:xfrm>
                <a:off x="9153360" y="4148640"/>
                <a:ext cx="592920" cy="284760"/>
              </a:xfrm>
              <a:prstGeom prst="rect">
                <a:avLst/>
              </a:prstGeom>
            </p:spPr>
          </p:pic>
        </mc:Fallback>
      </mc:AlternateContent>
      <p:pic>
        <p:nvPicPr>
          <p:cNvPr id="4" name="Grafik 3">
            <a:extLst>
              <a:ext uri="{FF2B5EF4-FFF2-40B4-BE49-F238E27FC236}">
                <a16:creationId xmlns:a16="http://schemas.microsoft.com/office/drawing/2014/main" id="{204F6BEA-2994-4C2C-8E02-7FEF926BC3D0}"/>
              </a:ext>
            </a:extLst>
          </p:cNvPr>
          <p:cNvPicPr>
            <a:picLocks noChangeAspect="1"/>
          </p:cNvPicPr>
          <p:nvPr/>
        </p:nvPicPr>
        <p:blipFill>
          <a:blip r:embed="rId9"/>
          <a:stretch>
            <a:fillRect/>
          </a:stretch>
        </p:blipFill>
        <p:spPr>
          <a:xfrm>
            <a:off x="6894719" y="4215096"/>
            <a:ext cx="1985733" cy="1985733"/>
          </a:xfrm>
          <a:prstGeom prst="rect">
            <a:avLst/>
          </a:prstGeom>
        </p:spPr>
      </p:pic>
    </p:spTree>
    <p:extLst>
      <p:ext uri="{BB962C8B-B14F-4D97-AF65-F5344CB8AC3E}">
        <p14:creationId xmlns:p14="http://schemas.microsoft.com/office/powerpoint/2010/main" val="2140227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350837"/>
            <a:ext cx="106934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endParaRPr lang="de-DE" sz="2400" spc="10">
              <a:solidFill>
                <a:schemeClr val="bg1"/>
              </a:solidFill>
              <a:cs typeface="Arial"/>
            </a:endParaRPr>
          </a:p>
        </p:txBody>
      </p:sp>
      <p:sp>
        <p:nvSpPr>
          <p:cNvPr id="7" name="Rechteck 6"/>
          <p:cNvSpPr/>
          <p:nvPr/>
        </p:nvSpPr>
        <p:spPr>
          <a:xfrm>
            <a:off x="660044" y="1358846"/>
            <a:ext cx="9715640" cy="1015663"/>
          </a:xfrm>
          <a:prstGeom prst="rect">
            <a:avLst/>
          </a:prstGeom>
        </p:spPr>
        <p:txBody>
          <a:bodyPr wrap="square">
            <a:spAutoFit/>
          </a:bodyPr>
          <a:lstStyle/>
          <a:p>
            <a:r>
              <a:rPr lang="de-DE" sz="2000" b="1"/>
              <a:t>OSI/ISO Schichtenmodel</a:t>
            </a:r>
          </a:p>
          <a:p>
            <a:pPr marL="457200" indent="-457200">
              <a:buFont typeface="+mj-lt"/>
              <a:buAutoNum type="arabicPeriod" startAt="4"/>
            </a:pPr>
            <a:r>
              <a:rPr lang="de-DE" sz="2000" b="1"/>
              <a:t>Schichten - Schicht 3 – Netzwerkschicht</a:t>
            </a:r>
          </a:p>
          <a:p>
            <a:endParaRPr lang="de-DE" sz="2000" b="1"/>
          </a:p>
        </p:txBody>
      </p:sp>
      <p:sp>
        <p:nvSpPr>
          <p:cNvPr id="5" name="Rechteck 4"/>
          <p:cNvSpPr/>
          <p:nvPr/>
        </p:nvSpPr>
        <p:spPr>
          <a:xfrm>
            <a:off x="5270500" y="6839505"/>
            <a:ext cx="5498172" cy="369332"/>
          </a:xfrm>
          <a:prstGeom prst="rect">
            <a:avLst/>
          </a:prstGeom>
        </p:spPr>
        <p:txBody>
          <a:bodyPr wrap="none">
            <a:spAutoFit/>
          </a:bodyPr>
          <a:lstStyle/>
          <a:p>
            <a:r>
              <a:rPr lang="en-GB">
                <a:hlinkClick r:id="rId4"/>
              </a:rPr>
              <a:t>https://www.netzwerke.com/OSI-Schichten-Modell.htm</a:t>
            </a:r>
            <a:endParaRPr lang="en-GB"/>
          </a:p>
        </p:txBody>
      </p:sp>
      <p:sp>
        <p:nvSpPr>
          <p:cNvPr id="3" name="Rechteck 2"/>
          <p:cNvSpPr/>
          <p:nvPr/>
        </p:nvSpPr>
        <p:spPr>
          <a:xfrm>
            <a:off x="458762" y="2188611"/>
            <a:ext cx="9775875" cy="2308324"/>
          </a:xfrm>
          <a:prstGeom prst="rect">
            <a:avLst/>
          </a:prstGeom>
        </p:spPr>
        <p:txBody>
          <a:bodyPr wrap="square">
            <a:spAutoFit/>
          </a:bodyPr>
          <a:lstStyle/>
          <a:p>
            <a:r>
              <a:rPr lang="de-DE" b="1"/>
              <a:t>Schicht 3</a:t>
            </a:r>
            <a:br>
              <a:rPr lang="de-DE" b="1"/>
            </a:br>
            <a:r>
              <a:rPr lang="de-DE" b="1"/>
              <a:t>Netzwerkschicht (engl.: </a:t>
            </a:r>
            <a:r>
              <a:rPr lang="de-DE" b="1">
                <a:hlinkClick r:id="rId5" tooltip="Network Layer"/>
              </a:rPr>
              <a:t>Network Layer</a:t>
            </a:r>
            <a:r>
              <a:rPr lang="de-DE" b="1"/>
              <a:t>)</a:t>
            </a:r>
            <a:br>
              <a:rPr lang="de-DE"/>
            </a:br>
            <a:r>
              <a:rPr lang="de-DE"/>
              <a:t>Die Netzwerkschicht steuert den Austausch von Datenpaketen, da diese nicht direkt an das Ziel vermittelt werden können und deshalb mit Zwischenzielen versehen werden müssen. Die Datenpakete werden dann von Knoten zu Knoten übertragen bis sie ihr Ziel erreicht haben. Um das umzusetzen zu können, identifiziert die Netzwerkschicht die einzelnen Netzknoten, baut Verbindungskanäle auf und wieder ab und kümmert sich um die Wegsteuerung (Routing) und die Datenflusssteuerung. – Beispielgerät, das dieser Schicht zugeordnet wird ist ein </a:t>
            </a:r>
            <a:r>
              <a:rPr lang="de-DE">
                <a:hlinkClick r:id="rId6" tooltip="Router"/>
              </a:rPr>
              <a:t>Router</a:t>
            </a:r>
            <a:r>
              <a:rPr lang="de-DE"/>
              <a:t>.</a:t>
            </a:r>
            <a:endParaRPr lang="en-GB"/>
          </a:p>
        </p:txBody>
      </p:sp>
    </p:spTree>
    <p:extLst>
      <p:ext uri="{BB962C8B-B14F-4D97-AF65-F5344CB8AC3E}">
        <p14:creationId xmlns:p14="http://schemas.microsoft.com/office/powerpoint/2010/main" val="139299920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350837"/>
            <a:ext cx="106934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endParaRPr lang="de-DE" sz="2400" spc="10">
              <a:solidFill>
                <a:schemeClr val="bg1"/>
              </a:solidFill>
              <a:cs typeface="Arial"/>
            </a:endParaRPr>
          </a:p>
        </p:txBody>
      </p:sp>
      <p:sp>
        <p:nvSpPr>
          <p:cNvPr id="7" name="Rechteck 6"/>
          <p:cNvSpPr/>
          <p:nvPr/>
        </p:nvSpPr>
        <p:spPr>
          <a:xfrm>
            <a:off x="660044" y="1358846"/>
            <a:ext cx="9715640" cy="707886"/>
          </a:xfrm>
          <a:prstGeom prst="rect">
            <a:avLst/>
          </a:prstGeom>
        </p:spPr>
        <p:txBody>
          <a:bodyPr wrap="square">
            <a:spAutoFit/>
          </a:bodyPr>
          <a:lstStyle/>
          <a:p>
            <a:r>
              <a:rPr lang="de-DE" sz="2000" b="1"/>
              <a:t>OSI/ISO Schichtenmodel</a:t>
            </a:r>
          </a:p>
          <a:p>
            <a:pPr marL="457200" indent="-457200">
              <a:buFont typeface="+mj-lt"/>
              <a:buAutoNum type="arabicPeriod" startAt="4"/>
            </a:pPr>
            <a:r>
              <a:rPr lang="de-DE" sz="2000" b="1"/>
              <a:t>Schichten - Schicht 3 – Netzwerkschicht</a:t>
            </a:r>
          </a:p>
        </p:txBody>
      </p:sp>
      <p:sp>
        <p:nvSpPr>
          <p:cNvPr id="5" name="Rechteck 4"/>
          <p:cNvSpPr/>
          <p:nvPr/>
        </p:nvSpPr>
        <p:spPr>
          <a:xfrm>
            <a:off x="5270500" y="6839505"/>
            <a:ext cx="5498172" cy="369332"/>
          </a:xfrm>
          <a:prstGeom prst="rect">
            <a:avLst/>
          </a:prstGeom>
        </p:spPr>
        <p:txBody>
          <a:bodyPr wrap="none">
            <a:spAutoFit/>
          </a:bodyPr>
          <a:lstStyle/>
          <a:p>
            <a:r>
              <a:rPr lang="en-GB">
                <a:hlinkClick r:id="rId4"/>
              </a:rPr>
              <a:t>https://www.netzwerke.com/OSI-Schichten-Modell.htm</a:t>
            </a:r>
            <a:endParaRPr lang="en-GB"/>
          </a:p>
        </p:txBody>
      </p:sp>
      <p:pic>
        <p:nvPicPr>
          <p:cNvPr id="2" name="Grafik 1"/>
          <p:cNvPicPr>
            <a:picLocks noChangeAspect="1"/>
          </p:cNvPicPr>
          <p:nvPr/>
        </p:nvPicPr>
        <p:blipFill>
          <a:blip r:embed="rId5"/>
          <a:stretch>
            <a:fillRect/>
          </a:stretch>
        </p:blipFill>
        <p:spPr>
          <a:xfrm>
            <a:off x="165100" y="2977652"/>
            <a:ext cx="5715000" cy="3810000"/>
          </a:xfrm>
          <a:prstGeom prst="rect">
            <a:avLst/>
          </a:prstGeom>
        </p:spPr>
      </p:pic>
      <p:pic>
        <p:nvPicPr>
          <p:cNvPr id="4" name="Grafik 3"/>
          <p:cNvPicPr>
            <a:picLocks noChangeAspect="1"/>
          </p:cNvPicPr>
          <p:nvPr/>
        </p:nvPicPr>
        <p:blipFill>
          <a:blip r:embed="rId6"/>
          <a:stretch>
            <a:fillRect/>
          </a:stretch>
        </p:blipFill>
        <p:spPr>
          <a:xfrm>
            <a:off x="5197475" y="2337208"/>
            <a:ext cx="5495925" cy="1733550"/>
          </a:xfrm>
          <a:prstGeom prst="rect">
            <a:avLst/>
          </a:prstGeom>
        </p:spPr>
      </p:pic>
    </p:spTree>
    <p:extLst>
      <p:ext uri="{BB962C8B-B14F-4D97-AF65-F5344CB8AC3E}">
        <p14:creationId xmlns:p14="http://schemas.microsoft.com/office/powerpoint/2010/main" val="194286091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350837"/>
            <a:ext cx="106934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endParaRPr lang="de-DE" sz="2400" spc="10">
              <a:solidFill>
                <a:schemeClr val="bg1"/>
              </a:solidFill>
              <a:cs typeface="Arial"/>
            </a:endParaRPr>
          </a:p>
        </p:txBody>
      </p:sp>
      <p:sp>
        <p:nvSpPr>
          <p:cNvPr id="7" name="Rechteck 6"/>
          <p:cNvSpPr/>
          <p:nvPr/>
        </p:nvSpPr>
        <p:spPr>
          <a:xfrm>
            <a:off x="660044" y="1358846"/>
            <a:ext cx="9715640" cy="707886"/>
          </a:xfrm>
          <a:prstGeom prst="rect">
            <a:avLst/>
          </a:prstGeom>
        </p:spPr>
        <p:txBody>
          <a:bodyPr wrap="square">
            <a:spAutoFit/>
          </a:bodyPr>
          <a:lstStyle/>
          <a:p>
            <a:r>
              <a:rPr lang="de-DE" sz="2000" b="1"/>
              <a:t>OSI/ISO Schichtenmodel</a:t>
            </a:r>
          </a:p>
          <a:p>
            <a:pPr marL="457200" indent="-457200">
              <a:buFont typeface="+mj-lt"/>
              <a:buAutoNum type="arabicPeriod" startAt="4"/>
            </a:pPr>
            <a:r>
              <a:rPr lang="de-DE" sz="2000" b="1"/>
              <a:t>Schichten - Schicht 4 – Transportschicht</a:t>
            </a:r>
          </a:p>
        </p:txBody>
      </p:sp>
      <p:sp>
        <p:nvSpPr>
          <p:cNvPr id="5" name="Rechteck 4"/>
          <p:cNvSpPr/>
          <p:nvPr/>
        </p:nvSpPr>
        <p:spPr>
          <a:xfrm>
            <a:off x="5270500" y="6839505"/>
            <a:ext cx="5498172" cy="369332"/>
          </a:xfrm>
          <a:prstGeom prst="rect">
            <a:avLst/>
          </a:prstGeom>
        </p:spPr>
        <p:txBody>
          <a:bodyPr wrap="none">
            <a:spAutoFit/>
          </a:bodyPr>
          <a:lstStyle/>
          <a:p>
            <a:r>
              <a:rPr lang="en-GB">
                <a:hlinkClick r:id="rId4"/>
              </a:rPr>
              <a:t>https://www.netzwerke.com/OSI-Schichten-Modell.htm</a:t>
            </a:r>
            <a:endParaRPr lang="en-GB"/>
          </a:p>
        </p:txBody>
      </p:sp>
      <p:sp>
        <p:nvSpPr>
          <p:cNvPr id="2" name="Rechteck 1"/>
          <p:cNvSpPr/>
          <p:nvPr/>
        </p:nvSpPr>
        <p:spPr>
          <a:xfrm>
            <a:off x="1364964" y="2760347"/>
            <a:ext cx="8305800" cy="2031325"/>
          </a:xfrm>
          <a:prstGeom prst="rect">
            <a:avLst/>
          </a:prstGeom>
        </p:spPr>
        <p:txBody>
          <a:bodyPr wrap="square">
            <a:spAutoFit/>
          </a:bodyPr>
          <a:lstStyle/>
          <a:p>
            <a:r>
              <a:rPr lang="de-DE" b="1"/>
              <a:t>Schicht 4</a:t>
            </a:r>
            <a:br>
              <a:rPr lang="de-DE" b="1"/>
            </a:br>
            <a:r>
              <a:rPr lang="de-DE" b="1"/>
              <a:t>Transportschicht (engl.: Transport Layer)</a:t>
            </a:r>
            <a:br>
              <a:rPr lang="de-DE"/>
            </a:br>
            <a:r>
              <a:rPr lang="de-DE"/>
              <a:t>Die Transportschicht ist die oberste Schicht des Transportsystems (Schicht 1 bis 4) und ist die Schnittstelle zum Anwendungssystem (Schicht 5 bis 7). Die Transportschicht wandelt die Datenpakete laut Protokoll-Informationen um und sorgt für die richtige Zusammensetzung der Pakete beim Empfänger. – </a:t>
            </a:r>
            <a:r>
              <a:rPr lang="de-DE">
                <a:hlinkClick r:id="rId5" tooltip="Protokolle"/>
              </a:rPr>
              <a:t>Protokolle</a:t>
            </a:r>
            <a:r>
              <a:rPr lang="de-DE"/>
              <a:t>, die in dieser Schicht genutzt werden: TCP, UDP, SCTP</a:t>
            </a:r>
            <a:endParaRPr lang="en-GB"/>
          </a:p>
        </p:txBody>
      </p:sp>
    </p:spTree>
    <p:extLst>
      <p:ext uri="{BB962C8B-B14F-4D97-AF65-F5344CB8AC3E}">
        <p14:creationId xmlns:p14="http://schemas.microsoft.com/office/powerpoint/2010/main" val="257866270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350837"/>
            <a:ext cx="106934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endParaRPr lang="de-DE" sz="2400" spc="10">
              <a:solidFill>
                <a:schemeClr val="bg1"/>
              </a:solidFill>
              <a:cs typeface="Arial"/>
            </a:endParaRPr>
          </a:p>
        </p:txBody>
      </p:sp>
      <p:sp>
        <p:nvSpPr>
          <p:cNvPr id="7" name="Rechteck 6"/>
          <p:cNvSpPr/>
          <p:nvPr/>
        </p:nvSpPr>
        <p:spPr>
          <a:xfrm>
            <a:off x="660044" y="1358846"/>
            <a:ext cx="9715640" cy="707886"/>
          </a:xfrm>
          <a:prstGeom prst="rect">
            <a:avLst/>
          </a:prstGeom>
        </p:spPr>
        <p:txBody>
          <a:bodyPr wrap="square">
            <a:spAutoFit/>
          </a:bodyPr>
          <a:lstStyle/>
          <a:p>
            <a:r>
              <a:rPr lang="de-DE" sz="2000" b="1"/>
              <a:t>OSI/ISO Schichtenmodel</a:t>
            </a:r>
          </a:p>
          <a:p>
            <a:pPr marL="457200" indent="-457200">
              <a:buFont typeface="+mj-lt"/>
              <a:buAutoNum type="arabicPeriod" startAt="4"/>
            </a:pPr>
            <a:r>
              <a:rPr lang="de-DE" sz="2000" b="1"/>
              <a:t>Schichten - Schicht 5 – Sitzungsschicht</a:t>
            </a:r>
          </a:p>
        </p:txBody>
      </p:sp>
      <p:sp>
        <p:nvSpPr>
          <p:cNvPr id="5" name="Rechteck 4"/>
          <p:cNvSpPr/>
          <p:nvPr/>
        </p:nvSpPr>
        <p:spPr>
          <a:xfrm>
            <a:off x="5270500" y="6839505"/>
            <a:ext cx="5498172" cy="369332"/>
          </a:xfrm>
          <a:prstGeom prst="rect">
            <a:avLst/>
          </a:prstGeom>
        </p:spPr>
        <p:txBody>
          <a:bodyPr wrap="none">
            <a:spAutoFit/>
          </a:bodyPr>
          <a:lstStyle/>
          <a:p>
            <a:r>
              <a:rPr lang="en-GB">
                <a:hlinkClick r:id="rId4"/>
              </a:rPr>
              <a:t>https://www.netzwerke.com/OSI-Schichten-Modell.htm</a:t>
            </a:r>
            <a:endParaRPr lang="en-GB"/>
          </a:p>
        </p:txBody>
      </p:sp>
      <p:sp>
        <p:nvSpPr>
          <p:cNvPr id="4" name="Rechteck 3"/>
          <p:cNvSpPr/>
          <p:nvPr/>
        </p:nvSpPr>
        <p:spPr>
          <a:xfrm>
            <a:off x="1081768" y="3082196"/>
            <a:ext cx="8968585" cy="1477328"/>
          </a:xfrm>
          <a:prstGeom prst="rect">
            <a:avLst/>
          </a:prstGeom>
        </p:spPr>
        <p:txBody>
          <a:bodyPr wrap="square">
            <a:spAutoFit/>
          </a:bodyPr>
          <a:lstStyle/>
          <a:p>
            <a:r>
              <a:rPr lang="de-DE" b="1"/>
              <a:t>Schicht 5</a:t>
            </a:r>
            <a:br>
              <a:rPr lang="de-DE" b="1"/>
            </a:br>
            <a:r>
              <a:rPr lang="de-DE" b="1"/>
              <a:t>Sitzungsschicht (engl.: Session Layer)</a:t>
            </a:r>
            <a:br>
              <a:rPr lang="de-DE"/>
            </a:br>
            <a:r>
              <a:rPr lang="de-DE"/>
              <a:t>Die Sitzungsschicht ist die unterste Schicht des Anwendungssystems (Schicht 5-7) und baut logische Verbindungen zwischen Sender und Empfänger auf, kontrolliert diese und beendet sie wieder. – Folgende Dienste können in den Schichten 5-7 genutzt werden: FTP, </a:t>
            </a:r>
            <a:r>
              <a:rPr lang="de-DE">
                <a:hlinkClick r:id="rId5" tooltip="Telnet"/>
              </a:rPr>
              <a:t>Telnet</a:t>
            </a:r>
            <a:r>
              <a:rPr lang="de-DE"/>
              <a:t>, SMTP</a:t>
            </a:r>
            <a:endParaRPr lang="en-GB"/>
          </a:p>
        </p:txBody>
      </p:sp>
    </p:spTree>
    <p:extLst>
      <p:ext uri="{BB962C8B-B14F-4D97-AF65-F5344CB8AC3E}">
        <p14:creationId xmlns:p14="http://schemas.microsoft.com/office/powerpoint/2010/main" val="247323286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350837"/>
            <a:ext cx="106934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endParaRPr lang="de-DE" sz="2400" spc="10">
              <a:solidFill>
                <a:schemeClr val="bg1"/>
              </a:solidFill>
              <a:cs typeface="Arial"/>
            </a:endParaRPr>
          </a:p>
        </p:txBody>
      </p:sp>
      <p:sp>
        <p:nvSpPr>
          <p:cNvPr id="7" name="Rechteck 6"/>
          <p:cNvSpPr/>
          <p:nvPr/>
        </p:nvSpPr>
        <p:spPr>
          <a:xfrm>
            <a:off x="660044" y="1358846"/>
            <a:ext cx="9715640" cy="707886"/>
          </a:xfrm>
          <a:prstGeom prst="rect">
            <a:avLst/>
          </a:prstGeom>
        </p:spPr>
        <p:txBody>
          <a:bodyPr wrap="square">
            <a:spAutoFit/>
          </a:bodyPr>
          <a:lstStyle/>
          <a:p>
            <a:r>
              <a:rPr lang="de-DE" sz="2000" b="1"/>
              <a:t>OSI/ISO Schichtenmodel</a:t>
            </a:r>
          </a:p>
          <a:p>
            <a:pPr marL="457200" indent="-457200">
              <a:buFont typeface="+mj-lt"/>
              <a:buAutoNum type="arabicPeriod" startAt="4"/>
            </a:pPr>
            <a:r>
              <a:rPr lang="de-DE" sz="2000" b="1"/>
              <a:t>Schichten - Schicht 6 – Präsentationsschicht</a:t>
            </a:r>
          </a:p>
        </p:txBody>
      </p:sp>
      <p:sp>
        <p:nvSpPr>
          <p:cNvPr id="5" name="Rechteck 4"/>
          <p:cNvSpPr/>
          <p:nvPr/>
        </p:nvSpPr>
        <p:spPr>
          <a:xfrm>
            <a:off x="5270500" y="6839505"/>
            <a:ext cx="5498172" cy="369332"/>
          </a:xfrm>
          <a:prstGeom prst="rect">
            <a:avLst/>
          </a:prstGeom>
        </p:spPr>
        <p:txBody>
          <a:bodyPr wrap="none">
            <a:spAutoFit/>
          </a:bodyPr>
          <a:lstStyle/>
          <a:p>
            <a:r>
              <a:rPr lang="en-GB">
                <a:hlinkClick r:id="rId4"/>
              </a:rPr>
              <a:t>https://www.netzwerke.com/OSI-Schichten-Modell.htm</a:t>
            </a:r>
            <a:endParaRPr lang="en-GB"/>
          </a:p>
        </p:txBody>
      </p:sp>
      <p:sp>
        <p:nvSpPr>
          <p:cNvPr id="2" name="Rechteck 1"/>
          <p:cNvSpPr/>
          <p:nvPr/>
        </p:nvSpPr>
        <p:spPr>
          <a:xfrm>
            <a:off x="763256" y="2653068"/>
            <a:ext cx="8469644" cy="1754326"/>
          </a:xfrm>
          <a:prstGeom prst="rect">
            <a:avLst/>
          </a:prstGeom>
        </p:spPr>
        <p:txBody>
          <a:bodyPr wrap="square">
            <a:spAutoFit/>
          </a:bodyPr>
          <a:lstStyle/>
          <a:p>
            <a:r>
              <a:rPr lang="de-DE" b="1"/>
              <a:t>Schicht 6</a:t>
            </a:r>
            <a:br>
              <a:rPr lang="de-DE" b="1"/>
            </a:br>
            <a:r>
              <a:rPr lang="de-DE" b="1"/>
              <a:t>Präsentationsschicht (engl.: Presentation Layer)</a:t>
            </a:r>
            <a:br>
              <a:rPr lang="de-DE"/>
            </a:br>
            <a:r>
              <a:rPr lang="de-DE"/>
              <a:t>Die Präsentationsschicht fungiert als Dolmetscher, indem sie die Datenpakete in das jeweilige Format des Sender- oder Empfängerknotens übersetzt. Datenkompression- und verschlüsselung gehören auch zu ihren Aufgaben. – Formate und Codierungen dieser Schicht: ASCII, JPEG, HTML, Unicode</a:t>
            </a:r>
            <a:endParaRPr lang="en-GB"/>
          </a:p>
        </p:txBody>
      </p:sp>
    </p:spTree>
    <p:extLst>
      <p:ext uri="{BB962C8B-B14F-4D97-AF65-F5344CB8AC3E}">
        <p14:creationId xmlns:p14="http://schemas.microsoft.com/office/powerpoint/2010/main" val="3986070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7121324"/>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a:pPr>
            <a:r>
              <a:rPr lang="de-DE" sz="2000" b="1"/>
              <a:t>Überblick über die Sicherheit</a:t>
            </a:r>
            <a:endParaRPr lang="de-DE" sz="2000">
              <a:solidFill>
                <a:srgbClr val="00B0F0"/>
              </a:solidFill>
            </a:endParaRPr>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4" name="Rechteck 3">
            <a:extLst>
              <a:ext uri="{FF2B5EF4-FFF2-40B4-BE49-F238E27FC236}">
                <a16:creationId xmlns:a16="http://schemas.microsoft.com/office/drawing/2014/main" id="{F2A638D0-84F4-4D77-8972-720E4691D1BF}"/>
              </a:ext>
            </a:extLst>
          </p:cNvPr>
          <p:cNvSpPr/>
          <p:nvPr/>
        </p:nvSpPr>
        <p:spPr>
          <a:xfrm>
            <a:off x="393700" y="2472238"/>
            <a:ext cx="10896600" cy="7848302"/>
          </a:xfrm>
          <a:prstGeom prst="rect">
            <a:avLst/>
          </a:prstGeom>
        </p:spPr>
        <p:txBody>
          <a:bodyPr wrap="square">
            <a:spAutoFit/>
          </a:bodyPr>
          <a:lstStyle/>
          <a:p>
            <a:r>
              <a:rPr lang="de-DE" b="1"/>
              <a:t>Bedrohungsdaten und Quellen</a:t>
            </a:r>
          </a:p>
          <a:p>
            <a:pPr lvl="0"/>
            <a:endParaRPr lang="de-DE"/>
          </a:p>
          <a:p>
            <a:pPr lvl="0"/>
            <a:r>
              <a:rPr lang="de-DE"/>
              <a:t>Qualität der Nachrichtenquelle (Intelligence) messen</a:t>
            </a:r>
            <a:endParaRPr lang="de-DE" sz="1600"/>
          </a:p>
          <a:p>
            <a:pPr lvl="1"/>
            <a:endParaRPr lang="de-DE"/>
          </a:p>
          <a:p>
            <a:pPr lvl="1"/>
            <a:r>
              <a:rPr lang="de-DE" b="1"/>
              <a:t>Aktualität</a:t>
            </a:r>
            <a:endParaRPr lang="de-DE" sz="1600" b="1"/>
          </a:p>
          <a:p>
            <a:pPr lvl="2"/>
            <a:r>
              <a:rPr lang="de-DE"/>
              <a:t>Eigenschaft einer Informationsquelle, die ihre Aktualität sicherstellt</a:t>
            </a:r>
            <a:endParaRPr lang="de-DE" sz="1600"/>
          </a:p>
          <a:p>
            <a:pPr lvl="1"/>
            <a:endParaRPr lang="de-DE"/>
          </a:p>
          <a:p>
            <a:pPr lvl="1"/>
            <a:r>
              <a:rPr lang="de-DE" b="1"/>
              <a:t>Relevanz</a:t>
            </a:r>
            <a:endParaRPr lang="de-DE" sz="1600" b="1"/>
          </a:p>
          <a:p>
            <a:pPr lvl="2"/>
            <a:r>
              <a:rPr lang="de-DE"/>
              <a:t>Eigenschaft einer Intelligenzquelle, die sicherstellt, </a:t>
            </a:r>
          </a:p>
          <a:p>
            <a:pPr lvl="2"/>
            <a:r>
              <a:rPr lang="de-DE"/>
              <a:t>dass sie den für sie vorgesehenen Anwendungsfällen entspricht</a:t>
            </a:r>
            <a:endParaRPr lang="de-DE" sz="1600"/>
          </a:p>
          <a:p>
            <a:pPr lvl="1"/>
            <a:endParaRPr lang="de-DE"/>
          </a:p>
          <a:p>
            <a:pPr lvl="1"/>
            <a:r>
              <a:rPr lang="de-DE" b="1"/>
              <a:t>Genauigkeit</a:t>
            </a:r>
            <a:endParaRPr lang="de-DE" sz="1600" b="1"/>
          </a:p>
          <a:p>
            <a:pPr lvl="2"/>
            <a:r>
              <a:rPr lang="de-DE"/>
              <a:t>Eigenschaft einer Informationsquelle, die sicherstellt, dass sie effektive Ergebnisse liefert</a:t>
            </a:r>
            <a:endParaRPr lang="de-DE" sz="1600"/>
          </a:p>
          <a:p>
            <a:pPr lvl="1"/>
            <a:endParaRPr lang="de-DE"/>
          </a:p>
          <a:p>
            <a:pPr lvl="1"/>
            <a:r>
              <a:rPr lang="de-DE" b="1"/>
              <a:t>Konfidenzniveau (Confidence Level)</a:t>
            </a:r>
            <a:endParaRPr lang="de-DE" sz="1600" b="1"/>
          </a:p>
          <a:p>
            <a:pPr lvl="2"/>
            <a:r>
              <a:rPr lang="de-DE"/>
              <a:t>Eigenschaft einer Nachrichtenquelle, die sicherstellt, dass sie qualifizierte Aussagen über die Zuverlässigkeit macht</a:t>
            </a:r>
            <a:endParaRPr lang="de-DE" sz="1600"/>
          </a:p>
          <a:p>
            <a:pPr lvl="3"/>
            <a:endParaRPr lang="de-DE"/>
          </a:p>
          <a:p>
            <a:endParaRPr lang="de-DE"/>
          </a:p>
          <a:p>
            <a:endParaRPr lang="de-DE"/>
          </a:p>
          <a:p>
            <a:endParaRPr lang="de-DE"/>
          </a:p>
          <a:p>
            <a:r>
              <a:rPr lang="de-DE"/>
              <a:t> </a:t>
            </a:r>
          </a:p>
          <a:p>
            <a:endParaRPr lang="de-DE"/>
          </a:p>
          <a:p>
            <a:endParaRPr lang="de-DE"/>
          </a:p>
          <a:p>
            <a:endParaRPr lang="de-DE"/>
          </a:p>
          <a:p>
            <a:endParaRPr lang="de-DE"/>
          </a:p>
          <a:p>
            <a:endParaRPr lang="de-DE"/>
          </a:p>
          <a:p>
            <a:endParaRPr lang="de-DE"/>
          </a:p>
        </p:txBody>
      </p:sp>
      <p:sp>
        <p:nvSpPr>
          <p:cNvPr id="9" name="Rechteck 8">
            <a:extLst>
              <a:ext uri="{FF2B5EF4-FFF2-40B4-BE49-F238E27FC236}">
                <a16:creationId xmlns:a16="http://schemas.microsoft.com/office/drawing/2014/main" id="{742E0F33-3215-45E1-89F6-1ED2356FDD35}"/>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Tree>
    <p:extLst>
      <p:ext uri="{BB962C8B-B14F-4D97-AF65-F5344CB8AC3E}">
        <p14:creationId xmlns:p14="http://schemas.microsoft.com/office/powerpoint/2010/main" val="285994190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350837"/>
            <a:ext cx="106934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endParaRPr lang="de-DE" sz="2400" spc="10">
              <a:solidFill>
                <a:schemeClr val="bg1"/>
              </a:solidFill>
              <a:cs typeface="Arial"/>
            </a:endParaRPr>
          </a:p>
        </p:txBody>
      </p:sp>
      <p:sp>
        <p:nvSpPr>
          <p:cNvPr id="7" name="Rechteck 6"/>
          <p:cNvSpPr/>
          <p:nvPr/>
        </p:nvSpPr>
        <p:spPr>
          <a:xfrm>
            <a:off x="660044" y="1358846"/>
            <a:ext cx="9715640" cy="707886"/>
          </a:xfrm>
          <a:prstGeom prst="rect">
            <a:avLst/>
          </a:prstGeom>
        </p:spPr>
        <p:txBody>
          <a:bodyPr wrap="square">
            <a:spAutoFit/>
          </a:bodyPr>
          <a:lstStyle/>
          <a:p>
            <a:r>
              <a:rPr lang="de-DE" sz="2000" b="1"/>
              <a:t>OSI/ISO Schichtenmodel</a:t>
            </a:r>
          </a:p>
          <a:p>
            <a:pPr marL="457200" indent="-457200">
              <a:buFont typeface="+mj-lt"/>
              <a:buAutoNum type="arabicPeriod" startAt="4"/>
            </a:pPr>
            <a:r>
              <a:rPr lang="de-DE" sz="2000" b="1"/>
              <a:t>Schichten - Schicht 7 – Anwendungsschicht</a:t>
            </a:r>
          </a:p>
        </p:txBody>
      </p:sp>
      <p:sp>
        <p:nvSpPr>
          <p:cNvPr id="5" name="Rechteck 4"/>
          <p:cNvSpPr/>
          <p:nvPr/>
        </p:nvSpPr>
        <p:spPr>
          <a:xfrm>
            <a:off x="5270500" y="6839505"/>
            <a:ext cx="5498172" cy="369332"/>
          </a:xfrm>
          <a:prstGeom prst="rect">
            <a:avLst/>
          </a:prstGeom>
        </p:spPr>
        <p:txBody>
          <a:bodyPr wrap="none">
            <a:spAutoFit/>
          </a:bodyPr>
          <a:lstStyle/>
          <a:p>
            <a:r>
              <a:rPr lang="en-GB">
                <a:hlinkClick r:id="rId4"/>
              </a:rPr>
              <a:t>https://www.netzwerke.com/OSI-Schichten-Modell.htm</a:t>
            </a:r>
            <a:endParaRPr lang="en-GB"/>
          </a:p>
        </p:txBody>
      </p:sp>
      <p:sp>
        <p:nvSpPr>
          <p:cNvPr id="3" name="Rechteck 2"/>
          <p:cNvSpPr/>
          <p:nvPr/>
        </p:nvSpPr>
        <p:spPr>
          <a:xfrm>
            <a:off x="546100" y="3419953"/>
            <a:ext cx="8229600" cy="1477328"/>
          </a:xfrm>
          <a:prstGeom prst="rect">
            <a:avLst/>
          </a:prstGeom>
        </p:spPr>
        <p:txBody>
          <a:bodyPr wrap="square">
            <a:spAutoFit/>
          </a:bodyPr>
          <a:lstStyle/>
          <a:p>
            <a:r>
              <a:rPr lang="de-DE" b="1"/>
              <a:t>Schicht 7</a:t>
            </a:r>
            <a:br>
              <a:rPr lang="de-DE" b="1"/>
            </a:br>
            <a:r>
              <a:rPr lang="de-DE" b="1"/>
              <a:t>Anwendungsschicht (engl.: Application Layer)</a:t>
            </a:r>
            <a:br>
              <a:rPr lang="de-DE"/>
            </a:br>
            <a:r>
              <a:rPr lang="de-DE"/>
              <a:t>Die Anwendungsschicht ist die Schnittstelle zur eigentlichen Benutzeranwendung. Hier werden die Netzwerkdaten in vom Benutzer verwendbare Daten umgewandelt. – Beispielanwendungen: </a:t>
            </a:r>
            <a:r>
              <a:rPr lang="de-DE">
                <a:hlinkClick r:id="rId5" tooltip="Internet"/>
              </a:rPr>
              <a:t>Internet</a:t>
            </a:r>
            <a:r>
              <a:rPr lang="de-DE"/>
              <a:t> Explorer, Google Chrome</a:t>
            </a:r>
            <a:endParaRPr lang="en-GB"/>
          </a:p>
        </p:txBody>
      </p:sp>
    </p:spTree>
    <p:extLst>
      <p:ext uri="{BB962C8B-B14F-4D97-AF65-F5344CB8AC3E}">
        <p14:creationId xmlns:p14="http://schemas.microsoft.com/office/powerpoint/2010/main" val="2290266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11"/>
            </a:pPr>
            <a:r>
              <a:rPr lang="de-DE" sz="2000" b="1"/>
              <a:t>Netzwerk-Design</a:t>
            </a:r>
          </a:p>
          <a:p>
            <a:pPr marL="457200" indent="-457200">
              <a:buFont typeface="+mj-lt"/>
              <a:buAutoNum type="arabicPeriod" startAt="11"/>
            </a:pPr>
            <a:endParaRPr lang="de-DE" sz="2000" b="1"/>
          </a:p>
          <a:p>
            <a:pPr marL="457200" indent="-457200">
              <a:buFont typeface="+mj-lt"/>
              <a:buAutoNum type="arabicPeriod" startAt="11"/>
            </a:pPr>
            <a:endParaRPr lang="de-DE" sz="2000" b="1"/>
          </a:p>
          <a:p>
            <a:pPr marL="457200" indent="-457200">
              <a:buFont typeface="+mj-lt"/>
              <a:buAutoNum type="arabicPeriod" startAt="11"/>
            </a:pPr>
            <a:endParaRPr lang="de-DE" sz="2000" b="1"/>
          </a:p>
          <a:p>
            <a:pPr marL="457200" indent="-457200">
              <a:buFont typeface="+mj-lt"/>
              <a:buAutoNum type="arabicPeriod" startAt="11"/>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895D9A24-277C-43E0-B114-B9979ABC7DBB}"/>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4B55F19E-53D9-4025-90C8-8EDB8DBCD9E4}"/>
              </a:ext>
            </a:extLst>
          </p:cNvPr>
          <p:cNvSpPr/>
          <p:nvPr/>
        </p:nvSpPr>
        <p:spPr>
          <a:xfrm>
            <a:off x="469900" y="2348510"/>
            <a:ext cx="10223500" cy="4561890"/>
          </a:xfrm>
          <a:prstGeom prst="rect">
            <a:avLst/>
          </a:prstGeom>
        </p:spPr>
        <p:txBody>
          <a:bodyPr wrap="square">
            <a:spAutoFit/>
          </a:bodyPr>
          <a:lstStyle/>
          <a:p>
            <a:pPr marL="342900" lvl="0" indent="-342900">
              <a:spcBef>
                <a:spcPts val="275"/>
              </a:spcBef>
              <a:spcAft>
                <a:spcPts val="0"/>
              </a:spcAft>
              <a:buSzPts val="1200"/>
              <a:buFont typeface="Symbol" panose="05050102010706020507" pitchFamily="18" charset="2"/>
              <a:buChar char=""/>
              <a:tabLst>
                <a:tab pos="294005" algn="l"/>
              </a:tabLst>
            </a:pPr>
            <a:r>
              <a:rPr lang="de-DE" sz="1200" b="1" spc="-10">
                <a:latin typeface="Calibri" panose="020F0502020204030204" pitchFamily="34" charset="0"/>
                <a:ea typeface="Symbol" panose="05050102010706020507" pitchFamily="18" charset="2"/>
                <a:cs typeface="Times New Roman" panose="02020603050405020304" pitchFamily="18" charset="0"/>
              </a:rPr>
              <a:t>Switches</a:t>
            </a:r>
            <a:endParaRPr lang="de-DE" sz="1200" b="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90"/>
              </a:lnSpc>
              <a:spcBef>
                <a:spcPts val="45"/>
              </a:spcBef>
              <a:spcAft>
                <a:spcPts val="0"/>
              </a:spcAft>
              <a:buSzPts val="1200"/>
              <a:buFont typeface="Courier New" panose="02070309020205020404" pitchFamily="49" charset="0"/>
              <a:buChar char="o"/>
              <a:tabLst>
                <a:tab pos="751205" algn="l"/>
              </a:tabLst>
            </a:pPr>
            <a:r>
              <a:rPr lang="de-DE" sz="1200" spc="-5">
                <a:latin typeface="Calibri" panose="020F0502020204030204" pitchFamily="34" charset="0"/>
                <a:ea typeface="Courier New" panose="02070309020205020404" pitchFamily="49" charset="0"/>
                <a:cs typeface="Times New Roman" panose="02020603050405020304" pitchFamily="18" charset="0"/>
              </a:rPr>
              <a:t>Switches</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sind</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die</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kombinierte</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Weiterentwicklung</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von</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Hubs</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und</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Bridges</a:t>
            </a:r>
          </a:p>
          <a:p>
            <a:pPr marL="742950" lvl="1" indent="-285750">
              <a:lnSpc>
                <a:spcPts val="1445"/>
              </a:lnSpc>
              <a:buSzPts val="1200"/>
              <a:buFont typeface="Courier New" panose="02070309020205020404" pitchFamily="49" charset="0"/>
              <a:buChar char="o"/>
              <a:tabLst>
                <a:tab pos="7512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MAC-Überflutung</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143000" marR="434340" lvl="2" indent="-228600">
              <a:lnSpc>
                <a:spcPct val="99000"/>
              </a:lnSpc>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Versuch,</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den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begrenzten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Speicher</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des</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Switches,</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der</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für</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Speicherung</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MAC-Adressen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für</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jeden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Port vorgesehen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ist,</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zu</a:t>
            </a:r>
            <a:r>
              <a:rPr lang="de-DE" sz="1200" spc="32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überlasten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marR="116840" lvl="2" indent="-228600">
              <a:lnSpc>
                <a:spcPct val="100000"/>
              </a:lnSpc>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Switches</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können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bei</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Überflutung</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ausfallen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beginnen, sich</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wie</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ein</a:t>
            </a:r>
            <a:r>
              <a:rPr lang="de-DE" sz="1200" spc="24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Hub</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zu</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verhalten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25"/>
              </a:spcBef>
              <a:buSzPts val="1200"/>
              <a:buFont typeface="Courier New" panose="02070309020205020404" pitchFamily="49" charset="0"/>
              <a:buChar char="o"/>
              <a:tabLst>
                <a:tab pos="7512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MAC-Spoofing</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143000" marR="154940" lvl="2" indent="-228600">
              <a:lnSpc>
                <a:spcPct val="101000"/>
              </a:lnSpc>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Tritt</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auf,</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wenn</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ein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Angreifer</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seine</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eigene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MAC-Adresse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maskiert,</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um</a:t>
            </a:r>
            <a:r>
              <a:rPr lang="de-DE" sz="1200" spc="38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vorzugeben,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dass</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er</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die</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MAC-Adresse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eines</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anderen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Geräts</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hat</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lnSpc>
                <a:spcPts val="1445"/>
              </a:lnSpc>
              <a:spcBef>
                <a:spcPts val="10"/>
              </a:spcBef>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MAC-Spoofing</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wird</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oft</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mit</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ARP-Spoofing-Angriff</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kombiniert</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lnSpc>
                <a:spcPts val="1445"/>
              </a:lnSpc>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Akzeptierte</a:t>
            </a:r>
            <a:r>
              <a:rPr lang="de-DE" sz="1200" spc="-4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statische</a:t>
            </a:r>
            <a:r>
              <a:rPr lang="de-DE" sz="1200" spc="-5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MAC-Adressen</a:t>
            </a:r>
            <a:r>
              <a:rPr lang="de-DE" sz="1200" spc="-4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begrenzen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Zeitdauer</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für</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ARP-Eintrag</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auf</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Hosts</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begrenzen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ARP-Inspektion</a:t>
            </a:r>
            <a:r>
              <a:rPr lang="de-DE" sz="1200" spc="-6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durchführen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35"/>
              </a:spcBef>
              <a:buSzPts val="1200"/>
              <a:buFont typeface="Courier New" panose="02070309020205020404" pitchFamily="49" charset="0"/>
              <a:buChar char="o"/>
              <a:tabLst>
                <a:tab pos="751205" algn="l"/>
              </a:tabLst>
            </a:pPr>
            <a:r>
              <a:rPr lang="de-DE" sz="1200" b="1" spc="-10">
                <a:latin typeface="Calibri" panose="020F0502020204030204" pitchFamily="34" charset="0"/>
                <a:ea typeface="Courier New" panose="02070309020205020404" pitchFamily="49" charset="0"/>
                <a:cs typeface="Times New Roman" panose="02020603050405020304" pitchFamily="18" charset="0"/>
              </a:rPr>
              <a:t>Physikalische</a:t>
            </a:r>
            <a:r>
              <a:rPr lang="de-DE" sz="1200" b="1" spc="-130">
                <a:latin typeface="Calibri" panose="020F0502020204030204" pitchFamily="34" charset="0"/>
                <a:ea typeface="Courier New" panose="02070309020205020404" pitchFamily="49" charset="0"/>
                <a:cs typeface="Times New Roman" panose="02020603050405020304" pitchFamily="18" charset="0"/>
              </a:rPr>
              <a:t> </a:t>
            </a:r>
            <a:r>
              <a:rPr lang="de-DE" sz="1200" b="1" spc="-10">
                <a:latin typeface="Calibri" panose="020F0502020204030204" pitchFamily="34" charset="0"/>
                <a:ea typeface="Courier New" panose="02070309020205020404" pitchFamily="49" charset="0"/>
                <a:cs typeface="Times New Roman" panose="02020603050405020304" pitchFamily="18" charset="0"/>
              </a:rPr>
              <a:t>Manipulationen</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143000" marR="574675" lvl="2" indent="-228600">
              <a:lnSpc>
                <a:spcPct val="99000"/>
              </a:lnSpc>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Physische</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Manipulation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liegt</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vor,</a:t>
            </a:r>
            <a:r>
              <a:rPr lang="de-DE" sz="1200" spc="-4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wenn</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Angreifer</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versucht,</a:t>
            </a:r>
            <a:r>
              <a:rPr lang="de-DE" sz="1200" spc="25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physischen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Zugriff</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zu</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erlangen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a:spcBef>
                <a:spcPts val="55"/>
              </a:spcBef>
            </a:pPr>
            <a:r>
              <a:rPr lang="de-DE" sz="1150">
                <a:latin typeface="Calibri" panose="020F0502020204030204" pitchFamily="34" charset="0"/>
                <a:ea typeface="Calibri" panose="020F0502020204030204" pitchFamily="34" charset="0"/>
                <a:cs typeface="Calibri" panose="020F0502020204030204" pitchFamily="34" charset="0"/>
              </a:rPr>
              <a:t> </a:t>
            </a:r>
            <a:endParaRPr lang="de-DE" sz="1100">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200"/>
              <a:buFont typeface="Symbol" panose="05050102010706020507" pitchFamily="18" charset="2"/>
              <a:buChar char=""/>
              <a:tabLst>
                <a:tab pos="294005" algn="l"/>
              </a:tabLst>
            </a:pPr>
            <a:r>
              <a:rPr lang="de-DE" sz="1200" b="1">
                <a:latin typeface="Calibri" panose="020F0502020204030204" pitchFamily="34" charset="0"/>
                <a:ea typeface="Symbol" panose="05050102010706020507" pitchFamily="18" charset="2"/>
                <a:cs typeface="Times New Roman" panose="02020603050405020304" pitchFamily="18" charset="0"/>
              </a:rPr>
              <a:t>Router</a:t>
            </a:r>
          </a:p>
          <a:p>
            <a:pPr marL="742950" lvl="1" indent="-285750">
              <a:lnSpc>
                <a:spcPts val="1490"/>
              </a:lnSpc>
              <a:spcBef>
                <a:spcPts val="50"/>
              </a:spcBef>
              <a:spcAft>
                <a:spcPts val="0"/>
              </a:spcAft>
              <a:buSzPts val="1200"/>
              <a:buFont typeface="Courier New" panose="02070309020205020404" pitchFamily="49" charset="0"/>
              <a:buChar char="o"/>
              <a:tabLst>
                <a:tab pos="751205" algn="l"/>
              </a:tabLst>
            </a:pPr>
            <a:r>
              <a:rPr lang="de-DE" sz="1200" b="1">
                <a:latin typeface="Calibri" panose="020F0502020204030204" pitchFamily="34" charset="0"/>
                <a:ea typeface="Courier New" panose="02070309020205020404" pitchFamily="49" charset="0"/>
                <a:cs typeface="Times New Roman" panose="02020603050405020304" pitchFamily="18" charset="0"/>
              </a:rPr>
              <a:t>Router</a:t>
            </a:r>
            <a:r>
              <a:rPr lang="de-DE" sz="1200" b="1" spc="-20">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arbeiten</a:t>
            </a:r>
            <a:r>
              <a:rPr lang="de-DE" sz="1200" b="1" spc="-20">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auf</a:t>
            </a:r>
            <a:r>
              <a:rPr lang="de-DE" sz="1200" b="1" spc="-20">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Schicht</a:t>
            </a:r>
            <a:r>
              <a:rPr lang="de-DE" sz="1200" b="1" spc="-30">
                <a:latin typeface="Calibri" panose="020F0502020204030204" pitchFamily="34" charset="0"/>
                <a:ea typeface="Courier New" panose="02070309020205020404" pitchFamily="49" charset="0"/>
                <a:cs typeface="Times New Roman" panose="02020603050405020304" pitchFamily="18" charset="0"/>
              </a:rPr>
              <a:t> </a:t>
            </a:r>
            <a:r>
              <a:rPr lang="de-DE" sz="1200" b="1">
                <a:latin typeface="Calibri" panose="020F0502020204030204" pitchFamily="34" charset="0"/>
                <a:ea typeface="Courier New" panose="02070309020205020404" pitchFamily="49" charset="0"/>
                <a:cs typeface="Times New Roman" panose="02020603050405020304" pitchFamily="18" charset="0"/>
              </a:rPr>
              <a:t>3</a:t>
            </a:r>
            <a:endParaRPr lang="de-DE" sz="1100">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60"/>
              </a:lnSpc>
              <a:buSzPts val="1200"/>
              <a:buFont typeface="Courier New" panose="02070309020205020404" pitchFamily="49" charset="0"/>
              <a:buChar char="o"/>
              <a:tabLst>
                <a:tab pos="751205" algn="l"/>
              </a:tabLst>
            </a:pPr>
            <a:r>
              <a:rPr lang="de-DE" sz="1200" b="1">
                <a:latin typeface="Calibri" panose="020F0502020204030204" pitchFamily="34" charset="0"/>
                <a:ea typeface="Courier New" panose="02070309020205020404" pitchFamily="49" charset="0"/>
                <a:cs typeface="Times New Roman" panose="02020603050405020304" pitchFamily="18" charset="0"/>
              </a:rPr>
              <a:t>Router</a:t>
            </a:r>
            <a:endParaRPr lang="de-DE" sz="1100">
              <a:latin typeface="Calibri" panose="020F0502020204030204" pitchFamily="34" charset="0"/>
              <a:ea typeface="Courier New" panose="02070309020205020404" pitchFamily="49" charset="0"/>
              <a:cs typeface="Times New Roman" panose="02020603050405020304" pitchFamily="18" charset="0"/>
            </a:endParaRPr>
          </a:p>
          <a:p>
            <a:pPr marL="1143000" marR="266700" lvl="2" indent="-228600">
              <a:lnSpc>
                <a:spcPct val="98000"/>
              </a:lnSpc>
              <a:buSzPts val="1200"/>
              <a:buFont typeface="Microsoft Sans Serif" panose="020B0604020202020204" pitchFamily="34" charset="0"/>
              <a:buChar char="▪"/>
              <a:tabLst>
                <a:tab pos="120840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Wird</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um</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zwei</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mehr</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Netzwerke</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zu</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Internet-</a:t>
            </a:r>
            <a:r>
              <a:rPr lang="de-DE" sz="1200" spc="16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Netzwerk</a:t>
            </a:r>
            <a:r>
              <a:rPr lang="de-DE" sz="1200" spc="-4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zu</a:t>
            </a:r>
            <a:r>
              <a:rPr lang="de-DE" sz="1200" spc="-4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verbinden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marR="574675" lvl="2" indent="-228600">
              <a:lnSpc>
                <a:spcPct val="99000"/>
              </a:lnSpc>
              <a:buSzPts val="1200"/>
              <a:buFont typeface="Microsoft Sans Serif" panose="020B0604020202020204" pitchFamily="34" charset="0"/>
              <a:buChar char="▪"/>
              <a:tabLst>
                <a:tab pos="120840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Router</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verlassen</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sich</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auf</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IP-Adressen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eines</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Pakets,</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um</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das</a:t>
            </a:r>
            <a:r>
              <a:rPr lang="de-DE" sz="1200" spc="22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10">
                <a:latin typeface="Calibri" panose="020F0502020204030204" pitchFamily="34" charset="0"/>
                <a:ea typeface="Microsoft Sans Serif" panose="020B0604020202020204" pitchFamily="34" charset="0"/>
                <a:cs typeface="Times New Roman" panose="02020603050405020304" pitchFamily="18" charset="0"/>
              </a:rPr>
              <a:t>richtige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Ziel</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zu</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bestimmen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marR="266700" lvl="2" indent="-228600">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Sobald</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es</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im</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Netzwerk</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ist,</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führt</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es</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ARP-Anfrage</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durch,</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um</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das</a:t>
            </a:r>
            <a:r>
              <a:rPr lang="de-DE" sz="1200" spc="27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endgültige</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Ziel</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zu</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finden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45"/>
              </a:spcBef>
              <a:buSzPts val="1200"/>
              <a:buFont typeface="Courier New" panose="02070309020205020404" pitchFamily="49" charset="0"/>
              <a:buChar char="o"/>
              <a:tabLst>
                <a:tab pos="7512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Zugriffskontrollliste</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143000" marR="372745" lvl="2" indent="-228600" algn="just">
              <a:lnSpc>
                <a:spcPct val="99000"/>
              </a:lnSpc>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Ein geordneter</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Satz</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von</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Regeln,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die</a:t>
            </a:r>
            <a:r>
              <a:rPr lang="de-DE" sz="1200" spc="-5">
                <a:latin typeface="Calibri" panose="020F0502020204030204" pitchFamily="34" charset="0"/>
                <a:ea typeface="Microsoft Sans Serif" panose="020B0604020202020204" pitchFamily="34" charset="0"/>
                <a:cs typeface="Times New Roman" panose="02020603050405020304" pitchFamily="18" charset="0"/>
              </a:rPr>
              <a:t> ein</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Router</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verwendet, um</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zu</a:t>
            </a:r>
            <a:r>
              <a:rPr lang="de-DE" sz="1200" spc="16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entscheiden,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ob</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er</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Datenverkehr</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aufgrund</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bestimmter Merkmale</a:t>
            </a:r>
            <a:r>
              <a:rPr lang="de-DE" sz="1200" spc="36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zulässt</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oder</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ablehnt</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IP-Spoofing</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wird</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um</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ACL</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eines</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Routers</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auszutricksen</a:t>
            </a:r>
            <a:endParaRPr lang="de-DE" sz="1200">
              <a:effectLst/>
              <a:latin typeface="Calibri" panose="020F0502020204030204" pitchFamily="34" charset="0"/>
              <a:ea typeface="Microsoft Sans Serif" panose="020B0604020202020204" pitchFamily="34"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4">
            <p14:nvContentPartPr>
              <p14:cNvPr id="4" name="Freihand 3">
                <a:extLst>
                  <a:ext uri="{FF2B5EF4-FFF2-40B4-BE49-F238E27FC236}">
                    <a16:creationId xmlns:a16="http://schemas.microsoft.com/office/drawing/2014/main" id="{58B38ECC-1815-468D-91E9-3EE4E2BB3A5F}"/>
                  </a:ext>
                </a:extLst>
              </p14:cNvPr>
              <p14:cNvContentPartPr/>
              <p14:nvPr/>
            </p14:nvContentPartPr>
            <p14:xfrm>
              <a:off x="2534040" y="3065760"/>
              <a:ext cx="2128320" cy="1029600"/>
            </p14:xfrm>
          </p:contentPart>
        </mc:Choice>
        <mc:Fallback xmlns="">
          <p:pic>
            <p:nvPicPr>
              <p:cNvPr id="4" name="Freihand 3">
                <a:extLst>
                  <a:ext uri="{FF2B5EF4-FFF2-40B4-BE49-F238E27FC236}">
                    <a16:creationId xmlns:a16="http://schemas.microsoft.com/office/drawing/2014/main" id="{58B38ECC-1815-468D-91E9-3EE4E2BB3A5F}"/>
                  </a:ext>
                </a:extLst>
              </p:cNvPr>
              <p:cNvPicPr/>
              <p:nvPr/>
            </p:nvPicPr>
            <p:blipFill>
              <a:blip r:embed="rId5"/>
              <a:stretch>
                <a:fillRect/>
              </a:stretch>
            </p:blipFill>
            <p:spPr>
              <a:xfrm>
                <a:off x="2524680" y="3056400"/>
                <a:ext cx="2147040" cy="1048320"/>
              </a:xfrm>
              <a:prstGeom prst="rect">
                <a:avLst/>
              </a:prstGeom>
            </p:spPr>
          </p:pic>
        </mc:Fallback>
      </mc:AlternateContent>
    </p:spTree>
    <p:extLst>
      <p:ext uri="{BB962C8B-B14F-4D97-AF65-F5344CB8AC3E}">
        <p14:creationId xmlns:p14="http://schemas.microsoft.com/office/powerpoint/2010/main" val="357110813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50837"/>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11"/>
            </a:pPr>
            <a:r>
              <a:rPr lang="de-DE" sz="2000" b="1"/>
              <a:t>Netzwerk-Design</a:t>
            </a:r>
          </a:p>
          <a:p>
            <a:pPr marL="457200" indent="-457200">
              <a:buFont typeface="+mj-lt"/>
              <a:buAutoNum type="arabicPeriod" startAt="11"/>
            </a:pPr>
            <a:endParaRPr lang="de-DE" sz="2000" b="1"/>
          </a:p>
          <a:p>
            <a:pPr marL="457200" indent="-457200">
              <a:buFont typeface="+mj-lt"/>
              <a:buAutoNum type="arabicPeriod" startAt="11"/>
            </a:pPr>
            <a:endParaRPr lang="de-DE" sz="2000" b="1"/>
          </a:p>
          <a:p>
            <a:pPr marL="457200" indent="-457200">
              <a:buFont typeface="+mj-lt"/>
              <a:buAutoNum type="arabicPeriod" startAt="11"/>
            </a:pPr>
            <a:endParaRPr lang="de-DE" sz="2000" b="1"/>
          </a:p>
          <a:p>
            <a:pPr marL="457200" indent="-457200">
              <a:buFont typeface="+mj-lt"/>
              <a:buAutoNum type="arabicPeriod" startAt="11"/>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895D9A24-277C-43E0-B114-B9979ABC7DBB}"/>
              </a:ext>
            </a:extLst>
          </p:cNvPr>
          <p:cNvSpPr/>
          <p:nvPr/>
        </p:nvSpPr>
        <p:spPr>
          <a:xfrm>
            <a:off x="9279082" y="7412105"/>
            <a:ext cx="1495922" cy="215444"/>
          </a:xfrm>
          <a:prstGeom prst="rect">
            <a:avLst/>
          </a:prstGeom>
        </p:spPr>
        <p:txBody>
          <a:bodyPr wrap="none">
            <a:spAutoFit/>
          </a:bodyPr>
          <a:lstStyle/>
          <a:p>
            <a:r>
              <a:rPr lang="de-DE" sz="800"/>
              <a:t>https://www.DionTraining.com</a:t>
            </a:r>
          </a:p>
        </p:txBody>
      </p:sp>
      <p:sp>
        <p:nvSpPr>
          <p:cNvPr id="4" name="Rechteck 3">
            <a:extLst>
              <a:ext uri="{FF2B5EF4-FFF2-40B4-BE49-F238E27FC236}">
                <a16:creationId xmlns:a16="http://schemas.microsoft.com/office/drawing/2014/main" id="{0E4DBFE5-299A-4D8D-9BDA-EED186907A7F}"/>
              </a:ext>
            </a:extLst>
          </p:cNvPr>
          <p:cNvSpPr/>
          <p:nvPr/>
        </p:nvSpPr>
        <p:spPr>
          <a:xfrm>
            <a:off x="666357" y="2788269"/>
            <a:ext cx="6864350" cy="2591415"/>
          </a:xfrm>
          <a:prstGeom prst="rect">
            <a:avLst/>
          </a:prstGeom>
        </p:spPr>
        <p:txBody>
          <a:bodyPr wrap="square">
            <a:spAutoFit/>
          </a:bodyPr>
          <a:lstStyle/>
          <a:p>
            <a:pPr marL="342900" lvl="0" indent="-342900">
              <a:buSzPts val="1200"/>
              <a:buFont typeface="Symbol" panose="05050102010706020507" pitchFamily="18" charset="2"/>
              <a:buChar char=""/>
              <a:tabLst>
                <a:tab pos="294005" algn="l"/>
              </a:tabLst>
            </a:pPr>
            <a:r>
              <a:rPr lang="de-DE" sz="1200" b="1" spc="-5">
                <a:latin typeface="Calibri" panose="020F0502020204030204" pitchFamily="34" charset="0"/>
                <a:ea typeface="Symbol" panose="05050102010706020507" pitchFamily="18" charset="2"/>
                <a:cs typeface="Times New Roman" panose="02020603050405020304" pitchFamily="18" charset="0"/>
              </a:rPr>
              <a:t>Netzwerk-Zonen</a:t>
            </a:r>
            <a:endParaRPr lang="de-DE" sz="1200" b="1">
              <a:latin typeface="Calibri" panose="020F0502020204030204" pitchFamily="34" charset="0"/>
              <a:ea typeface="Symbol" panose="05050102010706020507" pitchFamily="18" charset="2"/>
              <a:cs typeface="Times New Roman" panose="02020603050405020304" pitchFamily="18" charset="0"/>
            </a:endParaRPr>
          </a:p>
          <a:p>
            <a:pPr marL="742950" marR="64135" lvl="1" indent="-285750">
              <a:lnSpc>
                <a:spcPts val="1480"/>
              </a:lnSpc>
              <a:spcBef>
                <a:spcPts val="15"/>
              </a:spcBef>
              <a:spcAft>
                <a:spcPts val="0"/>
              </a:spcAft>
              <a:buSzPts val="1200"/>
              <a:buFont typeface="Courier New" panose="02070309020205020404" pitchFamily="49" charset="0"/>
              <a:buChar char="o"/>
              <a:tabLst>
                <a:tab pos="751205" algn="l"/>
              </a:tabLst>
            </a:pPr>
            <a:r>
              <a:rPr lang="de-DE" sz="1200">
                <a:latin typeface="Calibri" panose="020F0502020204030204" pitchFamily="34" charset="0"/>
                <a:ea typeface="Courier New" panose="02070309020205020404" pitchFamily="49" charset="0"/>
                <a:cs typeface="Times New Roman" panose="02020603050405020304" pitchFamily="18" charset="0"/>
              </a:rPr>
              <a:t>Jeder</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Datenverkehr,</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den</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Sie</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vertraulich</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über</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das</a:t>
            </a:r>
            <a:r>
              <a:rPr lang="de-DE" sz="1200" spc="-4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Internet</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abwickeln</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möchten,</a:t>
            </a:r>
            <a:r>
              <a:rPr lang="de-DE" sz="1200" spc="305">
                <a:latin typeface="Times New Roman" panose="02020603050405020304" pitchFamily="18"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sollte</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ein</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VPN</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verwenden</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65"/>
              </a:lnSpc>
              <a:spcBef>
                <a:spcPts val="35"/>
              </a:spcBef>
              <a:buSzPts val="1200"/>
              <a:buFont typeface="Courier New" panose="02070309020205020404" pitchFamily="49" charset="0"/>
              <a:buChar char="o"/>
              <a:tabLst>
                <a:tab pos="7512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Entmilitarisierte</a:t>
            </a:r>
            <a:r>
              <a:rPr lang="de-DE" sz="1200" b="1" spc="-60">
                <a:latin typeface="Calibri" panose="020F0502020204030204" pitchFamily="34" charset="0"/>
                <a:ea typeface="Courier New" panose="02070309020205020404" pitchFamily="49" charset="0"/>
                <a:cs typeface="Times New Roman" panose="02020603050405020304" pitchFamily="18" charset="0"/>
              </a:rPr>
              <a:t> </a:t>
            </a:r>
            <a:r>
              <a:rPr lang="de-DE" sz="1200" b="1">
                <a:latin typeface="Calibri" panose="020F0502020204030204" pitchFamily="34" charset="0"/>
                <a:ea typeface="Courier New" panose="02070309020205020404" pitchFamily="49" charset="0"/>
                <a:cs typeface="Times New Roman" panose="02020603050405020304" pitchFamily="18" charset="0"/>
              </a:rPr>
              <a:t>Zone</a:t>
            </a:r>
            <a:r>
              <a:rPr lang="de-DE" sz="1200" b="1" spc="-70">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(DMZ)</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143000" marR="483235" lvl="2" indent="-228600">
              <a:lnSpc>
                <a:spcPct val="99000"/>
              </a:lnSpc>
              <a:buSzPts val="1200"/>
              <a:buFont typeface="Microsoft Sans Serif" panose="020B0604020202020204" pitchFamily="34" charset="0"/>
              <a:buChar char="▪"/>
              <a:tabLst>
                <a:tab pos="1208405" algn="l"/>
              </a:tabLst>
            </a:pPr>
            <a:r>
              <a:rPr lang="de-DE" sz="1200" spc="-10">
                <a:latin typeface="Calibri" panose="020F0502020204030204" pitchFamily="34" charset="0"/>
                <a:ea typeface="Microsoft Sans Serif" panose="020B0604020202020204" pitchFamily="34" charset="0"/>
                <a:cs typeface="Times New Roman" panose="02020603050405020304" pitchFamily="18" charset="0"/>
              </a:rPr>
              <a:t>Fokussiert</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10">
                <a:latin typeface="Calibri" panose="020F0502020204030204" pitchFamily="34" charset="0"/>
                <a:ea typeface="Microsoft Sans Serif" panose="020B0604020202020204" pitchFamily="34" charset="0"/>
                <a:cs typeface="Times New Roman" panose="02020603050405020304" pitchFamily="18" charset="0"/>
              </a:rPr>
              <a:t>auf</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Bereitstellung</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eines</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kontrollierten</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Zugriffs</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auf</a:t>
            </a:r>
            <a:r>
              <a:rPr lang="de-DE" sz="1200" spc="25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öffentlich</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verfügbare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Server,</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die</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innerhalb</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Ihres</a:t>
            </a:r>
            <a:r>
              <a:rPr lang="de-DE" sz="1200" spc="16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Unternehmensnetzwerks</a:t>
            </a:r>
            <a:r>
              <a:rPr lang="de-DE" sz="1200" spc="-8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gehostet</a:t>
            </a:r>
            <a:r>
              <a:rPr lang="de-DE" sz="1200" spc="-8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werden</a:t>
            </a:r>
            <a:br>
              <a:rPr lang="de-DE" sz="1100">
                <a:latin typeface="Calibri" panose="020F0502020204030204" pitchFamily="34" charset="0"/>
                <a:ea typeface="Calibri" panose="020F0502020204030204" pitchFamily="34" charset="0"/>
                <a:cs typeface="Times New Roman" panose="02020603050405020304" pitchFamily="18" charset="0"/>
              </a:rPr>
            </a:br>
            <a:r>
              <a:rPr lang="de-DE" sz="1200">
                <a:latin typeface="Calibri" panose="020F0502020204030204" pitchFamily="34" charset="0"/>
                <a:ea typeface="Calibri" panose="020F0502020204030204" pitchFamily="34" charset="0"/>
                <a:cs typeface="Calibri" panose="020F0502020204030204" pitchFamily="34" charset="0"/>
              </a:rPr>
              <a:t> </a:t>
            </a:r>
            <a:endParaRPr lang="de-DE" sz="1100">
              <a:latin typeface="Calibri" panose="020F0502020204030204" pitchFamily="34" charset="0"/>
              <a:ea typeface="Calibri" panose="020F0502020204030204" pitchFamily="34" charset="0"/>
              <a:cs typeface="Times New Roman" panose="02020603050405020304" pitchFamily="18" charset="0"/>
            </a:endParaRPr>
          </a:p>
          <a:p>
            <a:pPr marL="1143000" marR="461010" lvl="2" indent="-228600">
              <a:spcBef>
                <a:spcPts val="330"/>
              </a:spcBef>
              <a:spcAft>
                <a:spcPts val="0"/>
              </a:spcAft>
              <a:buSzPts val="1200"/>
              <a:buFont typeface="Microsoft Sans Serif" panose="020B0604020202020204" pitchFamily="34" charset="0"/>
              <a:buChar char="▪"/>
              <a:tabLst>
                <a:tab pos="11957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Unterzonen</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können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erstellt</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werden,</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um</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zusätzlichen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Schutz</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für</a:t>
            </a:r>
            <a:r>
              <a:rPr lang="de-DE" sz="1200" spc="18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einige</a:t>
            </a:r>
            <a:r>
              <a:rPr lang="de-DE" sz="1200" spc="-4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Server</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zu</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bieten</a:t>
            </a:r>
            <a:endParaRPr lang="de-DE" sz="110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ts val="1465"/>
              </a:lnSpc>
              <a:spcBef>
                <a:spcPts val="255"/>
              </a:spcBef>
              <a:buSzPts val="1200"/>
              <a:buFont typeface="Courier New" panose="02070309020205020404" pitchFamily="49" charset="0"/>
              <a:buChar char="o"/>
              <a:tabLst>
                <a:tab pos="7512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Extranet</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143000" marR="801370" lvl="2" indent="-228600">
              <a:lnSpc>
                <a:spcPct val="99000"/>
              </a:lnSpc>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Spezialisierte</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Art</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von</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DMZ,</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für</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den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Zugriff</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Ihrer</a:t>
            </a:r>
            <a:r>
              <a:rPr lang="de-DE" sz="1200" spc="15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Partnerorganisationen</a:t>
            </a:r>
            <a:r>
              <a:rPr lang="de-DE" sz="1200" spc="-4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über</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Weitverkehrsnetz</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erstellt</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wird</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buSzPts val="1200"/>
              <a:buFont typeface="Courier New" panose="02070309020205020404" pitchFamily="49" charset="0"/>
              <a:buChar char="o"/>
              <a:tabLst>
                <a:tab pos="751205" algn="l"/>
              </a:tabLst>
            </a:pPr>
            <a:r>
              <a:rPr lang="de-DE" sz="1200">
                <a:latin typeface="Calibri" panose="020F0502020204030204" pitchFamily="34" charset="0"/>
                <a:ea typeface="Courier New" panose="02070309020205020404" pitchFamily="49" charset="0"/>
                <a:cs typeface="Times New Roman" panose="02020603050405020304" pitchFamily="18" charset="0"/>
              </a:rPr>
              <a:t>Intranets</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werden</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verwendet,</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wenn</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nur</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ein</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Unternehmen</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beteiligt</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ist</a:t>
            </a:r>
            <a:endParaRPr lang="de-DE" sz="1200">
              <a:effectLst/>
              <a:latin typeface="Calibri" panose="020F0502020204030204" pitchFamily="34" charset="0"/>
              <a:ea typeface="Courier New" panose="02070309020205020404" pitchFamily="49" charset="0"/>
              <a:cs typeface="Times New Roman" panose="02020603050405020304" pitchFamily="18" charset="0"/>
            </a:endParaRPr>
          </a:p>
        </p:txBody>
      </p:sp>
      <p:pic>
        <p:nvPicPr>
          <p:cNvPr id="5" name="Grafik 4">
            <a:extLst>
              <a:ext uri="{FF2B5EF4-FFF2-40B4-BE49-F238E27FC236}">
                <a16:creationId xmlns:a16="http://schemas.microsoft.com/office/drawing/2014/main" id="{1846D3ED-F78F-4F12-9C5E-9C36A7890D97}"/>
              </a:ext>
            </a:extLst>
          </p:cNvPr>
          <p:cNvPicPr>
            <a:picLocks noChangeAspect="1"/>
          </p:cNvPicPr>
          <p:nvPr/>
        </p:nvPicPr>
        <p:blipFill>
          <a:blip r:embed="rId4"/>
          <a:stretch>
            <a:fillRect/>
          </a:stretch>
        </p:blipFill>
        <p:spPr>
          <a:xfrm>
            <a:off x="3365500" y="1404565"/>
            <a:ext cx="6794500" cy="1495832"/>
          </a:xfrm>
          <a:prstGeom prst="rect">
            <a:avLst/>
          </a:prstGeom>
        </p:spPr>
      </p:pic>
      <p:pic>
        <p:nvPicPr>
          <p:cNvPr id="10" name="Grafik 9">
            <a:extLst>
              <a:ext uri="{FF2B5EF4-FFF2-40B4-BE49-F238E27FC236}">
                <a16:creationId xmlns:a16="http://schemas.microsoft.com/office/drawing/2014/main" id="{DA4F038E-3BB6-4415-B65B-23EFD29671CB}"/>
              </a:ext>
            </a:extLst>
          </p:cNvPr>
          <p:cNvPicPr>
            <a:picLocks noChangeAspect="1"/>
          </p:cNvPicPr>
          <p:nvPr/>
        </p:nvPicPr>
        <p:blipFill>
          <a:blip r:embed="rId5"/>
          <a:stretch>
            <a:fillRect/>
          </a:stretch>
        </p:blipFill>
        <p:spPr>
          <a:xfrm>
            <a:off x="6946900" y="3370669"/>
            <a:ext cx="2911809" cy="2268502"/>
          </a:xfrm>
          <a:prstGeom prst="rect">
            <a:avLst/>
          </a:prstGeom>
        </p:spPr>
      </p:pic>
      <p:pic>
        <p:nvPicPr>
          <p:cNvPr id="4100" name="Picture 4" descr="intranet vs extranet">
            <a:extLst>
              <a:ext uri="{FF2B5EF4-FFF2-40B4-BE49-F238E27FC236}">
                <a16:creationId xmlns:a16="http://schemas.microsoft.com/office/drawing/2014/main" id="{788AE058-25A3-4467-815F-3F7545BE7B7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38179" y="5342875"/>
            <a:ext cx="2736921" cy="1828263"/>
          </a:xfrm>
          <a:prstGeom prst="rect">
            <a:avLst/>
          </a:prstGeom>
          <a:noFill/>
          <a:extLst>
            <a:ext uri="{909E8E84-426E-40DD-AFC4-6F175D3DCCD1}">
              <a14:hiddenFill xmlns:a14="http://schemas.microsoft.com/office/drawing/2010/main">
                <a:solidFill>
                  <a:srgbClr val="FFFFFF"/>
                </a:solidFill>
              </a14:hiddenFill>
            </a:ext>
          </a:extLst>
        </p:spPr>
      </p:pic>
      <p:sp>
        <p:nvSpPr>
          <p:cNvPr id="11" name="Rechteck 10">
            <a:extLst>
              <a:ext uri="{FF2B5EF4-FFF2-40B4-BE49-F238E27FC236}">
                <a16:creationId xmlns:a16="http://schemas.microsoft.com/office/drawing/2014/main" id="{02F47113-F4AD-4251-B5EA-7E1A0913432C}"/>
              </a:ext>
            </a:extLst>
          </p:cNvPr>
          <p:cNvSpPr/>
          <p:nvPr/>
        </p:nvSpPr>
        <p:spPr>
          <a:xfrm>
            <a:off x="9569225" y="7237819"/>
            <a:ext cx="1205779" cy="215444"/>
          </a:xfrm>
          <a:prstGeom prst="rect">
            <a:avLst/>
          </a:prstGeom>
        </p:spPr>
        <p:txBody>
          <a:bodyPr wrap="none">
            <a:spAutoFit/>
          </a:bodyPr>
          <a:lstStyle/>
          <a:p>
            <a:r>
              <a:rPr lang="de-DE" sz="800"/>
              <a:t>https://www.cisco.com</a:t>
            </a:r>
          </a:p>
        </p:txBody>
      </p:sp>
      <p:sp>
        <p:nvSpPr>
          <p:cNvPr id="12" name="Rechteck 11">
            <a:extLst>
              <a:ext uri="{FF2B5EF4-FFF2-40B4-BE49-F238E27FC236}">
                <a16:creationId xmlns:a16="http://schemas.microsoft.com/office/drawing/2014/main" id="{A838D826-AB6B-4F85-92D6-594F79724659}"/>
              </a:ext>
            </a:extLst>
          </p:cNvPr>
          <p:cNvSpPr/>
          <p:nvPr/>
        </p:nvSpPr>
        <p:spPr>
          <a:xfrm>
            <a:off x="7556500" y="1220376"/>
            <a:ext cx="5346700" cy="215444"/>
          </a:xfrm>
          <a:prstGeom prst="rect">
            <a:avLst/>
          </a:prstGeom>
        </p:spPr>
        <p:txBody>
          <a:bodyPr>
            <a:spAutoFit/>
          </a:bodyPr>
          <a:lstStyle/>
          <a:p>
            <a:r>
              <a:rPr lang="de-DE" sz="800"/>
              <a:t>https://de.wikipedia.org/wiki/Demilitarisierte_Zone_(Korea)</a:t>
            </a:r>
          </a:p>
        </p:txBody>
      </p:sp>
      <p:sp>
        <p:nvSpPr>
          <p:cNvPr id="13" name="Rechteck 12">
            <a:extLst>
              <a:ext uri="{FF2B5EF4-FFF2-40B4-BE49-F238E27FC236}">
                <a16:creationId xmlns:a16="http://schemas.microsoft.com/office/drawing/2014/main" id="{2184B0F6-A48F-4F1F-AC4C-4040FCB4566E}"/>
              </a:ext>
            </a:extLst>
          </p:cNvPr>
          <p:cNvSpPr/>
          <p:nvPr/>
        </p:nvSpPr>
        <p:spPr>
          <a:xfrm>
            <a:off x="6261100" y="7248380"/>
            <a:ext cx="5346700" cy="215444"/>
          </a:xfrm>
          <a:prstGeom prst="rect">
            <a:avLst/>
          </a:prstGeom>
        </p:spPr>
        <p:txBody>
          <a:bodyPr>
            <a:spAutoFit/>
          </a:bodyPr>
          <a:lstStyle/>
          <a:p>
            <a:r>
              <a:rPr lang="de-DE" sz="800"/>
              <a:t>https://www.integralchoice.com/intranet-vs-extranet-what-is-the-difference/</a:t>
            </a:r>
          </a:p>
        </p:txBody>
      </p:sp>
      <mc:AlternateContent xmlns:mc="http://schemas.openxmlformats.org/markup-compatibility/2006" xmlns:p14="http://schemas.microsoft.com/office/powerpoint/2010/main">
        <mc:Choice Requires="p14">
          <p:contentPart p14:bwMode="auto" r:id="rId7">
            <p14:nvContentPartPr>
              <p14:cNvPr id="2" name="Freihand 1">
                <a:extLst>
                  <a:ext uri="{FF2B5EF4-FFF2-40B4-BE49-F238E27FC236}">
                    <a16:creationId xmlns:a16="http://schemas.microsoft.com/office/drawing/2014/main" id="{E893B4FE-2FDB-4D14-B540-08FBDA5E271E}"/>
                  </a:ext>
                </a:extLst>
              </p14:cNvPr>
              <p14:cNvContentPartPr/>
              <p14:nvPr/>
            </p14:nvContentPartPr>
            <p14:xfrm>
              <a:off x="776880" y="6495840"/>
              <a:ext cx="105480" cy="259200"/>
            </p14:xfrm>
          </p:contentPart>
        </mc:Choice>
        <mc:Fallback xmlns="">
          <p:pic>
            <p:nvPicPr>
              <p:cNvPr id="2" name="Freihand 1">
                <a:extLst>
                  <a:ext uri="{FF2B5EF4-FFF2-40B4-BE49-F238E27FC236}">
                    <a16:creationId xmlns:a16="http://schemas.microsoft.com/office/drawing/2014/main" id="{E893B4FE-2FDB-4D14-B540-08FBDA5E271E}"/>
                  </a:ext>
                </a:extLst>
              </p:cNvPr>
              <p:cNvPicPr/>
              <p:nvPr/>
            </p:nvPicPr>
            <p:blipFill>
              <a:blip r:embed="rId8"/>
              <a:stretch>
                <a:fillRect/>
              </a:stretch>
            </p:blipFill>
            <p:spPr>
              <a:xfrm>
                <a:off x="767520" y="6486480"/>
                <a:ext cx="124200" cy="277920"/>
              </a:xfrm>
              <a:prstGeom prst="rect">
                <a:avLst/>
              </a:prstGeom>
            </p:spPr>
          </p:pic>
        </mc:Fallback>
      </mc:AlternateContent>
    </p:spTree>
    <p:extLst>
      <p:ext uri="{BB962C8B-B14F-4D97-AF65-F5344CB8AC3E}">
        <p14:creationId xmlns:p14="http://schemas.microsoft.com/office/powerpoint/2010/main" val="359089746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350837"/>
            <a:ext cx="10693400" cy="7024032"/>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11"/>
            </a:pPr>
            <a:r>
              <a:rPr lang="de-DE" sz="2000" b="1"/>
              <a:t>Netzwerk-Design</a:t>
            </a:r>
          </a:p>
          <a:p>
            <a:pPr marL="457200" indent="-457200">
              <a:buFont typeface="+mj-lt"/>
              <a:buAutoNum type="arabicPeriod" startAt="11"/>
            </a:pPr>
            <a:endParaRPr lang="de-DE" sz="2000" b="1"/>
          </a:p>
          <a:p>
            <a:pPr marL="457200" indent="-457200">
              <a:buFont typeface="+mj-lt"/>
              <a:buAutoNum type="arabicPeriod" startAt="11"/>
            </a:pPr>
            <a:endParaRPr lang="de-DE" sz="2000" b="1"/>
          </a:p>
          <a:p>
            <a:pPr marL="457200" indent="-457200">
              <a:buFont typeface="+mj-lt"/>
              <a:buAutoNum type="arabicPeriod" startAt="11"/>
            </a:pPr>
            <a:endParaRPr lang="de-DE" sz="2000" b="1"/>
          </a:p>
          <a:p>
            <a:pPr marL="457200" indent="-457200">
              <a:buFont typeface="+mj-lt"/>
              <a:buAutoNum type="arabicPeriod" startAt="11"/>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895D9A24-277C-43E0-B114-B9979ABC7DBB}"/>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4" name="Rechteck 3">
            <a:extLst>
              <a:ext uri="{FF2B5EF4-FFF2-40B4-BE49-F238E27FC236}">
                <a16:creationId xmlns:a16="http://schemas.microsoft.com/office/drawing/2014/main" id="{CA6D002F-6CAC-48C6-80CB-AF1ADF628FB4}"/>
              </a:ext>
            </a:extLst>
          </p:cNvPr>
          <p:cNvSpPr/>
          <p:nvPr/>
        </p:nvSpPr>
        <p:spPr>
          <a:xfrm>
            <a:off x="0" y="2244169"/>
            <a:ext cx="10972800" cy="5130700"/>
          </a:xfrm>
          <a:prstGeom prst="rect">
            <a:avLst/>
          </a:prstGeom>
        </p:spPr>
        <p:txBody>
          <a:bodyPr wrap="square">
            <a:spAutoFit/>
          </a:bodyPr>
          <a:lstStyle/>
          <a:p>
            <a:pPr marL="342900" lvl="0" indent="-342900">
              <a:buSzPts val="1200"/>
              <a:buFont typeface="Symbol" panose="05050102010706020507" pitchFamily="18" charset="2"/>
              <a:buChar char=""/>
              <a:tabLst>
                <a:tab pos="294005" algn="l"/>
              </a:tabLst>
            </a:pPr>
            <a:r>
              <a:rPr lang="de-DE" sz="1200" b="1" spc="-10">
                <a:latin typeface="Calibri" panose="020F0502020204030204" pitchFamily="34" charset="0"/>
                <a:ea typeface="Symbol" panose="05050102010706020507" pitchFamily="18" charset="2"/>
                <a:cs typeface="Times New Roman" panose="02020603050405020304" pitchFamily="18" charset="0"/>
              </a:rPr>
              <a:t>Varianten – der Verteidigung</a:t>
            </a:r>
            <a:endParaRPr lang="de-DE" sz="1200" b="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5"/>
              </a:lnSpc>
              <a:spcBef>
                <a:spcPts val="45"/>
              </a:spcBef>
              <a:spcAft>
                <a:spcPts val="0"/>
              </a:spcAft>
              <a:buSzPts val="1200"/>
              <a:buFont typeface="Courier New" panose="02070309020205020404" pitchFamily="49" charset="0"/>
              <a:buChar char="o"/>
              <a:tabLst>
                <a:tab pos="751205" algn="l"/>
              </a:tabLst>
            </a:pPr>
            <a:r>
              <a:rPr lang="de-DE" sz="1200" b="1" spc="-10">
                <a:latin typeface="Calibri" panose="020F0502020204030204" pitchFamily="34" charset="0"/>
                <a:ea typeface="Courier New" panose="02070309020205020404" pitchFamily="49" charset="0"/>
                <a:cs typeface="Times New Roman" panose="02020603050405020304" pitchFamily="18" charset="0"/>
              </a:rPr>
              <a:t>Internet-facing</a:t>
            </a:r>
            <a:r>
              <a:rPr lang="de-DE" sz="1200" b="1" spc="-75">
                <a:latin typeface="Calibri" panose="020F0502020204030204" pitchFamily="34" charset="0"/>
                <a:ea typeface="Courier New" panose="02070309020205020404" pitchFamily="49" charset="0"/>
                <a:cs typeface="Times New Roman" panose="02020603050405020304" pitchFamily="18" charset="0"/>
              </a:rPr>
              <a:t> </a:t>
            </a:r>
            <a:r>
              <a:rPr lang="de-DE" sz="1200" b="1" spc="-10">
                <a:latin typeface="Calibri" panose="020F0502020204030204" pitchFamily="34" charset="0"/>
                <a:ea typeface="Courier New" panose="02070309020205020404" pitchFamily="49" charset="0"/>
                <a:cs typeface="Times New Roman" panose="02020603050405020304" pitchFamily="18" charset="0"/>
              </a:rPr>
              <a:t>Host</a:t>
            </a:r>
            <a:endParaRPr lang="de-DE" sz="1100">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40"/>
              </a:lnSpc>
              <a:buSzPts val="1200"/>
              <a:buFont typeface="Microsoft Sans Serif" panose="020B0604020202020204" pitchFamily="34" charset="0"/>
              <a:buChar char="▪"/>
              <a:tabLst>
                <a:tab pos="120840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Jeder</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Host,</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eingehende</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Verbindungen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aus</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10">
                <a:latin typeface="Calibri" panose="020F0502020204030204" pitchFamily="34" charset="0"/>
                <a:ea typeface="Microsoft Sans Serif" panose="020B0604020202020204" pitchFamily="34" charset="0"/>
                <a:cs typeface="Times New Roman" panose="02020603050405020304" pitchFamily="18" charset="0"/>
              </a:rPr>
              <a:t>dem</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Internet</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annimmt</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35"/>
              </a:spcBef>
              <a:buSzPts val="1200"/>
              <a:buFont typeface="Courier New" panose="02070309020205020404" pitchFamily="49" charset="0"/>
              <a:buChar char="o"/>
              <a:tabLst>
                <a:tab pos="7512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Demilitarisierte</a:t>
            </a:r>
            <a:r>
              <a:rPr lang="de-DE" sz="1200" b="1" spc="-50">
                <a:latin typeface="Calibri" panose="020F0502020204030204" pitchFamily="34" charset="0"/>
                <a:ea typeface="Courier New" panose="02070309020205020404" pitchFamily="49" charset="0"/>
                <a:cs typeface="Times New Roman" panose="02020603050405020304" pitchFamily="18" charset="0"/>
              </a:rPr>
              <a:t> </a:t>
            </a:r>
            <a:r>
              <a:rPr lang="de-DE" sz="1200" b="1">
                <a:latin typeface="Calibri" panose="020F0502020204030204" pitchFamily="34" charset="0"/>
                <a:ea typeface="Courier New" panose="02070309020205020404" pitchFamily="49" charset="0"/>
                <a:cs typeface="Times New Roman" panose="02020603050405020304" pitchFamily="18" charset="0"/>
              </a:rPr>
              <a:t>Zone</a:t>
            </a:r>
            <a:r>
              <a:rPr lang="de-DE" sz="1200" b="1" spc="-40">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(DMZ)</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143000" marR="378460" lvl="2" indent="-228600">
              <a:lnSpc>
                <a:spcPct val="99000"/>
              </a:lnSpc>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Ein</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Segment,</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das</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vom</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Rest</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eines</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privaten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Netzwerks</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durch</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3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mehrere</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Firewalls</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isoliert</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ist</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Verbindungen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aus</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dem</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Internet</a:t>
            </a:r>
            <a:r>
              <a:rPr lang="de-DE" sz="1200" spc="27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über</a:t>
            </a:r>
            <a:r>
              <a:rPr lang="de-DE" sz="1200" spc="-4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bestimmte</a:t>
            </a:r>
            <a:r>
              <a:rPr lang="de-DE" sz="1200" spc="-4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Ports</a:t>
            </a:r>
            <a:r>
              <a:rPr lang="de-DE" sz="1200" spc="-4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annimmt</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840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Alles</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hinter</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DMZ</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ist</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für</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das</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äußere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Netzwerk</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unsichtbar</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65"/>
              </a:lnSpc>
              <a:spcBef>
                <a:spcPts val="45"/>
              </a:spcBef>
              <a:buSzPts val="1200"/>
              <a:buFont typeface="Courier New" panose="02070309020205020404" pitchFamily="49" charset="0"/>
              <a:buChar char="o"/>
              <a:tabLst>
                <a:tab pos="7512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Bastion</a:t>
            </a:r>
            <a:r>
              <a:rPr lang="de-DE" sz="1200" b="1" spc="-70">
                <a:latin typeface="Calibri" panose="020F0502020204030204" pitchFamily="34" charset="0"/>
                <a:ea typeface="Courier New" panose="02070309020205020404" pitchFamily="49" charset="0"/>
                <a:cs typeface="Times New Roman" panose="02020603050405020304" pitchFamily="18" charset="0"/>
              </a:rPr>
              <a:t> </a:t>
            </a:r>
            <a:r>
              <a:rPr lang="de-DE" sz="1200" b="1" spc="-10">
                <a:latin typeface="Calibri" panose="020F0502020204030204" pitchFamily="34" charset="0"/>
                <a:ea typeface="Courier New" panose="02070309020205020404" pitchFamily="49" charset="0"/>
                <a:cs typeface="Times New Roman" panose="02020603050405020304" pitchFamily="18" charset="0"/>
              </a:rPr>
              <a:t>Hosts</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143000" marR="334645" lvl="2" indent="-228600">
              <a:lnSpc>
                <a:spcPct val="99000"/>
              </a:lnSpc>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Hosts</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oder</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Server</a:t>
            </a:r>
            <a:r>
              <a:rPr lang="de-DE" sz="1200" spc="-10">
                <a:latin typeface="Calibri" panose="020F0502020204030204" pitchFamily="34" charset="0"/>
                <a:ea typeface="Microsoft Sans Serif" panose="020B0604020202020204" pitchFamily="34" charset="0"/>
                <a:cs typeface="Times New Roman" panose="02020603050405020304" pitchFamily="18" charset="0"/>
              </a:rPr>
              <a:t> in</a:t>
            </a:r>
            <a:r>
              <a:rPr lang="de-DE" sz="1200" spc="-5">
                <a:latin typeface="Calibri" panose="020F0502020204030204" pitchFamily="34" charset="0"/>
                <a:ea typeface="Microsoft Sans Serif" panose="020B0604020202020204" pitchFamily="34" charset="0"/>
                <a:cs typeface="Times New Roman" panose="02020603050405020304" pitchFamily="18" charset="0"/>
              </a:rPr>
              <a:t> der</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DMZ,</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nicht</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mit</a:t>
            </a:r>
            <a:r>
              <a:rPr lang="de-DE" sz="1200" spc="5">
                <a:latin typeface="Calibri" panose="020F0502020204030204" pitchFamily="34" charset="0"/>
                <a:ea typeface="Microsoft Sans Serif" panose="020B0604020202020204" pitchFamily="34" charset="0"/>
                <a:cs typeface="Times New Roman" panose="02020603050405020304" pitchFamily="18" charset="0"/>
              </a:rPr>
              <a:t> </a:t>
            </a:r>
            <a:r>
              <a:rPr lang="de-DE" sz="1200" spc="-10">
                <a:latin typeface="Calibri" panose="020F0502020204030204" pitchFamily="34" charset="0"/>
                <a:ea typeface="Microsoft Sans Serif" panose="020B0604020202020204" pitchFamily="34" charset="0"/>
                <a:cs typeface="Times New Roman" panose="02020603050405020304" pitchFamily="18" charset="0"/>
              </a:rPr>
              <a:t>Diensten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konfiguriert</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sind,</a:t>
            </a:r>
            <a:r>
              <a:rPr lang="de-DE" sz="1200" spc="27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im</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lokalen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Netzwerk</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laufen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840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Um</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Geräte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in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der</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DMZ</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zu</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konfigurieren,</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wird</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Jumpbox</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verwendet</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5"/>
              </a:lnSpc>
              <a:spcBef>
                <a:spcPts val="45"/>
              </a:spcBef>
              <a:buSzPts val="1200"/>
              <a:buFont typeface="Courier New" panose="02070309020205020404" pitchFamily="49" charset="0"/>
              <a:buChar char="o"/>
              <a:tabLst>
                <a:tab pos="751205" algn="l"/>
              </a:tabLst>
            </a:pPr>
            <a:r>
              <a:rPr lang="de-DE" sz="1200" b="1" spc="-10">
                <a:latin typeface="Calibri" panose="020F0502020204030204" pitchFamily="34" charset="0"/>
                <a:ea typeface="Courier New" panose="02070309020205020404" pitchFamily="49" charset="0"/>
                <a:cs typeface="Times New Roman" panose="02020603050405020304" pitchFamily="18" charset="0"/>
              </a:rPr>
              <a:t>Jumpbox</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143000" marR="68580" lvl="2" indent="-228600">
              <a:lnSpc>
                <a:spcPct val="97000"/>
              </a:lnSpc>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Ein gehärteter</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Server,</a:t>
            </a:r>
            <a:r>
              <a:rPr lang="de-DE" sz="1200" spc="-10">
                <a:latin typeface="Calibri" panose="020F0502020204030204" pitchFamily="34" charset="0"/>
                <a:ea typeface="Microsoft Sans Serif" panose="020B0604020202020204" pitchFamily="34" charset="0"/>
                <a:cs typeface="Times New Roman" panose="02020603050405020304" pitchFamily="18" charset="0"/>
              </a:rPr>
              <a:t> der </a:t>
            </a:r>
            <a:r>
              <a:rPr lang="de-DE" sz="1200" spc="-5">
                <a:latin typeface="Calibri" panose="020F0502020204030204" pitchFamily="34" charset="0"/>
                <a:ea typeface="Microsoft Sans Serif" panose="020B0604020202020204" pitchFamily="34" charset="0"/>
                <a:cs typeface="Times New Roman" panose="02020603050405020304" pitchFamily="18" charset="0"/>
              </a:rPr>
              <a:t>den</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Zugriff</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auf</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andere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Hosts</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innerhalb</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DMZ</a:t>
            </a:r>
            <a:r>
              <a:rPr lang="de-DE" sz="1200" spc="29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ermöglicht</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marR="1089025" lvl="2" indent="-228600">
              <a:lnSpc>
                <a:spcPct val="99000"/>
              </a:lnSpc>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Ein Administrator</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verbindet</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sich</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mit</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der</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Jumpbox</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und</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die</a:t>
            </a:r>
            <a:r>
              <a:rPr lang="de-DE" sz="1200" spc="16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Jumpbox verbindet</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sich</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mit </a:t>
            </a:r>
            <a:r>
              <a:rPr lang="de-DE" sz="1200" spc="-5">
                <a:latin typeface="Calibri" panose="020F0502020204030204" pitchFamily="34" charset="0"/>
                <a:ea typeface="Microsoft Sans Serif" panose="020B0604020202020204" pitchFamily="34" charset="0"/>
                <a:cs typeface="Times New Roman" panose="02020603050405020304" pitchFamily="18" charset="0"/>
              </a:rPr>
              <a:t>Hosts</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in</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der</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DMZ</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marR="468630" lvl="2" indent="-228600">
              <a:spcBef>
                <a:spcPts val="10"/>
              </a:spcBef>
              <a:spcAft>
                <a:spcPts val="0"/>
              </a:spcAft>
              <a:buSzPts val="1200"/>
              <a:buFont typeface="Microsoft Sans Serif" panose="020B0604020202020204" pitchFamily="34" charset="0"/>
              <a:buChar char="▪"/>
              <a:tabLst>
                <a:tab pos="120840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Jumpbox</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Management-Workstation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sollten</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nur</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die</a:t>
            </a:r>
            <a:r>
              <a:rPr lang="de-DE" sz="1200" spc="18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minimal</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erforderliche</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Software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haben,</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um</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ihre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Aufgabe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zu</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erfüllen,</a:t>
            </a:r>
            <a:r>
              <a:rPr lang="de-DE" sz="1200" spc="23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gut</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gehärtet</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sein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a:spcBef>
                <a:spcPts val="55"/>
              </a:spcBef>
            </a:pPr>
            <a:r>
              <a:rPr lang="de-DE" sz="1150">
                <a:latin typeface="Calibri" panose="020F0502020204030204" pitchFamily="34" charset="0"/>
                <a:ea typeface="Calibri" panose="020F0502020204030204" pitchFamily="34" charset="0"/>
                <a:cs typeface="Calibri" panose="020F0502020204030204" pitchFamily="34" charset="0"/>
              </a:rPr>
              <a:t> </a:t>
            </a:r>
            <a:endParaRPr lang="de-DE" sz="1100">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200"/>
              <a:buFont typeface="Symbol" panose="05050102010706020507" pitchFamily="18" charset="2"/>
              <a:buChar char=""/>
              <a:tabLst>
                <a:tab pos="294005" algn="l"/>
              </a:tabLst>
            </a:pPr>
            <a:r>
              <a:rPr lang="de-DE" sz="1200" b="1" spc="-5">
                <a:latin typeface="Calibri" panose="020F0502020204030204" pitchFamily="34" charset="0"/>
                <a:ea typeface="Symbol" panose="05050102010706020507" pitchFamily="18" charset="2"/>
                <a:cs typeface="Times New Roman" panose="02020603050405020304" pitchFamily="18" charset="0"/>
              </a:rPr>
              <a:t>Netzwerk-Zugriffskontrolle</a:t>
            </a:r>
            <a:endParaRPr lang="de-DE" sz="1200" b="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0"/>
              </a:lnSpc>
              <a:spcBef>
                <a:spcPts val="45"/>
              </a:spcBef>
              <a:spcAft>
                <a:spcPts val="0"/>
              </a:spcAft>
              <a:buSzPts val="1200"/>
              <a:buFont typeface="Courier New" panose="02070309020205020404" pitchFamily="49" charset="0"/>
              <a:buChar char="o"/>
              <a:tabLst>
                <a:tab pos="7512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Netzwerk-Zugangskontrolle</a:t>
            </a:r>
            <a:r>
              <a:rPr lang="de-DE" sz="1200" b="1" spc="-105">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(NAC)</a:t>
            </a:r>
            <a:endParaRPr lang="de-DE" sz="1100">
              <a:latin typeface="Calibri" panose="020F0502020204030204" pitchFamily="34" charset="0"/>
              <a:ea typeface="Courier New" panose="02070309020205020404" pitchFamily="49" charset="0"/>
              <a:cs typeface="Times New Roman" panose="02020603050405020304" pitchFamily="18" charset="0"/>
            </a:endParaRPr>
          </a:p>
          <a:p>
            <a:pPr marL="1143000" marR="216535" lvl="2" indent="-228600">
              <a:lnSpc>
                <a:spcPct val="99000"/>
              </a:lnSpc>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Sicherheitstechnik,</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bei</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Geräte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gescannt</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werden,</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um</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ihren</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aktuellen</a:t>
            </a:r>
            <a:r>
              <a:rPr lang="de-DE" sz="1200" spc="30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Zustand</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festzustellen,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bevor</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ihnen</a:t>
            </a:r>
            <a:r>
              <a:rPr lang="de-DE" sz="1200">
                <a:latin typeface="Calibri" panose="020F0502020204030204" pitchFamily="34" charset="0"/>
                <a:ea typeface="Microsoft Sans Serif" panose="020B0604020202020204" pitchFamily="34" charset="0"/>
                <a:cs typeface="Times New Roman" panose="02020603050405020304" pitchFamily="18" charset="0"/>
              </a:rPr>
              <a:t> der</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Zugriff</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auf</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ein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bestimmtes</a:t>
            </a:r>
            <a:r>
              <a:rPr lang="de-DE" sz="1200" spc="27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Netzwerk</a:t>
            </a:r>
            <a:r>
              <a:rPr lang="de-DE" sz="1200" spc="-4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erlaubt</a:t>
            </a:r>
            <a:r>
              <a:rPr lang="de-DE" sz="1200" spc="-4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wird</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marR="691515" lvl="2" indent="-228600">
              <a:buSzPts val="1200"/>
              <a:buFont typeface="Microsoft Sans Serif" panose="020B0604020202020204" pitchFamily="34" charset="0"/>
              <a:buChar char="▪"/>
              <a:tabLst>
                <a:tab pos="120840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Wenn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ein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Gerät</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die</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Prüfung</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nicht</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besteht,</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wird</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es</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in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digitale</a:t>
            </a:r>
            <a:r>
              <a:rPr lang="de-DE" sz="1200" spc="19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Quarantäne</a:t>
            </a:r>
            <a:r>
              <a:rPr lang="de-DE" sz="1200" spc="-4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gestellt</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45"/>
              </a:spcBef>
              <a:buSzPts val="1200"/>
              <a:buFont typeface="Courier New" panose="02070309020205020404" pitchFamily="49" charset="0"/>
              <a:buChar char="o"/>
              <a:tabLst>
                <a:tab pos="7512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Persistente</a:t>
            </a:r>
            <a:r>
              <a:rPr lang="de-DE" sz="1200" b="1" spc="-65">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Agenten</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143000" marR="334645" lvl="2" indent="-228600">
              <a:lnSpc>
                <a:spcPct val="98000"/>
              </a:lnSpc>
              <a:buSzPts val="1200"/>
              <a:buFont typeface="Microsoft Sans Serif" panose="020B0604020202020204" pitchFamily="34" charset="0"/>
              <a:buChar char="▪"/>
              <a:tabLst>
                <a:tab pos="120840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Software, die auf</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dem</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Gerät</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installiert ist,</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das</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den</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Zugriff</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auf</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das</a:t>
            </a:r>
            <a:r>
              <a:rPr lang="de-DE" sz="1200" spc="15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Netzwerk</a:t>
            </a:r>
            <a:r>
              <a:rPr lang="de-DE" sz="1200" spc="-7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anfordert</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65"/>
              </a:lnSpc>
              <a:spcBef>
                <a:spcPts val="50"/>
              </a:spcBef>
              <a:buSzPts val="1200"/>
              <a:buFont typeface="Courier New" panose="02070309020205020404" pitchFamily="49" charset="0"/>
              <a:buChar char="o"/>
              <a:tabLst>
                <a:tab pos="7512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Nicht-persistente</a:t>
            </a:r>
            <a:r>
              <a:rPr lang="de-DE" sz="1200" b="1" spc="-85">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Agenten</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143000" marR="216535" lvl="2" indent="-228600">
              <a:lnSpc>
                <a:spcPct val="99000"/>
              </a:lnSpc>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Software,</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das</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Gerät</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aus</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Ferne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scannt,</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wird</a:t>
            </a:r>
            <a:r>
              <a:rPr lang="de-DE" sz="1200" spc="23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installiert</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nach</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dem</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Scan</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wieder</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entfernt</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90"/>
              </a:lnSpc>
              <a:spcBef>
                <a:spcPts val="45"/>
              </a:spcBef>
              <a:spcAft>
                <a:spcPts val="0"/>
              </a:spcAft>
              <a:buSzPts val="1200"/>
              <a:buFont typeface="Courier New" panose="02070309020205020404" pitchFamily="49" charset="0"/>
              <a:buChar char="o"/>
              <a:tabLst>
                <a:tab pos="751205" algn="l"/>
              </a:tabLst>
            </a:pPr>
            <a:r>
              <a:rPr lang="de-DE" sz="1200">
                <a:latin typeface="Calibri" panose="020F0502020204030204" pitchFamily="34" charset="0"/>
                <a:ea typeface="Courier New" panose="02070309020205020404" pitchFamily="49" charset="0"/>
                <a:cs typeface="Times New Roman" panose="02020603050405020304" pitchFamily="18" charset="0"/>
              </a:rPr>
              <a:t>NAC</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kann</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als</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Hardware-</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oder</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Software-Lösung</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eingesetzt</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werden</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90"/>
              </a:lnSpc>
              <a:buSzPts val="1200"/>
              <a:buFont typeface="Courier New" panose="02070309020205020404" pitchFamily="49" charset="0"/>
              <a:buChar char="o"/>
              <a:tabLst>
                <a:tab pos="751205" algn="l"/>
              </a:tabLst>
            </a:pPr>
            <a:r>
              <a:rPr lang="de-DE" sz="1200">
                <a:latin typeface="Calibri" panose="020F0502020204030204" pitchFamily="34" charset="0"/>
                <a:ea typeface="Courier New" panose="02070309020205020404" pitchFamily="49" charset="0"/>
                <a:cs typeface="Times New Roman" panose="02020603050405020304" pitchFamily="18" charset="0"/>
              </a:rPr>
              <a:t>IEEE</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802.1x-Standard</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wird</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im</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portbasierten</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NAC</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verwendet</a:t>
            </a:r>
            <a:endParaRPr lang="de-DE" sz="1200">
              <a:effectLst/>
              <a:latin typeface="Calibri" panose="020F0502020204030204" pitchFamily="34" charset="0"/>
              <a:ea typeface="Courier New" panose="02070309020205020404" pitchFamily="49" charset="0"/>
              <a:cs typeface="Times New Roman" panose="02020603050405020304" pitchFamily="18" charset="0"/>
            </a:endParaRPr>
          </a:p>
        </p:txBody>
      </p:sp>
      <p:sp>
        <p:nvSpPr>
          <p:cNvPr id="2" name="Rechteck 1">
            <a:extLst>
              <a:ext uri="{FF2B5EF4-FFF2-40B4-BE49-F238E27FC236}">
                <a16:creationId xmlns:a16="http://schemas.microsoft.com/office/drawing/2014/main" id="{045ADAB9-4CC3-4468-974C-A4167D0227E4}"/>
              </a:ext>
            </a:extLst>
          </p:cNvPr>
          <p:cNvSpPr/>
          <p:nvPr/>
        </p:nvSpPr>
        <p:spPr>
          <a:xfrm>
            <a:off x="3932382" y="1440692"/>
            <a:ext cx="5346700" cy="1200329"/>
          </a:xfrm>
          <a:prstGeom prst="rect">
            <a:avLst/>
          </a:prstGeom>
        </p:spPr>
        <p:txBody>
          <a:bodyPr>
            <a:spAutoFit/>
          </a:bodyPr>
          <a:lstStyle/>
          <a:p>
            <a:r>
              <a:rPr lang="de-DE">
                <a:hlinkClick r:id="rId4"/>
              </a:rPr>
              <a:t>https://www.computerweekly.com/de/ratgeber/Firewall-Topologien-Bastion-Host-abgeschirmtes-Subnetz-Dual-Firewall</a:t>
            </a:r>
            <a:endParaRPr lang="de-DE"/>
          </a:p>
          <a:p>
            <a:endParaRPr lang="de-DE"/>
          </a:p>
        </p:txBody>
      </p:sp>
    </p:spTree>
    <p:extLst>
      <p:ext uri="{BB962C8B-B14F-4D97-AF65-F5344CB8AC3E}">
        <p14:creationId xmlns:p14="http://schemas.microsoft.com/office/powerpoint/2010/main" val="40392657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350837"/>
            <a:ext cx="10693400" cy="67818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11"/>
            </a:pPr>
            <a:r>
              <a:rPr lang="de-DE" sz="2000" b="1"/>
              <a:t>Netzwerk-Design</a:t>
            </a:r>
          </a:p>
          <a:p>
            <a:pPr marL="457200" indent="-457200">
              <a:buFont typeface="+mj-lt"/>
              <a:buAutoNum type="arabicPeriod" startAt="11"/>
            </a:pPr>
            <a:endParaRPr lang="de-DE" sz="2000" b="1"/>
          </a:p>
          <a:p>
            <a:pPr marL="457200" indent="-457200">
              <a:buFont typeface="+mj-lt"/>
              <a:buAutoNum type="arabicPeriod" startAt="11"/>
            </a:pPr>
            <a:endParaRPr lang="de-DE" sz="2000" b="1"/>
          </a:p>
          <a:p>
            <a:pPr marL="457200" indent="-457200">
              <a:buFont typeface="+mj-lt"/>
              <a:buAutoNum type="arabicPeriod" startAt="11"/>
            </a:pPr>
            <a:endParaRPr lang="de-DE" sz="2000" b="1"/>
          </a:p>
          <a:p>
            <a:pPr marL="457200" indent="-457200">
              <a:buFont typeface="+mj-lt"/>
              <a:buAutoNum type="arabicPeriod" startAt="11"/>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895D9A24-277C-43E0-B114-B9979ABC7DBB}"/>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4CCA6CD5-9D6D-4703-918B-D882F5767DDA}"/>
              </a:ext>
            </a:extLst>
          </p:cNvPr>
          <p:cNvSpPr/>
          <p:nvPr/>
        </p:nvSpPr>
        <p:spPr>
          <a:xfrm>
            <a:off x="28864" y="2185899"/>
            <a:ext cx="10943936" cy="4107984"/>
          </a:xfrm>
          <a:prstGeom prst="rect">
            <a:avLst/>
          </a:prstGeom>
        </p:spPr>
        <p:txBody>
          <a:bodyPr wrap="square">
            <a:spAutoFit/>
          </a:bodyPr>
          <a:lstStyle/>
          <a:p>
            <a:pPr marL="342900" lvl="0" indent="-342900">
              <a:spcBef>
                <a:spcPts val="275"/>
              </a:spcBef>
              <a:spcAft>
                <a:spcPts val="0"/>
              </a:spcAft>
              <a:buSzPts val="1200"/>
              <a:buFont typeface="Symbol" panose="05050102010706020507" pitchFamily="18" charset="2"/>
              <a:buChar char=""/>
              <a:tabLst>
                <a:tab pos="294005" algn="l"/>
              </a:tabLst>
            </a:pPr>
            <a:r>
              <a:rPr lang="de-DE" sz="1200" b="1" spc="-5">
                <a:latin typeface="Calibri" panose="020F0502020204030204" pitchFamily="34" charset="0"/>
                <a:ea typeface="Symbol" panose="05050102010706020507" pitchFamily="18" charset="2"/>
                <a:cs typeface="Times New Roman" panose="02020603050405020304" pitchFamily="18" charset="0"/>
              </a:rPr>
              <a:t>VLANs</a:t>
            </a:r>
            <a:endParaRPr lang="de-DE" sz="1200" b="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90"/>
              </a:lnSpc>
              <a:spcBef>
                <a:spcPts val="45"/>
              </a:spcBef>
              <a:spcAft>
                <a:spcPts val="0"/>
              </a:spcAft>
              <a:buSzPts val="1200"/>
              <a:buFont typeface="Courier New" panose="02070309020205020404" pitchFamily="49" charset="0"/>
              <a:buChar char="o"/>
              <a:tabLst>
                <a:tab pos="753110" algn="l"/>
              </a:tabLst>
            </a:pPr>
            <a:r>
              <a:rPr lang="de-DE" sz="1200" spc="-5">
                <a:latin typeface="Calibri" panose="020F0502020204030204" pitchFamily="34" charset="0"/>
                <a:ea typeface="Courier New" panose="02070309020205020404" pitchFamily="49" charset="0"/>
                <a:cs typeface="Times New Roman" panose="02020603050405020304" pitchFamily="18" charset="0"/>
              </a:rPr>
              <a:t>Segmentieren</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Sie</a:t>
            </a:r>
            <a:r>
              <a:rPr lang="de-DE" sz="1200" spc="-4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das</a:t>
            </a:r>
            <a:r>
              <a:rPr lang="de-DE" sz="1200" spc="-4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Netzwerk</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marL="742950" marR="3646805" lvl="1" indent="-285750">
              <a:lnSpc>
                <a:spcPct val="94000"/>
              </a:lnSpc>
              <a:spcBef>
                <a:spcPts val="50"/>
              </a:spcBef>
              <a:spcAft>
                <a:spcPts val="0"/>
              </a:spcAft>
              <a:buSzPts val="1200"/>
              <a:buFont typeface="Courier New" panose="02070309020205020404" pitchFamily="49" charset="0"/>
              <a:buChar char="o"/>
              <a:tabLst>
                <a:tab pos="751205" algn="l"/>
              </a:tabLst>
            </a:pPr>
            <a:r>
              <a:rPr lang="de-DE" sz="1200" spc="-5">
                <a:latin typeface="Calibri" panose="020F0502020204030204" pitchFamily="34" charset="0"/>
                <a:ea typeface="Courier New" panose="02070309020205020404" pitchFamily="49" charset="0"/>
                <a:cs typeface="Times New Roman" panose="02020603050405020304" pitchFamily="18" charset="0"/>
              </a:rPr>
              <a:t>Kollisionen</a:t>
            </a:r>
            <a:r>
              <a:rPr lang="de-DE" sz="1200" spc="-5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reduzieren</a:t>
            </a:r>
            <a:r>
              <a:rPr lang="de-DE" sz="1200" spc="125">
                <a:latin typeface="Times New Roman" panose="02020603050405020304" pitchFamily="18" charset="0"/>
                <a:ea typeface="Courier New" panose="02070309020205020404" pitchFamily="49" charset="0"/>
                <a:cs typeface="Times New Roman" panose="02020603050405020304" pitchFamily="18" charset="0"/>
              </a:rPr>
              <a:t> </a:t>
            </a:r>
          </a:p>
          <a:p>
            <a:pPr marL="742950" marR="3646805" lvl="1" indent="-285750">
              <a:lnSpc>
                <a:spcPct val="94000"/>
              </a:lnSpc>
              <a:spcBef>
                <a:spcPts val="50"/>
              </a:spcBef>
              <a:spcAft>
                <a:spcPts val="0"/>
              </a:spcAft>
              <a:buSzPts val="1200"/>
              <a:buFont typeface="Courier New" panose="02070309020205020404" pitchFamily="49" charset="0"/>
              <a:buChar char="o"/>
              <a:tabLst>
                <a:tab pos="751205" algn="l"/>
              </a:tabLst>
            </a:pPr>
            <a:r>
              <a:rPr lang="de-DE" sz="1200" spc="-5">
                <a:latin typeface="Calibri" panose="020F0502020204030204" pitchFamily="34" charset="0"/>
                <a:ea typeface="Courier New" panose="02070309020205020404" pitchFamily="49" charset="0"/>
                <a:cs typeface="Times New Roman" panose="02020603050405020304" pitchFamily="18" charset="0"/>
              </a:rPr>
              <a:t>Organisieren</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Sie</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das</a:t>
            </a:r>
            <a:r>
              <a:rPr lang="de-DE" sz="1200" spc="150">
                <a:latin typeface="Times New Roman" panose="02020603050405020304" pitchFamily="18"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Netzwerk</a:t>
            </a:r>
            <a:r>
              <a:rPr lang="de-DE" sz="1200" spc="-50">
                <a:latin typeface="Calibri" panose="020F0502020204030204" pitchFamily="34" charset="0"/>
                <a:ea typeface="Courier New" panose="02070309020205020404" pitchFamily="49" charset="0"/>
                <a:cs typeface="Times New Roman" panose="02020603050405020304" pitchFamily="18" charset="0"/>
              </a:rPr>
              <a:t> </a:t>
            </a:r>
          </a:p>
          <a:p>
            <a:pPr marL="742950" marR="3646805" lvl="1" indent="-285750">
              <a:lnSpc>
                <a:spcPct val="94000"/>
              </a:lnSpc>
              <a:spcBef>
                <a:spcPts val="50"/>
              </a:spcBef>
              <a:spcAft>
                <a:spcPts val="0"/>
              </a:spcAft>
              <a:buSzPts val="1200"/>
              <a:buFont typeface="Courier New" panose="02070309020205020404" pitchFamily="49" charset="0"/>
              <a:buChar char="o"/>
              <a:tabLst>
                <a:tab pos="751205" algn="l"/>
              </a:tabLst>
            </a:pPr>
            <a:r>
              <a:rPr lang="de-DE" sz="1200" spc="-5">
                <a:latin typeface="Calibri" panose="020F0502020204030204" pitchFamily="34" charset="0"/>
                <a:ea typeface="Calibri" panose="020F0502020204030204" pitchFamily="34" charset="0"/>
                <a:cs typeface="Times New Roman" panose="02020603050405020304" pitchFamily="18" charset="0"/>
              </a:rPr>
              <a:t>Leistung</a:t>
            </a:r>
            <a:r>
              <a:rPr lang="de-DE" sz="1200" spc="-20">
                <a:latin typeface="Calibri" panose="020F0502020204030204" pitchFamily="34" charset="0"/>
                <a:ea typeface="Calibri" panose="020F0502020204030204" pitchFamily="34" charset="0"/>
                <a:cs typeface="Times New Roman" panose="02020603050405020304" pitchFamily="18" charset="0"/>
              </a:rPr>
              <a:t> </a:t>
            </a:r>
            <a:r>
              <a:rPr lang="de-DE" sz="1200" spc="-5">
                <a:latin typeface="Calibri" panose="020F0502020204030204" pitchFamily="34" charset="0"/>
                <a:ea typeface="Calibri" panose="020F0502020204030204" pitchFamily="34" charset="0"/>
                <a:cs typeface="Times New Roman" panose="02020603050405020304" pitchFamily="18" charset="0"/>
              </a:rPr>
              <a:t>steigern</a:t>
            </a:r>
            <a:r>
              <a:rPr lang="de-DE" sz="1200" spc="-15">
                <a:latin typeface="Calibri" panose="020F0502020204030204" pitchFamily="34" charset="0"/>
                <a:ea typeface="Calibri" panose="020F0502020204030204" pitchFamily="34" charset="0"/>
                <a:cs typeface="Times New Roman" panose="02020603050405020304" pitchFamily="18" charset="0"/>
              </a:rPr>
              <a:t> </a:t>
            </a:r>
          </a:p>
          <a:p>
            <a:pPr marL="742950" marR="3646805" lvl="1" indent="-285750">
              <a:lnSpc>
                <a:spcPct val="94000"/>
              </a:lnSpc>
              <a:spcBef>
                <a:spcPts val="50"/>
              </a:spcBef>
              <a:spcAft>
                <a:spcPts val="0"/>
              </a:spcAft>
              <a:buSzPts val="1200"/>
              <a:buFont typeface="Courier New" panose="02070309020205020404" pitchFamily="49" charset="0"/>
              <a:buChar char="o"/>
              <a:tabLst>
                <a:tab pos="751205" algn="l"/>
              </a:tabLst>
            </a:pPr>
            <a:r>
              <a:rPr lang="de-DE" sz="1200" spc="-5">
                <a:latin typeface="Calibri" panose="020F0502020204030204" pitchFamily="34" charset="0"/>
                <a:ea typeface="Calibri" panose="020F0502020204030204" pitchFamily="34" charset="0"/>
                <a:cs typeface="Times New Roman" panose="02020603050405020304" pitchFamily="18" charset="0"/>
              </a:rPr>
              <a:t>Sicherheit</a:t>
            </a:r>
            <a:r>
              <a:rPr lang="de-DE" sz="1200" spc="-40">
                <a:latin typeface="Calibri" panose="020F0502020204030204" pitchFamily="34" charset="0"/>
                <a:ea typeface="Calibri" panose="020F0502020204030204" pitchFamily="34" charset="0"/>
                <a:cs typeface="Times New Roman" panose="02020603050405020304" pitchFamily="18" charset="0"/>
              </a:rPr>
              <a:t> </a:t>
            </a:r>
            <a:r>
              <a:rPr lang="de-DE" sz="1200" spc="-5">
                <a:latin typeface="Calibri" panose="020F0502020204030204" pitchFamily="34" charset="0"/>
                <a:ea typeface="Calibri" panose="020F0502020204030204" pitchFamily="34" charset="0"/>
                <a:cs typeface="Times New Roman" panose="02020603050405020304" pitchFamily="18" charset="0"/>
              </a:rPr>
              <a:t>erhöhen</a:t>
            </a:r>
            <a:endParaRPr lang="de-DE" sz="120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ts val="1465"/>
              </a:lnSpc>
              <a:spcBef>
                <a:spcPts val="10"/>
              </a:spcBef>
              <a:buSzPts val="1200"/>
              <a:buFont typeface="Courier New" panose="02070309020205020404" pitchFamily="49" charset="0"/>
              <a:buChar char="o"/>
              <a:tabLst>
                <a:tab pos="7512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Switch-Spoofing</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143000" marR="276860" lvl="2" indent="-228600">
              <a:lnSpc>
                <a:spcPct val="100000"/>
              </a:lnSpc>
              <a:buSzPts val="1200"/>
              <a:buFont typeface="Microsoft Sans Serif" panose="020B0604020202020204" pitchFamily="34" charset="0"/>
              <a:buChar char="▪"/>
              <a:tabLst>
                <a:tab pos="120840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Der</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Angreifer</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konfiguriert</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sein</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Gerät</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so,</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dass</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es</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vorgibt,</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Switch</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zu</a:t>
            </a:r>
            <a:r>
              <a:rPr lang="de-DE" sz="1200" spc="19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sein,</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es,</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um</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Trunk-Verbindung</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auszuhandeln,</a:t>
            </a:r>
            <a:r>
              <a:rPr lang="de-DE" sz="1200">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315">
                <a:latin typeface="Times New Roman" panose="02020603050405020304" pitchFamily="18" charset="0"/>
                <a:ea typeface="Microsoft Sans Serif" panose="020B0604020202020204" pitchFamily="34" charset="0"/>
                <a:cs typeface="Times New Roman" panose="02020603050405020304" pitchFamily="18" charset="0"/>
              </a:rPr>
              <a:t> </a:t>
            </a:r>
          </a:p>
          <a:p>
            <a:pPr marR="276860" lvl="2">
              <a:lnSpc>
                <a:spcPct val="100000"/>
              </a:lnSpc>
              <a:buSzPts val="1200"/>
              <a:tabLst>
                <a:tab pos="1208405" algn="l"/>
              </a:tabLst>
            </a:pPr>
            <a:r>
              <a:rPr lang="de-DE" sz="1200" spc="31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um</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aus</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VLAN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auszubrechen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40"/>
              </a:spcBef>
              <a:buSzPts val="1200"/>
              <a:buFont typeface="Courier New" panose="02070309020205020404" pitchFamily="49" charset="0"/>
              <a:buChar char="o"/>
              <a:tabLst>
                <a:tab pos="7512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Doppelte</a:t>
            </a:r>
            <a:r>
              <a:rPr lang="de-DE" sz="1200" b="1" spc="-70">
                <a:latin typeface="Calibri" panose="020F0502020204030204" pitchFamily="34" charset="0"/>
                <a:ea typeface="Courier New" panose="02070309020205020404" pitchFamily="49" charset="0"/>
                <a:cs typeface="Times New Roman" panose="02020603050405020304" pitchFamily="18" charset="0"/>
              </a:rPr>
              <a:t> </a:t>
            </a:r>
            <a:r>
              <a:rPr lang="de-DE" sz="1200" b="1" spc="-10">
                <a:latin typeface="Calibri" panose="020F0502020204030204" pitchFamily="34" charset="0"/>
                <a:ea typeface="Courier New" panose="02070309020205020404" pitchFamily="49" charset="0"/>
                <a:cs typeface="Times New Roman" panose="02020603050405020304" pitchFamily="18" charset="0"/>
              </a:rPr>
              <a:t>Markierung</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143000" marR="424815" lvl="2" indent="-228600">
              <a:lnSpc>
                <a:spcPct val="97000"/>
              </a:lnSpc>
              <a:buSzPts val="1200"/>
              <a:buFont typeface="Microsoft Sans Serif" panose="020B0604020202020204" pitchFamily="34" charset="0"/>
              <a:buChar char="▪"/>
              <a:tabLst>
                <a:tab pos="120840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Angreifer</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fügt</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zusätzliches</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VLAN-Tag</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hinzu,</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um</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ein</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äußeres</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und</a:t>
            </a:r>
            <a:r>
              <a:rPr lang="de-DE" sz="1200" spc="14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inneres</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Tag</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zu</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erstellen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marR="64770" lvl="2" indent="-228600">
              <a:lnSpc>
                <a:spcPct val="99000"/>
              </a:lnSpc>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Verhindern</a:t>
            </a:r>
            <a:r>
              <a:rPr lang="de-DE" sz="1200" spc="-10">
                <a:latin typeface="Calibri" panose="020F0502020204030204" pitchFamily="34" charset="0"/>
                <a:ea typeface="Microsoft Sans Serif" panose="020B0604020202020204" pitchFamily="34" charset="0"/>
                <a:cs typeface="Times New Roman" panose="02020603050405020304" pitchFamily="18" charset="0"/>
              </a:rPr>
              <a:t> Sie </a:t>
            </a:r>
            <a:r>
              <a:rPr lang="de-DE" sz="1200" spc="-5">
                <a:latin typeface="Calibri" panose="020F0502020204030204" pitchFamily="34" charset="0"/>
                <a:ea typeface="Microsoft Sans Serif" panose="020B0604020202020204" pitchFamily="34" charset="0"/>
                <a:cs typeface="Times New Roman" panose="02020603050405020304" pitchFamily="18" charset="0"/>
              </a:rPr>
              <a:t>doppeltes</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Tagging,</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indem</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Sie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alle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Ports</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aus</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der</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Standard-</a:t>
            </a:r>
            <a:r>
              <a:rPr lang="de-DE" sz="1200" spc="28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VLAN-Gruppe</a:t>
            </a:r>
            <a:r>
              <a:rPr lang="de-DE" sz="1200" spc="-8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herausnehmen</a:t>
            </a:r>
            <a:endParaRPr lang="de-DE" sz="1100">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200"/>
              <a:buFont typeface="Symbol" panose="05050102010706020507" pitchFamily="18" charset="2"/>
              <a:buChar char=""/>
              <a:tabLst>
                <a:tab pos="294005" algn="l"/>
              </a:tabLst>
            </a:pPr>
            <a:r>
              <a:rPr lang="de-DE" sz="1200" b="1" spc="-5">
                <a:latin typeface="Calibri" panose="020F0502020204030204" pitchFamily="34" charset="0"/>
                <a:ea typeface="Symbol" panose="05050102010706020507" pitchFamily="18" charset="2"/>
                <a:cs typeface="Times New Roman" panose="02020603050405020304" pitchFamily="18" charset="0"/>
              </a:rPr>
              <a:t>Subnetting</a:t>
            </a:r>
            <a:endParaRPr lang="de-DE" sz="1200" b="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65"/>
              </a:lnSpc>
              <a:spcBef>
                <a:spcPts val="60"/>
              </a:spcBef>
              <a:spcAft>
                <a:spcPts val="0"/>
              </a:spcAft>
              <a:buSzPts val="1200"/>
              <a:buFont typeface="Courier New" panose="02070309020205020404" pitchFamily="49" charset="0"/>
              <a:buChar char="o"/>
              <a:tabLst>
                <a:tab pos="7512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Subnetting</a:t>
            </a:r>
            <a:endParaRPr lang="de-DE" sz="1100">
              <a:latin typeface="Calibri" panose="020F0502020204030204" pitchFamily="34" charset="0"/>
              <a:ea typeface="Courier New" panose="02070309020205020404" pitchFamily="49" charset="0"/>
              <a:cs typeface="Times New Roman" panose="02020603050405020304" pitchFamily="18" charset="0"/>
            </a:endParaRPr>
          </a:p>
          <a:p>
            <a:pPr marL="1143000" marR="537210" lvl="2" indent="-228600">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Akt</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logischen</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Bildung</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von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Teilnetzen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durch</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Manipulation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von</a:t>
            </a:r>
            <a:r>
              <a:rPr lang="de-DE" sz="1200" spc="24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IP-Adressen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lnSpc>
                <a:spcPts val="1460"/>
              </a:lnSpc>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Effiziente</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Nutzung</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von</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IP-Adressen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spcBef>
                <a:spcPts val="10"/>
              </a:spcBef>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Reduzierter</a:t>
            </a:r>
            <a:r>
              <a:rPr lang="de-DE" sz="1200" spc="-9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Broadcast-Verkehr</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Reduzierte</a:t>
            </a:r>
            <a:r>
              <a:rPr lang="de-DE" sz="1200" spc="-5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Kollisionen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spcBef>
                <a:spcPts val="10"/>
              </a:spcBef>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Kompartimentiert</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marR="276860" lvl="1" indent="-285750">
              <a:lnSpc>
                <a:spcPct val="97000"/>
              </a:lnSpc>
              <a:spcBef>
                <a:spcPts val="25"/>
              </a:spcBef>
              <a:spcAft>
                <a:spcPts val="0"/>
              </a:spcAft>
              <a:buSzPts val="1200"/>
              <a:buFont typeface="Courier New" panose="02070309020205020404" pitchFamily="49" charset="0"/>
              <a:buChar char="o"/>
              <a:tabLst>
                <a:tab pos="751205" algn="l"/>
              </a:tabLst>
            </a:pPr>
            <a:r>
              <a:rPr lang="de-DE" sz="1200">
                <a:latin typeface="Calibri" panose="020F0502020204030204" pitchFamily="34" charset="0"/>
                <a:ea typeface="Courier New" panose="02070309020205020404" pitchFamily="49" charset="0"/>
                <a:cs typeface="Times New Roman" panose="02020603050405020304" pitchFamily="18" charset="0"/>
              </a:rPr>
              <a:t>Die</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Richtlinien</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und</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die</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Überwachung</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von</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Subnet</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können</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zur</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Sicherheit</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Ihres</a:t>
            </a:r>
            <a:r>
              <a:rPr lang="de-DE" sz="1200" spc="235">
                <a:latin typeface="Times New Roman" panose="02020603050405020304" pitchFamily="18"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Netzwerks</a:t>
            </a:r>
            <a:r>
              <a:rPr lang="de-DE" sz="1200" spc="-8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beitragen</a:t>
            </a:r>
            <a:endParaRPr lang="de-DE" sz="1100">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200"/>
              <a:buFont typeface="Symbol" panose="05050102010706020507" pitchFamily="18" charset="2"/>
              <a:buChar char=""/>
              <a:tabLst>
                <a:tab pos="294005" algn="l"/>
              </a:tabLst>
            </a:pPr>
            <a:endParaRPr lang="de-DE"/>
          </a:p>
        </p:txBody>
      </p:sp>
      <p:pic>
        <p:nvPicPr>
          <p:cNvPr id="11268" name="Picture 4">
            <a:extLst>
              <a:ext uri="{FF2B5EF4-FFF2-40B4-BE49-F238E27FC236}">
                <a16:creationId xmlns:a16="http://schemas.microsoft.com/office/drawing/2014/main" id="{73072538-A683-44B1-AE8D-299018C824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0300" y="1293356"/>
            <a:ext cx="4486275" cy="1902052"/>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a:extLst>
              <a:ext uri="{FF2B5EF4-FFF2-40B4-BE49-F238E27FC236}">
                <a16:creationId xmlns:a16="http://schemas.microsoft.com/office/drawing/2014/main" id="{807F05B4-1054-418F-89CE-D93093D48D16}"/>
              </a:ext>
            </a:extLst>
          </p:cNvPr>
          <p:cNvSpPr/>
          <p:nvPr/>
        </p:nvSpPr>
        <p:spPr>
          <a:xfrm>
            <a:off x="8101654" y="7184799"/>
            <a:ext cx="5346700" cy="215444"/>
          </a:xfrm>
          <a:prstGeom prst="rect">
            <a:avLst/>
          </a:prstGeom>
        </p:spPr>
        <p:txBody>
          <a:bodyPr>
            <a:spAutoFit/>
          </a:bodyPr>
          <a:lstStyle/>
          <a:p>
            <a:r>
              <a:rPr lang="de-DE" sz="800"/>
              <a:t>https://www.thomas-krenn.com/de/wiki/VLAN_Grundlagen</a:t>
            </a:r>
          </a:p>
        </p:txBody>
      </p:sp>
      <p:pic>
        <p:nvPicPr>
          <p:cNvPr id="10" name="Grafik 9">
            <a:extLst>
              <a:ext uri="{FF2B5EF4-FFF2-40B4-BE49-F238E27FC236}">
                <a16:creationId xmlns:a16="http://schemas.microsoft.com/office/drawing/2014/main" id="{2AB792F8-E4C4-4887-BD20-E2BE42674F61}"/>
              </a:ext>
            </a:extLst>
          </p:cNvPr>
          <p:cNvPicPr>
            <a:picLocks noChangeAspect="1"/>
          </p:cNvPicPr>
          <p:nvPr/>
        </p:nvPicPr>
        <p:blipFill>
          <a:blip r:embed="rId5"/>
          <a:stretch>
            <a:fillRect/>
          </a:stretch>
        </p:blipFill>
        <p:spPr>
          <a:xfrm>
            <a:off x="6870699" y="4948851"/>
            <a:ext cx="3566521" cy="1397194"/>
          </a:xfrm>
          <a:prstGeom prst="rect">
            <a:avLst/>
          </a:prstGeom>
        </p:spPr>
      </p:pic>
      <p:sp>
        <p:nvSpPr>
          <p:cNvPr id="11" name="Rechteck 10">
            <a:extLst>
              <a:ext uri="{FF2B5EF4-FFF2-40B4-BE49-F238E27FC236}">
                <a16:creationId xmlns:a16="http://schemas.microsoft.com/office/drawing/2014/main" id="{0678A863-5B9D-4849-87EB-E532136F8F46}"/>
              </a:ext>
            </a:extLst>
          </p:cNvPr>
          <p:cNvSpPr/>
          <p:nvPr/>
        </p:nvSpPr>
        <p:spPr>
          <a:xfrm>
            <a:off x="7319891" y="7387701"/>
            <a:ext cx="1959191" cy="215444"/>
          </a:xfrm>
          <a:prstGeom prst="rect">
            <a:avLst/>
          </a:prstGeom>
        </p:spPr>
        <p:txBody>
          <a:bodyPr wrap="none">
            <a:spAutoFit/>
          </a:bodyPr>
          <a:lstStyle/>
          <a:p>
            <a:r>
              <a:rPr lang="de-DE" sz="800"/>
              <a:t>https://en.wikipedia.org/wiki/Subnetwork</a:t>
            </a:r>
          </a:p>
        </p:txBody>
      </p:sp>
    </p:spTree>
    <p:extLst>
      <p:ext uri="{BB962C8B-B14F-4D97-AF65-F5344CB8AC3E}">
        <p14:creationId xmlns:p14="http://schemas.microsoft.com/office/powerpoint/2010/main" val="243169720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782" y="330539"/>
            <a:ext cx="10693400" cy="7024032"/>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11"/>
            </a:pPr>
            <a:r>
              <a:rPr lang="de-DE" sz="2000" b="1"/>
              <a:t>Netzwerk-Design</a:t>
            </a:r>
          </a:p>
          <a:p>
            <a:pPr marL="457200" indent="-457200">
              <a:buFont typeface="+mj-lt"/>
              <a:buAutoNum type="arabicPeriod" startAt="11"/>
            </a:pPr>
            <a:endParaRPr lang="de-DE" sz="2000" b="1"/>
          </a:p>
          <a:p>
            <a:pPr marL="457200" indent="-457200">
              <a:buFont typeface="+mj-lt"/>
              <a:buAutoNum type="arabicPeriod" startAt="11"/>
            </a:pPr>
            <a:endParaRPr lang="de-DE" sz="2000" b="1"/>
          </a:p>
          <a:p>
            <a:pPr marL="457200" indent="-457200">
              <a:buFont typeface="+mj-lt"/>
              <a:buAutoNum type="arabicPeriod" startAt="11"/>
            </a:pPr>
            <a:endParaRPr lang="de-DE" sz="2000" b="1"/>
          </a:p>
          <a:p>
            <a:pPr marL="457200" indent="-457200">
              <a:buFont typeface="+mj-lt"/>
              <a:buAutoNum type="arabicPeriod" startAt="11"/>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895D9A24-277C-43E0-B114-B9979ABC7DBB}"/>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094119F2-189B-44D4-A360-F8ABC342AA54}"/>
              </a:ext>
            </a:extLst>
          </p:cNvPr>
          <p:cNvSpPr/>
          <p:nvPr/>
        </p:nvSpPr>
        <p:spPr>
          <a:xfrm>
            <a:off x="317500" y="2382668"/>
            <a:ext cx="9982200" cy="2377126"/>
          </a:xfrm>
          <a:prstGeom prst="rect">
            <a:avLst/>
          </a:prstGeom>
        </p:spPr>
        <p:txBody>
          <a:bodyPr wrap="square">
            <a:spAutoFit/>
          </a:bodyPr>
          <a:lstStyle/>
          <a:p>
            <a:pPr marL="342900" lvl="0" indent="-342900">
              <a:buSzPts val="1200"/>
              <a:buFont typeface="Symbol" panose="05050102010706020507" pitchFamily="18" charset="2"/>
              <a:buChar char=""/>
              <a:tabLst>
                <a:tab pos="294005" algn="l"/>
              </a:tabLst>
            </a:pPr>
            <a:r>
              <a:rPr lang="de-DE" sz="1200" b="1" spc="-10" dirty="0">
                <a:latin typeface="Calibri" panose="020F0502020204030204" pitchFamily="34" charset="0"/>
                <a:ea typeface="Symbol" panose="05050102010706020507" pitchFamily="18" charset="2"/>
                <a:cs typeface="Times New Roman" panose="02020603050405020304" pitchFamily="18" charset="0"/>
              </a:rPr>
              <a:t>Netzwerk-Adressübersetzung</a:t>
            </a:r>
            <a:endParaRPr lang="de-DE" sz="1200" b="1" dirty="0">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5"/>
              </a:lnSpc>
              <a:spcBef>
                <a:spcPts val="45"/>
              </a:spcBef>
              <a:spcAft>
                <a:spcPts val="0"/>
              </a:spcAft>
              <a:buSzPts val="1200"/>
              <a:buFont typeface="Courier New" panose="02070309020205020404" pitchFamily="49" charset="0"/>
              <a:buChar char="o"/>
              <a:tabLst>
                <a:tab pos="751205" algn="l"/>
              </a:tabLst>
            </a:pPr>
            <a:r>
              <a:rPr lang="de-DE" sz="1200" b="1" spc="-5" dirty="0">
                <a:latin typeface="Calibri" panose="020F0502020204030204" pitchFamily="34" charset="0"/>
                <a:ea typeface="Courier New" panose="02070309020205020404" pitchFamily="49" charset="0"/>
                <a:cs typeface="Times New Roman" panose="02020603050405020304" pitchFamily="18" charset="0"/>
              </a:rPr>
              <a:t>Netzwerk-Adressübersetzung</a:t>
            </a:r>
            <a:r>
              <a:rPr lang="de-DE" sz="1200" b="1" spc="-85" dirty="0">
                <a:latin typeface="Calibri" panose="020F0502020204030204" pitchFamily="34" charset="0"/>
                <a:ea typeface="Courier New" panose="02070309020205020404" pitchFamily="49" charset="0"/>
                <a:cs typeface="Times New Roman" panose="02020603050405020304" pitchFamily="18" charset="0"/>
              </a:rPr>
              <a:t> </a:t>
            </a:r>
            <a:r>
              <a:rPr lang="de-DE" sz="1200" b="1" spc="-5" dirty="0">
                <a:latin typeface="Calibri" panose="020F0502020204030204" pitchFamily="34" charset="0"/>
                <a:ea typeface="Courier New" panose="02070309020205020404" pitchFamily="49" charset="0"/>
                <a:cs typeface="Times New Roman" panose="02020603050405020304" pitchFamily="18" charset="0"/>
              </a:rPr>
              <a:t>(NAT)</a:t>
            </a:r>
            <a:endParaRPr lang="de-DE" sz="1100" dirty="0">
              <a:latin typeface="Calibri" panose="020F0502020204030204" pitchFamily="34" charset="0"/>
              <a:ea typeface="Courier New" panose="02070309020205020404" pitchFamily="49" charset="0"/>
              <a:cs typeface="Times New Roman" panose="02020603050405020304" pitchFamily="18" charset="0"/>
            </a:endParaRPr>
          </a:p>
          <a:p>
            <a:pPr marL="1143000" marR="537210" lvl="2" indent="-228600">
              <a:lnSpc>
                <a:spcPct val="99000"/>
              </a:lnSpc>
              <a:buSzPts val="1200"/>
              <a:buFont typeface="Microsoft Sans Serif" panose="020B0604020202020204" pitchFamily="34" charset="0"/>
              <a:buChar char="▪"/>
              <a:tabLst>
                <a:tab pos="1208405" algn="l"/>
              </a:tabLst>
            </a:pPr>
            <a:r>
              <a:rPr lang="de-DE" sz="1200" dirty="0">
                <a:latin typeface="Calibri" panose="020F0502020204030204" pitchFamily="34" charset="0"/>
                <a:ea typeface="Microsoft Sans Serif" panose="020B0604020202020204" pitchFamily="34" charset="0"/>
                <a:cs typeface="Times New Roman" panose="02020603050405020304" pitchFamily="18" charset="0"/>
              </a:rPr>
              <a:t>Prozess</a:t>
            </a:r>
            <a:r>
              <a:rPr lang="de-DE"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Änderung</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einer</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IP-Adresse,</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während</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sie</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einen</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Router</a:t>
            </a:r>
            <a:r>
              <a:rPr lang="de-DE" sz="1200" spc="295" dirty="0">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durchläuft</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1143000" marR="433705" lvl="2" indent="-228600">
              <a:lnSpc>
                <a:spcPct val="99000"/>
              </a:lnSpc>
              <a:buSzPts val="1200"/>
              <a:buFont typeface="Microsoft Sans Serif" panose="020B0604020202020204" pitchFamily="34" charset="0"/>
              <a:buChar char="▪"/>
              <a:tabLst>
                <a:tab pos="1208405" algn="l"/>
              </a:tabLst>
            </a:pPr>
            <a:r>
              <a:rPr lang="de-DE" sz="1200" dirty="0">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Verwendung</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von</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NAT</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kann</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uns</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helfen,</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unsere</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Netzwerk-IPs</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zu</a:t>
            </a:r>
            <a:r>
              <a:rPr lang="de-DE" sz="1200" spc="185" dirty="0">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verstecken</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60"/>
              </a:spcBef>
              <a:buSzPts val="1200"/>
              <a:buFont typeface="Courier New" panose="02070309020205020404" pitchFamily="49" charset="0"/>
              <a:buChar char="o"/>
              <a:tabLst>
                <a:tab pos="751205" algn="l"/>
              </a:tabLst>
            </a:pPr>
            <a:r>
              <a:rPr lang="de-DE" sz="1200" b="1" spc="-5" dirty="0">
                <a:latin typeface="Calibri" panose="020F0502020204030204" pitchFamily="34" charset="0"/>
                <a:ea typeface="Courier New" panose="02070309020205020404" pitchFamily="49" charset="0"/>
                <a:cs typeface="Times New Roman" panose="02020603050405020304" pitchFamily="18" charset="0"/>
              </a:rPr>
              <a:t>Port</a:t>
            </a:r>
            <a:r>
              <a:rPr lang="de-DE" sz="1200" b="1" spc="-40" dirty="0">
                <a:latin typeface="Calibri" panose="020F0502020204030204" pitchFamily="34" charset="0"/>
                <a:ea typeface="Courier New" panose="02070309020205020404" pitchFamily="49" charset="0"/>
                <a:cs typeface="Times New Roman" panose="02020603050405020304" pitchFamily="18" charset="0"/>
              </a:rPr>
              <a:t> </a:t>
            </a:r>
            <a:r>
              <a:rPr lang="de-DE" sz="1200" b="1" spc="-5" dirty="0" err="1">
                <a:latin typeface="Calibri" panose="020F0502020204030204" pitchFamily="34" charset="0"/>
                <a:ea typeface="Courier New" panose="02070309020205020404" pitchFamily="49" charset="0"/>
                <a:cs typeface="Times New Roman" panose="02020603050405020304" pitchFamily="18" charset="0"/>
              </a:rPr>
              <a:t>Address</a:t>
            </a:r>
            <a:r>
              <a:rPr lang="de-DE" sz="1200" b="1" spc="-30" dirty="0">
                <a:latin typeface="Calibri" panose="020F0502020204030204" pitchFamily="34" charset="0"/>
                <a:ea typeface="Courier New" panose="02070309020205020404" pitchFamily="49" charset="0"/>
                <a:cs typeface="Times New Roman" panose="02020603050405020304" pitchFamily="18" charset="0"/>
              </a:rPr>
              <a:t> </a:t>
            </a:r>
            <a:r>
              <a:rPr lang="de-DE" sz="1200" b="1" spc="-5" dirty="0">
                <a:latin typeface="Calibri" panose="020F0502020204030204" pitchFamily="34" charset="0"/>
                <a:ea typeface="Courier New" panose="02070309020205020404" pitchFamily="49" charset="0"/>
                <a:cs typeface="Times New Roman" panose="02020603050405020304" pitchFamily="18" charset="0"/>
              </a:rPr>
              <a:t>Translation</a:t>
            </a:r>
            <a:r>
              <a:rPr lang="de-DE" sz="1200" b="1" spc="-30" dirty="0">
                <a:latin typeface="Calibri" panose="020F0502020204030204" pitchFamily="34" charset="0"/>
                <a:ea typeface="Courier New" panose="02070309020205020404" pitchFamily="49" charset="0"/>
                <a:cs typeface="Times New Roman" panose="02020603050405020304" pitchFamily="18" charset="0"/>
              </a:rPr>
              <a:t> </a:t>
            </a:r>
            <a:r>
              <a:rPr lang="de-DE" sz="1200" b="1" spc="-5" dirty="0">
                <a:latin typeface="Calibri" panose="020F0502020204030204" pitchFamily="34" charset="0"/>
                <a:ea typeface="Courier New" panose="02070309020205020404" pitchFamily="49" charset="0"/>
                <a:cs typeface="Times New Roman" panose="02020603050405020304" pitchFamily="18" charset="0"/>
              </a:rPr>
              <a:t>(PAT)</a:t>
            </a:r>
            <a:endParaRPr lang="de-DE" sz="1200" b="1" dirty="0">
              <a:latin typeface="Calibri" panose="020F0502020204030204" pitchFamily="34" charset="0"/>
              <a:ea typeface="Courier New" panose="02070309020205020404" pitchFamily="49" charset="0"/>
              <a:cs typeface="Times New Roman" panose="02020603050405020304" pitchFamily="18" charset="0"/>
            </a:endParaRPr>
          </a:p>
          <a:p>
            <a:pPr marL="1143000" marR="323215" lvl="2" indent="-228600">
              <a:lnSpc>
                <a:spcPct val="99000"/>
              </a:lnSpc>
              <a:buSzPts val="1200"/>
              <a:buFont typeface="Microsoft Sans Serif" panose="020B0604020202020204" pitchFamily="34" charset="0"/>
              <a:buChar char="▪"/>
              <a:tabLst>
                <a:tab pos="1208405" algn="l"/>
              </a:tabLst>
            </a:pPr>
            <a:r>
              <a:rPr lang="de-DE" sz="1200" dirty="0">
                <a:latin typeface="Calibri" panose="020F0502020204030204" pitchFamily="34" charset="0"/>
                <a:ea typeface="Microsoft Sans Serif" panose="020B0604020202020204" pitchFamily="34" charset="0"/>
                <a:cs typeface="Times New Roman" panose="02020603050405020304" pitchFamily="18" charset="0"/>
              </a:rPr>
              <a:t>Der</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Router</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verfolgt</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Anfragen</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von</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internen</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Hosts,</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indem</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er</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ihnen</a:t>
            </a:r>
            <a:r>
              <a:rPr lang="de-DE" sz="1200" spc="145" dirty="0">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zufällige</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Ports</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mit</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hoher</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Nummer</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für</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jede</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Anfrage</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zuweist</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5"/>
              </a:lnSpc>
              <a:spcBef>
                <a:spcPts val="45"/>
              </a:spcBef>
              <a:buSzPts val="1200"/>
              <a:buFont typeface="Courier New" panose="02070309020205020404" pitchFamily="49" charset="0"/>
              <a:buChar char="o"/>
              <a:tabLst>
                <a:tab pos="751205" algn="l"/>
              </a:tabLst>
            </a:pPr>
            <a:r>
              <a:rPr lang="de-DE" sz="1200" b="1" spc="-5" dirty="0">
                <a:latin typeface="Calibri" panose="020F0502020204030204" pitchFamily="34" charset="0"/>
                <a:ea typeface="Courier New" panose="02070309020205020404" pitchFamily="49" charset="0"/>
                <a:cs typeface="Times New Roman" panose="02020603050405020304" pitchFamily="18" charset="0"/>
              </a:rPr>
              <a:t>Klasse</a:t>
            </a:r>
            <a:r>
              <a:rPr lang="de-DE" sz="1200" b="1" spc="-40" dirty="0">
                <a:latin typeface="Calibri" panose="020F0502020204030204" pitchFamily="34" charset="0"/>
                <a:ea typeface="Courier New" panose="02070309020205020404" pitchFamily="49" charset="0"/>
                <a:cs typeface="Times New Roman" panose="02020603050405020304" pitchFamily="18" charset="0"/>
              </a:rPr>
              <a:t> </a:t>
            </a:r>
            <a:r>
              <a:rPr lang="de-DE" sz="1200" b="1" dirty="0">
                <a:latin typeface="Calibri" panose="020F0502020204030204" pitchFamily="34" charset="0"/>
                <a:ea typeface="Courier New" panose="02070309020205020404" pitchFamily="49" charset="0"/>
                <a:cs typeface="Times New Roman" panose="02020603050405020304" pitchFamily="18" charset="0"/>
              </a:rPr>
              <a:t>A</a:t>
            </a:r>
          </a:p>
          <a:p>
            <a:pPr marL="1207770" indent="-228600">
              <a:lnSpc>
                <a:spcPts val="1440"/>
              </a:lnSpc>
            </a:pPr>
            <a:r>
              <a:rPr lang="de-DE" sz="1200" spc="-5" dirty="0">
                <a:latin typeface="Calibri" panose="020F0502020204030204" pitchFamily="34" charset="0"/>
                <a:ea typeface="Calibri" panose="020F0502020204030204" pitchFamily="34" charset="0"/>
                <a:cs typeface="Times New Roman" panose="02020603050405020304" pitchFamily="18" charset="0"/>
              </a:rPr>
              <a:t>10.0.0.0</a:t>
            </a:r>
            <a:r>
              <a:rPr lang="de-DE" sz="1200" spc="-30" dirty="0">
                <a:latin typeface="Calibri" panose="020F0502020204030204" pitchFamily="34" charset="0"/>
                <a:ea typeface="Calibri" panose="020F0502020204030204" pitchFamily="34" charset="0"/>
                <a:cs typeface="Times New Roman" panose="02020603050405020304" pitchFamily="18" charset="0"/>
              </a:rPr>
              <a:t> </a:t>
            </a:r>
            <a:r>
              <a:rPr lang="de-DE" sz="1200" dirty="0">
                <a:latin typeface="Calibri" panose="020F0502020204030204" pitchFamily="34" charset="0"/>
                <a:ea typeface="Calibri" panose="020F0502020204030204" pitchFamily="34" charset="0"/>
                <a:cs typeface="Times New Roman" panose="02020603050405020304" pitchFamily="18" charset="0"/>
              </a:rPr>
              <a:t>bis</a:t>
            </a:r>
            <a:r>
              <a:rPr lang="de-DE" sz="1200" spc="-20" dirty="0">
                <a:latin typeface="Calibri" panose="020F0502020204030204" pitchFamily="34" charset="0"/>
                <a:ea typeface="Calibri" panose="020F0502020204030204" pitchFamily="34" charset="0"/>
                <a:cs typeface="Times New Roman" panose="02020603050405020304" pitchFamily="18" charset="0"/>
              </a:rPr>
              <a:t> </a:t>
            </a:r>
            <a:r>
              <a:rPr lang="de-DE" sz="1200" spc="-5" dirty="0">
                <a:latin typeface="Calibri" panose="020F0502020204030204" pitchFamily="34" charset="0"/>
                <a:ea typeface="Calibri" panose="020F0502020204030204" pitchFamily="34" charset="0"/>
                <a:cs typeface="Times New Roman" panose="02020603050405020304" pitchFamily="18" charset="0"/>
              </a:rPr>
              <a:t>10.255.255.255</a:t>
            </a:r>
            <a:endParaRPr lang="de-DE" sz="12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ts val="1475"/>
              </a:lnSpc>
              <a:spcBef>
                <a:spcPts val="10"/>
              </a:spcBef>
              <a:buSzPts val="1200"/>
              <a:buFont typeface="Courier New" panose="02070309020205020404" pitchFamily="49" charset="0"/>
              <a:buChar char="o"/>
              <a:tabLst>
                <a:tab pos="751205" algn="l"/>
              </a:tabLst>
            </a:pPr>
            <a:r>
              <a:rPr lang="de-DE" sz="1200" b="1" spc="-5" dirty="0">
                <a:latin typeface="Calibri" panose="020F0502020204030204" pitchFamily="34" charset="0"/>
                <a:ea typeface="Courier New" panose="02070309020205020404" pitchFamily="49" charset="0"/>
                <a:cs typeface="Times New Roman" panose="02020603050405020304" pitchFamily="18" charset="0"/>
              </a:rPr>
              <a:t>Klasse</a:t>
            </a:r>
            <a:r>
              <a:rPr lang="de-DE" sz="1200" b="1" spc="-40" dirty="0">
                <a:latin typeface="Calibri" panose="020F0502020204030204" pitchFamily="34" charset="0"/>
                <a:ea typeface="Courier New" panose="02070309020205020404" pitchFamily="49" charset="0"/>
                <a:cs typeface="Times New Roman" panose="02020603050405020304" pitchFamily="18" charset="0"/>
              </a:rPr>
              <a:t> </a:t>
            </a:r>
            <a:r>
              <a:rPr lang="de-DE" sz="1200" b="1" dirty="0">
                <a:latin typeface="Calibri" panose="020F0502020204030204" pitchFamily="34" charset="0"/>
                <a:ea typeface="Courier New" panose="02070309020205020404" pitchFamily="49" charset="0"/>
                <a:cs typeface="Times New Roman" panose="02020603050405020304" pitchFamily="18" charset="0"/>
              </a:rPr>
              <a:t>B</a:t>
            </a:r>
          </a:p>
          <a:p>
            <a:pPr marL="1207770" indent="-228600">
              <a:lnSpc>
                <a:spcPts val="1440"/>
              </a:lnSpc>
            </a:pPr>
            <a:r>
              <a:rPr lang="de-DE" sz="1200" dirty="0">
                <a:latin typeface="Calibri" panose="020F0502020204030204" pitchFamily="34" charset="0"/>
                <a:ea typeface="Calibri" panose="020F0502020204030204" pitchFamily="34" charset="0"/>
                <a:cs typeface="Times New Roman" panose="02020603050405020304" pitchFamily="18" charset="0"/>
              </a:rPr>
              <a:t>172.16.0.0</a:t>
            </a:r>
            <a:r>
              <a:rPr lang="de-DE" sz="1200" spc="-35" dirty="0">
                <a:latin typeface="Calibri" panose="020F0502020204030204" pitchFamily="34" charset="0"/>
                <a:ea typeface="Calibri" panose="020F0502020204030204" pitchFamily="34" charset="0"/>
                <a:cs typeface="Times New Roman" panose="02020603050405020304" pitchFamily="18" charset="0"/>
              </a:rPr>
              <a:t> </a:t>
            </a:r>
            <a:r>
              <a:rPr lang="de-DE" sz="1200" dirty="0">
                <a:latin typeface="Calibri" panose="020F0502020204030204" pitchFamily="34" charset="0"/>
                <a:ea typeface="Calibri" panose="020F0502020204030204" pitchFamily="34" charset="0"/>
                <a:cs typeface="Times New Roman" panose="02020603050405020304" pitchFamily="18" charset="0"/>
              </a:rPr>
              <a:t>bis</a:t>
            </a:r>
            <a:r>
              <a:rPr lang="de-DE" sz="1200" spc="-30" dirty="0">
                <a:latin typeface="Calibri" panose="020F0502020204030204" pitchFamily="34" charset="0"/>
                <a:ea typeface="Calibri" panose="020F0502020204030204" pitchFamily="34" charset="0"/>
                <a:cs typeface="Times New Roman" panose="02020603050405020304" pitchFamily="18" charset="0"/>
              </a:rPr>
              <a:t> </a:t>
            </a:r>
            <a:r>
              <a:rPr lang="de-DE" sz="1200" spc="-5" dirty="0">
                <a:latin typeface="Calibri" panose="020F0502020204030204" pitchFamily="34" charset="0"/>
                <a:ea typeface="Calibri" panose="020F0502020204030204" pitchFamily="34" charset="0"/>
                <a:cs typeface="Times New Roman" panose="02020603050405020304" pitchFamily="18" charset="0"/>
              </a:rPr>
              <a:t>172.31.255.255</a:t>
            </a:r>
            <a:endParaRPr lang="de-DE" sz="11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ts val="1475"/>
              </a:lnSpc>
              <a:spcBef>
                <a:spcPts val="255"/>
              </a:spcBef>
              <a:spcAft>
                <a:spcPts val="0"/>
              </a:spcAft>
              <a:buSzPts val="1200"/>
              <a:buFont typeface="Courier New" panose="02070309020205020404" pitchFamily="49" charset="0"/>
              <a:buChar char="o"/>
              <a:tabLst>
                <a:tab pos="738505" algn="l"/>
              </a:tabLst>
            </a:pPr>
            <a:r>
              <a:rPr lang="de-DE" sz="1200" b="1" spc="-5" dirty="0">
                <a:latin typeface="Calibri" panose="020F0502020204030204" pitchFamily="34" charset="0"/>
                <a:ea typeface="Courier New" panose="02070309020205020404" pitchFamily="49" charset="0"/>
                <a:cs typeface="Times New Roman" panose="02020603050405020304" pitchFamily="18" charset="0"/>
              </a:rPr>
              <a:t>Klasse</a:t>
            </a:r>
            <a:r>
              <a:rPr lang="de-DE" sz="1200" b="1" spc="-35" dirty="0">
                <a:latin typeface="Calibri" panose="020F0502020204030204" pitchFamily="34" charset="0"/>
                <a:ea typeface="Courier New" panose="02070309020205020404" pitchFamily="49" charset="0"/>
                <a:cs typeface="Times New Roman" panose="02020603050405020304" pitchFamily="18" charset="0"/>
              </a:rPr>
              <a:t> </a:t>
            </a:r>
            <a:r>
              <a:rPr lang="de-DE" sz="1200" b="1" dirty="0">
                <a:latin typeface="Calibri" panose="020F0502020204030204" pitchFamily="34" charset="0"/>
                <a:ea typeface="Courier New" panose="02070309020205020404" pitchFamily="49" charset="0"/>
                <a:cs typeface="Times New Roman" panose="02020603050405020304" pitchFamily="18" charset="0"/>
              </a:rPr>
              <a:t>C</a:t>
            </a:r>
          </a:p>
          <a:p>
            <a:pPr marL="1195070" indent="-228600">
              <a:lnSpc>
                <a:spcPts val="1440"/>
              </a:lnSpc>
            </a:pPr>
            <a:r>
              <a:rPr lang="de-DE" sz="1200" spc="-5" dirty="0">
                <a:latin typeface="Calibri" panose="020F0502020204030204" pitchFamily="34" charset="0"/>
                <a:ea typeface="Calibri" panose="020F0502020204030204" pitchFamily="34" charset="0"/>
                <a:cs typeface="Times New Roman" panose="02020603050405020304" pitchFamily="18" charset="0"/>
              </a:rPr>
              <a:t>192.168.0.0</a:t>
            </a:r>
            <a:r>
              <a:rPr lang="de-DE" sz="1200" spc="-35" dirty="0">
                <a:latin typeface="Calibri" panose="020F0502020204030204" pitchFamily="34" charset="0"/>
                <a:ea typeface="Calibri" panose="020F0502020204030204" pitchFamily="34" charset="0"/>
                <a:cs typeface="Times New Roman" panose="02020603050405020304" pitchFamily="18" charset="0"/>
              </a:rPr>
              <a:t> </a:t>
            </a:r>
            <a:r>
              <a:rPr lang="de-DE" sz="1200" dirty="0">
                <a:latin typeface="Calibri" panose="020F0502020204030204" pitchFamily="34" charset="0"/>
                <a:ea typeface="Calibri" panose="020F0502020204030204" pitchFamily="34" charset="0"/>
                <a:cs typeface="Times New Roman" panose="02020603050405020304" pitchFamily="18" charset="0"/>
              </a:rPr>
              <a:t>bis</a:t>
            </a:r>
            <a:r>
              <a:rPr lang="de-DE" sz="1200" spc="-30" dirty="0">
                <a:latin typeface="Calibri" panose="020F0502020204030204" pitchFamily="34" charset="0"/>
                <a:ea typeface="Calibri" panose="020F0502020204030204" pitchFamily="34" charset="0"/>
                <a:cs typeface="Times New Roman" panose="02020603050405020304" pitchFamily="18" charset="0"/>
              </a:rPr>
              <a:t> </a:t>
            </a:r>
            <a:r>
              <a:rPr lang="de-DE" sz="1200" spc="-5" dirty="0">
                <a:latin typeface="Calibri" panose="020F0502020204030204" pitchFamily="34" charset="0"/>
                <a:ea typeface="Calibri" panose="020F0502020204030204" pitchFamily="34" charset="0"/>
                <a:cs typeface="Times New Roman" panose="02020603050405020304" pitchFamily="18" charset="0"/>
              </a:rPr>
              <a:t>192.168.255.255</a:t>
            </a:r>
            <a:endParaRPr lang="de-DE"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hteck 4">
            <a:extLst>
              <a:ext uri="{FF2B5EF4-FFF2-40B4-BE49-F238E27FC236}">
                <a16:creationId xmlns:a16="http://schemas.microsoft.com/office/drawing/2014/main" id="{C53C3F50-20B3-4736-8219-0245D693E0EB}"/>
              </a:ext>
            </a:extLst>
          </p:cNvPr>
          <p:cNvSpPr/>
          <p:nvPr/>
        </p:nvSpPr>
        <p:spPr>
          <a:xfrm>
            <a:off x="147782" y="4839390"/>
            <a:ext cx="10566400" cy="2518190"/>
          </a:xfrm>
          <a:prstGeom prst="rect">
            <a:avLst/>
          </a:prstGeom>
        </p:spPr>
        <p:txBody>
          <a:bodyPr wrap="square">
            <a:spAutoFit/>
          </a:bodyPr>
          <a:lstStyle/>
          <a:p>
            <a:pPr marL="342900" lvl="0" indent="-342900">
              <a:spcBef>
                <a:spcPts val="275"/>
              </a:spcBef>
              <a:spcAft>
                <a:spcPts val="0"/>
              </a:spcAft>
              <a:buSzPts val="1200"/>
              <a:buFont typeface="Symbol" panose="05050102010706020507" pitchFamily="18" charset="2"/>
              <a:buChar char=""/>
              <a:tabLst>
                <a:tab pos="294005" algn="l"/>
              </a:tabLst>
            </a:pPr>
            <a:r>
              <a:rPr lang="de-DE" sz="1200" b="1" spc="-10" dirty="0">
                <a:latin typeface="Calibri" panose="020F0502020204030204" pitchFamily="34" charset="0"/>
                <a:ea typeface="Symbol" panose="05050102010706020507" pitchFamily="18" charset="2"/>
                <a:cs typeface="Times New Roman" panose="02020603050405020304" pitchFamily="18" charset="0"/>
              </a:rPr>
              <a:t>Telefonie</a:t>
            </a:r>
            <a:endParaRPr lang="de-DE" sz="1200" b="1" dirty="0">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5"/>
              </a:lnSpc>
              <a:spcBef>
                <a:spcPts val="45"/>
              </a:spcBef>
              <a:spcAft>
                <a:spcPts val="0"/>
              </a:spcAft>
              <a:buSzPts val="1200"/>
              <a:buFont typeface="Courier New" panose="02070309020205020404" pitchFamily="49" charset="0"/>
              <a:buChar char="o"/>
              <a:tabLst>
                <a:tab pos="751205" algn="l"/>
              </a:tabLst>
            </a:pPr>
            <a:r>
              <a:rPr lang="de-DE" sz="1200" b="1" spc="-10" dirty="0">
                <a:latin typeface="Calibri" panose="020F0502020204030204" pitchFamily="34" charset="0"/>
                <a:ea typeface="Courier New" panose="02070309020205020404" pitchFamily="49" charset="0"/>
                <a:cs typeface="Times New Roman" panose="02020603050405020304" pitchFamily="18" charset="0"/>
              </a:rPr>
              <a:t>Telefonie</a:t>
            </a:r>
            <a:endParaRPr lang="de-DE" sz="1100" dirty="0">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40"/>
              </a:lnSpc>
              <a:buSzPts val="1200"/>
              <a:buFont typeface="Microsoft Sans Serif" panose="020B0604020202020204" pitchFamily="34" charset="0"/>
              <a:buChar char="▪"/>
              <a:tabLst>
                <a:tab pos="1208405" algn="l"/>
              </a:tabLst>
            </a:pPr>
            <a:r>
              <a:rPr lang="de-DE" sz="1200" spc="-5" dirty="0">
                <a:latin typeface="Calibri" panose="020F0502020204030204" pitchFamily="34" charset="0"/>
                <a:ea typeface="Microsoft Sans Serif" panose="020B0604020202020204" pitchFamily="34" charset="0"/>
                <a:cs typeface="Times New Roman" panose="02020603050405020304" pitchFamily="18" charset="0"/>
              </a:rPr>
              <a:t>Bezeichnung</a:t>
            </a:r>
            <a:r>
              <a:rPr lang="de-DE"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für</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Geräte,</a:t>
            </a:r>
            <a:r>
              <a:rPr lang="de-DE" sz="1200" spc="-4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dem</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Benutzer</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Sprachkommunikation</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bieten</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65"/>
              </a:lnSpc>
              <a:spcBef>
                <a:spcPts val="10"/>
              </a:spcBef>
              <a:buSzPts val="1200"/>
              <a:buFont typeface="Courier New" panose="02070309020205020404" pitchFamily="49" charset="0"/>
              <a:buChar char="o"/>
              <a:tabLst>
                <a:tab pos="751205" algn="l"/>
              </a:tabLst>
            </a:pPr>
            <a:r>
              <a:rPr lang="de-DE" sz="1200" b="1" spc="-5" dirty="0">
                <a:latin typeface="Calibri" panose="020F0502020204030204" pitchFamily="34" charset="0"/>
                <a:ea typeface="Courier New" panose="02070309020205020404" pitchFamily="49" charset="0"/>
                <a:cs typeface="Times New Roman" panose="02020603050405020304" pitchFamily="18" charset="0"/>
              </a:rPr>
              <a:t>Modem</a:t>
            </a:r>
            <a:endParaRPr lang="de-DE" sz="1200" b="1" dirty="0">
              <a:latin typeface="Calibri" panose="020F0502020204030204" pitchFamily="34" charset="0"/>
              <a:ea typeface="Courier New" panose="02070309020205020404" pitchFamily="49" charset="0"/>
              <a:cs typeface="Times New Roman" panose="02020603050405020304" pitchFamily="18" charset="0"/>
            </a:endParaRPr>
          </a:p>
          <a:p>
            <a:pPr marL="1143000" marR="236220" lvl="2" indent="-228600">
              <a:lnSpc>
                <a:spcPct val="99000"/>
              </a:lnSpc>
              <a:buSzPts val="1200"/>
              <a:buFont typeface="Microsoft Sans Serif" panose="020B0604020202020204" pitchFamily="34" charset="0"/>
              <a:buChar char="▪"/>
              <a:tabLst>
                <a:tab pos="1208405" algn="l"/>
              </a:tabLst>
            </a:pPr>
            <a:r>
              <a:rPr lang="de-DE" sz="1200" spc="-5" dirty="0">
                <a:latin typeface="Calibri" panose="020F0502020204030204" pitchFamily="34" charset="0"/>
                <a:ea typeface="Microsoft Sans Serif" panose="020B0604020202020204" pitchFamily="34" charset="0"/>
                <a:cs typeface="Times New Roman" panose="02020603050405020304" pitchFamily="18" charset="0"/>
              </a:rPr>
              <a:t>Ein Gerät,</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das</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digitale</a:t>
            </a:r>
            <a:r>
              <a:rPr lang="de-DE" sz="120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Informationen </a:t>
            </a:r>
            <a:r>
              <a:rPr lang="de-DE" sz="1200" dirty="0">
                <a:latin typeface="Calibri" panose="020F0502020204030204" pitchFamily="34" charset="0"/>
                <a:ea typeface="Microsoft Sans Serif" panose="020B0604020202020204" pitchFamily="34" charset="0"/>
                <a:cs typeface="Times New Roman" panose="02020603050405020304" pitchFamily="18" charset="0"/>
              </a:rPr>
              <a:t>in</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ein</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analoges Signal</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für die</a:t>
            </a:r>
            <a:r>
              <a:rPr lang="de-DE" sz="1200" spc="265" dirty="0">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Übertragung</a:t>
            </a:r>
            <a:r>
              <a:rPr lang="de-DE" sz="1200" spc="-4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über</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Standard-Telefonwählleitung</a:t>
            </a:r>
            <a:r>
              <a:rPr lang="de-DE"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modulieren</a:t>
            </a:r>
            <a:r>
              <a:rPr lang="de-DE"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kann</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5"/>
              </a:lnSpc>
              <a:spcBef>
                <a:spcPts val="45"/>
              </a:spcBef>
              <a:buSzPts val="1200"/>
              <a:buFont typeface="Courier New" panose="02070309020205020404" pitchFamily="49" charset="0"/>
              <a:buChar char="o"/>
              <a:tabLst>
                <a:tab pos="751205" algn="l"/>
              </a:tabLst>
            </a:pPr>
            <a:r>
              <a:rPr lang="de-DE" sz="1200" b="1" spc="-10" dirty="0">
                <a:latin typeface="Calibri" panose="020F0502020204030204" pitchFamily="34" charset="0"/>
                <a:ea typeface="Courier New" panose="02070309020205020404" pitchFamily="49" charset="0"/>
                <a:cs typeface="Times New Roman" panose="02020603050405020304" pitchFamily="18" charset="0"/>
              </a:rPr>
              <a:t>WAR </a:t>
            </a:r>
            <a:r>
              <a:rPr lang="de-DE" sz="1200" b="1" spc="-10" dirty="0" err="1">
                <a:latin typeface="Calibri" panose="020F0502020204030204" pitchFamily="34" charset="0"/>
                <a:ea typeface="Courier New" panose="02070309020205020404" pitchFamily="49" charset="0"/>
                <a:cs typeface="Times New Roman" panose="02020603050405020304" pitchFamily="18" charset="0"/>
              </a:rPr>
              <a:t>Dialing</a:t>
            </a:r>
            <a:r>
              <a:rPr lang="de-DE" sz="1200" b="1" spc="-10" dirty="0">
                <a:latin typeface="Calibri" panose="020F0502020204030204" pitchFamily="34" charset="0"/>
                <a:ea typeface="Courier New" panose="02070309020205020404" pitchFamily="49" charset="0"/>
                <a:cs typeface="Times New Roman" panose="02020603050405020304" pitchFamily="18" charset="0"/>
              </a:rPr>
              <a:t>   (https://de.wikipedia.org/wiki/WarGames_%E2%80%93_Kriegsspiele)</a:t>
            </a:r>
            <a:endParaRPr lang="de-DE" sz="1200" b="1" dirty="0">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30"/>
              </a:lnSpc>
              <a:buSzPts val="1200"/>
              <a:buFont typeface="Microsoft Sans Serif" panose="020B0604020202020204" pitchFamily="34" charset="0"/>
              <a:buChar char="▪"/>
              <a:tabLst>
                <a:tab pos="1208405" algn="l"/>
              </a:tabLst>
            </a:pPr>
            <a:r>
              <a:rPr lang="de-DE" sz="1200" spc="-5" dirty="0">
                <a:latin typeface="Calibri" panose="020F0502020204030204" pitchFamily="34" charset="0"/>
                <a:ea typeface="Microsoft Sans Serif" panose="020B0604020202020204" pitchFamily="34" charset="0"/>
                <a:cs typeface="Times New Roman" panose="02020603050405020304" pitchFamily="18" charset="0"/>
              </a:rPr>
              <a:t>Schützen</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Sie</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Einwahlressourcen</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durch</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Verwendung</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der</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Rückruf-</a:t>
            </a:r>
          </a:p>
          <a:p>
            <a:pPr marL="1207770" indent="-228600">
              <a:lnSpc>
                <a:spcPts val="1455"/>
              </a:lnSpc>
            </a:pPr>
            <a:r>
              <a:rPr lang="de-DE" sz="1200" spc="-5" dirty="0">
                <a:latin typeface="Calibri" panose="020F0502020204030204" pitchFamily="34" charset="0"/>
                <a:ea typeface="Calibri" panose="020F0502020204030204" pitchFamily="34" charset="0"/>
                <a:cs typeface="Times New Roman" panose="02020603050405020304" pitchFamily="18" charset="0"/>
              </a:rPr>
              <a:t>Funktion</a:t>
            </a:r>
            <a:endParaRPr lang="de-DE" sz="12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ts val="1475"/>
              </a:lnSpc>
              <a:spcBef>
                <a:spcPts val="35"/>
              </a:spcBef>
              <a:buSzPts val="1200"/>
              <a:buFont typeface="Courier New" panose="02070309020205020404" pitchFamily="49" charset="0"/>
              <a:buChar char="o"/>
              <a:tabLst>
                <a:tab pos="751205" algn="l"/>
              </a:tabLst>
            </a:pPr>
            <a:r>
              <a:rPr lang="de-DE" sz="1200" b="1" spc="-10" dirty="0">
                <a:latin typeface="Calibri" panose="020F0502020204030204" pitchFamily="34" charset="0"/>
                <a:ea typeface="Courier New" panose="02070309020205020404" pitchFamily="49" charset="0"/>
                <a:cs typeface="Times New Roman" panose="02020603050405020304" pitchFamily="18" charset="0"/>
              </a:rPr>
              <a:t>Öffentliche</a:t>
            </a:r>
            <a:r>
              <a:rPr lang="de-DE" sz="1200" b="1" spc="-70" dirty="0">
                <a:latin typeface="Calibri" panose="020F0502020204030204" pitchFamily="34" charset="0"/>
                <a:ea typeface="Courier New" panose="02070309020205020404" pitchFamily="49" charset="0"/>
                <a:cs typeface="Times New Roman" panose="02020603050405020304" pitchFamily="18" charset="0"/>
              </a:rPr>
              <a:t> </a:t>
            </a:r>
            <a:r>
              <a:rPr lang="de-DE" sz="1200" b="1" spc="-10" dirty="0">
                <a:latin typeface="Calibri" panose="020F0502020204030204" pitchFamily="34" charset="0"/>
                <a:ea typeface="Courier New" panose="02070309020205020404" pitchFamily="49" charset="0"/>
                <a:cs typeface="Times New Roman" panose="02020603050405020304" pitchFamily="18" charset="0"/>
              </a:rPr>
              <a:t>Nebenstellenanlage</a:t>
            </a:r>
            <a:r>
              <a:rPr lang="de-DE" sz="1200" b="1" spc="-70" dirty="0">
                <a:latin typeface="Calibri" panose="020F0502020204030204" pitchFamily="34" charset="0"/>
                <a:ea typeface="Courier New" panose="02070309020205020404" pitchFamily="49" charset="0"/>
                <a:cs typeface="Times New Roman" panose="02020603050405020304" pitchFamily="18" charset="0"/>
              </a:rPr>
              <a:t> </a:t>
            </a:r>
            <a:r>
              <a:rPr lang="de-DE" sz="1200" b="1" spc="-5" dirty="0">
                <a:latin typeface="Calibri" panose="020F0502020204030204" pitchFamily="34" charset="0"/>
                <a:ea typeface="Courier New" panose="02070309020205020404" pitchFamily="49" charset="0"/>
                <a:cs typeface="Times New Roman" panose="02020603050405020304" pitchFamily="18" charset="0"/>
              </a:rPr>
              <a:t>(PBX)</a:t>
            </a:r>
            <a:endParaRPr lang="de-DE" sz="1200" b="1" dirty="0">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40"/>
              </a:lnSpc>
              <a:buSzPts val="1200"/>
              <a:buFont typeface="Microsoft Sans Serif" panose="020B0604020202020204" pitchFamily="34" charset="0"/>
              <a:buChar char="▪"/>
              <a:tabLst>
                <a:tab pos="1208405" algn="l"/>
              </a:tabLst>
            </a:pPr>
            <a:r>
              <a:rPr lang="de-DE" sz="1200" spc="-5" dirty="0">
                <a:latin typeface="Calibri" panose="020F0502020204030204" pitchFamily="34" charset="0"/>
                <a:ea typeface="Microsoft Sans Serif" panose="020B0604020202020204" pitchFamily="34" charset="0"/>
                <a:cs typeface="Times New Roman" panose="02020603050405020304" pitchFamily="18" charset="0"/>
              </a:rPr>
              <a:t>Interne</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Telefonanlage,</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in</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großen</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Organisationen</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wird</a:t>
            </a:r>
          </a:p>
          <a:p>
            <a:pPr marL="742950" lvl="1" indent="-285750">
              <a:lnSpc>
                <a:spcPts val="1470"/>
              </a:lnSpc>
              <a:spcBef>
                <a:spcPts val="10"/>
              </a:spcBef>
              <a:buSzPts val="1200"/>
              <a:buFont typeface="Courier New" panose="02070309020205020404" pitchFamily="49" charset="0"/>
              <a:buChar char="o"/>
              <a:tabLst>
                <a:tab pos="751205" algn="l"/>
              </a:tabLst>
            </a:pPr>
            <a:r>
              <a:rPr lang="de-DE" sz="1200" b="1" spc="-5" dirty="0">
                <a:latin typeface="Calibri" panose="020F0502020204030204" pitchFamily="34" charset="0"/>
                <a:ea typeface="Courier New" panose="02070309020205020404" pitchFamily="49" charset="0"/>
                <a:cs typeface="Times New Roman" panose="02020603050405020304" pitchFamily="18" charset="0"/>
              </a:rPr>
              <a:t>Sprache</a:t>
            </a:r>
            <a:r>
              <a:rPr lang="de-DE" sz="1200" b="1" spc="-60" dirty="0">
                <a:latin typeface="Calibri" panose="020F0502020204030204" pitchFamily="34" charset="0"/>
                <a:ea typeface="Courier New" panose="02070309020205020404" pitchFamily="49" charset="0"/>
                <a:cs typeface="Times New Roman" panose="02020603050405020304" pitchFamily="18" charset="0"/>
              </a:rPr>
              <a:t> </a:t>
            </a:r>
            <a:r>
              <a:rPr lang="de-DE" sz="1200" b="1" spc="-5" dirty="0">
                <a:latin typeface="Calibri" panose="020F0502020204030204" pitchFamily="34" charset="0"/>
                <a:ea typeface="Courier New" panose="02070309020205020404" pitchFamily="49" charset="0"/>
                <a:cs typeface="Times New Roman" panose="02020603050405020304" pitchFamily="18" charset="0"/>
              </a:rPr>
              <a:t>über</a:t>
            </a:r>
            <a:r>
              <a:rPr lang="de-DE" sz="1200" b="1" spc="-50" dirty="0">
                <a:latin typeface="Calibri" panose="020F0502020204030204" pitchFamily="34" charset="0"/>
                <a:ea typeface="Courier New" panose="02070309020205020404" pitchFamily="49" charset="0"/>
                <a:cs typeface="Times New Roman" panose="02020603050405020304" pitchFamily="18" charset="0"/>
              </a:rPr>
              <a:t> </a:t>
            </a:r>
            <a:r>
              <a:rPr lang="de-DE" sz="1200" b="1" spc="-10" dirty="0">
                <a:latin typeface="Calibri" panose="020F0502020204030204" pitchFamily="34" charset="0"/>
                <a:ea typeface="Courier New" panose="02070309020205020404" pitchFamily="49" charset="0"/>
                <a:cs typeface="Times New Roman" panose="02020603050405020304" pitchFamily="18" charset="0"/>
              </a:rPr>
              <a:t>das</a:t>
            </a:r>
            <a:r>
              <a:rPr lang="de-DE" sz="1200" b="1" spc="-40" dirty="0">
                <a:latin typeface="Calibri" panose="020F0502020204030204" pitchFamily="34" charset="0"/>
                <a:ea typeface="Courier New" panose="02070309020205020404" pitchFamily="49" charset="0"/>
                <a:cs typeface="Times New Roman" panose="02020603050405020304" pitchFamily="18" charset="0"/>
              </a:rPr>
              <a:t> </a:t>
            </a:r>
            <a:r>
              <a:rPr lang="de-DE" sz="1200" b="1" spc="-10" dirty="0">
                <a:latin typeface="Calibri" panose="020F0502020204030204" pitchFamily="34" charset="0"/>
                <a:ea typeface="Courier New" panose="02070309020205020404" pitchFamily="49" charset="0"/>
                <a:cs typeface="Times New Roman" panose="02020603050405020304" pitchFamily="18" charset="0"/>
              </a:rPr>
              <a:t>Internet-Protokoll</a:t>
            </a:r>
            <a:r>
              <a:rPr lang="de-DE" sz="1200" b="1" spc="-40" dirty="0">
                <a:latin typeface="Calibri" panose="020F0502020204030204" pitchFamily="34" charset="0"/>
                <a:ea typeface="Courier New" panose="02070309020205020404" pitchFamily="49" charset="0"/>
                <a:cs typeface="Times New Roman" panose="02020603050405020304" pitchFamily="18" charset="0"/>
              </a:rPr>
              <a:t> </a:t>
            </a:r>
            <a:r>
              <a:rPr lang="de-DE" sz="1200" b="1" spc="-5" dirty="0">
                <a:latin typeface="Calibri" panose="020F0502020204030204" pitchFamily="34" charset="0"/>
                <a:ea typeface="Courier New" panose="02070309020205020404" pitchFamily="49" charset="0"/>
                <a:cs typeface="Times New Roman" panose="02020603050405020304" pitchFamily="18" charset="0"/>
              </a:rPr>
              <a:t>(VoIP)</a:t>
            </a:r>
            <a:endParaRPr lang="de-DE" sz="1200" b="1" dirty="0">
              <a:latin typeface="Calibri" panose="020F0502020204030204" pitchFamily="34" charset="0"/>
              <a:ea typeface="Courier New" panose="02070309020205020404" pitchFamily="49" charset="0"/>
              <a:cs typeface="Times New Roman" panose="02020603050405020304" pitchFamily="18" charset="0"/>
            </a:endParaRPr>
          </a:p>
          <a:p>
            <a:pPr marL="1143000" marR="439420" lvl="2" indent="-228600">
              <a:lnSpc>
                <a:spcPct val="98000"/>
              </a:lnSpc>
              <a:buSzPts val="1200"/>
              <a:buFont typeface="Microsoft Sans Serif" panose="020B0604020202020204" pitchFamily="34" charset="0"/>
              <a:buChar char="▪"/>
              <a:tabLst>
                <a:tab pos="1208405" algn="l"/>
              </a:tabLst>
            </a:pPr>
            <a:r>
              <a:rPr lang="de-DE" sz="1200" spc="-5" dirty="0">
                <a:latin typeface="Calibri" panose="020F0502020204030204" pitchFamily="34" charset="0"/>
                <a:ea typeface="Microsoft Sans Serif" panose="020B0604020202020204" pitchFamily="34" charset="0"/>
                <a:cs typeface="Times New Roman" panose="02020603050405020304" pitchFamily="18" charset="0"/>
              </a:rPr>
              <a:t>Digitaler</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Telefondienst,</a:t>
            </a:r>
            <a:r>
              <a:rPr lang="de-DE" sz="1200" spc="-4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von</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Software-</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oder</a:t>
            </a:r>
            <a:r>
              <a:rPr lang="de-DE" sz="1200" spc="-4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Hardware-Geräten</a:t>
            </a:r>
            <a:r>
              <a:rPr lang="de-DE" sz="1200" spc="375" dirty="0">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über</a:t>
            </a:r>
            <a:r>
              <a:rPr lang="de-DE"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ein</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Datennetzwerk</a:t>
            </a:r>
            <a:r>
              <a:rPr lang="de-DE" sz="1200" spc="-4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bereitgestellt</a:t>
            </a:r>
            <a:r>
              <a:rPr lang="de-DE"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wird</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buSzPts val="1200"/>
              <a:buFont typeface="Courier New" panose="02070309020205020404" pitchFamily="49" charset="0"/>
              <a:buChar char="o"/>
              <a:tabLst>
                <a:tab pos="751205" algn="l"/>
              </a:tabLst>
            </a:pPr>
            <a:r>
              <a:rPr lang="de-DE" sz="1200" b="1" spc="-5" dirty="0">
                <a:latin typeface="Calibri" panose="020F0502020204030204" pitchFamily="34" charset="0"/>
                <a:ea typeface="Courier New" panose="02070309020205020404" pitchFamily="49" charset="0"/>
                <a:cs typeface="Times New Roman" panose="02020603050405020304" pitchFamily="18" charset="0"/>
              </a:rPr>
              <a:t>Dienstgüte</a:t>
            </a:r>
            <a:r>
              <a:rPr lang="de-DE" sz="1200" b="1" spc="-65" dirty="0">
                <a:latin typeface="Calibri" panose="020F0502020204030204" pitchFamily="34" charset="0"/>
                <a:ea typeface="Courier New" panose="02070309020205020404" pitchFamily="49" charset="0"/>
                <a:cs typeface="Times New Roman" panose="02020603050405020304" pitchFamily="18" charset="0"/>
              </a:rPr>
              <a:t> </a:t>
            </a:r>
            <a:r>
              <a:rPr lang="de-DE" sz="1200" b="1" spc="-5" dirty="0">
                <a:latin typeface="Calibri" panose="020F0502020204030204" pitchFamily="34" charset="0"/>
                <a:ea typeface="Courier New" panose="02070309020205020404" pitchFamily="49" charset="0"/>
                <a:cs typeface="Times New Roman" panose="02020603050405020304" pitchFamily="18" charset="0"/>
              </a:rPr>
              <a:t>(QoS)</a:t>
            </a:r>
            <a:endParaRPr lang="de-DE" sz="1200" b="1" dirty="0">
              <a:effectLst/>
              <a:latin typeface="Calibri" panose="020F0502020204030204" pitchFamily="34" charset="0"/>
              <a:ea typeface="Courier New" panose="02070309020205020404" pitchFamily="49" charset="0"/>
              <a:cs typeface="Times New Roman" panose="02020603050405020304" pitchFamily="18" charset="0"/>
            </a:endParaRPr>
          </a:p>
        </p:txBody>
      </p:sp>
      <p:pic>
        <p:nvPicPr>
          <p:cNvPr id="10" name="Grafik 9">
            <a:extLst>
              <a:ext uri="{FF2B5EF4-FFF2-40B4-BE49-F238E27FC236}">
                <a16:creationId xmlns:a16="http://schemas.microsoft.com/office/drawing/2014/main" id="{D9B19A0E-F107-452E-87C3-B99DA727E98B}"/>
              </a:ext>
            </a:extLst>
          </p:cNvPr>
          <p:cNvPicPr>
            <a:picLocks noChangeAspect="1"/>
          </p:cNvPicPr>
          <p:nvPr/>
        </p:nvPicPr>
        <p:blipFill>
          <a:blip r:embed="rId4"/>
          <a:stretch>
            <a:fillRect/>
          </a:stretch>
        </p:blipFill>
        <p:spPr>
          <a:xfrm>
            <a:off x="7233301" y="479242"/>
            <a:ext cx="3003612" cy="2041692"/>
          </a:xfrm>
          <a:prstGeom prst="rect">
            <a:avLst/>
          </a:prstGeom>
        </p:spPr>
      </p:pic>
      <p:sp>
        <p:nvSpPr>
          <p:cNvPr id="11" name="Rechteck 10">
            <a:extLst>
              <a:ext uri="{FF2B5EF4-FFF2-40B4-BE49-F238E27FC236}">
                <a16:creationId xmlns:a16="http://schemas.microsoft.com/office/drawing/2014/main" id="{FE4DDE0C-9BF4-4043-83F6-687F7C68AA0D}"/>
              </a:ext>
            </a:extLst>
          </p:cNvPr>
          <p:cNvSpPr/>
          <p:nvPr/>
        </p:nvSpPr>
        <p:spPr>
          <a:xfrm>
            <a:off x="6728832" y="2611792"/>
            <a:ext cx="3876061" cy="523220"/>
          </a:xfrm>
          <a:prstGeom prst="rect">
            <a:avLst/>
          </a:prstGeom>
        </p:spPr>
        <p:txBody>
          <a:bodyPr wrap="none">
            <a:spAutoFit/>
          </a:bodyPr>
          <a:lstStyle/>
          <a:p>
            <a:r>
              <a:rPr lang="de-DE" sz="1400">
                <a:hlinkClick r:id="rId5"/>
              </a:rPr>
              <a:t>https://www.youtube.com/watch?v=FTUV0t6JaDA</a:t>
            </a:r>
            <a:endParaRPr lang="de-DE" sz="1400"/>
          </a:p>
          <a:p>
            <a:endParaRPr lang="de-DE" sz="1400"/>
          </a:p>
        </p:txBody>
      </p:sp>
    </p:spTree>
    <p:extLst>
      <p:ext uri="{BB962C8B-B14F-4D97-AF65-F5344CB8AC3E}">
        <p14:creationId xmlns:p14="http://schemas.microsoft.com/office/powerpoint/2010/main" val="33412813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11"/>
            </a:pPr>
            <a:r>
              <a:rPr lang="de-DE" sz="2000" b="1"/>
              <a:t>Netzwerk-Design</a:t>
            </a:r>
          </a:p>
          <a:p>
            <a:pPr marL="457200" indent="-457200">
              <a:buFont typeface="+mj-lt"/>
              <a:buAutoNum type="arabicPeriod" startAt="11"/>
            </a:pPr>
            <a:endParaRPr lang="de-DE" sz="2000" b="1"/>
          </a:p>
          <a:p>
            <a:r>
              <a:rPr lang="de-DE" sz="2000" b="1"/>
              <a:t>Quiz:</a:t>
            </a:r>
          </a:p>
          <a:p>
            <a:pPr marL="457200" indent="-457200">
              <a:buFont typeface="+mj-lt"/>
              <a:buAutoNum type="arabicPeriod" startAt="8"/>
            </a:pPr>
            <a:endParaRPr lang="de-DE" sz="2000" b="1"/>
          </a:p>
          <a:p>
            <a:pPr marL="457200" indent="-457200">
              <a:buFont typeface="+mj-lt"/>
              <a:buAutoNum type="arabicPeriod" startAt="8"/>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A16E895F-5D6E-4337-8D87-01381145295C}"/>
              </a:ext>
            </a:extLst>
          </p:cNvPr>
          <p:cNvPicPr>
            <a:picLocks noChangeAspect="1"/>
          </p:cNvPicPr>
          <p:nvPr/>
        </p:nvPicPr>
        <p:blipFill>
          <a:blip r:embed="rId4"/>
          <a:stretch>
            <a:fillRect/>
          </a:stretch>
        </p:blipFill>
        <p:spPr>
          <a:xfrm>
            <a:off x="1841500" y="2500428"/>
            <a:ext cx="7515225" cy="4572000"/>
          </a:xfrm>
          <a:prstGeom prst="rect">
            <a:avLst/>
          </a:prstGeom>
        </p:spPr>
      </p:pic>
    </p:spTree>
    <p:extLst>
      <p:ext uri="{BB962C8B-B14F-4D97-AF65-F5344CB8AC3E}">
        <p14:creationId xmlns:p14="http://schemas.microsoft.com/office/powerpoint/2010/main" val="312218470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11"/>
            </a:pPr>
            <a:r>
              <a:rPr lang="de-DE" sz="2000" b="1"/>
              <a:t>Netzwerk-Design</a:t>
            </a:r>
          </a:p>
          <a:p>
            <a:pPr marL="457200" indent="-457200">
              <a:buFont typeface="+mj-lt"/>
              <a:buAutoNum type="arabicPeriod" startAt="11"/>
            </a:pPr>
            <a:endParaRPr lang="de-DE" sz="2000" b="1"/>
          </a:p>
          <a:p>
            <a:r>
              <a:rPr lang="de-DE" sz="2000" b="1"/>
              <a:t>Quiz:</a:t>
            </a:r>
          </a:p>
          <a:p>
            <a:pPr marL="457200" indent="-457200">
              <a:buFont typeface="+mj-lt"/>
              <a:buAutoNum type="arabicPeriod" startAt="8"/>
            </a:pPr>
            <a:endParaRPr lang="de-DE" sz="2000" b="1"/>
          </a:p>
          <a:p>
            <a:pPr marL="457200" indent="-457200">
              <a:buFont typeface="+mj-lt"/>
              <a:buAutoNum type="arabicPeriod" startAt="8"/>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76E72DB9-5CBE-45AF-B88F-E99DE857941D}"/>
              </a:ext>
            </a:extLst>
          </p:cNvPr>
          <p:cNvPicPr>
            <a:picLocks noChangeAspect="1"/>
          </p:cNvPicPr>
          <p:nvPr/>
        </p:nvPicPr>
        <p:blipFill>
          <a:blip r:embed="rId4"/>
          <a:stretch>
            <a:fillRect/>
          </a:stretch>
        </p:blipFill>
        <p:spPr>
          <a:xfrm>
            <a:off x="1765300" y="2788269"/>
            <a:ext cx="7620000" cy="3924300"/>
          </a:xfrm>
          <a:prstGeom prst="rect">
            <a:avLst/>
          </a:prstGeom>
        </p:spPr>
      </p:pic>
    </p:spTree>
    <p:extLst>
      <p:ext uri="{BB962C8B-B14F-4D97-AF65-F5344CB8AC3E}">
        <p14:creationId xmlns:p14="http://schemas.microsoft.com/office/powerpoint/2010/main" val="387318405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11"/>
            </a:pPr>
            <a:r>
              <a:rPr lang="de-DE" sz="2000" b="1"/>
              <a:t>Netzwerk-Design</a:t>
            </a:r>
          </a:p>
          <a:p>
            <a:pPr marL="457200" indent="-457200">
              <a:buFont typeface="+mj-lt"/>
              <a:buAutoNum type="arabicPeriod" startAt="11"/>
            </a:pPr>
            <a:endParaRPr lang="de-DE" sz="2000" b="1"/>
          </a:p>
          <a:p>
            <a:r>
              <a:rPr lang="de-DE" sz="2000" b="1"/>
              <a:t>Quiz:</a:t>
            </a:r>
          </a:p>
          <a:p>
            <a:pPr marL="457200" indent="-457200">
              <a:buFont typeface="+mj-lt"/>
              <a:buAutoNum type="arabicPeriod" startAt="8"/>
            </a:pPr>
            <a:endParaRPr lang="de-DE" sz="2000" b="1"/>
          </a:p>
          <a:p>
            <a:pPr marL="457200" indent="-457200">
              <a:buFont typeface="+mj-lt"/>
              <a:buAutoNum type="arabicPeriod" startAt="8"/>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5" name="Grafik 4">
            <a:extLst>
              <a:ext uri="{FF2B5EF4-FFF2-40B4-BE49-F238E27FC236}">
                <a16:creationId xmlns:a16="http://schemas.microsoft.com/office/drawing/2014/main" id="{DA05FA49-5D89-4B1C-B946-BF973974D15F}"/>
              </a:ext>
            </a:extLst>
          </p:cNvPr>
          <p:cNvPicPr>
            <a:picLocks noChangeAspect="1"/>
          </p:cNvPicPr>
          <p:nvPr/>
        </p:nvPicPr>
        <p:blipFill>
          <a:blip r:embed="rId4"/>
          <a:stretch>
            <a:fillRect/>
          </a:stretch>
        </p:blipFill>
        <p:spPr>
          <a:xfrm>
            <a:off x="3473134" y="1458346"/>
            <a:ext cx="6607519" cy="5420863"/>
          </a:xfrm>
          <a:prstGeom prst="rect">
            <a:avLst/>
          </a:prstGeom>
        </p:spPr>
      </p:pic>
    </p:spTree>
    <p:extLst>
      <p:ext uri="{BB962C8B-B14F-4D97-AF65-F5344CB8AC3E}">
        <p14:creationId xmlns:p14="http://schemas.microsoft.com/office/powerpoint/2010/main" val="74656769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50837"/>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p>
        </p:txBody>
      </p:sp>
      <p:sp>
        <p:nvSpPr>
          <p:cNvPr id="7" name="Rechteck 6"/>
          <p:cNvSpPr/>
          <p:nvPr/>
        </p:nvSpPr>
        <p:spPr>
          <a:xfrm>
            <a:off x="666634" y="1265237"/>
            <a:ext cx="10395065" cy="400110"/>
          </a:xfrm>
          <a:prstGeom prst="rect">
            <a:avLst/>
          </a:prstGeom>
        </p:spPr>
        <p:txBody>
          <a:bodyPr wrap="square">
            <a:spAutoFit/>
          </a:bodyPr>
          <a:lstStyle/>
          <a:p>
            <a:pPr marL="457200" indent="-457200">
              <a:buFont typeface="+mj-lt"/>
              <a:buAutoNum type="arabicPeriod" startAt="11"/>
            </a:pPr>
            <a:r>
              <a:rPr lang="de-DE" sz="2000" b="1" dirty="0"/>
              <a:t>Netzwerk-Design</a:t>
            </a:r>
          </a:p>
        </p:txBody>
      </p:sp>
      <p:sp>
        <p:nvSpPr>
          <p:cNvPr id="3" name="Rechteck 2"/>
          <p:cNvSpPr/>
          <p:nvPr/>
        </p:nvSpPr>
        <p:spPr>
          <a:xfrm>
            <a:off x="927100" y="1883419"/>
            <a:ext cx="3733800" cy="923330"/>
          </a:xfrm>
          <a:prstGeom prst="rect">
            <a:avLst/>
          </a:prstGeom>
        </p:spPr>
        <p:txBody>
          <a:bodyPr wrap="square">
            <a:spAutoFit/>
          </a:bodyPr>
          <a:lstStyle/>
          <a:p>
            <a:endParaRPr lang="de-DE"/>
          </a:p>
          <a:p>
            <a:r>
              <a:rPr lang="de-DE" b="1"/>
              <a:t>DISKUSSION ca. 10 min:</a:t>
            </a:r>
          </a:p>
          <a:p>
            <a:r>
              <a:rPr lang="de-DE"/>
              <a:t> </a:t>
            </a:r>
            <a:endParaRPr lang="en-GB" b="1"/>
          </a:p>
        </p:txBody>
      </p:sp>
      <p:pic>
        <p:nvPicPr>
          <p:cNvPr id="1026" name="Picture 2" descr="Bildergebnis für gruppendiskussi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43772" y="2713037"/>
            <a:ext cx="6669638"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43841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19711" y="369165"/>
            <a:ext cx="9906000" cy="7121324"/>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a:pPr>
            <a:r>
              <a:rPr lang="de-DE" sz="2000" b="1"/>
              <a:t>Überblick über die Sicherheit</a:t>
            </a:r>
            <a:endParaRPr lang="de-DE" sz="2000">
              <a:solidFill>
                <a:srgbClr val="00B0F0"/>
              </a:solidFill>
            </a:endParaRPr>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4" name="Rechteck 3">
            <a:extLst>
              <a:ext uri="{FF2B5EF4-FFF2-40B4-BE49-F238E27FC236}">
                <a16:creationId xmlns:a16="http://schemas.microsoft.com/office/drawing/2014/main" id="{F2A638D0-84F4-4D77-8972-720E4691D1BF}"/>
              </a:ext>
            </a:extLst>
          </p:cNvPr>
          <p:cNvSpPr/>
          <p:nvPr/>
        </p:nvSpPr>
        <p:spPr>
          <a:xfrm>
            <a:off x="393700" y="2179637"/>
            <a:ext cx="10896600" cy="7740581"/>
          </a:xfrm>
          <a:prstGeom prst="rect">
            <a:avLst/>
          </a:prstGeom>
        </p:spPr>
        <p:txBody>
          <a:bodyPr wrap="square">
            <a:spAutoFit/>
          </a:bodyPr>
          <a:lstStyle/>
          <a:p>
            <a:pPr lvl="0"/>
            <a:r>
              <a:rPr lang="de-DE" dirty="0"/>
              <a:t>Arten von Intelligenz (Intelligence)</a:t>
            </a:r>
          </a:p>
          <a:p>
            <a:pPr>
              <a:lnSpc>
                <a:spcPct val="150000"/>
              </a:lnSpc>
            </a:pPr>
            <a:r>
              <a:rPr lang="de-DE" dirty="0"/>
              <a:t>Proprietär (CIA – World </a:t>
            </a:r>
            <a:r>
              <a:rPr lang="de-DE" dirty="0" err="1"/>
              <a:t>Factbook</a:t>
            </a:r>
            <a:r>
              <a:rPr lang="de-DE" dirty="0"/>
              <a:t>)</a:t>
            </a:r>
            <a:endParaRPr lang="de-DE" sz="1600" dirty="0"/>
          </a:p>
          <a:p>
            <a:r>
              <a:rPr lang="de-DE" sz="1400" dirty="0"/>
              <a:t>Bedrohungsdaten werden in großem Umfang als kommerzielles Serviceangebot bereitgestellt, </a:t>
            </a:r>
          </a:p>
          <a:p>
            <a:r>
              <a:rPr lang="de-DE" sz="1400" dirty="0"/>
              <a:t>bei dem der Zugriff auf Updates und Untersuchungen kostenpflichtig ist</a:t>
            </a:r>
          </a:p>
          <a:p>
            <a:pPr>
              <a:lnSpc>
                <a:spcPct val="150000"/>
              </a:lnSpc>
            </a:pPr>
            <a:r>
              <a:rPr lang="de-DE" dirty="0" err="1"/>
              <a:t>Closed</a:t>
            </a:r>
            <a:r>
              <a:rPr lang="de-DE" dirty="0"/>
              <a:t>-Source</a:t>
            </a:r>
            <a:endParaRPr lang="de-DE" sz="1600" dirty="0"/>
          </a:p>
          <a:p>
            <a:r>
              <a:rPr lang="de-DE" sz="1400" dirty="0"/>
              <a:t>Daten, die aus den eigenen Forschungs- und Analysebemühungen des Anbieters stammen, </a:t>
            </a:r>
          </a:p>
          <a:p>
            <a:r>
              <a:rPr lang="de-DE" sz="1400" dirty="0"/>
              <a:t>wie z. B. Daten aus den von ihm betriebenen </a:t>
            </a:r>
            <a:r>
              <a:rPr lang="de-DE" sz="1400" dirty="0" err="1"/>
              <a:t>Honeynets</a:t>
            </a:r>
            <a:r>
              <a:rPr lang="de-DE" sz="1400" dirty="0"/>
              <a:t>, sowie Informationen, </a:t>
            </a:r>
          </a:p>
          <a:p>
            <a:r>
              <a:rPr lang="de-DE" sz="1400" dirty="0"/>
              <a:t>die aus den Systemen seiner Kunden gewonnen wurden, in geeigneter Weise anonymisiert</a:t>
            </a:r>
          </a:p>
          <a:p>
            <a:pPr>
              <a:lnSpc>
                <a:spcPct val="150000"/>
              </a:lnSpc>
            </a:pPr>
            <a:r>
              <a:rPr lang="de-DE" dirty="0"/>
              <a:t>Open-Source</a:t>
            </a:r>
            <a:endParaRPr lang="de-DE" sz="1600" dirty="0"/>
          </a:p>
          <a:p>
            <a:r>
              <a:rPr lang="de-DE" sz="1400" dirty="0"/>
              <a:t>Daten, die ohne Abonnement genutzt werden können. Dazu können Bedrohungs-Feeds gehören, </a:t>
            </a:r>
          </a:p>
          <a:p>
            <a:r>
              <a:rPr lang="de-DE" sz="1400" dirty="0"/>
              <a:t>die den kommerziellen Anbietern ähnlich sind und Reputationslisten und Malware-Signatur-Datenbanken enthalten können:</a:t>
            </a:r>
          </a:p>
          <a:p>
            <a:pPr>
              <a:lnSpc>
                <a:spcPct val="150000"/>
              </a:lnSpc>
            </a:pPr>
            <a:endParaRPr lang="de-DE" dirty="0"/>
          </a:p>
          <a:p>
            <a:pPr>
              <a:lnSpc>
                <a:spcPct val="150000"/>
              </a:lnSpc>
            </a:pPr>
            <a:endParaRPr lang="de-DE" dirty="0"/>
          </a:p>
          <a:p>
            <a:pPr>
              <a:lnSpc>
                <a:spcPct val="150000"/>
              </a:lnSpc>
            </a:pPr>
            <a:r>
              <a:rPr lang="de-DE" dirty="0"/>
              <a:t>Open-Source-Informationen (OSINT)</a:t>
            </a:r>
            <a:endParaRPr lang="de-DE" sz="1600" dirty="0"/>
          </a:p>
          <a:p>
            <a:pPr>
              <a:lnSpc>
                <a:spcPct val="150000"/>
              </a:lnSpc>
            </a:pPr>
            <a:r>
              <a:rPr lang="de-DE" sz="1400" dirty="0"/>
              <a:t>Beschaffung von Informationen über Personen oder Organisationen durch öffentliche Aufzeichnungen, Websites und soziale Medien</a:t>
            </a:r>
          </a:p>
          <a:p>
            <a:pPr lvl="3"/>
            <a:endParaRPr lang="de-DE" dirty="0"/>
          </a:p>
          <a:p>
            <a:endParaRPr lang="de-DE" dirty="0"/>
          </a:p>
          <a:p>
            <a:endParaRPr lang="de-DE" dirty="0"/>
          </a:p>
          <a:p>
            <a:endParaRPr lang="de-DE" dirty="0"/>
          </a:p>
          <a:p>
            <a:r>
              <a:rPr lang="de-DE" dirty="0"/>
              <a:t> </a:t>
            </a:r>
          </a:p>
          <a:p>
            <a:endParaRPr lang="de-DE" dirty="0"/>
          </a:p>
          <a:p>
            <a:endParaRPr lang="de-DE" dirty="0"/>
          </a:p>
          <a:p>
            <a:endParaRPr lang="de-DE" dirty="0"/>
          </a:p>
          <a:p>
            <a:endParaRPr lang="de-DE" dirty="0"/>
          </a:p>
          <a:p>
            <a:endParaRPr lang="de-DE" dirty="0"/>
          </a:p>
          <a:p>
            <a:endParaRPr lang="de-DE" dirty="0"/>
          </a:p>
        </p:txBody>
      </p:sp>
      <p:sp>
        <p:nvSpPr>
          <p:cNvPr id="9" name="Rechteck 8">
            <a:extLst>
              <a:ext uri="{FF2B5EF4-FFF2-40B4-BE49-F238E27FC236}">
                <a16:creationId xmlns:a16="http://schemas.microsoft.com/office/drawing/2014/main" id="{742E0F33-3215-45E1-89F6-1ED2356FDD35}"/>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10" name="Textfeld 9">
            <a:extLst>
              <a:ext uri="{FF2B5EF4-FFF2-40B4-BE49-F238E27FC236}">
                <a16:creationId xmlns:a16="http://schemas.microsoft.com/office/drawing/2014/main" id="{0181B0E4-8A6C-411F-AD9F-862A7EB86117}"/>
              </a:ext>
            </a:extLst>
          </p:cNvPr>
          <p:cNvSpPr txBox="1"/>
          <p:nvPr/>
        </p:nvSpPr>
        <p:spPr>
          <a:xfrm>
            <a:off x="0" y="5278732"/>
            <a:ext cx="1758374" cy="523220"/>
          </a:xfrm>
          <a:prstGeom prst="rect">
            <a:avLst/>
          </a:prstGeom>
          <a:noFill/>
        </p:spPr>
        <p:txBody>
          <a:bodyPr wrap="square" rtlCol="0">
            <a:spAutoFit/>
          </a:bodyPr>
          <a:lstStyle/>
          <a:p>
            <a:pPr marL="742950" lvl="1" indent="-285750">
              <a:buFont typeface="Arial" panose="020B0604020202020204" pitchFamily="34" charset="0"/>
              <a:buChar char="•"/>
            </a:pPr>
            <a:r>
              <a:rPr lang="de-DE" sz="1400" dirty="0"/>
              <a:t>US-CERT</a:t>
            </a:r>
          </a:p>
          <a:p>
            <a:pPr marL="742950" lvl="1" indent="-285750">
              <a:buFont typeface="Arial" panose="020B0604020202020204" pitchFamily="34" charset="0"/>
              <a:buChar char="•"/>
            </a:pPr>
            <a:r>
              <a:rPr lang="de-DE" sz="1400" dirty="0" err="1"/>
              <a:t>UK's</a:t>
            </a:r>
            <a:r>
              <a:rPr lang="de-DE" sz="1400" dirty="0"/>
              <a:t> NCSC</a:t>
            </a:r>
          </a:p>
        </p:txBody>
      </p:sp>
      <p:sp>
        <p:nvSpPr>
          <p:cNvPr id="13" name="Textfeld 12">
            <a:extLst>
              <a:ext uri="{FF2B5EF4-FFF2-40B4-BE49-F238E27FC236}">
                <a16:creationId xmlns:a16="http://schemas.microsoft.com/office/drawing/2014/main" id="{BCC0642C-8BE0-4D6A-8B82-EF0ECD3A9B4C}"/>
              </a:ext>
            </a:extLst>
          </p:cNvPr>
          <p:cNvSpPr txBox="1"/>
          <p:nvPr/>
        </p:nvSpPr>
        <p:spPr>
          <a:xfrm>
            <a:off x="3931546" y="5309149"/>
            <a:ext cx="3206174" cy="523220"/>
          </a:xfrm>
          <a:prstGeom prst="rect">
            <a:avLst/>
          </a:prstGeom>
          <a:noFill/>
        </p:spPr>
        <p:txBody>
          <a:bodyPr wrap="square" rtlCol="0">
            <a:spAutoFit/>
          </a:bodyPr>
          <a:lstStyle/>
          <a:p>
            <a:pPr marL="285750" indent="-285750">
              <a:buFont typeface="Arial" panose="020B0604020202020204" pitchFamily="34" charset="0"/>
              <a:buChar char="•"/>
            </a:pPr>
            <a:r>
              <a:rPr lang="de-DE" sz="1400" dirty="0"/>
              <a:t>Spamhaus</a:t>
            </a:r>
          </a:p>
          <a:p>
            <a:pPr marL="285750" indent="-285750">
              <a:buFont typeface="Arial" panose="020B0604020202020204" pitchFamily="34" charset="0"/>
              <a:buChar char="•"/>
            </a:pPr>
            <a:r>
              <a:rPr lang="de-DE" sz="1400" dirty="0"/>
              <a:t>SANS ISC Verdächtige Domains</a:t>
            </a:r>
          </a:p>
        </p:txBody>
      </p:sp>
      <p:sp>
        <p:nvSpPr>
          <p:cNvPr id="16" name="Textfeld 15">
            <a:extLst>
              <a:ext uri="{FF2B5EF4-FFF2-40B4-BE49-F238E27FC236}">
                <a16:creationId xmlns:a16="http://schemas.microsoft.com/office/drawing/2014/main" id="{816649FC-E117-41D7-BF08-33441FFABFC1}"/>
              </a:ext>
            </a:extLst>
          </p:cNvPr>
          <p:cNvSpPr txBox="1"/>
          <p:nvPr/>
        </p:nvSpPr>
        <p:spPr>
          <a:xfrm>
            <a:off x="1754910" y="5278732"/>
            <a:ext cx="2220830" cy="738664"/>
          </a:xfrm>
          <a:prstGeom prst="rect">
            <a:avLst/>
          </a:prstGeom>
          <a:noFill/>
        </p:spPr>
        <p:txBody>
          <a:bodyPr wrap="square" rtlCol="0">
            <a:spAutoFit/>
          </a:bodyPr>
          <a:lstStyle/>
          <a:p>
            <a:pPr marL="285750" indent="-285750">
              <a:buFont typeface="Arial" panose="020B0604020202020204" pitchFamily="34" charset="0"/>
              <a:buChar char="•"/>
            </a:pPr>
            <a:r>
              <a:rPr lang="de-DE" sz="1400" dirty="0"/>
              <a:t>AT&amp;T Sicherheit (OTX)</a:t>
            </a:r>
          </a:p>
          <a:p>
            <a:pPr marL="285750" indent="-285750">
              <a:buFont typeface="Arial" panose="020B0604020202020204" pitchFamily="34" charset="0"/>
              <a:buChar char="•"/>
            </a:pPr>
            <a:r>
              <a:rPr lang="de-DE" sz="1400" dirty="0"/>
              <a:t>MISP</a:t>
            </a:r>
          </a:p>
          <a:p>
            <a:pPr marL="285750" indent="-285750">
              <a:buFont typeface="Arial" panose="020B0604020202020204" pitchFamily="34" charset="0"/>
              <a:buChar char="•"/>
            </a:pPr>
            <a:r>
              <a:rPr lang="de-DE" sz="1400" dirty="0" err="1"/>
              <a:t>VirusTotal</a:t>
            </a:r>
            <a:endParaRPr lang="de-DE" sz="1400" dirty="0"/>
          </a:p>
        </p:txBody>
      </p:sp>
    </p:spTree>
    <p:extLst>
      <p:ext uri="{BB962C8B-B14F-4D97-AF65-F5344CB8AC3E}">
        <p14:creationId xmlns:p14="http://schemas.microsoft.com/office/powerpoint/2010/main" val="177069896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7140416"/>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a:pPr>
            <a:r>
              <a:rPr lang="de-DE" sz="2000" b="1">
                <a:solidFill>
                  <a:schemeClr val="bg1">
                    <a:lumMod val="75000"/>
                  </a:schemeClr>
                </a:solidFill>
              </a:rPr>
              <a:t>Überblick über die Sicherheit </a:t>
            </a:r>
          </a:p>
          <a:p>
            <a:pPr marL="457200" indent="-457200">
              <a:buFont typeface="+mj-lt"/>
              <a:buAutoNum type="arabicPeriod"/>
            </a:pPr>
            <a:endParaRPr lang="de-DE" sz="2000" b="1"/>
          </a:p>
          <a:p>
            <a:pPr marL="457200" indent="-457200">
              <a:buFont typeface="+mj-lt"/>
              <a:buAutoNum type="arabicPeriod"/>
            </a:pPr>
            <a:r>
              <a:rPr lang="de-DE" sz="2000" b="1">
                <a:solidFill>
                  <a:schemeClr val="bg1">
                    <a:lumMod val="75000"/>
                  </a:schemeClr>
                </a:solidFill>
              </a:rPr>
              <a:t>Malware </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Malware-Infektionen </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Sicherheit Software und Geräte </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Mobile Geräte Sicherheit</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System-Härtung </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Management der Supplychain</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Virtualisierung </a:t>
            </a:r>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5" name="Rechteck 4">
            <a:extLst>
              <a:ext uri="{FF2B5EF4-FFF2-40B4-BE49-F238E27FC236}">
                <a16:creationId xmlns:a16="http://schemas.microsoft.com/office/drawing/2014/main" id="{3A0736C4-B130-4575-8080-EF3E7DB4FCFF}"/>
              </a:ext>
            </a:extLst>
          </p:cNvPr>
          <p:cNvSpPr/>
          <p:nvPr/>
        </p:nvSpPr>
        <p:spPr>
          <a:xfrm>
            <a:off x="6096000" y="1903535"/>
            <a:ext cx="5346700" cy="4708981"/>
          </a:xfrm>
          <a:prstGeom prst="rect">
            <a:avLst/>
          </a:prstGeom>
        </p:spPr>
        <p:txBody>
          <a:bodyPr>
            <a:spAutoFit/>
          </a:bodyPr>
          <a:lstStyle/>
          <a:p>
            <a:pPr marL="457200" indent="-457200">
              <a:buFont typeface="+mj-lt"/>
              <a:buAutoNum type="arabicPeriod" startAt="9"/>
            </a:pPr>
            <a:r>
              <a:rPr lang="de-DE" sz="2000" b="1" dirty="0">
                <a:solidFill>
                  <a:schemeClr val="bg1">
                    <a:lumMod val="75000"/>
                  </a:schemeClr>
                </a:solidFill>
              </a:rPr>
              <a:t>Anwendungssicherheit</a:t>
            </a:r>
          </a:p>
          <a:p>
            <a:r>
              <a:rPr lang="de-DE" sz="2000" b="1" dirty="0">
                <a:solidFill>
                  <a:schemeClr val="bg1">
                    <a:lumMod val="75000"/>
                  </a:schemeClr>
                </a:solidFill>
              </a:rPr>
              <a:t> </a:t>
            </a:r>
          </a:p>
          <a:p>
            <a:pPr marL="457200" indent="-457200">
              <a:buFont typeface="+mj-lt"/>
              <a:buAutoNum type="arabicPeriod" startAt="10"/>
            </a:pPr>
            <a:r>
              <a:rPr lang="de-DE" sz="2000" b="1" dirty="0">
                <a:solidFill>
                  <a:schemeClr val="bg1">
                    <a:lumMod val="75000"/>
                  </a:schemeClr>
                </a:solidFill>
              </a:rPr>
              <a:t>Sichere Software-Entwicklung </a:t>
            </a:r>
          </a:p>
          <a:p>
            <a:pPr marL="457200" indent="-457200">
              <a:buFont typeface="+mj-lt"/>
              <a:buAutoNum type="arabicPeriod" startAt="10"/>
            </a:pPr>
            <a:endParaRPr lang="de-DE" sz="2000" b="1" dirty="0">
              <a:solidFill>
                <a:schemeClr val="bg1">
                  <a:lumMod val="75000"/>
                </a:schemeClr>
              </a:solidFill>
            </a:endParaRPr>
          </a:p>
          <a:p>
            <a:pPr marL="457200" indent="-457200">
              <a:buFont typeface="+mj-lt"/>
              <a:buAutoNum type="arabicPeriod" startAt="10"/>
            </a:pPr>
            <a:r>
              <a:rPr lang="de-DE" sz="2000" b="1" dirty="0">
                <a:solidFill>
                  <a:schemeClr val="bg1">
                    <a:lumMod val="75000"/>
                  </a:schemeClr>
                </a:solidFill>
              </a:rPr>
              <a:t>Netzwerk-Design </a:t>
            </a:r>
          </a:p>
          <a:p>
            <a:pPr marL="457200" indent="-457200">
              <a:buFont typeface="+mj-lt"/>
              <a:buAutoNum type="arabicPeriod" startAt="10"/>
            </a:pPr>
            <a:endParaRPr lang="de-DE" sz="2000" b="1" dirty="0">
              <a:solidFill>
                <a:schemeClr val="bg1">
                  <a:lumMod val="75000"/>
                </a:schemeClr>
              </a:solidFill>
            </a:endParaRPr>
          </a:p>
          <a:p>
            <a:pPr marL="457200" indent="-457200">
              <a:buFont typeface="+mj-lt"/>
              <a:buAutoNum type="arabicPeriod" startAt="10"/>
            </a:pPr>
            <a:r>
              <a:rPr lang="de-DE" sz="2000" b="1" dirty="0"/>
              <a:t>Perimeter-Sicherheit </a:t>
            </a:r>
          </a:p>
          <a:p>
            <a:pPr marL="457200" indent="-457200">
              <a:buFont typeface="+mj-lt"/>
              <a:buAutoNum type="arabicPeriod" startAt="10"/>
            </a:pPr>
            <a:endParaRPr lang="de-DE" sz="2000" b="1" dirty="0">
              <a:solidFill>
                <a:schemeClr val="bg1">
                  <a:lumMod val="75000"/>
                </a:schemeClr>
              </a:solidFill>
            </a:endParaRPr>
          </a:p>
          <a:p>
            <a:pPr marL="457200" indent="-457200">
              <a:buFont typeface="+mj-lt"/>
              <a:buAutoNum type="arabicPeriod" startAt="10"/>
            </a:pPr>
            <a:r>
              <a:rPr lang="de-DE" sz="2000" b="1" dirty="0">
                <a:solidFill>
                  <a:schemeClr val="bg1">
                    <a:lumMod val="75000"/>
                  </a:schemeClr>
                </a:solidFill>
              </a:rPr>
              <a:t>Cloud-Sicherheit </a:t>
            </a:r>
          </a:p>
          <a:p>
            <a:pPr marL="457200" indent="-457200">
              <a:buFont typeface="+mj-lt"/>
              <a:buAutoNum type="arabicPeriod" startAt="10"/>
            </a:pPr>
            <a:endParaRPr lang="de-DE" sz="2000" b="1" dirty="0">
              <a:solidFill>
                <a:schemeClr val="bg1">
                  <a:lumMod val="75000"/>
                </a:schemeClr>
              </a:solidFill>
            </a:endParaRPr>
          </a:p>
          <a:p>
            <a:pPr marL="457200" indent="-457200">
              <a:buFont typeface="+mj-lt"/>
              <a:buAutoNum type="arabicPeriod" startAt="10"/>
            </a:pPr>
            <a:r>
              <a:rPr lang="de-DE" sz="2000" b="1" dirty="0">
                <a:solidFill>
                  <a:schemeClr val="bg1">
                    <a:lumMod val="75000"/>
                  </a:schemeClr>
                </a:solidFill>
              </a:rPr>
              <a:t>Automatisierung </a:t>
            </a:r>
          </a:p>
          <a:p>
            <a:pPr marL="457200" indent="-457200">
              <a:buFont typeface="+mj-lt"/>
              <a:buAutoNum type="arabicPeriod" startAt="10"/>
            </a:pPr>
            <a:endParaRPr lang="de-DE" sz="2000" b="1" dirty="0">
              <a:solidFill>
                <a:schemeClr val="bg1">
                  <a:lumMod val="75000"/>
                </a:schemeClr>
              </a:solidFill>
            </a:endParaRPr>
          </a:p>
          <a:p>
            <a:pPr marL="457200" indent="-457200">
              <a:buFont typeface="+mj-lt"/>
              <a:buAutoNum type="arabicPeriod" startAt="10"/>
            </a:pPr>
            <a:r>
              <a:rPr lang="de-DE" sz="2000" b="1" dirty="0">
                <a:solidFill>
                  <a:schemeClr val="bg1">
                    <a:lumMod val="75000"/>
                  </a:schemeClr>
                </a:solidFill>
              </a:rPr>
              <a:t>Netzwerk-Angriffe </a:t>
            </a:r>
          </a:p>
          <a:p>
            <a:pPr marL="457200" indent="-457200">
              <a:buFont typeface="+mj-lt"/>
              <a:buAutoNum type="arabicPeriod" startAt="10"/>
            </a:pPr>
            <a:endParaRPr lang="de-DE" sz="2000" b="1" dirty="0">
              <a:solidFill>
                <a:schemeClr val="bg1">
                  <a:lumMod val="75000"/>
                </a:schemeClr>
              </a:solidFill>
            </a:endParaRPr>
          </a:p>
          <a:p>
            <a:pPr marL="457200" indent="-457200">
              <a:buFont typeface="+mj-lt"/>
              <a:buAutoNum type="arabicPeriod" startAt="10"/>
            </a:pPr>
            <a:r>
              <a:rPr lang="de-DE" sz="2000" b="1" dirty="0">
                <a:solidFill>
                  <a:schemeClr val="bg1">
                    <a:lumMod val="75000"/>
                  </a:schemeClr>
                </a:solidFill>
              </a:rPr>
              <a:t>Absicherung von Netzwerken </a:t>
            </a:r>
          </a:p>
        </p:txBody>
      </p:sp>
    </p:spTree>
    <p:extLst>
      <p:ext uri="{BB962C8B-B14F-4D97-AF65-F5344CB8AC3E}">
        <p14:creationId xmlns:p14="http://schemas.microsoft.com/office/powerpoint/2010/main" val="187601227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12"/>
            </a:pPr>
            <a:r>
              <a:rPr lang="de-DE" sz="2000" b="1"/>
              <a:t>Perimeter-Sicherheit </a:t>
            </a:r>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6B1CF935-8E53-4DEA-9704-D0A83C277A73}"/>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4" name="Rechteck 3">
            <a:extLst>
              <a:ext uri="{FF2B5EF4-FFF2-40B4-BE49-F238E27FC236}">
                <a16:creationId xmlns:a16="http://schemas.microsoft.com/office/drawing/2014/main" id="{7AC81690-2BD2-4306-B3B5-D792393BE1CE}"/>
              </a:ext>
            </a:extLst>
          </p:cNvPr>
          <p:cNvSpPr/>
          <p:nvPr/>
        </p:nvSpPr>
        <p:spPr>
          <a:xfrm>
            <a:off x="401782" y="2411562"/>
            <a:ext cx="9745518" cy="3440365"/>
          </a:xfrm>
          <a:prstGeom prst="rect">
            <a:avLst/>
          </a:prstGeom>
        </p:spPr>
        <p:txBody>
          <a:bodyPr wrap="square">
            <a:spAutoFit/>
          </a:bodyPr>
          <a:lstStyle/>
          <a:p>
            <a:pPr marL="342900" lvl="0" indent="-342900">
              <a:spcBef>
                <a:spcPts val="1465"/>
              </a:spcBef>
              <a:spcAft>
                <a:spcPts val="0"/>
              </a:spcAft>
              <a:buSzPts val="1200"/>
              <a:buFont typeface="Symbol" panose="05050102010706020507" pitchFamily="18" charset="2"/>
              <a:buChar char=""/>
              <a:tabLst>
                <a:tab pos="294005" algn="l"/>
              </a:tabLst>
            </a:pPr>
            <a:r>
              <a:rPr lang="de-DE" sz="1200" b="1" spc="-10">
                <a:latin typeface="Calibri" panose="020F0502020204030204" pitchFamily="34" charset="0"/>
                <a:ea typeface="Symbol" panose="05050102010706020507" pitchFamily="18" charset="2"/>
                <a:cs typeface="Times New Roman" panose="02020603050405020304" pitchFamily="18" charset="0"/>
              </a:rPr>
              <a:t>Perimeter-Sicherheit</a:t>
            </a:r>
            <a:endParaRPr lang="de-DE" sz="1200" b="1">
              <a:latin typeface="Calibri" panose="020F0502020204030204" pitchFamily="34" charset="0"/>
              <a:ea typeface="Symbol" panose="05050102010706020507" pitchFamily="18" charset="2"/>
              <a:cs typeface="Times New Roman" panose="02020603050405020304" pitchFamily="18" charset="0"/>
            </a:endParaRPr>
          </a:p>
          <a:p>
            <a:pPr marL="742950" marR="208915" lvl="1" indent="-285750">
              <a:lnSpc>
                <a:spcPts val="1430"/>
              </a:lnSpc>
              <a:spcAft>
                <a:spcPts val="0"/>
              </a:spcAft>
              <a:buSzPts val="1200"/>
              <a:buFont typeface="Courier New" panose="02070309020205020404" pitchFamily="49" charset="0"/>
              <a:buChar char="o"/>
              <a:tabLst>
                <a:tab pos="751205" algn="l"/>
              </a:tabLst>
            </a:pPr>
            <a:r>
              <a:rPr lang="de-DE" sz="1200" spc="-5">
                <a:latin typeface="Calibri" panose="020F0502020204030204" pitchFamily="34" charset="0"/>
                <a:ea typeface="Courier New" panose="02070309020205020404" pitchFamily="49" charset="0"/>
                <a:cs typeface="Times New Roman" panose="02020603050405020304" pitchFamily="18" charset="0"/>
              </a:rPr>
              <a:t>Sicherheitsgeräte,</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die</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10">
                <a:latin typeface="Calibri" panose="020F0502020204030204" pitchFamily="34" charset="0"/>
                <a:ea typeface="Courier New" panose="02070309020205020404" pitchFamily="49" charset="0"/>
                <a:cs typeface="Times New Roman" panose="02020603050405020304" pitchFamily="18" charset="0"/>
              </a:rPr>
              <a:t>sich </a:t>
            </a:r>
            <a:r>
              <a:rPr lang="de-DE" sz="1200" spc="-5">
                <a:latin typeface="Calibri" panose="020F0502020204030204" pitchFamily="34" charset="0"/>
                <a:ea typeface="Courier New" panose="02070309020205020404" pitchFamily="49" charset="0"/>
                <a:cs typeface="Times New Roman" panose="02020603050405020304" pitchFamily="18" charset="0"/>
              </a:rPr>
              <a:t>auf</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die</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Grenze</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zwischen</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dem</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10">
                <a:latin typeface="Calibri" panose="020F0502020204030204" pitchFamily="34" charset="0"/>
                <a:ea typeface="Courier New" panose="02070309020205020404" pitchFamily="49" charset="0"/>
                <a:cs typeface="Times New Roman" panose="02020603050405020304" pitchFamily="18" charset="0"/>
              </a:rPr>
              <a:t>LAN </a:t>
            </a:r>
            <a:r>
              <a:rPr lang="de-DE" sz="1200" spc="-5">
                <a:latin typeface="Calibri" panose="020F0502020204030204" pitchFamily="34" charset="0"/>
                <a:ea typeface="Courier New" panose="02070309020205020404" pitchFamily="49" charset="0"/>
                <a:cs typeface="Times New Roman" panose="02020603050405020304" pitchFamily="18" charset="0"/>
              </a:rPr>
              <a:t>und</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dem</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WAN</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im</a:t>
            </a:r>
            <a:r>
              <a:rPr lang="de-DE" sz="1200" spc="235">
                <a:latin typeface="Times New Roman" panose="02020603050405020304" pitchFamily="18"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Netzwerk</a:t>
            </a:r>
            <a:r>
              <a:rPr lang="de-DE" sz="1200" spc="-5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Ihres</a:t>
            </a:r>
            <a:r>
              <a:rPr lang="de-DE" sz="1200" spc="-5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Unternehmens</a:t>
            </a:r>
            <a:r>
              <a:rPr lang="de-DE" sz="1200" spc="-5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konzentrieren</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marL="742950" lvl="1" indent="-285750">
              <a:spcBef>
                <a:spcPts val="20"/>
              </a:spcBef>
              <a:spcAft>
                <a:spcPts val="0"/>
              </a:spcAft>
              <a:buSzPts val="1200"/>
              <a:buFont typeface="Courier New" panose="02070309020205020404" pitchFamily="49" charset="0"/>
              <a:buChar char="o"/>
              <a:tabLst>
                <a:tab pos="751205" algn="l"/>
              </a:tabLst>
            </a:pPr>
            <a:r>
              <a:rPr lang="de-DE" sz="1200">
                <a:latin typeface="Calibri" panose="020F0502020204030204" pitchFamily="34" charset="0"/>
                <a:ea typeface="Courier New" panose="02070309020205020404" pitchFamily="49" charset="0"/>
                <a:cs typeface="Times New Roman" panose="02020603050405020304" pitchFamily="18" charset="0"/>
              </a:rPr>
              <a:t>Die</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Perimetersicherheit</a:t>
            </a:r>
            <a:r>
              <a:rPr lang="de-DE" sz="1200" spc="-4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beruht</a:t>
            </a:r>
            <a:r>
              <a:rPr lang="de-DE" sz="1200" spc="-4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auf</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mehreren</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verschiedenen</a:t>
            </a:r>
            <a:r>
              <a:rPr lang="de-DE" sz="1200" spc="-4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Geräten</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a:spcBef>
                <a:spcPts val="55"/>
              </a:spcBef>
            </a:pPr>
            <a:r>
              <a:rPr lang="de-DE" sz="1100">
                <a:latin typeface="Calibri" panose="020F0502020204030204" pitchFamily="34" charset="0"/>
                <a:ea typeface="Calibri" panose="020F0502020204030204" pitchFamily="34" charset="0"/>
                <a:cs typeface="Calibri" panose="020F0502020204030204" pitchFamily="34" charset="0"/>
              </a:rPr>
              <a:t> </a:t>
            </a:r>
            <a:endParaRPr lang="de-DE" sz="1100">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200"/>
              <a:buFont typeface="Symbol" panose="05050102010706020507" pitchFamily="18" charset="2"/>
              <a:buChar char=""/>
              <a:tabLst>
                <a:tab pos="294005" algn="l"/>
              </a:tabLst>
            </a:pPr>
            <a:r>
              <a:rPr lang="de-DE" sz="1200" b="1" spc="-5">
                <a:latin typeface="Calibri" panose="020F0502020204030204" pitchFamily="34" charset="0"/>
                <a:ea typeface="Symbol" panose="05050102010706020507" pitchFamily="18" charset="2"/>
                <a:cs typeface="Times New Roman" panose="02020603050405020304" pitchFamily="18" charset="0"/>
              </a:rPr>
              <a:t>Firewalls</a:t>
            </a:r>
            <a:endParaRPr lang="de-DE" sz="1200" b="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5"/>
              </a:lnSpc>
              <a:spcBef>
                <a:spcPts val="50"/>
              </a:spcBef>
              <a:spcAft>
                <a:spcPts val="0"/>
              </a:spcAft>
              <a:buSzPts val="1200"/>
              <a:buFont typeface="Courier New" panose="02070309020205020404" pitchFamily="49" charset="0"/>
              <a:buChar char="o"/>
              <a:tabLst>
                <a:tab pos="751205" algn="l"/>
              </a:tabLst>
            </a:pPr>
            <a:r>
              <a:rPr lang="de-DE" sz="1200">
                <a:latin typeface="Calibri" panose="020F0502020204030204" pitchFamily="34" charset="0"/>
                <a:ea typeface="Courier New" panose="02070309020205020404" pitchFamily="49" charset="0"/>
                <a:cs typeface="Times New Roman" panose="02020603050405020304" pitchFamily="18" charset="0"/>
              </a:rPr>
              <a:t>Firewalls</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schirmen</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den</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Verkehr</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zwischen</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zwei</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Teilen</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eines</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Netzwerks</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ab</a:t>
            </a:r>
          </a:p>
          <a:p>
            <a:pPr marL="1143000" lvl="2" indent="-228600">
              <a:lnSpc>
                <a:spcPts val="1420"/>
              </a:lnSpc>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Software</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lnSpc>
                <a:spcPts val="1445"/>
              </a:lnSpc>
              <a:buSzPts val="1200"/>
              <a:buFont typeface="Microsoft Sans Serif" panose="020B0604020202020204" pitchFamily="34" charset="0"/>
              <a:buChar char="▪"/>
              <a:tabLst>
                <a:tab pos="120840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Hardware</a:t>
            </a:r>
          </a:p>
          <a:p>
            <a:pPr marL="1143000" lvl="2" indent="-228600">
              <a:buSzPts val="1200"/>
              <a:buFont typeface="Microsoft Sans Serif" panose="020B0604020202020204" pitchFamily="34" charset="0"/>
              <a:buChar char="▪"/>
              <a:tabLst>
                <a:tab pos="1208405" algn="l"/>
              </a:tabLst>
            </a:pPr>
            <a:r>
              <a:rPr lang="de-DE" sz="1200" spc="-10">
                <a:latin typeface="Calibri" panose="020F0502020204030204" pitchFamily="34" charset="0"/>
                <a:ea typeface="Microsoft Sans Serif" panose="020B0604020202020204" pitchFamily="34" charset="0"/>
                <a:cs typeface="Times New Roman" panose="02020603050405020304" pitchFamily="18" charset="0"/>
              </a:rPr>
              <a:t>Eingebettet</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45"/>
              </a:spcBef>
              <a:buSzPts val="1200"/>
              <a:buFont typeface="Courier New" panose="02070309020205020404" pitchFamily="49" charset="0"/>
              <a:buChar char="o"/>
              <a:tabLst>
                <a:tab pos="7512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Paketfilterung</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143000" marR="346075" lvl="2" indent="-228600">
              <a:lnSpc>
                <a:spcPct val="98000"/>
              </a:lnSpc>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Untersucht</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jedes</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Paket,</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das</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Firewall</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passiert,</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akzeptiert</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8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verwirft</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es</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basierend</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auf</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den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Regeln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Zustandslose</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Paketfilterung</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Stateful</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Packet</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Filtering</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verfolgt</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Anfragen,</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das</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Netzwerk</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verlassen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45"/>
              </a:spcBef>
              <a:buSzPts val="1200"/>
              <a:buFont typeface="Courier New" panose="02070309020205020404" pitchFamily="49" charset="0"/>
              <a:buChar char="o"/>
              <a:tabLst>
                <a:tab pos="7512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NAT-Filterung</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143000" marR="465455" lvl="2" indent="-228600">
              <a:lnSpc>
                <a:spcPct val="99000"/>
              </a:lnSpc>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Filtert</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den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Datenverkehr</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basierend</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auf</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verwendeten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Ports</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und</a:t>
            </a:r>
            <a:r>
              <a:rPr lang="de-DE" sz="1200" spc="31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dem</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Verbindungstyp</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10">
                <a:latin typeface="Calibri" panose="020F0502020204030204" pitchFamily="34" charset="0"/>
                <a:ea typeface="Microsoft Sans Serif" panose="020B0604020202020204" pitchFamily="34" charset="0"/>
                <a:cs typeface="Times New Roman" panose="02020603050405020304" pitchFamily="18" charset="0"/>
              </a:rPr>
              <a:t>(TCP</a:t>
            </a:r>
            <a:r>
              <a:rPr lang="de-DE" sz="120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oder</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UDP)</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marR="593090" lvl="1" indent="-285750">
              <a:lnSpc>
                <a:spcPts val="1430"/>
              </a:lnSpc>
              <a:spcAft>
                <a:spcPts val="0"/>
              </a:spcAft>
              <a:buSzPts val="1200"/>
              <a:buFont typeface="Courier New" panose="02070309020205020404" pitchFamily="49" charset="0"/>
              <a:buChar char="o"/>
              <a:tabLst>
                <a:tab pos="751205" algn="l"/>
              </a:tabLst>
            </a:pPr>
            <a:r>
              <a:rPr lang="de-DE" sz="1200">
                <a:latin typeface="Calibri" panose="020F0502020204030204" pitchFamily="34" charset="0"/>
                <a:ea typeface="Courier New" panose="02070309020205020404" pitchFamily="49" charset="0"/>
                <a:cs typeface="Times New Roman" panose="02020603050405020304" pitchFamily="18" charset="0"/>
              </a:rPr>
              <a:t>Das</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Gateway</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der</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Anwendungsschicht</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führt</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eine</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eingehende</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Prüfung</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auf</a:t>
            </a:r>
            <a:r>
              <a:rPr lang="de-DE" sz="1200" spc="285">
                <a:latin typeface="Times New Roman" panose="02020603050405020304" pitchFamily="18"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Basis</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der</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verwendeten</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Anwendung</a:t>
            </a:r>
            <a:r>
              <a:rPr lang="de-DE" sz="1200" spc="-4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durch</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70"/>
              </a:lnSpc>
              <a:spcBef>
                <a:spcPts val="70"/>
              </a:spcBef>
              <a:buSzPts val="1200"/>
              <a:buFont typeface="Courier New" panose="02070309020205020404" pitchFamily="49" charset="0"/>
              <a:buChar char="o"/>
              <a:tabLst>
                <a:tab pos="751205" algn="l"/>
              </a:tabLst>
            </a:pPr>
            <a:r>
              <a:rPr lang="de-DE" sz="1200" b="1" spc="-10">
                <a:latin typeface="Calibri" panose="020F0502020204030204" pitchFamily="34" charset="0"/>
                <a:ea typeface="Courier New" panose="02070309020205020404" pitchFamily="49" charset="0"/>
                <a:cs typeface="Times New Roman" panose="02020603050405020304" pitchFamily="18" charset="0"/>
              </a:rPr>
              <a:t>Circuit-Level-Gateway</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143000" marR="465455" lvl="2" indent="-228600">
              <a:lnSpc>
                <a:spcPct val="98000"/>
              </a:lnSpc>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Arbeitet</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auf</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der</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Sitzungsebene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prüft</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Verkehr</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nur</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während</a:t>
            </a:r>
            <a:r>
              <a:rPr lang="de-DE" sz="1200" spc="24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des</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Aufbaus</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ersten Sitzung</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über</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TCP</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oder</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UDP</a:t>
            </a:r>
            <a:endParaRPr lang="de-DE" sz="1200">
              <a:effectLst/>
              <a:latin typeface="Calibri" panose="020F0502020204030204" pitchFamily="34" charset="0"/>
              <a:ea typeface="Microsoft Sans Serif"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303866775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12"/>
            </a:pPr>
            <a:r>
              <a:rPr lang="de-DE" sz="2000" b="1"/>
              <a:t>Perimeter-Sicherheit </a:t>
            </a:r>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6B1CF935-8E53-4DEA-9704-D0A83C277A73}"/>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B53C0D77-36BB-4669-887C-FB48CB40895A}"/>
              </a:ext>
            </a:extLst>
          </p:cNvPr>
          <p:cNvSpPr/>
          <p:nvPr/>
        </p:nvSpPr>
        <p:spPr>
          <a:xfrm>
            <a:off x="152977" y="2378127"/>
            <a:ext cx="9150350" cy="3316101"/>
          </a:xfrm>
          <a:prstGeom prst="rect">
            <a:avLst/>
          </a:prstGeom>
        </p:spPr>
        <p:txBody>
          <a:bodyPr wrap="square">
            <a:spAutoFit/>
          </a:bodyPr>
          <a:lstStyle/>
          <a:p>
            <a:pPr marL="742950" lvl="1" indent="-285750">
              <a:lnSpc>
                <a:spcPts val="1490"/>
              </a:lnSpc>
              <a:spcBef>
                <a:spcPts val="50"/>
              </a:spcBef>
              <a:buSzPts val="1200"/>
              <a:buFont typeface="Courier New" panose="02070309020205020404" pitchFamily="49" charset="0"/>
              <a:buChar char="o"/>
              <a:tabLst>
                <a:tab pos="7512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MAC-Filterung</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50"/>
              </a:lnSpc>
              <a:buSzPts val="1200"/>
              <a:buFont typeface="Courier New" panose="02070309020205020404" pitchFamily="49" charset="0"/>
              <a:buChar char="o"/>
              <a:tabLst>
                <a:tab pos="7512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Explizit</a:t>
            </a:r>
            <a:r>
              <a:rPr lang="de-DE" sz="1200" b="1" spc="-65">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zulassen</a:t>
            </a:r>
            <a:endParaRPr lang="de-DE" sz="1100">
              <a:latin typeface="Calibri" panose="020F0502020204030204" pitchFamily="34" charset="0"/>
              <a:ea typeface="Courier New" panose="02070309020205020404" pitchFamily="49" charset="0"/>
              <a:cs typeface="Times New Roman" panose="02020603050405020304" pitchFamily="18" charset="0"/>
            </a:endParaRPr>
          </a:p>
          <a:p>
            <a:pPr marL="1143000" marR="307975" lvl="2" indent="-228600">
              <a:lnSpc>
                <a:spcPct val="98000"/>
              </a:lnSpc>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Datenverkehr</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darf</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das</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Netzwerk</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betreten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verlassen,</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weil</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es</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a:t>
            </a:r>
            <a:r>
              <a:rPr lang="de-DE" sz="1200" spc="37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ACL-Regel</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gibt,</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dies</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ausdrücklich</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erlaubt</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Beispiel:</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erlaube</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TCP</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10.0.0.2</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beliebiger</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Port</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80</a:t>
            </a:r>
          </a:p>
          <a:p>
            <a:pPr marL="742950" lvl="1" indent="-285750">
              <a:lnSpc>
                <a:spcPts val="1475"/>
              </a:lnSpc>
              <a:spcBef>
                <a:spcPts val="60"/>
              </a:spcBef>
              <a:buSzPts val="1200"/>
              <a:buFont typeface="Courier New" panose="02070309020205020404" pitchFamily="49" charset="0"/>
              <a:buChar char="o"/>
              <a:tabLst>
                <a:tab pos="7512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Explizite</a:t>
            </a:r>
            <a:r>
              <a:rPr lang="de-DE" sz="1200" b="1" spc="-55">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Verweigerung</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143000" marR="391160" lvl="2" indent="-228600" algn="just">
              <a:lnSpc>
                <a:spcPct val="99000"/>
              </a:lnSpc>
              <a:buSzPts val="1200"/>
              <a:buFont typeface="Microsoft Sans Serif" panose="020B0604020202020204" pitchFamily="34" charset="0"/>
              <a:buChar char="▪"/>
              <a:tabLst>
                <a:tab pos="120840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Dem</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Datenverkehr</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wird</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die</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Möglichkeit</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verweigert,</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10">
                <a:latin typeface="Calibri" panose="020F0502020204030204" pitchFamily="34" charset="0"/>
                <a:ea typeface="Microsoft Sans Serif" panose="020B0604020202020204" pitchFamily="34" charset="0"/>
                <a:cs typeface="Times New Roman" panose="02020603050405020304" pitchFamily="18" charset="0"/>
              </a:rPr>
              <a:t>in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das</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Netzwerk</a:t>
            </a:r>
            <a:r>
              <a:rPr lang="de-DE" sz="1200" spc="35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einzutreten</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oder</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es</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zu</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verlassen,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weil</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es</a:t>
            </a:r>
            <a:r>
              <a:rPr lang="de-DE" sz="1200" spc="-5">
                <a:latin typeface="Calibri" panose="020F0502020204030204" pitchFamily="34" charset="0"/>
                <a:ea typeface="Microsoft Sans Serif" panose="020B0604020202020204" pitchFamily="34" charset="0"/>
                <a:cs typeface="Times New Roman" panose="02020603050405020304" pitchFamily="18" charset="0"/>
              </a:rPr>
              <a:t> eine</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ACL-Regel</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gibt,</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die</a:t>
            </a:r>
            <a:r>
              <a:rPr lang="de-DE" sz="1200" spc="-5">
                <a:latin typeface="Calibri" panose="020F0502020204030204" pitchFamily="34" charset="0"/>
                <a:ea typeface="Microsoft Sans Serif" panose="020B0604020202020204" pitchFamily="34" charset="0"/>
                <a:cs typeface="Times New Roman" panose="02020603050405020304" pitchFamily="18" charset="0"/>
              </a:rPr>
              <a:t> ihn</a:t>
            </a:r>
            <a:r>
              <a:rPr lang="de-DE" sz="1200" spc="18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ausdrücklich</a:t>
            </a:r>
            <a:r>
              <a:rPr lang="de-DE" sz="1200" spc="-6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verweigert</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Beispiel:</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deny</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TCP</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any</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any</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port</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23</a:t>
            </a:r>
            <a:endParaRPr lang="de-DE" sz="110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ts val="1465"/>
              </a:lnSpc>
              <a:spcBef>
                <a:spcPts val="255"/>
              </a:spcBef>
              <a:buSzPts val="1200"/>
              <a:buFont typeface="Courier New" panose="02070309020205020404" pitchFamily="49" charset="0"/>
              <a:buChar char="o"/>
              <a:tabLst>
                <a:tab pos="7512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Implizites</a:t>
            </a:r>
            <a:r>
              <a:rPr lang="de-DE" sz="1200" b="1" spc="-30">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Verweigern</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143000" marR="106680" lvl="2" indent="-228600">
              <a:lnSpc>
                <a:spcPct val="99000"/>
              </a:lnSpc>
              <a:buSzPts val="1200"/>
              <a:buFont typeface="Microsoft Sans Serif" panose="020B0604020202020204" pitchFamily="34" charset="0"/>
              <a:buChar char="▪"/>
              <a:tabLst>
                <a:tab pos="120840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Dem</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Datenverkehr</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wird</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die</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Möglichkeit</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verweigert,</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10">
                <a:latin typeface="Calibri" panose="020F0502020204030204" pitchFamily="34" charset="0"/>
                <a:ea typeface="Microsoft Sans Serif" panose="020B0604020202020204" pitchFamily="34" charset="0"/>
                <a:cs typeface="Times New Roman" panose="02020603050405020304" pitchFamily="18" charset="0"/>
              </a:rPr>
              <a:t>in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das</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Netzwerk</a:t>
            </a:r>
            <a:r>
              <a:rPr lang="de-DE" sz="1200" spc="35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einzutreten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es</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zu</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verlassen,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weil</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es</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keine</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spezifische</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Regel</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gibt,</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ihn</a:t>
            </a:r>
            <a:r>
              <a:rPr lang="de-DE" sz="1200" spc="-10">
                <a:latin typeface="Calibri" panose="020F0502020204030204" pitchFamily="34" charset="0"/>
                <a:ea typeface="Microsoft Sans Serif" panose="020B0604020202020204" pitchFamily="34" charset="0"/>
                <a:cs typeface="Times New Roman" panose="02020603050405020304" pitchFamily="18" charset="0"/>
              </a:rPr>
              <a:t> zulässt</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Beispiel:</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deny</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TCP any</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any</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port</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any</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marR="106680" lvl="1" indent="-285750">
              <a:lnSpc>
                <a:spcPts val="1490"/>
              </a:lnSpc>
              <a:spcAft>
                <a:spcPts val="0"/>
              </a:spcAft>
              <a:buSzPts val="1200"/>
              <a:buFont typeface="Courier New" panose="02070309020205020404" pitchFamily="49" charset="0"/>
              <a:buChar char="o"/>
              <a:tabLst>
                <a:tab pos="751205" algn="l"/>
              </a:tabLst>
            </a:pPr>
            <a:r>
              <a:rPr lang="de-DE" sz="1200">
                <a:latin typeface="Calibri" panose="020F0502020204030204" pitchFamily="34" charset="0"/>
                <a:ea typeface="Courier New" panose="02070309020205020404" pitchFamily="49" charset="0"/>
                <a:cs typeface="Times New Roman" panose="02020603050405020304" pitchFamily="18" charset="0"/>
              </a:rPr>
              <a:t>Die</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meisten</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arbeiten</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auf</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Layer </a:t>
            </a:r>
            <a:r>
              <a:rPr lang="de-DE" sz="1200">
                <a:latin typeface="Calibri" panose="020F0502020204030204" pitchFamily="34" charset="0"/>
                <a:ea typeface="Courier New" panose="02070309020205020404" pitchFamily="49" charset="0"/>
                <a:cs typeface="Times New Roman" panose="02020603050405020304" pitchFamily="18" charset="0"/>
              </a:rPr>
              <a:t>3</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(Sperren</a:t>
            </a:r>
            <a:r>
              <a:rPr lang="de-DE" sz="1200" spc="-10">
                <a:latin typeface="Calibri" panose="020F0502020204030204" pitchFamily="34" charset="0"/>
                <a:ea typeface="Courier New" panose="02070309020205020404" pitchFamily="49" charset="0"/>
                <a:cs typeface="Times New Roman" panose="02020603050405020304" pitchFamily="18" charset="0"/>
              </a:rPr>
              <a:t> von</a:t>
            </a:r>
            <a:r>
              <a:rPr lang="de-DE" sz="1200" spc="-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IP-Adressen)</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und</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Layer</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4</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(Sperren</a:t>
            </a:r>
            <a:r>
              <a:rPr lang="de-DE" sz="1200" spc="195">
                <a:latin typeface="Times New Roman" panose="02020603050405020304" pitchFamily="18"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von</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Ports)</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60"/>
              </a:lnSpc>
              <a:spcBef>
                <a:spcPts val="35"/>
              </a:spcBef>
              <a:buSzPts val="1200"/>
              <a:buFont typeface="Courier New" panose="02070309020205020404" pitchFamily="49" charset="0"/>
              <a:buChar char="o"/>
              <a:tabLst>
                <a:tab pos="7512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Web-Anwendungs-Firewall (Web Application Firewall) </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143000" marR="186690" lvl="2" indent="-228600">
              <a:lnSpc>
                <a:spcPct val="99000"/>
              </a:lnSpc>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Installierte</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Firewall</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zum</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Schutz</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Ihres</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Servers</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durch</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Überprüfung</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des</a:t>
            </a:r>
            <a:r>
              <a:rPr lang="de-DE" sz="1200" spc="-10">
                <a:latin typeface="Calibri" panose="020F0502020204030204" pitchFamily="34" charset="0"/>
                <a:ea typeface="Microsoft Sans Serif" panose="020B0604020202020204" pitchFamily="34" charset="0"/>
                <a:cs typeface="Times New Roman" panose="02020603050405020304" pitchFamily="18" charset="0"/>
              </a:rPr>
              <a:t> an</a:t>
            </a:r>
            <a:r>
              <a:rPr lang="de-DE" sz="1200" spc="25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eine</a:t>
            </a:r>
            <a:r>
              <a:rPr lang="de-DE" sz="1200" spc="-4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Webanwendung</a:t>
            </a:r>
            <a:r>
              <a:rPr lang="de-DE" sz="1200" spc="-5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gesendeten</a:t>
            </a:r>
            <a:r>
              <a:rPr lang="de-DE" sz="1200" spc="-4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Datenverkehrs</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840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WAF</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kann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 </a:t>
            </a:r>
            <a:r>
              <a:rPr lang="de-DE" sz="1200">
                <a:latin typeface="Calibri" panose="020F0502020204030204" pitchFamily="34" charset="0"/>
                <a:ea typeface="Microsoft Sans Serif" panose="020B0604020202020204" pitchFamily="34" charset="0"/>
                <a:cs typeface="Times New Roman" panose="02020603050405020304" pitchFamily="18" charset="0"/>
              </a:rPr>
              <a:t>XSS-</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SQL-Injection verhindern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a:spcBef>
                <a:spcPts val="5"/>
              </a:spcBef>
            </a:pPr>
            <a:r>
              <a:rPr lang="de-DE" sz="1200">
                <a:latin typeface="Calibri" panose="020F0502020204030204" pitchFamily="34" charset="0"/>
                <a:ea typeface="Calibri" panose="020F0502020204030204" pitchFamily="34" charset="0"/>
                <a:cs typeface="Calibri" panose="020F0502020204030204" pitchFamily="34" charset="0"/>
              </a:rPr>
              <a:t> </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0450301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12"/>
            </a:pPr>
            <a:r>
              <a:rPr lang="de-DE" sz="2000" b="1"/>
              <a:t>Perimeter-Sicherheit </a:t>
            </a:r>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6B1CF935-8E53-4DEA-9704-D0A83C277A73}"/>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924CA317-CE09-4658-AE2A-CC869E3E6FC1}"/>
              </a:ext>
            </a:extLst>
          </p:cNvPr>
          <p:cNvSpPr/>
          <p:nvPr/>
        </p:nvSpPr>
        <p:spPr>
          <a:xfrm>
            <a:off x="463550" y="2345094"/>
            <a:ext cx="9906000" cy="4606902"/>
          </a:xfrm>
          <a:prstGeom prst="rect">
            <a:avLst/>
          </a:prstGeom>
        </p:spPr>
        <p:txBody>
          <a:bodyPr wrap="square">
            <a:spAutoFit/>
          </a:bodyPr>
          <a:lstStyle/>
          <a:p>
            <a:pPr marL="342900" lvl="0" indent="-342900">
              <a:buSzPts val="1200"/>
              <a:buFont typeface="Symbol" panose="05050102010706020507" pitchFamily="18" charset="2"/>
              <a:buChar char=""/>
              <a:tabLst>
                <a:tab pos="294005" algn="l"/>
              </a:tabLst>
            </a:pPr>
            <a:r>
              <a:rPr lang="de-DE" sz="1200" b="1" spc="-10">
                <a:latin typeface="Calibri" panose="020F0502020204030204" pitchFamily="34" charset="0"/>
                <a:ea typeface="Symbol" panose="05050102010706020507" pitchFamily="18" charset="2"/>
                <a:cs typeface="Times New Roman" panose="02020603050405020304" pitchFamily="18" charset="0"/>
              </a:rPr>
              <a:t>Proxy-Server</a:t>
            </a:r>
            <a:endParaRPr lang="de-DE" sz="1200" b="1">
              <a:latin typeface="Calibri" panose="020F0502020204030204" pitchFamily="34" charset="0"/>
              <a:ea typeface="Symbol" panose="05050102010706020507" pitchFamily="18" charset="2"/>
              <a:cs typeface="Times New Roman" panose="02020603050405020304" pitchFamily="18" charset="0"/>
            </a:endParaRPr>
          </a:p>
          <a:p>
            <a:pPr marL="742950" marR="106680" lvl="1" indent="-285750">
              <a:lnSpc>
                <a:spcPts val="1480"/>
              </a:lnSpc>
              <a:spcBef>
                <a:spcPts val="5"/>
              </a:spcBef>
              <a:spcAft>
                <a:spcPts val="0"/>
              </a:spcAft>
              <a:buSzPts val="1200"/>
              <a:buFont typeface="Courier New" panose="02070309020205020404" pitchFamily="49" charset="0"/>
              <a:buChar char="o"/>
              <a:tabLst>
                <a:tab pos="751205" algn="l"/>
              </a:tabLst>
            </a:pPr>
            <a:r>
              <a:rPr lang="de-DE" sz="1200" spc="-5">
                <a:latin typeface="Calibri" panose="020F0502020204030204" pitchFamily="34" charset="0"/>
                <a:ea typeface="Courier New" panose="02070309020205020404" pitchFamily="49" charset="0"/>
                <a:cs typeface="Times New Roman" panose="02020603050405020304" pitchFamily="18" charset="0"/>
              </a:rPr>
              <a:t>Ein</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Gerät,</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das</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als</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Mittelsmann</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zwischen</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einem</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Gerät</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und</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einem</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Remote-Server</a:t>
            </a:r>
            <a:r>
              <a:rPr lang="de-DE" sz="1200" spc="315">
                <a:latin typeface="Times New Roman" panose="02020603050405020304" pitchFamily="18"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fungiert</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65"/>
              </a:lnSpc>
              <a:spcBef>
                <a:spcPts val="35"/>
              </a:spcBef>
              <a:spcAft>
                <a:spcPts val="0"/>
              </a:spcAft>
              <a:buSzPts val="1200"/>
              <a:buFont typeface="Courier New" panose="02070309020205020404" pitchFamily="49" charset="0"/>
              <a:buChar char="o"/>
              <a:tabLst>
                <a:tab pos="751205" algn="l"/>
              </a:tabLst>
            </a:pPr>
            <a:r>
              <a:rPr lang="de-DE" sz="1200" spc="-5">
                <a:latin typeface="Calibri" panose="020F0502020204030204" pitchFamily="34" charset="0"/>
                <a:ea typeface="Courier New" panose="02070309020205020404" pitchFamily="49" charset="0"/>
                <a:cs typeface="Times New Roman" panose="02020603050405020304" pitchFamily="18" charset="0"/>
              </a:rPr>
              <a:t>IP-Proxy</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marL="1143000" marR="593090" lvl="2" indent="-228600">
              <a:lnSpc>
                <a:spcPct val="99000"/>
              </a:lnSpc>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IP-Proxy</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wird</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um</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ein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Netzwerk</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zu</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sichern,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indem</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die</a:t>
            </a:r>
            <a:r>
              <a:rPr lang="de-DE" sz="1200" spc="26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Rechner</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beim</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10">
                <a:latin typeface="Calibri" panose="020F0502020204030204" pitchFamily="34" charset="0"/>
                <a:ea typeface="Microsoft Sans Serif" panose="020B0604020202020204" pitchFamily="34" charset="0"/>
                <a:cs typeface="Times New Roman" panose="02020603050405020304" pitchFamily="18" charset="0"/>
              </a:rPr>
              <a:t>Surfen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10">
                <a:latin typeface="Calibri" panose="020F0502020204030204" pitchFamily="34" charset="0"/>
                <a:ea typeface="Microsoft Sans Serif" panose="020B0604020202020204" pitchFamily="34" charset="0"/>
                <a:cs typeface="Times New Roman" panose="02020603050405020304" pitchFamily="18" charset="0"/>
              </a:rPr>
              <a:t>im</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10">
                <a:latin typeface="Calibri" panose="020F0502020204030204" pitchFamily="34" charset="0"/>
                <a:ea typeface="Microsoft Sans Serif" panose="020B0604020202020204" pitchFamily="34" charset="0"/>
                <a:cs typeface="Times New Roman" panose="02020603050405020304" pitchFamily="18" charset="0"/>
              </a:rPr>
              <a:t>Internet</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anonym</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bleiben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35"/>
              </a:spcBef>
              <a:spcAft>
                <a:spcPts val="0"/>
              </a:spcAft>
              <a:buSzPts val="1200"/>
              <a:buFont typeface="Courier New" panose="02070309020205020404" pitchFamily="49" charset="0"/>
              <a:buChar char="o"/>
              <a:tabLst>
                <a:tab pos="751205" algn="l"/>
              </a:tabLst>
            </a:pPr>
            <a:r>
              <a:rPr lang="de-DE" sz="1200" spc="-5">
                <a:latin typeface="Calibri" panose="020F0502020204030204" pitchFamily="34" charset="0"/>
                <a:ea typeface="Courier New" panose="02070309020205020404" pitchFamily="49" charset="0"/>
                <a:cs typeface="Times New Roman" panose="02020603050405020304" pitchFamily="18" charset="0"/>
              </a:rPr>
              <a:t>Caching-Proxy</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marL="1143000" marR="593090" lvl="2" indent="-228600">
              <a:lnSpc>
                <a:spcPct val="99000"/>
              </a:lnSpc>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Versucht,</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Client-Anfragen</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zu</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bedienen,</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indem</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er</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Inhalte</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von</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sich</a:t>
            </a:r>
            <a:r>
              <a:rPr lang="de-DE" sz="1200" spc="28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aus</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bereitstellt,</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ohne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10">
                <a:latin typeface="Calibri" panose="020F0502020204030204" pitchFamily="34" charset="0"/>
                <a:ea typeface="Microsoft Sans Serif" panose="020B0604020202020204" pitchFamily="34" charset="0"/>
                <a:cs typeface="Times New Roman" panose="02020603050405020304" pitchFamily="18" charset="0"/>
              </a:rPr>
              <a:t>den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Remote-Server</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tatsächlich</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zu</a:t>
            </a:r>
            <a:r>
              <a:rPr lang="de-DE" sz="1200" spc="25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kontaktieren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Proxy-Autokonfigurationsdateien</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(PAC)</a:t>
            </a:r>
            <a:r>
              <a:rPr lang="de-DE" sz="1200" spc="-5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zur</a:t>
            </a:r>
            <a:r>
              <a:rPr lang="de-DE" sz="1200" spc="-4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Sicherheit</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deaktivieren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65"/>
              </a:lnSpc>
              <a:spcBef>
                <a:spcPts val="45"/>
              </a:spcBef>
              <a:spcAft>
                <a:spcPts val="0"/>
              </a:spcAft>
              <a:buSzPts val="1200"/>
              <a:buFont typeface="Courier New" panose="02070309020205020404" pitchFamily="49" charset="0"/>
              <a:buChar char="o"/>
              <a:tabLst>
                <a:tab pos="751205" algn="l"/>
              </a:tabLst>
            </a:pPr>
            <a:r>
              <a:rPr lang="de-DE" sz="1200" spc="-5">
                <a:latin typeface="Calibri" panose="020F0502020204030204" pitchFamily="34" charset="0"/>
                <a:ea typeface="Courier New" panose="02070309020205020404" pitchFamily="49" charset="0"/>
                <a:cs typeface="Times New Roman" panose="02020603050405020304" pitchFamily="18" charset="0"/>
              </a:rPr>
              <a:t>Internet-Inhaltsfilter</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marL="1143000" marR="701675" lvl="2" indent="-228600">
              <a:lnSpc>
                <a:spcPct val="99000"/>
              </a:lnSpc>
              <a:buSzPts val="1200"/>
              <a:buFont typeface="Microsoft Sans Serif" panose="020B0604020202020204" pitchFamily="34" charset="0"/>
              <a:buChar char="▪"/>
              <a:tabLst>
                <a:tab pos="120840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Wird</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10">
                <a:latin typeface="Calibri" panose="020F0502020204030204" pitchFamily="34" charset="0"/>
                <a:ea typeface="Microsoft Sans Serif" panose="020B0604020202020204" pitchFamily="34" charset="0"/>
                <a:cs typeface="Times New Roman" panose="02020603050405020304" pitchFamily="18" charset="0"/>
              </a:rPr>
              <a:t>in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Organisationen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um</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Benutzer</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am</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Zugriff</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auf</a:t>
            </a:r>
            <a:r>
              <a:rPr lang="de-DE" sz="1200" spc="18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verbotene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Websites</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andere</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Inhalte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zu</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hindern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65"/>
              </a:lnSpc>
              <a:spcBef>
                <a:spcPts val="45"/>
              </a:spcBef>
              <a:spcAft>
                <a:spcPts val="0"/>
              </a:spcAft>
              <a:buSzPts val="1200"/>
              <a:buFont typeface="Courier New" panose="02070309020205020404" pitchFamily="49" charset="0"/>
              <a:buChar char="o"/>
              <a:tabLst>
                <a:tab pos="751205" algn="l"/>
              </a:tabLst>
            </a:pPr>
            <a:r>
              <a:rPr lang="de-DE" sz="1200" spc="-5">
                <a:latin typeface="Calibri" panose="020F0502020204030204" pitchFamily="34" charset="0"/>
                <a:ea typeface="Courier New" panose="02070309020205020404" pitchFamily="49" charset="0"/>
                <a:cs typeface="Times New Roman" panose="02020603050405020304" pitchFamily="18" charset="0"/>
              </a:rPr>
              <a:t>Web-Sicherheits-Gateway</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marL="1143000" marR="236855" lvl="2" indent="-228600">
              <a:lnSpc>
                <a:spcPct val="99000"/>
              </a:lnSpc>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Ein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Zwischengerät,</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das</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nach</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Viren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scannt, unerwünschte </a:t>
            </a:r>
            <a:r>
              <a:rPr lang="de-DE" sz="1200" spc="-10">
                <a:latin typeface="Calibri" panose="020F0502020204030204" pitchFamily="34" charset="0"/>
                <a:ea typeface="Microsoft Sans Serif" panose="020B0604020202020204" pitchFamily="34" charset="0"/>
                <a:cs typeface="Times New Roman" panose="02020603050405020304" pitchFamily="18" charset="0"/>
              </a:rPr>
              <a:t>Inhalte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filtert</a:t>
            </a:r>
            <a:r>
              <a:rPr lang="de-DE" sz="1200" spc="27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und</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Funktionen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zum</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Schutz</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vor</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Datenverlusten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durchführt</a:t>
            </a:r>
            <a:endParaRPr lang="de-DE" sz="1100">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200"/>
              <a:buFont typeface="Symbol" panose="05050102010706020507" pitchFamily="18" charset="2"/>
              <a:buChar char=""/>
              <a:tabLst>
                <a:tab pos="294005" algn="l"/>
              </a:tabLst>
            </a:pPr>
            <a:r>
              <a:rPr lang="de-DE" sz="1200" b="1" spc="-5">
                <a:latin typeface="Calibri" panose="020F0502020204030204" pitchFamily="34" charset="0"/>
                <a:ea typeface="Symbol" panose="05050102010706020507" pitchFamily="18" charset="2"/>
                <a:cs typeface="Times New Roman" panose="02020603050405020304" pitchFamily="18" charset="0"/>
              </a:rPr>
              <a:t>Honeypots</a:t>
            </a:r>
            <a:r>
              <a:rPr lang="de-DE" sz="1200" b="1" spc="-55">
                <a:latin typeface="Calibri" panose="020F0502020204030204" pitchFamily="34" charset="0"/>
                <a:ea typeface="Symbol" panose="05050102010706020507" pitchFamily="18" charset="2"/>
                <a:cs typeface="Times New Roman" panose="02020603050405020304" pitchFamily="18" charset="0"/>
              </a:rPr>
              <a:t> </a:t>
            </a:r>
            <a:r>
              <a:rPr lang="de-DE" sz="1200" b="1" spc="-5">
                <a:latin typeface="Calibri" panose="020F0502020204030204" pitchFamily="34" charset="0"/>
                <a:ea typeface="Symbol" panose="05050102010706020507" pitchFamily="18" charset="2"/>
                <a:cs typeface="Times New Roman" panose="02020603050405020304" pitchFamily="18" charset="0"/>
              </a:rPr>
              <a:t>und</a:t>
            </a:r>
            <a:r>
              <a:rPr lang="de-DE" sz="1200" b="1" spc="-60">
                <a:latin typeface="Calibri" panose="020F0502020204030204" pitchFamily="34" charset="0"/>
                <a:ea typeface="Symbol" panose="05050102010706020507" pitchFamily="18" charset="2"/>
                <a:cs typeface="Times New Roman" panose="02020603050405020304" pitchFamily="18" charset="0"/>
              </a:rPr>
              <a:t> </a:t>
            </a:r>
            <a:r>
              <a:rPr lang="de-DE" sz="1200" b="1" spc="-5">
                <a:latin typeface="Calibri" panose="020F0502020204030204" pitchFamily="34" charset="0"/>
                <a:ea typeface="Symbol" panose="05050102010706020507" pitchFamily="18" charset="2"/>
                <a:cs typeface="Times New Roman" panose="02020603050405020304" pitchFamily="18" charset="0"/>
              </a:rPr>
              <a:t>Honeynets</a:t>
            </a:r>
            <a:endParaRPr lang="de-DE" sz="1200" b="1">
              <a:latin typeface="Calibri" panose="020F0502020204030204" pitchFamily="34" charset="0"/>
              <a:ea typeface="Symbol" panose="05050102010706020507" pitchFamily="18" charset="2"/>
              <a:cs typeface="Times New Roman" panose="02020603050405020304" pitchFamily="18" charset="0"/>
            </a:endParaRPr>
          </a:p>
          <a:p>
            <a:pPr marL="742950" marR="593090" lvl="1" indent="-285750">
              <a:lnSpc>
                <a:spcPts val="1480"/>
              </a:lnSpc>
              <a:spcBef>
                <a:spcPts val="20"/>
              </a:spcBef>
              <a:spcAft>
                <a:spcPts val="0"/>
              </a:spcAft>
              <a:buSzPts val="1200"/>
              <a:buFont typeface="Courier New" panose="02070309020205020404" pitchFamily="49" charset="0"/>
              <a:buChar char="o"/>
              <a:tabLst>
                <a:tab pos="751205" algn="l"/>
              </a:tabLst>
            </a:pPr>
            <a:r>
              <a:rPr lang="de-DE" sz="1200" spc="-5">
                <a:latin typeface="Calibri" panose="020F0502020204030204" pitchFamily="34" charset="0"/>
                <a:ea typeface="Courier New" panose="02070309020205020404" pitchFamily="49" charset="0"/>
                <a:cs typeface="Times New Roman" panose="02020603050405020304" pitchFamily="18" charset="0"/>
              </a:rPr>
              <a:t>Honeypots</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und</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Honeynets</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werden</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verwendet,</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um</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potenzielle</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Angreifer</a:t>
            </a:r>
            <a:r>
              <a:rPr lang="de-DE" sz="1200" spc="285">
                <a:latin typeface="Times New Roman" panose="02020603050405020304" pitchFamily="18"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anzulocken</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und</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zu</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fangen</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65"/>
              </a:lnSpc>
              <a:spcBef>
                <a:spcPts val="35"/>
              </a:spcBef>
              <a:buSzPts val="1200"/>
              <a:buFont typeface="Courier New" panose="02070309020205020404" pitchFamily="49" charset="0"/>
              <a:buChar char="o"/>
              <a:tabLst>
                <a:tab pos="7512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Honeypot</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143000" marR="486410" lvl="2" indent="-228600">
              <a:lnSpc>
                <a:spcPct val="99000"/>
              </a:lnSpc>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Ein einzelner</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Computer (oder</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Datei,</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Gruppe</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von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Dateien</a:t>
            </a:r>
            <a:r>
              <a:rPr lang="de-DE" sz="1200" spc="21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ein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IP-Bereich),</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für</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Angreifer</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attraktiv</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sein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könnte</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5"/>
              </a:lnSpc>
              <a:spcBef>
                <a:spcPts val="35"/>
              </a:spcBef>
              <a:buSzPts val="1200"/>
              <a:buFont typeface="Courier New" panose="02070309020205020404" pitchFamily="49" charset="0"/>
              <a:buChar char="o"/>
              <a:tabLst>
                <a:tab pos="7512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Honeynet</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143000" marR="186690" lvl="2" indent="-228600">
              <a:lnSpc>
                <a:spcPct val="98000"/>
              </a:lnSpc>
              <a:buSzPts val="1200"/>
              <a:buFont typeface="Microsoft Sans Serif" panose="020B0604020202020204" pitchFamily="34" charset="0"/>
              <a:buChar char="▪"/>
              <a:tabLst>
                <a:tab pos="120840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Gruppe</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von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Computern,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Servern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oder</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Netzwerken,</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dazu</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dient,</a:t>
            </a:r>
            <a:r>
              <a:rPr lang="de-DE" sz="1200" spc="25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einen</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Angreifer</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anzulocken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buSzPts val="1200"/>
              <a:buFont typeface="Courier New" panose="02070309020205020404" pitchFamily="49" charset="0"/>
              <a:buChar char="o"/>
              <a:tabLst>
                <a:tab pos="751205" algn="l"/>
              </a:tabLst>
            </a:pPr>
            <a:r>
              <a:rPr lang="de-DE" sz="1200" spc="-5">
                <a:latin typeface="Calibri" panose="020F0502020204030204" pitchFamily="34" charset="0"/>
                <a:ea typeface="Courier New" panose="02070309020205020404" pitchFamily="49" charset="0"/>
                <a:cs typeface="Times New Roman" panose="02020603050405020304" pitchFamily="18" charset="0"/>
              </a:rPr>
              <a:t>Honeypots</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werden</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normalerweise</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in</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der</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Sicherheitsforschung</a:t>
            </a:r>
            <a:r>
              <a:rPr lang="de-DE" sz="1200" spc="-4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eingesetzt</a:t>
            </a:r>
            <a:endParaRPr lang="de-DE" sz="1100">
              <a:latin typeface="Calibri" panose="020F0502020204030204" pitchFamily="34" charset="0"/>
              <a:ea typeface="Calibri" panose="020F0502020204030204" pitchFamily="34" charset="0"/>
              <a:cs typeface="Times New Roman" panose="02020603050405020304" pitchFamily="18" charset="0"/>
            </a:endParaRPr>
          </a:p>
          <a:p>
            <a:pPr marL="342900" lvl="0" indent="-342900">
              <a:spcBef>
                <a:spcPts val="275"/>
              </a:spcBef>
              <a:spcAft>
                <a:spcPts val="0"/>
              </a:spcAft>
              <a:buSzPts val="1200"/>
              <a:buFont typeface="Symbol" panose="05050102010706020507" pitchFamily="18" charset="2"/>
              <a:buChar char=""/>
              <a:tabLst>
                <a:tab pos="294005" algn="l"/>
              </a:tabLst>
            </a:pPr>
            <a:r>
              <a:rPr lang="de-DE" sz="1200" b="1" spc="-10">
                <a:latin typeface="Calibri" panose="020F0502020204030204" pitchFamily="34" charset="0"/>
                <a:ea typeface="Symbol" panose="05050102010706020507" pitchFamily="18" charset="2"/>
                <a:cs typeface="Times New Roman" panose="02020603050405020304" pitchFamily="18" charset="0"/>
              </a:rPr>
              <a:t>Schutz</a:t>
            </a:r>
            <a:r>
              <a:rPr lang="de-DE" sz="1200" b="1" spc="-40">
                <a:latin typeface="Calibri" panose="020F0502020204030204" pitchFamily="34" charset="0"/>
                <a:ea typeface="Symbol" panose="05050102010706020507" pitchFamily="18" charset="2"/>
                <a:cs typeface="Times New Roman" panose="02020603050405020304" pitchFamily="18" charset="0"/>
              </a:rPr>
              <a:t> </a:t>
            </a:r>
            <a:r>
              <a:rPr lang="de-DE" sz="1200" b="1" spc="-10">
                <a:latin typeface="Calibri" panose="020F0502020204030204" pitchFamily="34" charset="0"/>
                <a:ea typeface="Symbol" panose="05050102010706020507" pitchFamily="18" charset="2"/>
                <a:cs typeface="Times New Roman" panose="02020603050405020304" pitchFamily="18" charset="0"/>
              </a:rPr>
              <a:t>vor</a:t>
            </a:r>
            <a:r>
              <a:rPr lang="de-DE" sz="1200" b="1" spc="-40">
                <a:latin typeface="Calibri" panose="020F0502020204030204" pitchFamily="34" charset="0"/>
                <a:ea typeface="Symbol" panose="05050102010706020507" pitchFamily="18" charset="2"/>
                <a:cs typeface="Times New Roman" panose="02020603050405020304" pitchFamily="18" charset="0"/>
              </a:rPr>
              <a:t> </a:t>
            </a:r>
            <a:r>
              <a:rPr lang="de-DE" sz="1200" b="1" spc="-10">
                <a:latin typeface="Calibri" panose="020F0502020204030204" pitchFamily="34" charset="0"/>
                <a:ea typeface="Symbol" panose="05050102010706020507" pitchFamily="18" charset="2"/>
                <a:cs typeface="Times New Roman" panose="02020603050405020304" pitchFamily="18" charset="0"/>
              </a:rPr>
              <a:t>Datenverlust</a:t>
            </a:r>
            <a:endParaRPr lang="de-DE" sz="1200" b="1">
              <a:latin typeface="Calibri" panose="020F0502020204030204" pitchFamily="34" charset="0"/>
              <a:ea typeface="Symbol" panose="05050102010706020507" pitchFamily="18" charset="2"/>
              <a:cs typeface="Times New Roman" panose="02020603050405020304" pitchFamily="18" charset="0"/>
            </a:endParaRPr>
          </a:p>
          <a:p>
            <a:pPr marL="742950" marR="213360" lvl="1" indent="-285750">
              <a:lnSpc>
                <a:spcPts val="1420"/>
              </a:lnSpc>
              <a:spcBef>
                <a:spcPts val="5"/>
              </a:spcBef>
              <a:spcAft>
                <a:spcPts val="0"/>
              </a:spcAft>
              <a:buSzPts val="1200"/>
              <a:buFont typeface="Courier New" panose="02070309020205020404" pitchFamily="49" charset="0"/>
              <a:buChar char="o"/>
              <a:tabLst>
                <a:tab pos="751205" algn="l"/>
              </a:tabLst>
            </a:pPr>
            <a:r>
              <a:rPr lang="de-DE" sz="1200" spc="-5">
                <a:latin typeface="Calibri" panose="020F0502020204030204" pitchFamily="34" charset="0"/>
                <a:ea typeface="Courier New" panose="02070309020205020404" pitchFamily="49" charset="0"/>
                <a:cs typeface="Times New Roman" panose="02020603050405020304" pitchFamily="18" charset="0"/>
              </a:rPr>
              <a:t>Systeme</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zum</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Schutz</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von</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Daten</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durch</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Inhaltskontrolle von</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Daten,</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die</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aus</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dem</a:t>
            </a:r>
            <a:r>
              <a:rPr lang="de-DE" sz="1200" spc="185">
                <a:latin typeface="Times New Roman" panose="02020603050405020304" pitchFamily="18"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Netzwerk</a:t>
            </a:r>
            <a:r>
              <a:rPr lang="de-DE" sz="1200" spc="-6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gesendet</a:t>
            </a:r>
            <a:r>
              <a:rPr lang="de-DE" sz="1200" spc="-6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werden</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marL="742950" marR="453390" lvl="1" indent="-285750">
              <a:lnSpc>
                <a:spcPts val="1430"/>
              </a:lnSpc>
              <a:spcBef>
                <a:spcPts val="25"/>
              </a:spcBef>
              <a:spcAft>
                <a:spcPts val="0"/>
              </a:spcAft>
              <a:buSzPts val="1200"/>
              <a:buFont typeface="Courier New" panose="02070309020205020404" pitchFamily="49" charset="0"/>
              <a:buChar char="o"/>
              <a:tabLst>
                <a:tab pos="751205" algn="l"/>
              </a:tabLst>
            </a:pPr>
            <a:r>
              <a:rPr lang="de-DE" sz="1200">
                <a:latin typeface="Calibri" panose="020F0502020204030204" pitchFamily="34" charset="0"/>
                <a:ea typeface="Courier New" panose="02070309020205020404" pitchFamily="49" charset="0"/>
                <a:cs typeface="Times New Roman" panose="02020603050405020304" pitchFamily="18" charset="0"/>
              </a:rPr>
              <a:t>Auch</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Information</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Leak</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Protection</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(ILP)</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oder</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Extrusion</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Prevention</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Systems</a:t>
            </a:r>
            <a:r>
              <a:rPr lang="de-DE" sz="1200" spc="175">
                <a:latin typeface="Times New Roman" panose="02020603050405020304" pitchFamily="18"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(EPS)</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genannt</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marL="742950" lvl="1" indent="-285750">
              <a:spcBef>
                <a:spcPts val="20"/>
              </a:spcBef>
              <a:spcAft>
                <a:spcPts val="0"/>
              </a:spcAft>
              <a:buSzPts val="1200"/>
              <a:buFont typeface="Courier New" panose="02070309020205020404" pitchFamily="49" charset="0"/>
              <a:buChar char="o"/>
              <a:tabLst>
                <a:tab pos="751205" algn="l"/>
              </a:tabLst>
            </a:pPr>
            <a:r>
              <a:rPr lang="de-DE" sz="1200" spc="-5">
                <a:latin typeface="Calibri" panose="020F0502020204030204" pitchFamily="34" charset="0"/>
                <a:ea typeface="Courier New" panose="02070309020205020404" pitchFamily="49" charset="0"/>
                <a:cs typeface="Times New Roman" panose="02020603050405020304" pitchFamily="18" charset="0"/>
              </a:rPr>
              <a:t>DLP</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wird</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verwendet,</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um</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sicherzustellen,</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dass</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10">
                <a:latin typeface="Calibri" panose="020F0502020204030204" pitchFamily="34" charset="0"/>
                <a:ea typeface="Courier New" panose="02070309020205020404" pitchFamily="49" charset="0"/>
                <a:cs typeface="Times New Roman" panose="02020603050405020304" pitchFamily="18" charset="0"/>
              </a:rPr>
              <a:t>Ihre </a:t>
            </a:r>
            <a:r>
              <a:rPr lang="de-DE" sz="1200" spc="-5">
                <a:latin typeface="Calibri" panose="020F0502020204030204" pitchFamily="34" charset="0"/>
                <a:ea typeface="Courier New" panose="02070309020205020404" pitchFamily="49" charset="0"/>
                <a:cs typeface="Times New Roman" panose="02020603050405020304" pitchFamily="18" charset="0"/>
              </a:rPr>
              <a:t>privaten</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Daten</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10">
                <a:latin typeface="Calibri" panose="020F0502020204030204" pitchFamily="34" charset="0"/>
                <a:ea typeface="Courier New" panose="02070309020205020404" pitchFamily="49" charset="0"/>
                <a:cs typeface="Times New Roman" panose="02020603050405020304" pitchFamily="18" charset="0"/>
              </a:rPr>
              <a:t>sicher</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bleiben</a:t>
            </a:r>
            <a:endParaRPr lang="de-DE" sz="1200">
              <a:latin typeface="Calibri" panose="020F0502020204030204" pitchFamily="34" charset="0"/>
              <a:ea typeface="Courier New" panose="02070309020205020404" pitchFamily="49" charset="0"/>
              <a:cs typeface="Times New Roman" panose="02020603050405020304" pitchFamily="18" charset="0"/>
            </a:endParaRPr>
          </a:p>
          <a:p>
            <a:r>
              <a:rPr lang="de-DE" sz="1200">
                <a:latin typeface="Calibri" panose="020F0502020204030204" pitchFamily="34" charset="0"/>
                <a:ea typeface="Calibri" panose="020F0502020204030204" pitchFamily="34" charset="0"/>
                <a:cs typeface="Calibri" panose="020F0502020204030204" pitchFamily="34" charset="0"/>
              </a:rPr>
              <a:t> </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4385576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12"/>
            </a:pPr>
            <a:r>
              <a:rPr lang="de-DE" sz="2000" b="1"/>
              <a:t>Perimeter-Sicherheit </a:t>
            </a:r>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6B1CF935-8E53-4DEA-9704-D0A83C277A73}"/>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4" name="Rechteck 3">
            <a:extLst>
              <a:ext uri="{FF2B5EF4-FFF2-40B4-BE49-F238E27FC236}">
                <a16:creationId xmlns:a16="http://schemas.microsoft.com/office/drawing/2014/main" id="{611391FC-A82C-4A2D-B5DC-329AE8AFA34A}"/>
              </a:ext>
            </a:extLst>
          </p:cNvPr>
          <p:cNvSpPr/>
          <p:nvPr/>
        </p:nvSpPr>
        <p:spPr>
          <a:xfrm>
            <a:off x="457200" y="2708155"/>
            <a:ext cx="9842500" cy="3064813"/>
          </a:xfrm>
          <a:prstGeom prst="rect">
            <a:avLst/>
          </a:prstGeom>
        </p:spPr>
        <p:txBody>
          <a:bodyPr wrap="square">
            <a:spAutoFit/>
          </a:bodyPr>
          <a:lstStyle/>
          <a:p>
            <a:pPr marL="342900" lvl="0" indent="-342900">
              <a:buSzPts val="1200"/>
              <a:buFont typeface="Symbol" panose="05050102010706020507" pitchFamily="18" charset="2"/>
              <a:buChar char=""/>
              <a:tabLst>
                <a:tab pos="294005" algn="l"/>
              </a:tabLst>
            </a:pPr>
            <a:r>
              <a:rPr lang="de-DE" sz="1200" b="1" spc="-5">
                <a:latin typeface="Calibri" panose="020F0502020204030204" pitchFamily="34" charset="0"/>
                <a:ea typeface="Symbol" panose="05050102010706020507" pitchFamily="18" charset="2"/>
                <a:cs typeface="Times New Roman" panose="02020603050405020304" pitchFamily="18" charset="0"/>
              </a:rPr>
              <a:t>NIDS</a:t>
            </a:r>
            <a:r>
              <a:rPr lang="de-DE" sz="1200" b="1" spc="-20">
                <a:latin typeface="Calibri" panose="020F0502020204030204" pitchFamily="34" charset="0"/>
                <a:ea typeface="Symbol" panose="05050102010706020507" pitchFamily="18" charset="2"/>
                <a:cs typeface="Times New Roman" panose="02020603050405020304" pitchFamily="18" charset="0"/>
              </a:rPr>
              <a:t> </a:t>
            </a:r>
            <a:r>
              <a:rPr lang="de-DE" sz="1200" b="1" spc="-10">
                <a:latin typeface="Calibri" panose="020F0502020204030204" pitchFamily="34" charset="0"/>
                <a:ea typeface="Symbol" panose="05050102010706020507" pitchFamily="18" charset="2"/>
                <a:cs typeface="Times New Roman" panose="02020603050405020304" pitchFamily="18" charset="0"/>
              </a:rPr>
              <a:t>vs.</a:t>
            </a:r>
            <a:r>
              <a:rPr lang="de-DE" sz="1200" b="1" spc="-25">
                <a:latin typeface="Calibri" panose="020F0502020204030204" pitchFamily="34" charset="0"/>
                <a:ea typeface="Symbol" panose="05050102010706020507" pitchFamily="18" charset="2"/>
                <a:cs typeface="Times New Roman" panose="02020603050405020304" pitchFamily="18" charset="0"/>
              </a:rPr>
              <a:t> </a:t>
            </a:r>
            <a:r>
              <a:rPr lang="de-DE" sz="1200" b="1" spc="-5">
                <a:latin typeface="Calibri" panose="020F0502020204030204" pitchFamily="34" charset="0"/>
                <a:ea typeface="Symbol" panose="05050102010706020507" pitchFamily="18" charset="2"/>
                <a:cs typeface="Times New Roman" panose="02020603050405020304" pitchFamily="18" charset="0"/>
              </a:rPr>
              <a:t>NIPS</a:t>
            </a:r>
            <a:endParaRPr lang="de-DE" sz="1200" b="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5"/>
              </a:lnSpc>
              <a:spcBef>
                <a:spcPts val="45"/>
              </a:spcBef>
              <a:spcAft>
                <a:spcPts val="0"/>
              </a:spcAft>
              <a:buSzPts val="1200"/>
              <a:buFont typeface="Courier New" panose="02070309020205020404" pitchFamily="49" charset="0"/>
              <a:buChar char="o"/>
              <a:tabLst>
                <a:tab pos="7512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Netzwerk-Intrusion-Detection-Systeme (NIDS) (</a:t>
            </a:r>
            <a:r>
              <a:rPr lang="de-DE" sz="1200" b="1" spc="-5">
                <a:latin typeface="Calibri" panose="020F0502020204030204" pitchFamily="34" charset="0"/>
                <a:ea typeface="Courier New" panose="02070309020205020404" pitchFamily="49" charset="0"/>
                <a:cs typeface="Times New Roman" panose="02020603050405020304" pitchFamily="18" charset="0"/>
                <a:hlinkClick r:id="rId4"/>
              </a:rPr>
              <a:t>https://www.ias.ac.in/public/Volumes/sadh/043/07/0114.pdf</a:t>
            </a:r>
            <a:r>
              <a:rPr lang="de-DE" sz="1200" b="1" spc="-5">
                <a:latin typeface="Calibri" panose="020F0502020204030204" pitchFamily="34" charset="0"/>
                <a:ea typeface="Courier New" panose="02070309020205020404" pitchFamily="49" charset="0"/>
                <a:cs typeface="Times New Roman" panose="02020603050405020304" pitchFamily="18" charset="0"/>
              </a:rPr>
              <a:t>)</a:t>
            </a:r>
            <a:endParaRPr lang="de-DE" sz="1100">
              <a:latin typeface="Calibri" panose="020F0502020204030204" pitchFamily="34" charset="0"/>
              <a:ea typeface="Courier New" panose="02070309020205020404" pitchFamily="49" charset="0"/>
              <a:cs typeface="Times New Roman" panose="02020603050405020304" pitchFamily="18" charset="0"/>
            </a:endParaRPr>
          </a:p>
          <a:p>
            <a:pPr marL="1143000" marR="161290" lvl="2" indent="-228600">
              <a:lnSpc>
                <a:spcPct val="98000"/>
              </a:lnSpc>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Versucht,</a:t>
            </a:r>
            <a:r>
              <a:rPr lang="de-DE" sz="1200" spc="-4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bösartige</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Netzwerkaktivitäten</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zu</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erkennen,</a:t>
            </a:r>
            <a:r>
              <a:rPr lang="de-DE" sz="1200" spc="-4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zu</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protokollieren</a:t>
            </a:r>
            <a:r>
              <a:rPr lang="de-DE" sz="1200" spc="28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zu melden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marR="782955" lvl="2" indent="-228600">
              <a:lnSpc>
                <a:spcPct val="99000"/>
              </a:lnSpc>
              <a:buSzPts val="1200"/>
              <a:buFont typeface="Microsoft Sans Serif" panose="020B0604020202020204" pitchFamily="34" charset="0"/>
              <a:buChar char="▪"/>
              <a:tabLst>
                <a:tab pos="120840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NIDS</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verwenden</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Promiscuous-Modus,</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um</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den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gesamten</a:t>
            </a:r>
            <a:r>
              <a:rPr lang="de-DE" sz="1200" spc="18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Netzwerkverkehr</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auf</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Segment</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zu</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sehen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5"/>
              </a:lnSpc>
              <a:spcBef>
                <a:spcPts val="45"/>
              </a:spcBef>
              <a:buSzPts val="1200"/>
              <a:buFont typeface="Courier New" panose="02070309020205020404" pitchFamily="49" charset="0"/>
              <a:buChar char="o"/>
              <a:tabLst>
                <a:tab pos="7512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Netzwerk-Intrusion-Prevention-Systeme (NIPS)</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143000" marR="453390" lvl="2" indent="-228600">
              <a:lnSpc>
                <a:spcPct val="97000"/>
              </a:lnSpc>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Versuche,</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bösartigen</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Datenverkehr</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zu</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entfernen,</a:t>
            </a:r>
            <a:r>
              <a:rPr lang="de-DE" sz="1200" spc="-4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aufzuhalten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oder</a:t>
            </a:r>
            <a:r>
              <a:rPr lang="de-DE" sz="1200" spc="310">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umzuleiten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lnSpc>
                <a:spcPts val="1445"/>
              </a:lnSpc>
              <a:buSzPts val="1200"/>
              <a:buFont typeface="Microsoft Sans Serif" panose="020B0604020202020204" pitchFamily="34" charset="0"/>
              <a:buChar char="▪"/>
              <a:tabLst>
                <a:tab pos="120840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NIPS</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sollte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10">
                <a:latin typeface="Calibri" panose="020F0502020204030204" pitchFamily="34" charset="0"/>
                <a:ea typeface="Microsoft Sans Serif" panose="020B0604020202020204" pitchFamily="34" charset="0"/>
                <a:cs typeface="Times New Roman" panose="02020603050405020304" pitchFamily="18" charset="0"/>
              </a:rPr>
              <a:t>in</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10">
                <a:latin typeface="Calibri" panose="020F0502020204030204" pitchFamily="34" charset="0"/>
                <a:ea typeface="Microsoft Sans Serif" panose="020B0604020202020204" pitchFamily="34" charset="0"/>
                <a:cs typeface="Times New Roman" panose="02020603050405020304" pitchFamily="18" charset="0"/>
              </a:rPr>
              <a:t>der</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10">
                <a:latin typeface="Calibri" panose="020F0502020204030204" pitchFamily="34" charset="0"/>
                <a:ea typeface="Microsoft Sans Serif" panose="020B0604020202020204" pitchFamily="34" charset="0"/>
                <a:cs typeface="Times New Roman" panose="02020603050405020304" pitchFamily="18" charset="0"/>
              </a:rPr>
              <a:t>Linie</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des</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Netzwerkverkehrsflusses</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installiert</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werden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Sollte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ein</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NIPS</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offen oder geschlossen ausfallen?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840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NIPS</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kann</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auch</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Funktionen </a:t>
            </a:r>
            <a:r>
              <a:rPr lang="de-DE" sz="1200">
                <a:latin typeface="Calibri" panose="020F0502020204030204" pitchFamily="34" charset="0"/>
                <a:ea typeface="Microsoft Sans Serif" panose="020B0604020202020204" pitchFamily="34" charset="0"/>
                <a:cs typeface="Times New Roman" panose="02020603050405020304" pitchFamily="18" charset="0"/>
              </a:rPr>
              <a:t>als</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Protokollanalysator</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ausführen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a:spcBef>
                <a:spcPts val="55"/>
              </a:spcBef>
            </a:pPr>
            <a:r>
              <a:rPr lang="de-DE" sz="1150">
                <a:latin typeface="Calibri" panose="020F0502020204030204" pitchFamily="34" charset="0"/>
                <a:ea typeface="Calibri" panose="020F0502020204030204" pitchFamily="34" charset="0"/>
                <a:cs typeface="Calibri" panose="020F0502020204030204" pitchFamily="34" charset="0"/>
              </a:rPr>
              <a:t> </a:t>
            </a:r>
            <a:endParaRPr lang="de-DE" sz="1100">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200"/>
              <a:buFont typeface="Symbol" panose="05050102010706020507" pitchFamily="18" charset="2"/>
              <a:buChar char=""/>
              <a:tabLst>
                <a:tab pos="294005" algn="l"/>
              </a:tabLst>
            </a:pPr>
            <a:r>
              <a:rPr lang="de-DE" sz="1200" b="1" spc="-5">
                <a:latin typeface="Calibri" panose="020F0502020204030204" pitchFamily="34" charset="0"/>
                <a:ea typeface="Symbol" panose="05050102010706020507" pitchFamily="18" charset="2"/>
                <a:cs typeface="Times New Roman" panose="02020603050405020304" pitchFamily="18" charset="0"/>
              </a:rPr>
              <a:t>Vereinheitlichtes</a:t>
            </a:r>
            <a:r>
              <a:rPr lang="de-DE" sz="1200" b="1" spc="-105">
                <a:latin typeface="Calibri" panose="020F0502020204030204" pitchFamily="34" charset="0"/>
                <a:ea typeface="Symbol" panose="05050102010706020507" pitchFamily="18" charset="2"/>
                <a:cs typeface="Times New Roman" panose="02020603050405020304" pitchFamily="18" charset="0"/>
              </a:rPr>
              <a:t> </a:t>
            </a:r>
            <a:r>
              <a:rPr lang="de-DE" sz="1200" b="1" spc="-5">
                <a:latin typeface="Calibri" panose="020F0502020204030204" pitchFamily="34" charset="0"/>
                <a:ea typeface="Symbol" panose="05050102010706020507" pitchFamily="18" charset="2"/>
                <a:cs typeface="Times New Roman" panose="02020603050405020304" pitchFamily="18" charset="0"/>
              </a:rPr>
              <a:t>Bedrohungsmanagement</a:t>
            </a:r>
            <a:endParaRPr lang="de-DE" sz="1200" b="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90"/>
              </a:lnSpc>
              <a:spcBef>
                <a:spcPts val="60"/>
              </a:spcBef>
              <a:spcAft>
                <a:spcPts val="0"/>
              </a:spcAft>
              <a:buSzPts val="1200"/>
              <a:buFont typeface="Courier New" panose="02070309020205020404" pitchFamily="49" charset="0"/>
              <a:buChar char="o"/>
              <a:tabLst>
                <a:tab pos="751205" algn="l"/>
              </a:tabLst>
            </a:pPr>
            <a:r>
              <a:rPr lang="de-DE" sz="1200" spc="-5">
                <a:latin typeface="Calibri" panose="020F0502020204030204" pitchFamily="34" charset="0"/>
                <a:ea typeface="Courier New" panose="02070309020205020404" pitchFamily="49" charset="0"/>
                <a:cs typeface="Times New Roman" panose="02020603050405020304" pitchFamily="18" charset="0"/>
              </a:rPr>
              <a:t>Sich</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auf eine</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Firewall</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zu</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verlassen,</a:t>
            </a:r>
            <a:r>
              <a:rPr lang="de-DE" sz="1200" spc="-5">
                <a:latin typeface="Calibri" panose="020F0502020204030204" pitchFamily="34" charset="0"/>
                <a:ea typeface="Courier New" panose="02070309020205020404" pitchFamily="49" charset="0"/>
                <a:cs typeface="Times New Roman" panose="02020603050405020304" pitchFamily="18" charset="0"/>
              </a:rPr>
              <a:t> ist</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nicht</a:t>
            </a:r>
            <a:r>
              <a:rPr lang="de-DE" sz="1200" spc="5">
                <a:latin typeface="Calibri" panose="020F0502020204030204" pitchFamily="34" charset="0"/>
                <a:ea typeface="Courier New" panose="02070309020205020404" pitchFamily="49" charset="0"/>
                <a:cs typeface="Times New Roman" panose="02020603050405020304" pitchFamily="18" charset="0"/>
              </a:rPr>
              <a:t> </a:t>
            </a:r>
            <a:r>
              <a:rPr lang="de-DE" sz="1200" spc="-10">
                <a:latin typeface="Calibri" panose="020F0502020204030204" pitchFamily="34" charset="0"/>
                <a:ea typeface="Courier New" panose="02070309020205020404" pitchFamily="49" charset="0"/>
                <a:cs typeface="Times New Roman" panose="02020603050405020304" pitchFamily="18" charset="0"/>
              </a:rPr>
              <a:t>genug</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45"/>
              </a:lnSpc>
              <a:buSzPts val="1200"/>
              <a:buFont typeface="Courier New" panose="02070309020205020404" pitchFamily="49" charset="0"/>
              <a:buChar char="o"/>
              <a:tabLst>
                <a:tab pos="7512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Vereinheitlichtes</a:t>
            </a:r>
            <a:r>
              <a:rPr lang="de-DE" sz="1200" b="1" spc="-105">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Bedrohungsmanagement (Unified Threat Management)</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143000" marR="361950" lvl="2" indent="-228600">
              <a:lnSpc>
                <a:spcPct val="99000"/>
              </a:lnSpc>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Kombination</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von</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Netzwerksicherheitsgeräten</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und -technologien</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für</a:t>
            </a:r>
            <a:r>
              <a:rPr lang="de-DE" sz="1200" spc="27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mehr</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Defense</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in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Depth</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10">
                <a:latin typeface="Calibri" panose="020F0502020204030204" pitchFamily="34" charset="0"/>
                <a:ea typeface="Microsoft Sans Serif" panose="020B0604020202020204" pitchFamily="34" charset="0"/>
                <a:cs typeface="Times New Roman" panose="02020603050405020304" pitchFamily="18" charset="0"/>
              </a:rPr>
              <a:t>in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einzigen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Gerät</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marR="161290" lvl="2" indent="-228600">
              <a:buSzPts val="1200"/>
              <a:buFont typeface="Microsoft Sans Serif" panose="020B0604020202020204" pitchFamily="34" charset="0"/>
              <a:buChar char="▪"/>
              <a:tabLst>
                <a:tab pos="120840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UTM</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kann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Firewall,</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NIDS/NIPS,</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Inhaltsfilter,</a:t>
            </a:r>
            <a:r>
              <a:rPr lang="de-DE" sz="1200">
                <a:latin typeface="Calibri" panose="020F0502020204030204" pitchFamily="34" charset="0"/>
                <a:ea typeface="Microsoft Sans Serif" panose="020B0604020202020204" pitchFamily="34" charset="0"/>
                <a:cs typeface="Times New Roman" panose="02020603050405020304" pitchFamily="18" charset="0"/>
              </a:rPr>
              <a:t> </a:t>
            </a:r>
            <a:r>
              <a:rPr lang="de-DE" sz="1200" spc="-10">
                <a:latin typeface="Calibri" panose="020F0502020204030204" pitchFamily="34" charset="0"/>
                <a:ea typeface="Microsoft Sans Serif" panose="020B0604020202020204" pitchFamily="34" charset="0"/>
                <a:cs typeface="Times New Roman" panose="02020603050405020304" pitchFamily="18" charset="0"/>
              </a:rPr>
              <a:t>Anti-Malware,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DLP</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und</a:t>
            </a:r>
            <a:r>
              <a:rPr lang="de-DE" sz="1200" spc="28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VPN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umfassen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840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UTM</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wird</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auch</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als</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Next</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Generation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Firewall</a:t>
            </a:r>
            <a:r>
              <a:rPr lang="de-DE" sz="1200" spc="5">
                <a:latin typeface="Calibri" panose="020F0502020204030204" pitchFamily="34" charset="0"/>
                <a:ea typeface="Microsoft Sans Serif" panose="020B0604020202020204" pitchFamily="34" charset="0"/>
                <a:cs typeface="Times New Roman" panose="02020603050405020304" pitchFamily="18" charset="0"/>
              </a:rPr>
              <a:t> </a:t>
            </a:r>
            <a:r>
              <a:rPr lang="de-DE" sz="1200" spc="-10">
                <a:latin typeface="Calibri" panose="020F0502020204030204" pitchFamily="34" charset="0"/>
                <a:ea typeface="Microsoft Sans Serif" panose="020B0604020202020204" pitchFamily="34" charset="0"/>
                <a:cs typeface="Times New Roman" panose="02020603050405020304" pitchFamily="18" charset="0"/>
              </a:rPr>
              <a:t>(NGFW)</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bezeichnet</a:t>
            </a:r>
            <a:endParaRPr lang="de-DE" sz="1200">
              <a:effectLst/>
              <a:latin typeface="Calibri" panose="020F0502020204030204" pitchFamily="34" charset="0"/>
              <a:ea typeface="Microsoft Sans Serif"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297869639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12"/>
            </a:pPr>
            <a:r>
              <a:rPr lang="de-DE" sz="2000" b="1"/>
              <a:t>Perimeter-Sicherheit </a:t>
            </a:r>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6B1CF935-8E53-4DEA-9704-D0A83C277A73}"/>
              </a:ext>
            </a:extLst>
          </p:cNvPr>
          <p:cNvSpPr/>
          <p:nvPr/>
        </p:nvSpPr>
        <p:spPr>
          <a:xfrm>
            <a:off x="7980922" y="7285037"/>
            <a:ext cx="2699778" cy="215444"/>
          </a:xfrm>
          <a:prstGeom prst="rect">
            <a:avLst/>
          </a:prstGeom>
        </p:spPr>
        <p:txBody>
          <a:bodyPr wrap="none">
            <a:spAutoFit/>
          </a:bodyPr>
          <a:lstStyle/>
          <a:p>
            <a:r>
              <a:rPr lang="de-DE" sz="800"/>
              <a:t>https://de.wikipedia.org/wiki/Unified_Threat_Management</a:t>
            </a:r>
          </a:p>
        </p:txBody>
      </p:sp>
      <p:sp>
        <p:nvSpPr>
          <p:cNvPr id="4" name="Rechteck 3">
            <a:extLst>
              <a:ext uri="{FF2B5EF4-FFF2-40B4-BE49-F238E27FC236}">
                <a16:creationId xmlns:a16="http://schemas.microsoft.com/office/drawing/2014/main" id="{611391FC-A82C-4A2D-B5DC-329AE8AFA34A}"/>
              </a:ext>
            </a:extLst>
          </p:cNvPr>
          <p:cNvSpPr/>
          <p:nvPr/>
        </p:nvSpPr>
        <p:spPr>
          <a:xfrm>
            <a:off x="457200" y="2708155"/>
            <a:ext cx="9842500" cy="3962623"/>
          </a:xfrm>
          <a:prstGeom prst="rect">
            <a:avLst/>
          </a:prstGeom>
        </p:spPr>
        <p:txBody>
          <a:bodyPr wrap="square">
            <a:spAutoFit/>
          </a:bodyPr>
          <a:lstStyle/>
          <a:p>
            <a:pPr>
              <a:spcBef>
                <a:spcPts val="55"/>
              </a:spcBef>
            </a:pPr>
            <a:r>
              <a:rPr lang="de-DE" sz="1150">
                <a:latin typeface="Calibri" panose="020F0502020204030204" pitchFamily="34" charset="0"/>
                <a:ea typeface="Calibri" panose="020F0502020204030204" pitchFamily="34" charset="0"/>
                <a:cs typeface="Calibri" panose="020F0502020204030204" pitchFamily="34" charset="0"/>
              </a:rPr>
              <a:t> </a:t>
            </a:r>
            <a:endParaRPr lang="de-DE" sz="1100">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200"/>
              <a:buFont typeface="Symbol" panose="05050102010706020507" pitchFamily="18" charset="2"/>
              <a:buChar char=""/>
              <a:tabLst>
                <a:tab pos="294005" algn="l"/>
              </a:tabLst>
            </a:pPr>
            <a:r>
              <a:rPr lang="de-DE" sz="1200" b="1" spc="-5">
                <a:latin typeface="Calibri" panose="020F0502020204030204" pitchFamily="34" charset="0"/>
                <a:ea typeface="Symbol" panose="05050102010706020507" pitchFamily="18" charset="2"/>
                <a:cs typeface="Times New Roman" panose="02020603050405020304" pitchFamily="18" charset="0"/>
              </a:rPr>
              <a:t>Vereinheitlichtes</a:t>
            </a:r>
            <a:r>
              <a:rPr lang="de-DE" sz="1200" b="1" spc="-105">
                <a:latin typeface="Calibri" panose="020F0502020204030204" pitchFamily="34" charset="0"/>
                <a:ea typeface="Symbol" panose="05050102010706020507" pitchFamily="18" charset="2"/>
                <a:cs typeface="Times New Roman" panose="02020603050405020304" pitchFamily="18" charset="0"/>
              </a:rPr>
              <a:t> </a:t>
            </a:r>
            <a:r>
              <a:rPr lang="de-DE" sz="1200" b="1" spc="-5">
                <a:latin typeface="Calibri" panose="020F0502020204030204" pitchFamily="34" charset="0"/>
                <a:ea typeface="Symbol" panose="05050102010706020507" pitchFamily="18" charset="2"/>
                <a:cs typeface="Times New Roman" panose="02020603050405020304" pitchFamily="18" charset="0"/>
              </a:rPr>
              <a:t>Bedrohungsmanagement</a:t>
            </a:r>
          </a:p>
          <a:p>
            <a:pPr marL="342900" lvl="0" indent="-342900">
              <a:buSzPts val="1200"/>
              <a:buFont typeface="Symbol" panose="05050102010706020507" pitchFamily="18" charset="2"/>
              <a:buChar char=""/>
              <a:tabLst>
                <a:tab pos="294005" algn="l"/>
              </a:tabLst>
            </a:pPr>
            <a:r>
              <a:rPr lang="de-DE" sz="1200">
                <a:latin typeface="Calibri" panose="020F0502020204030204" pitchFamily="34" charset="0"/>
                <a:ea typeface="Symbol" panose="05050102010706020507" pitchFamily="18" charset="2"/>
                <a:cs typeface="Times New Roman" panose="02020603050405020304" pitchFamily="18" charset="0"/>
              </a:rPr>
              <a:t>Unified Threat Management (englisch für einheitliches Gefahren Management; kurz UTM) ist ein Terminus von Charles Kolodgy von International Data Corporation (IDC) aus dem Jahr 2004. Bei Netzwerk-Sicherheitssystemen unterscheidet man zwischen Specialized Security Appliances (SSA), die für eine spezielle Aufgabe ausgelegt sind, und Unified Threat Management Appliances (UTMA), die unterschiedliche Sicherheitsaufgaben auf einer Plattform vereinen. Ziel des UTM ist es, an einem zentralen Punkt Sicherheit für das gesamte Netzwerk zu erlangen.</a:t>
            </a:r>
          </a:p>
          <a:p>
            <a:pPr marL="342900" lvl="0" indent="-342900">
              <a:buSzPts val="1200"/>
              <a:buFont typeface="Symbol" panose="05050102010706020507" pitchFamily="18" charset="2"/>
              <a:buChar char=""/>
              <a:tabLst>
                <a:tab pos="294005" algn="l"/>
              </a:tabLst>
            </a:pPr>
            <a:endParaRPr lang="de-DE" sz="1200">
              <a:latin typeface="Calibri" panose="020F0502020204030204" pitchFamily="34" charset="0"/>
              <a:ea typeface="Symbol" panose="05050102010706020507" pitchFamily="18" charset="2"/>
              <a:cs typeface="Times New Roman" panose="02020603050405020304" pitchFamily="18" charset="0"/>
            </a:endParaRPr>
          </a:p>
          <a:p>
            <a:pPr marL="342900" lvl="0" indent="-342900">
              <a:buSzPts val="1200"/>
              <a:buFont typeface="Symbol" panose="05050102010706020507" pitchFamily="18" charset="2"/>
              <a:buChar char=""/>
              <a:tabLst>
                <a:tab pos="294005" algn="l"/>
              </a:tabLst>
            </a:pPr>
            <a:r>
              <a:rPr lang="de-DE" sz="1200">
                <a:latin typeface="Calibri" panose="020F0502020204030204" pitchFamily="34" charset="0"/>
                <a:ea typeface="Symbol" panose="05050102010706020507" pitchFamily="18" charset="2"/>
                <a:cs typeface="Times New Roman" panose="02020603050405020304" pitchFamily="18" charset="0"/>
              </a:rPr>
              <a:t>Voraussetzung für die Bezeichnung „Unified Threat Management System“ ist eine Funktionskombination aus:</a:t>
            </a:r>
          </a:p>
          <a:p>
            <a:pPr marL="342900" lvl="0" indent="-342900">
              <a:buSzPts val="1200"/>
              <a:buFont typeface="Symbol" panose="05050102010706020507" pitchFamily="18" charset="2"/>
              <a:buChar char=""/>
              <a:tabLst>
                <a:tab pos="294005" algn="l"/>
              </a:tabLst>
            </a:pPr>
            <a:endParaRPr lang="de-DE" sz="1200">
              <a:latin typeface="Calibri" panose="020F0502020204030204" pitchFamily="34" charset="0"/>
              <a:ea typeface="Symbol" panose="05050102010706020507" pitchFamily="18" charset="2"/>
              <a:cs typeface="Times New Roman" panose="02020603050405020304" pitchFamily="18" charset="0"/>
            </a:endParaRPr>
          </a:p>
          <a:p>
            <a:pPr marL="342900" lvl="0" indent="-342900">
              <a:buSzPts val="1200"/>
              <a:buFont typeface="Symbol" panose="05050102010706020507" pitchFamily="18" charset="2"/>
              <a:buChar char=""/>
              <a:tabLst>
                <a:tab pos="294005" algn="l"/>
              </a:tabLst>
            </a:pPr>
            <a:r>
              <a:rPr lang="de-DE" sz="1200">
                <a:latin typeface="Calibri" panose="020F0502020204030204" pitchFamily="34" charset="0"/>
                <a:ea typeface="Symbol" panose="05050102010706020507" pitchFamily="18" charset="2"/>
                <a:cs typeface="Times New Roman" panose="02020603050405020304" pitchFamily="18" charset="0"/>
              </a:rPr>
              <a:t>Internet-Gateway</a:t>
            </a:r>
          </a:p>
          <a:p>
            <a:pPr marL="342900" lvl="0" indent="-342900">
              <a:buSzPts val="1200"/>
              <a:buFont typeface="Symbol" panose="05050102010706020507" pitchFamily="18" charset="2"/>
              <a:buChar char=""/>
              <a:tabLst>
                <a:tab pos="294005" algn="l"/>
              </a:tabLst>
            </a:pPr>
            <a:r>
              <a:rPr lang="de-DE" sz="1200">
                <a:latin typeface="Calibri" panose="020F0502020204030204" pitchFamily="34" charset="0"/>
                <a:ea typeface="Symbol" panose="05050102010706020507" pitchFamily="18" charset="2"/>
                <a:cs typeface="Times New Roman" panose="02020603050405020304" pitchFamily="18" charset="0"/>
              </a:rPr>
              <a:t>Firewall</a:t>
            </a:r>
          </a:p>
          <a:p>
            <a:pPr marL="342900" lvl="0" indent="-342900">
              <a:buSzPts val="1200"/>
              <a:buFont typeface="Symbol" panose="05050102010706020507" pitchFamily="18" charset="2"/>
              <a:buChar char=""/>
              <a:tabLst>
                <a:tab pos="294005" algn="l"/>
              </a:tabLst>
            </a:pPr>
            <a:r>
              <a:rPr lang="de-DE" sz="1200">
                <a:latin typeface="Calibri" panose="020F0502020204030204" pitchFamily="34" charset="0"/>
                <a:ea typeface="Symbol" panose="05050102010706020507" pitchFamily="18" charset="2"/>
                <a:cs typeface="Times New Roman" panose="02020603050405020304" pitchFamily="18" charset="0"/>
              </a:rPr>
              <a:t>Virtual Private Network (VPN) Gateway</a:t>
            </a:r>
          </a:p>
          <a:p>
            <a:pPr marL="342900" lvl="0" indent="-342900">
              <a:buSzPts val="1200"/>
              <a:buFont typeface="Symbol" panose="05050102010706020507" pitchFamily="18" charset="2"/>
              <a:buChar char=""/>
              <a:tabLst>
                <a:tab pos="294005" algn="l"/>
              </a:tabLst>
            </a:pPr>
            <a:r>
              <a:rPr lang="de-DE" sz="1200">
                <a:latin typeface="Calibri" panose="020F0502020204030204" pitchFamily="34" charset="0"/>
                <a:ea typeface="Symbol" panose="05050102010706020507" pitchFamily="18" charset="2"/>
                <a:cs typeface="Times New Roman" panose="02020603050405020304" pitchFamily="18" charset="0"/>
              </a:rPr>
              <a:t>Virus Protection</a:t>
            </a:r>
          </a:p>
          <a:p>
            <a:pPr marL="342900" lvl="0" indent="-342900">
              <a:buSzPts val="1200"/>
              <a:buFont typeface="Symbol" panose="05050102010706020507" pitchFamily="18" charset="2"/>
              <a:buChar char=""/>
              <a:tabLst>
                <a:tab pos="294005" algn="l"/>
              </a:tabLst>
            </a:pPr>
            <a:r>
              <a:rPr lang="de-DE" sz="1200">
                <a:latin typeface="Calibri" panose="020F0502020204030204" pitchFamily="34" charset="0"/>
                <a:ea typeface="Symbol" panose="05050102010706020507" pitchFamily="18" charset="2"/>
                <a:cs typeface="Times New Roman" panose="02020603050405020304" pitchFamily="18" charset="0"/>
              </a:rPr>
              <a:t>Intrusion Detection System</a:t>
            </a:r>
          </a:p>
          <a:p>
            <a:pPr marL="342900" lvl="0" indent="-342900">
              <a:buSzPts val="1200"/>
              <a:buFont typeface="Symbol" panose="05050102010706020507" pitchFamily="18" charset="2"/>
              <a:buChar char=""/>
              <a:tabLst>
                <a:tab pos="294005" algn="l"/>
              </a:tabLst>
            </a:pPr>
            <a:r>
              <a:rPr lang="de-DE" sz="1200">
                <a:latin typeface="Calibri" panose="020F0502020204030204" pitchFamily="34" charset="0"/>
                <a:ea typeface="Symbol" panose="05050102010706020507" pitchFamily="18" charset="2"/>
                <a:cs typeface="Times New Roman" panose="02020603050405020304" pitchFamily="18" charset="0"/>
              </a:rPr>
              <a:t>Content Filter</a:t>
            </a:r>
          </a:p>
          <a:p>
            <a:pPr marL="342900" lvl="0" indent="-342900">
              <a:buSzPts val="1200"/>
              <a:buFont typeface="Symbol" panose="05050102010706020507" pitchFamily="18" charset="2"/>
              <a:buChar char=""/>
              <a:tabLst>
                <a:tab pos="294005" algn="l"/>
              </a:tabLst>
            </a:pPr>
            <a:r>
              <a:rPr lang="de-DE" sz="1200">
                <a:latin typeface="Calibri" panose="020F0502020204030204" pitchFamily="34" charset="0"/>
                <a:ea typeface="Symbol" panose="05050102010706020507" pitchFamily="18" charset="2"/>
                <a:cs typeface="Times New Roman" panose="02020603050405020304" pitchFamily="18" charset="0"/>
              </a:rPr>
              <a:t>Spam Protection</a:t>
            </a:r>
          </a:p>
          <a:p>
            <a:pPr marL="342900" lvl="0" indent="-342900">
              <a:buSzPts val="1200"/>
              <a:buFont typeface="Symbol" panose="05050102010706020507" pitchFamily="18" charset="2"/>
              <a:buChar char=""/>
              <a:tabLst>
                <a:tab pos="294005" algn="l"/>
              </a:tabLst>
            </a:pPr>
            <a:r>
              <a:rPr lang="de-DE" sz="1200">
                <a:latin typeface="Calibri" panose="020F0502020204030204" pitchFamily="34" charset="0"/>
                <a:ea typeface="Symbol" panose="05050102010706020507" pitchFamily="18" charset="2"/>
                <a:cs typeface="Times New Roman" panose="02020603050405020304" pitchFamily="18" charset="0"/>
              </a:rPr>
              <a:t>Endpoint Protection</a:t>
            </a:r>
          </a:p>
          <a:p>
            <a:pPr marL="342900" lvl="0" indent="-342900">
              <a:buSzPts val="1200"/>
              <a:buFont typeface="Symbol" panose="05050102010706020507" pitchFamily="18" charset="2"/>
              <a:buChar char=""/>
              <a:tabLst>
                <a:tab pos="294005" algn="l"/>
              </a:tabLst>
            </a:pPr>
            <a:r>
              <a:rPr lang="de-DE" sz="1200">
                <a:latin typeface="Calibri" panose="020F0502020204030204" pitchFamily="34" charset="0"/>
                <a:ea typeface="Symbol" panose="05050102010706020507" pitchFamily="18" charset="2"/>
                <a:cs typeface="Times New Roman" panose="02020603050405020304" pitchFamily="18" charset="0"/>
              </a:rPr>
              <a:t>Surf Protection</a:t>
            </a:r>
          </a:p>
          <a:p>
            <a:pPr marL="342900" lvl="0" indent="-342900">
              <a:buSzPts val="1200"/>
              <a:buFont typeface="Symbol" panose="05050102010706020507" pitchFamily="18" charset="2"/>
              <a:buChar char=""/>
              <a:tabLst>
                <a:tab pos="294005" algn="l"/>
              </a:tabLst>
            </a:pPr>
            <a:r>
              <a:rPr lang="de-DE" sz="1200">
                <a:latin typeface="Calibri" panose="020F0502020204030204" pitchFamily="34" charset="0"/>
                <a:ea typeface="Symbol" panose="05050102010706020507" pitchFamily="18" charset="2"/>
                <a:cs typeface="Times New Roman" panose="02020603050405020304" pitchFamily="18" charset="0"/>
              </a:rPr>
              <a:t>Authentifizierung</a:t>
            </a:r>
          </a:p>
          <a:p>
            <a:pPr marL="342900" lvl="0" indent="-342900">
              <a:buSzPts val="1200"/>
              <a:buFont typeface="Symbol" panose="05050102010706020507" pitchFamily="18" charset="2"/>
              <a:buChar char=""/>
              <a:tabLst>
                <a:tab pos="294005" algn="l"/>
              </a:tabLst>
            </a:pPr>
            <a:r>
              <a:rPr lang="de-DE" sz="1200">
                <a:latin typeface="Calibri" panose="020F0502020204030204" pitchFamily="34" charset="0"/>
                <a:ea typeface="Symbol" panose="05050102010706020507" pitchFamily="18" charset="2"/>
                <a:cs typeface="Times New Roman" panose="02020603050405020304" pitchFamily="18" charset="0"/>
              </a:rPr>
              <a:t>Quality of Service (QoS)</a:t>
            </a:r>
          </a:p>
          <a:p>
            <a:pPr marL="342900" lvl="0" indent="-342900">
              <a:buSzPts val="1200"/>
              <a:buFont typeface="Symbol" panose="05050102010706020507" pitchFamily="18" charset="2"/>
              <a:buChar char=""/>
              <a:tabLst>
                <a:tab pos="294005" algn="l"/>
              </a:tabLst>
            </a:pPr>
            <a:r>
              <a:rPr lang="de-DE" sz="1200">
                <a:latin typeface="Calibri" panose="020F0502020204030204" pitchFamily="34" charset="0"/>
                <a:ea typeface="Symbol" panose="05050102010706020507" pitchFamily="18" charset="2"/>
                <a:cs typeface="Times New Roman" panose="02020603050405020304" pitchFamily="18" charset="0"/>
              </a:rPr>
              <a:t>Reporting</a:t>
            </a:r>
          </a:p>
        </p:txBody>
      </p:sp>
    </p:spTree>
    <p:extLst>
      <p:ext uri="{BB962C8B-B14F-4D97-AF65-F5344CB8AC3E}">
        <p14:creationId xmlns:p14="http://schemas.microsoft.com/office/powerpoint/2010/main" val="269455135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12"/>
            </a:pPr>
            <a:r>
              <a:rPr lang="de-DE" sz="2000" b="1"/>
              <a:t>Perimeter-Sicherheit </a:t>
            </a:r>
          </a:p>
          <a:p>
            <a:pPr marL="457200" indent="-457200">
              <a:buFont typeface="+mj-lt"/>
              <a:buAutoNum type="arabicPeriod" startAt="8"/>
            </a:pPr>
            <a:endParaRPr lang="de-DE" sz="2000" b="1"/>
          </a:p>
          <a:p>
            <a:r>
              <a:rPr lang="de-DE" sz="2000" b="1"/>
              <a:t>Quiz:</a:t>
            </a:r>
          </a:p>
          <a:p>
            <a:pPr marL="457200" indent="-457200">
              <a:buFont typeface="+mj-lt"/>
              <a:buAutoNum type="arabicPeriod" startAt="8"/>
            </a:pPr>
            <a:endParaRPr lang="de-DE" sz="2000" b="1"/>
          </a:p>
          <a:p>
            <a:pPr marL="457200" indent="-457200">
              <a:buFont typeface="+mj-lt"/>
              <a:buAutoNum type="arabicPeriod" startAt="8"/>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C5376DFD-2020-4359-A3CB-6171A186A365}"/>
              </a:ext>
            </a:extLst>
          </p:cNvPr>
          <p:cNvSpPr/>
          <p:nvPr/>
        </p:nvSpPr>
        <p:spPr>
          <a:xfrm>
            <a:off x="3975100" y="1284742"/>
            <a:ext cx="6324600" cy="1477328"/>
          </a:xfrm>
          <a:prstGeom prst="rect">
            <a:avLst/>
          </a:prstGeom>
        </p:spPr>
        <p:txBody>
          <a:bodyPr wrap="square">
            <a:spAutoFit/>
          </a:bodyPr>
          <a:lstStyle/>
          <a:p>
            <a:r>
              <a:rPr lang="de-DE" dirty="0"/>
              <a:t>SIEM steht als Abkürzung für:</a:t>
            </a:r>
          </a:p>
          <a:p>
            <a:endParaRPr lang="de-DE" dirty="0"/>
          </a:p>
          <a:p>
            <a:r>
              <a:rPr lang="de-DE" dirty="0"/>
              <a:t>Security Information and Event Management, Kombination aus Security Information Management (SIM) und Security Event Management (SEM) in der IT-Sicherheit</a:t>
            </a:r>
          </a:p>
        </p:txBody>
      </p:sp>
      <p:pic>
        <p:nvPicPr>
          <p:cNvPr id="4" name="Grafik 3">
            <a:extLst>
              <a:ext uri="{FF2B5EF4-FFF2-40B4-BE49-F238E27FC236}">
                <a16:creationId xmlns:a16="http://schemas.microsoft.com/office/drawing/2014/main" id="{5DE85333-DE30-48BA-8573-5D38D6AF56C9}"/>
              </a:ext>
            </a:extLst>
          </p:cNvPr>
          <p:cNvPicPr>
            <a:picLocks noChangeAspect="1"/>
          </p:cNvPicPr>
          <p:nvPr/>
        </p:nvPicPr>
        <p:blipFill>
          <a:blip r:embed="rId4"/>
          <a:stretch>
            <a:fillRect/>
          </a:stretch>
        </p:blipFill>
        <p:spPr>
          <a:xfrm>
            <a:off x="1523885" y="2958316"/>
            <a:ext cx="7448550" cy="4019550"/>
          </a:xfrm>
          <a:prstGeom prst="rect">
            <a:avLst/>
          </a:prstGeom>
        </p:spPr>
      </p:pic>
    </p:spTree>
    <p:extLst>
      <p:ext uri="{BB962C8B-B14F-4D97-AF65-F5344CB8AC3E}">
        <p14:creationId xmlns:p14="http://schemas.microsoft.com/office/powerpoint/2010/main" val="176275237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12"/>
            </a:pPr>
            <a:r>
              <a:rPr lang="de-DE" sz="2000" b="1"/>
              <a:t>Perimeter-Sicherheit </a:t>
            </a:r>
          </a:p>
          <a:p>
            <a:pPr marL="457200" indent="-457200">
              <a:buFont typeface="+mj-lt"/>
              <a:buAutoNum type="arabicPeriod" startAt="8"/>
            </a:pPr>
            <a:endParaRPr lang="de-DE" sz="2000" b="1"/>
          </a:p>
          <a:p>
            <a:r>
              <a:rPr lang="de-DE" sz="2000" b="1"/>
              <a:t>Quiz:</a:t>
            </a:r>
          </a:p>
          <a:p>
            <a:pPr marL="457200" indent="-457200">
              <a:buFont typeface="+mj-lt"/>
              <a:buAutoNum type="arabicPeriod" startAt="8"/>
            </a:pPr>
            <a:endParaRPr lang="de-DE" sz="2000" b="1"/>
          </a:p>
          <a:p>
            <a:pPr marL="457200" indent="-457200">
              <a:buFont typeface="+mj-lt"/>
              <a:buAutoNum type="arabicPeriod" startAt="8"/>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7737438F-BD88-499B-AF24-36C10FE9F98B}"/>
              </a:ext>
            </a:extLst>
          </p:cNvPr>
          <p:cNvPicPr>
            <a:picLocks noChangeAspect="1"/>
          </p:cNvPicPr>
          <p:nvPr/>
        </p:nvPicPr>
        <p:blipFill>
          <a:blip r:embed="rId4"/>
          <a:stretch>
            <a:fillRect/>
          </a:stretch>
        </p:blipFill>
        <p:spPr>
          <a:xfrm>
            <a:off x="1716232" y="2509907"/>
            <a:ext cx="7562850" cy="4067175"/>
          </a:xfrm>
          <a:prstGeom prst="rect">
            <a:avLst/>
          </a:prstGeom>
        </p:spPr>
      </p:pic>
    </p:spTree>
    <p:extLst>
      <p:ext uri="{BB962C8B-B14F-4D97-AF65-F5344CB8AC3E}">
        <p14:creationId xmlns:p14="http://schemas.microsoft.com/office/powerpoint/2010/main" val="181180796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12"/>
            </a:pPr>
            <a:r>
              <a:rPr lang="de-DE" sz="2000" b="1"/>
              <a:t>Perimeter-Sicherheit </a:t>
            </a:r>
          </a:p>
          <a:p>
            <a:pPr marL="457200" indent="-457200">
              <a:buFont typeface="+mj-lt"/>
              <a:buAutoNum type="arabicPeriod" startAt="8"/>
            </a:pPr>
            <a:endParaRPr lang="de-DE" sz="2000" b="1"/>
          </a:p>
          <a:p>
            <a:r>
              <a:rPr lang="de-DE" sz="2000" b="1"/>
              <a:t>Quiz:</a:t>
            </a:r>
          </a:p>
          <a:p>
            <a:pPr marL="457200" indent="-457200">
              <a:buFont typeface="+mj-lt"/>
              <a:buAutoNum type="arabicPeriod" startAt="8"/>
            </a:pPr>
            <a:endParaRPr lang="de-DE" sz="2000" b="1"/>
          </a:p>
          <a:p>
            <a:pPr marL="457200" indent="-457200">
              <a:buFont typeface="+mj-lt"/>
              <a:buAutoNum type="arabicPeriod" startAt="8"/>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F6067504-6A2E-47E2-B3EA-77C07253EBDB}"/>
              </a:ext>
            </a:extLst>
          </p:cNvPr>
          <p:cNvPicPr>
            <a:picLocks noChangeAspect="1"/>
          </p:cNvPicPr>
          <p:nvPr/>
        </p:nvPicPr>
        <p:blipFill>
          <a:blip r:embed="rId4"/>
          <a:stretch>
            <a:fillRect/>
          </a:stretch>
        </p:blipFill>
        <p:spPr>
          <a:xfrm>
            <a:off x="1647825" y="2626196"/>
            <a:ext cx="7477125" cy="4114800"/>
          </a:xfrm>
          <a:prstGeom prst="rect">
            <a:avLst/>
          </a:prstGeom>
        </p:spPr>
      </p:pic>
    </p:spTree>
    <p:extLst>
      <p:ext uri="{BB962C8B-B14F-4D97-AF65-F5344CB8AC3E}">
        <p14:creationId xmlns:p14="http://schemas.microsoft.com/office/powerpoint/2010/main" val="393768777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839"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p>
        </p:txBody>
      </p:sp>
      <p:sp>
        <p:nvSpPr>
          <p:cNvPr id="7" name="Rechteck 6"/>
          <p:cNvSpPr/>
          <p:nvPr/>
        </p:nvSpPr>
        <p:spPr>
          <a:xfrm>
            <a:off x="666634" y="1265237"/>
            <a:ext cx="10395065" cy="400110"/>
          </a:xfrm>
          <a:prstGeom prst="rect">
            <a:avLst/>
          </a:prstGeom>
        </p:spPr>
        <p:txBody>
          <a:bodyPr wrap="square">
            <a:spAutoFit/>
          </a:bodyPr>
          <a:lstStyle/>
          <a:p>
            <a:pPr marL="457200" indent="-457200">
              <a:buFont typeface="+mj-lt"/>
              <a:buAutoNum type="arabicPeriod" startAt="12"/>
            </a:pPr>
            <a:r>
              <a:rPr lang="de-DE" sz="2000" b="1"/>
              <a:t>Perimeter-Sicherheit</a:t>
            </a:r>
          </a:p>
        </p:txBody>
      </p:sp>
      <p:sp>
        <p:nvSpPr>
          <p:cNvPr id="3" name="Rechteck 2"/>
          <p:cNvSpPr/>
          <p:nvPr/>
        </p:nvSpPr>
        <p:spPr>
          <a:xfrm>
            <a:off x="927100" y="1883419"/>
            <a:ext cx="3733800" cy="923330"/>
          </a:xfrm>
          <a:prstGeom prst="rect">
            <a:avLst/>
          </a:prstGeom>
        </p:spPr>
        <p:txBody>
          <a:bodyPr wrap="square">
            <a:spAutoFit/>
          </a:bodyPr>
          <a:lstStyle/>
          <a:p>
            <a:endParaRPr lang="de-DE"/>
          </a:p>
          <a:p>
            <a:r>
              <a:rPr lang="de-DE" b="1"/>
              <a:t>DISKUSSION ca. 10 min:</a:t>
            </a:r>
          </a:p>
          <a:p>
            <a:r>
              <a:rPr lang="de-DE"/>
              <a:t> </a:t>
            </a:r>
            <a:endParaRPr lang="en-GB" b="1"/>
          </a:p>
        </p:txBody>
      </p:sp>
      <p:pic>
        <p:nvPicPr>
          <p:cNvPr id="1026" name="Picture 2" descr="Bildergebnis für gruppendiskussi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43772" y="2713037"/>
            <a:ext cx="6669638"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7556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7121324"/>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a:pPr>
            <a:r>
              <a:rPr lang="de-DE" sz="2000" b="1"/>
              <a:t>Überblick über die Sicherheit</a:t>
            </a:r>
            <a:endParaRPr lang="de-DE" sz="2000">
              <a:solidFill>
                <a:srgbClr val="00B0F0"/>
              </a:solidFill>
            </a:endParaRPr>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4" name="Rechteck 3">
            <a:extLst>
              <a:ext uri="{FF2B5EF4-FFF2-40B4-BE49-F238E27FC236}">
                <a16:creationId xmlns:a16="http://schemas.microsoft.com/office/drawing/2014/main" id="{F2A638D0-84F4-4D77-8972-720E4691D1BF}"/>
              </a:ext>
            </a:extLst>
          </p:cNvPr>
          <p:cNvSpPr/>
          <p:nvPr/>
        </p:nvSpPr>
        <p:spPr>
          <a:xfrm>
            <a:off x="393700" y="2389028"/>
            <a:ext cx="10896600" cy="6924973"/>
          </a:xfrm>
          <a:prstGeom prst="rect">
            <a:avLst/>
          </a:prstGeom>
        </p:spPr>
        <p:txBody>
          <a:bodyPr wrap="square">
            <a:spAutoFit/>
          </a:bodyPr>
          <a:lstStyle/>
          <a:p>
            <a:r>
              <a:rPr lang="de-DE" b="1"/>
              <a:t>Bedrohungsjagd (Bedrohungssuche)</a:t>
            </a:r>
          </a:p>
          <a:p>
            <a:pPr lvl="0">
              <a:lnSpc>
                <a:spcPct val="150000"/>
              </a:lnSpc>
            </a:pPr>
            <a:endParaRPr lang="de-DE"/>
          </a:p>
          <a:p>
            <a:pPr lvl="1">
              <a:lnSpc>
                <a:spcPct val="150000"/>
              </a:lnSpc>
            </a:pPr>
            <a:r>
              <a:rPr lang="de-DE" b="1"/>
              <a:t>Bedrohungsjagd</a:t>
            </a:r>
          </a:p>
          <a:p>
            <a:pPr marL="742950" lvl="1" indent="-285750">
              <a:buFont typeface="Arial" panose="020B0604020202020204" pitchFamily="34" charset="0"/>
              <a:buChar char="•"/>
            </a:pPr>
            <a:r>
              <a:rPr lang="de-DE" sz="1400"/>
              <a:t>Eine Cyber-Sicherheitstechnik zur Erkennung von Bedrohungen, die von einer normalen Sicherheitsüberwachung </a:t>
            </a:r>
          </a:p>
          <a:p>
            <a:pPr lvl="1"/>
            <a:r>
              <a:rPr lang="de-DE" sz="1400"/>
              <a:t>       nicht entdeckt wurden. Threat Hunting ist potenziell weniger störend als Penetrationstests</a:t>
            </a:r>
          </a:p>
          <a:p>
            <a:pPr lvl="1">
              <a:lnSpc>
                <a:spcPct val="150000"/>
              </a:lnSpc>
            </a:pPr>
            <a:endParaRPr lang="de-DE"/>
          </a:p>
          <a:p>
            <a:pPr lvl="1">
              <a:lnSpc>
                <a:spcPct val="150000"/>
              </a:lnSpc>
            </a:pPr>
            <a:r>
              <a:rPr lang="de-DE" b="1"/>
              <a:t>Aufstellen einer Hypothese</a:t>
            </a:r>
          </a:p>
          <a:p>
            <a:pPr marL="742950" lvl="1" indent="-285750">
              <a:buFont typeface="Arial" panose="020B0604020202020204" pitchFamily="34" charset="0"/>
              <a:buChar char="•"/>
            </a:pPr>
            <a:r>
              <a:rPr lang="de-DE" sz="1400"/>
              <a:t>Eine Hypothese wird aus der Bedrohungsmodellierung abgeleitet und basiert auf potenziellen Ereignissen </a:t>
            </a:r>
          </a:p>
          <a:p>
            <a:pPr lvl="1"/>
            <a:r>
              <a:rPr lang="de-DE" sz="1400"/>
              <a:t>       mit höherer Wahrscheinlichkeit und höheren Auswirkungen.</a:t>
            </a:r>
            <a:endParaRPr lang="de-DE" sz="1600"/>
          </a:p>
          <a:p>
            <a:pPr lvl="1">
              <a:lnSpc>
                <a:spcPct val="150000"/>
              </a:lnSpc>
            </a:pPr>
            <a:endParaRPr lang="de-DE"/>
          </a:p>
          <a:p>
            <a:pPr lvl="1">
              <a:lnSpc>
                <a:spcPct val="150000"/>
              </a:lnSpc>
            </a:pPr>
            <a:r>
              <a:rPr lang="de-DE" b="1"/>
              <a:t>Profilierung von Bedrohungsakteuren und Aktivitäten</a:t>
            </a:r>
          </a:p>
          <a:p>
            <a:pPr marL="742950" lvl="1" indent="-285750">
              <a:buFont typeface="Arial" panose="020B0604020202020204" pitchFamily="34" charset="0"/>
              <a:buChar char="•"/>
            </a:pPr>
            <a:r>
              <a:rPr lang="de-DE" sz="1400"/>
              <a:t>Es werden Szenarien erstellt, die zeigen, wie ein potenzieller Angreifer versuchen könnte, </a:t>
            </a:r>
          </a:p>
          <a:p>
            <a:pPr lvl="1"/>
            <a:r>
              <a:rPr lang="de-DE" sz="1400"/>
              <a:t>       in das System einzudringen, und welche Ziele er dabei verfolgt</a:t>
            </a:r>
          </a:p>
          <a:p>
            <a:pPr lvl="1"/>
            <a:endParaRPr lang="de-DE"/>
          </a:p>
          <a:p>
            <a:endParaRPr lang="de-DE"/>
          </a:p>
          <a:p>
            <a:endParaRPr lang="de-DE"/>
          </a:p>
          <a:p>
            <a:r>
              <a:rPr lang="de-DE"/>
              <a:t> </a:t>
            </a:r>
          </a:p>
          <a:p>
            <a:endParaRPr lang="de-DE"/>
          </a:p>
          <a:p>
            <a:endParaRPr lang="de-DE"/>
          </a:p>
          <a:p>
            <a:endParaRPr lang="de-DE"/>
          </a:p>
          <a:p>
            <a:endParaRPr lang="de-DE"/>
          </a:p>
          <a:p>
            <a:endParaRPr lang="de-DE"/>
          </a:p>
          <a:p>
            <a:endParaRPr lang="de-DE"/>
          </a:p>
        </p:txBody>
      </p:sp>
      <p:sp>
        <p:nvSpPr>
          <p:cNvPr id="9" name="Rechteck 8">
            <a:extLst>
              <a:ext uri="{FF2B5EF4-FFF2-40B4-BE49-F238E27FC236}">
                <a16:creationId xmlns:a16="http://schemas.microsoft.com/office/drawing/2014/main" id="{742E0F33-3215-45E1-89F6-1ED2356FDD35}"/>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4863C017-1010-4764-B453-9BF31EF25A66}"/>
              </a:ext>
            </a:extLst>
          </p:cNvPr>
          <p:cNvSpPr/>
          <p:nvPr/>
        </p:nvSpPr>
        <p:spPr>
          <a:xfrm>
            <a:off x="5022850" y="1582737"/>
            <a:ext cx="5346700" cy="923330"/>
          </a:xfrm>
          <a:prstGeom prst="rect">
            <a:avLst/>
          </a:prstGeom>
        </p:spPr>
        <p:txBody>
          <a:bodyPr>
            <a:spAutoFit/>
          </a:bodyPr>
          <a:lstStyle/>
          <a:p>
            <a:r>
              <a:rPr lang="de-DE">
                <a:hlinkClick r:id="rId4"/>
              </a:rPr>
              <a:t>https://www.security-insider.de/was-ist-threat-hunting-a-984035/</a:t>
            </a:r>
            <a:endParaRPr lang="de-DE"/>
          </a:p>
          <a:p>
            <a:endParaRPr lang="de-DE"/>
          </a:p>
        </p:txBody>
      </p:sp>
    </p:spTree>
    <p:extLst>
      <p:ext uri="{BB962C8B-B14F-4D97-AF65-F5344CB8AC3E}">
        <p14:creationId xmlns:p14="http://schemas.microsoft.com/office/powerpoint/2010/main" val="236355284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7140416"/>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a:pPr>
            <a:r>
              <a:rPr lang="de-DE" sz="2000" b="1">
                <a:solidFill>
                  <a:schemeClr val="bg1">
                    <a:lumMod val="75000"/>
                  </a:schemeClr>
                </a:solidFill>
              </a:rPr>
              <a:t>Überblick über die Sicherheit </a:t>
            </a:r>
          </a:p>
          <a:p>
            <a:pPr marL="457200" indent="-457200">
              <a:buFont typeface="+mj-lt"/>
              <a:buAutoNum type="arabicPeriod"/>
            </a:pPr>
            <a:endParaRPr lang="de-DE" sz="2000" b="1"/>
          </a:p>
          <a:p>
            <a:pPr marL="457200" indent="-457200">
              <a:buFont typeface="+mj-lt"/>
              <a:buAutoNum type="arabicPeriod"/>
            </a:pPr>
            <a:r>
              <a:rPr lang="de-DE" sz="2000" b="1">
                <a:solidFill>
                  <a:schemeClr val="bg1">
                    <a:lumMod val="75000"/>
                  </a:schemeClr>
                </a:solidFill>
              </a:rPr>
              <a:t>Malware </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Malware-Infektionen </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Sicherheit Software und Geräte </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Mobile Geräte Sicherheit</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System-Härtung </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Management der Supplychain</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Virtualisierung </a:t>
            </a:r>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5" name="Rechteck 4">
            <a:extLst>
              <a:ext uri="{FF2B5EF4-FFF2-40B4-BE49-F238E27FC236}">
                <a16:creationId xmlns:a16="http://schemas.microsoft.com/office/drawing/2014/main" id="{3A0736C4-B130-4575-8080-EF3E7DB4FCFF}"/>
              </a:ext>
            </a:extLst>
          </p:cNvPr>
          <p:cNvSpPr/>
          <p:nvPr/>
        </p:nvSpPr>
        <p:spPr>
          <a:xfrm>
            <a:off x="6096000" y="1903535"/>
            <a:ext cx="5346700" cy="4708981"/>
          </a:xfrm>
          <a:prstGeom prst="rect">
            <a:avLst/>
          </a:prstGeom>
        </p:spPr>
        <p:txBody>
          <a:bodyPr>
            <a:spAutoFit/>
          </a:bodyPr>
          <a:lstStyle/>
          <a:p>
            <a:pPr marL="457200" indent="-457200">
              <a:buFont typeface="+mj-lt"/>
              <a:buAutoNum type="arabicPeriod" startAt="9"/>
            </a:pPr>
            <a:r>
              <a:rPr lang="de-DE" sz="2000" b="1">
                <a:solidFill>
                  <a:schemeClr val="bg1">
                    <a:lumMod val="75000"/>
                  </a:schemeClr>
                </a:solidFill>
              </a:rPr>
              <a:t>Anwendungssicherheit</a:t>
            </a:r>
          </a:p>
          <a:p>
            <a:r>
              <a:rPr lang="de-DE" sz="2000" b="1">
                <a:solidFill>
                  <a:schemeClr val="bg1">
                    <a:lumMod val="75000"/>
                  </a:schemeClr>
                </a:solidFill>
              </a:rPr>
              <a:t> </a:t>
            </a:r>
          </a:p>
          <a:p>
            <a:pPr marL="457200" indent="-457200">
              <a:buFont typeface="+mj-lt"/>
              <a:buAutoNum type="arabicPeriod" startAt="10"/>
            </a:pPr>
            <a:r>
              <a:rPr lang="de-DE" sz="2000" b="1">
                <a:solidFill>
                  <a:schemeClr val="bg1">
                    <a:lumMod val="75000"/>
                  </a:schemeClr>
                </a:solidFill>
              </a:rPr>
              <a:t>Sichere Software-Entwicklung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Netzwerk-Design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Perimeter-Sicherheit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t>Cloud-Sicherheit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Automatisierung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Netzwerk-Angriffe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Absicherung von Netzwerken </a:t>
            </a:r>
          </a:p>
        </p:txBody>
      </p:sp>
    </p:spTree>
    <p:extLst>
      <p:ext uri="{BB962C8B-B14F-4D97-AF65-F5344CB8AC3E}">
        <p14:creationId xmlns:p14="http://schemas.microsoft.com/office/powerpoint/2010/main" val="15956980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lvl="0" indent="-457200">
              <a:buFont typeface="+mj-lt"/>
              <a:buAutoNum type="arabicPeriod" startAt="13"/>
            </a:pPr>
            <a:r>
              <a:rPr lang="de-DE" sz="2000" b="1">
                <a:solidFill>
                  <a:prstClr val="black"/>
                </a:solidFill>
              </a:rPr>
              <a:t>Cloud-Sicherheit </a:t>
            </a:r>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A24325CE-7867-4276-9275-648336BCC4A9}"/>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F6C4A08B-E37C-47F0-9454-A08CF1478649}"/>
              </a:ext>
            </a:extLst>
          </p:cNvPr>
          <p:cNvSpPr/>
          <p:nvPr/>
        </p:nvSpPr>
        <p:spPr>
          <a:xfrm>
            <a:off x="676747" y="2506214"/>
            <a:ext cx="10098257" cy="4754058"/>
          </a:xfrm>
          <a:prstGeom prst="rect">
            <a:avLst/>
          </a:prstGeom>
        </p:spPr>
        <p:txBody>
          <a:bodyPr wrap="square">
            <a:spAutoFit/>
          </a:bodyPr>
          <a:lstStyle/>
          <a:p>
            <a:pPr marL="342900" lvl="0" indent="-342900">
              <a:spcBef>
                <a:spcPts val="1475"/>
              </a:spcBef>
              <a:spcAft>
                <a:spcPts val="0"/>
              </a:spcAft>
              <a:buSzPts val="1200"/>
              <a:buFont typeface="Symbol" panose="05050102010706020507" pitchFamily="18" charset="2"/>
              <a:buChar char=""/>
              <a:tabLst>
                <a:tab pos="1373505" algn="l"/>
              </a:tabLst>
            </a:pPr>
            <a:r>
              <a:rPr lang="de-DE" sz="1200" b="1" spc="-5" dirty="0">
                <a:latin typeface="Calibri" panose="020F0502020204030204" pitchFamily="34" charset="0"/>
                <a:ea typeface="Symbol" panose="05050102010706020507" pitchFamily="18" charset="2"/>
                <a:cs typeface="Times New Roman" panose="02020603050405020304" pitchFamily="18" charset="0"/>
              </a:rPr>
              <a:t>Cloud</a:t>
            </a:r>
            <a:r>
              <a:rPr lang="de-DE" sz="1200" b="1" spc="-85" dirty="0">
                <a:latin typeface="Calibri" panose="020F0502020204030204" pitchFamily="34" charset="0"/>
                <a:ea typeface="Symbol" panose="05050102010706020507" pitchFamily="18" charset="2"/>
                <a:cs typeface="Times New Roman" panose="02020603050405020304" pitchFamily="18" charset="0"/>
              </a:rPr>
              <a:t> </a:t>
            </a:r>
            <a:r>
              <a:rPr lang="de-DE" sz="1200" b="1" spc="-10" dirty="0">
                <a:latin typeface="Calibri" panose="020F0502020204030204" pitchFamily="34" charset="0"/>
                <a:ea typeface="Symbol" panose="05050102010706020507" pitchFamily="18" charset="2"/>
                <a:cs typeface="Times New Roman" panose="02020603050405020304" pitchFamily="18" charset="0"/>
              </a:rPr>
              <a:t>Computing</a:t>
            </a:r>
            <a:endParaRPr lang="de-DE" sz="1200" b="1" dirty="0">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65"/>
              </a:lnSpc>
              <a:spcBef>
                <a:spcPts val="45"/>
              </a:spcBef>
              <a:spcAft>
                <a:spcPts val="0"/>
              </a:spcAft>
              <a:buSzPts val="1200"/>
              <a:buFont typeface="Courier New" panose="02070309020205020404" pitchFamily="49" charset="0"/>
              <a:buChar char="o"/>
              <a:tabLst>
                <a:tab pos="1830705" algn="l"/>
              </a:tabLst>
            </a:pPr>
            <a:r>
              <a:rPr lang="de-DE" sz="1200" b="1" spc="-5" dirty="0">
                <a:latin typeface="Calibri" panose="020F0502020204030204" pitchFamily="34" charset="0"/>
                <a:ea typeface="Courier New" panose="02070309020205020404" pitchFamily="49" charset="0"/>
                <a:cs typeface="Times New Roman" panose="02020603050405020304" pitchFamily="18" charset="0"/>
              </a:rPr>
              <a:t>Cloud</a:t>
            </a:r>
            <a:r>
              <a:rPr lang="de-DE" sz="1200" b="1" spc="-85" dirty="0">
                <a:latin typeface="Calibri" panose="020F0502020204030204" pitchFamily="34" charset="0"/>
                <a:ea typeface="Courier New" panose="02070309020205020404" pitchFamily="49" charset="0"/>
                <a:cs typeface="Times New Roman" panose="02020603050405020304" pitchFamily="18" charset="0"/>
              </a:rPr>
              <a:t> </a:t>
            </a:r>
            <a:r>
              <a:rPr lang="de-DE" sz="1200" b="1" spc="-10" dirty="0">
                <a:latin typeface="Calibri" panose="020F0502020204030204" pitchFamily="34" charset="0"/>
                <a:ea typeface="Courier New" panose="02070309020205020404" pitchFamily="49" charset="0"/>
                <a:cs typeface="Times New Roman" panose="02020603050405020304" pitchFamily="18" charset="0"/>
              </a:rPr>
              <a:t>Computing</a:t>
            </a:r>
            <a:endParaRPr lang="de-DE" sz="1100" dirty="0">
              <a:latin typeface="Calibri" panose="020F0502020204030204" pitchFamily="34" charset="0"/>
              <a:ea typeface="Courier New" panose="02070309020205020404" pitchFamily="49" charset="0"/>
              <a:cs typeface="Times New Roman" panose="02020603050405020304" pitchFamily="18" charset="0"/>
            </a:endParaRPr>
          </a:p>
          <a:p>
            <a:pPr marL="1143000" marR="1812290" lvl="2" indent="-228600">
              <a:lnSpc>
                <a:spcPct val="99000"/>
              </a:lnSpc>
              <a:spcAft>
                <a:spcPts val="0"/>
              </a:spcAft>
              <a:buSzPts val="1200"/>
              <a:buFont typeface="Microsoft Sans Serif" panose="020B0604020202020204" pitchFamily="34" charset="0"/>
              <a:buChar char="▪"/>
              <a:tabLst>
                <a:tab pos="2287905" algn="l"/>
              </a:tabLst>
            </a:pPr>
            <a:r>
              <a:rPr lang="de-DE" sz="1200" dirty="0">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Möglichkeit,</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On-Demand-Dienste</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anzubieten,</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die</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die</a:t>
            </a:r>
            <a:r>
              <a:rPr lang="de-DE" sz="1200" spc="225" dirty="0">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traditionellen</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Fähigkeiten</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eines</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Computers</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oder</a:t>
            </a:r>
            <a:r>
              <a:rPr lang="de-DE" sz="1200" spc="-4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Netzwerks</a:t>
            </a:r>
            <a:r>
              <a:rPr lang="de-DE" sz="1200" spc="285" dirty="0">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erweitern</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1143000" marR="1812290" lvl="2" indent="-228600">
              <a:spcAft>
                <a:spcPts val="0"/>
              </a:spcAft>
              <a:buSzPts val="1200"/>
              <a:buFont typeface="Microsoft Sans Serif" panose="020B0604020202020204" pitchFamily="34" charset="0"/>
              <a:buChar char="▪"/>
              <a:tabLst>
                <a:tab pos="2287905" algn="l"/>
              </a:tabLst>
            </a:pPr>
            <a:r>
              <a:rPr lang="de-DE" sz="1200" spc="-5" dirty="0">
                <a:latin typeface="Calibri" panose="020F0502020204030204" pitchFamily="34" charset="0"/>
                <a:ea typeface="Microsoft Sans Serif" panose="020B0604020202020204" pitchFamily="34" charset="0"/>
                <a:cs typeface="Times New Roman" panose="02020603050405020304" pitchFamily="18" charset="0"/>
              </a:rPr>
              <a:t>Cloud</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Computing</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setzt</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auf</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Virtualisierung,</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um</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Effizienz</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und</a:t>
            </a:r>
            <a:r>
              <a:rPr lang="de-DE" sz="1200" spc="265" dirty="0">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Kosteneinsparungen</a:t>
            </a:r>
            <a:r>
              <a:rPr lang="de-DE" sz="1200" spc="-4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zu</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erzielen</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742950" marR="1505585" lvl="1" indent="-285750">
              <a:lnSpc>
                <a:spcPts val="1430"/>
              </a:lnSpc>
              <a:spcAft>
                <a:spcPts val="0"/>
              </a:spcAft>
              <a:buSzPts val="1200"/>
              <a:buFont typeface="Courier New" panose="02070309020205020404" pitchFamily="49" charset="0"/>
              <a:buChar char="o"/>
              <a:tabLst>
                <a:tab pos="1830705" algn="l"/>
              </a:tabLst>
            </a:pPr>
            <a:r>
              <a:rPr lang="de-DE" sz="1200" spc="-5" dirty="0">
                <a:latin typeface="Calibri" panose="020F0502020204030204" pitchFamily="34" charset="0"/>
                <a:ea typeface="Courier New" panose="02070309020205020404" pitchFamily="49" charset="0"/>
                <a:cs typeface="Times New Roman" panose="02020603050405020304" pitchFamily="18" charset="0"/>
              </a:rPr>
              <a:t>Hyperkonvergenz</a:t>
            </a:r>
            <a:r>
              <a:rPr lang="de-DE" sz="1200" spc="-3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ermöglicht</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Anbietern</a:t>
            </a:r>
            <a:r>
              <a:rPr lang="de-DE" sz="1200" spc="-40"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die</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vollständige</a:t>
            </a:r>
            <a:r>
              <a:rPr lang="de-DE" sz="1200" spc="-4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Integration</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spc="-10" dirty="0">
                <a:latin typeface="Calibri" panose="020F0502020204030204" pitchFamily="34" charset="0"/>
                <a:ea typeface="Courier New" panose="02070309020205020404" pitchFamily="49" charset="0"/>
                <a:cs typeface="Times New Roman" panose="02020603050405020304" pitchFamily="18" charset="0"/>
              </a:rPr>
              <a:t>von</a:t>
            </a:r>
            <a:r>
              <a:rPr lang="de-DE" sz="1200" spc="320" dirty="0">
                <a:latin typeface="Times New Roman" panose="02020603050405020304" pitchFamily="18"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Speicher,</a:t>
            </a:r>
            <a:r>
              <a:rPr lang="de-DE" sz="1200" spc="-3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Netzwerk</a:t>
            </a:r>
            <a:r>
              <a:rPr lang="de-DE" sz="1200" spc="-4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und</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spc="-10" dirty="0">
                <a:latin typeface="Calibri" panose="020F0502020204030204" pitchFamily="34" charset="0"/>
                <a:ea typeface="Courier New" panose="02070309020205020404" pitchFamily="49" charset="0"/>
                <a:cs typeface="Times New Roman" panose="02020603050405020304" pitchFamily="18" charset="0"/>
              </a:rPr>
              <a:t>Servern</a:t>
            </a:r>
            <a:endParaRPr lang="de-DE" sz="1200" dirty="0">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65"/>
              </a:lnSpc>
              <a:spcBef>
                <a:spcPts val="70"/>
              </a:spcBef>
              <a:spcAft>
                <a:spcPts val="0"/>
              </a:spcAft>
              <a:buSzPts val="1200"/>
              <a:buFont typeface="Courier New" panose="02070309020205020404" pitchFamily="49" charset="0"/>
              <a:buChar char="o"/>
              <a:tabLst>
                <a:tab pos="1830705" algn="l"/>
              </a:tabLst>
            </a:pPr>
            <a:r>
              <a:rPr lang="de-DE" sz="1200" b="1" spc="-5" dirty="0">
                <a:latin typeface="Calibri" panose="020F0502020204030204" pitchFamily="34" charset="0"/>
                <a:ea typeface="Courier New" panose="02070309020205020404" pitchFamily="49" charset="0"/>
                <a:cs typeface="Times New Roman" panose="02020603050405020304" pitchFamily="18" charset="0"/>
              </a:rPr>
              <a:t>Virtuelle</a:t>
            </a:r>
            <a:r>
              <a:rPr lang="de-DE" sz="1200" b="1" spc="-55" dirty="0">
                <a:latin typeface="Calibri" panose="020F0502020204030204" pitchFamily="34" charset="0"/>
                <a:ea typeface="Courier New" panose="02070309020205020404" pitchFamily="49" charset="0"/>
                <a:cs typeface="Times New Roman" panose="02020603050405020304" pitchFamily="18" charset="0"/>
              </a:rPr>
              <a:t> </a:t>
            </a:r>
            <a:r>
              <a:rPr lang="de-DE" sz="1200" b="1" spc="-5" dirty="0">
                <a:latin typeface="Calibri" panose="020F0502020204030204" pitchFamily="34" charset="0"/>
                <a:ea typeface="Courier New" panose="02070309020205020404" pitchFamily="49" charset="0"/>
                <a:cs typeface="Times New Roman" panose="02020603050405020304" pitchFamily="18" charset="0"/>
              </a:rPr>
              <a:t>Desktop-Infrastruktur</a:t>
            </a:r>
            <a:r>
              <a:rPr lang="de-DE" sz="1200" b="1" spc="-60" dirty="0">
                <a:latin typeface="Calibri" panose="020F0502020204030204" pitchFamily="34" charset="0"/>
                <a:ea typeface="Courier New" panose="02070309020205020404" pitchFamily="49" charset="0"/>
                <a:cs typeface="Times New Roman" panose="02020603050405020304" pitchFamily="18" charset="0"/>
              </a:rPr>
              <a:t> </a:t>
            </a:r>
            <a:r>
              <a:rPr lang="de-DE" sz="1200" b="1" spc="-5" dirty="0">
                <a:latin typeface="Calibri" panose="020F0502020204030204" pitchFamily="34" charset="0"/>
                <a:ea typeface="Courier New" panose="02070309020205020404" pitchFamily="49" charset="0"/>
                <a:cs typeface="Times New Roman" panose="02020603050405020304" pitchFamily="18" charset="0"/>
              </a:rPr>
              <a:t>(VDI)  </a:t>
            </a:r>
            <a:endParaRPr lang="de-DE" sz="1200" b="1" dirty="0">
              <a:latin typeface="Calibri" panose="020F0502020204030204" pitchFamily="34" charset="0"/>
              <a:ea typeface="Courier New" panose="02070309020205020404" pitchFamily="49" charset="0"/>
              <a:cs typeface="Times New Roman" panose="02020603050405020304" pitchFamily="18" charset="0"/>
            </a:endParaRPr>
          </a:p>
          <a:p>
            <a:pPr marL="1143000" marR="1153160" lvl="2" indent="-228600">
              <a:lnSpc>
                <a:spcPct val="99000"/>
              </a:lnSpc>
              <a:spcAft>
                <a:spcPts val="0"/>
              </a:spcAft>
              <a:buSzPts val="1200"/>
              <a:buFont typeface="Microsoft Sans Serif" panose="020B0604020202020204" pitchFamily="34" charset="0"/>
              <a:buChar char="▪"/>
              <a:tabLst>
                <a:tab pos="2287905" algn="l"/>
              </a:tabLst>
            </a:pPr>
            <a:r>
              <a:rPr lang="de-DE" sz="1200" dirty="0">
                <a:latin typeface="Calibri" panose="020F0502020204030204" pitchFamily="34" charset="0"/>
                <a:ea typeface="Microsoft Sans Serif" panose="020B0604020202020204" pitchFamily="34" charset="0"/>
                <a:cs typeface="Times New Roman" panose="02020603050405020304" pitchFamily="18" charset="0"/>
              </a:rPr>
              <a:t>VDI</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ermöglicht</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es</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Cloud-Anbieter,</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Endanwender</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ein</a:t>
            </a:r>
            <a:r>
              <a:rPr lang="de-DE" sz="1200" spc="255" dirty="0">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vollständiges</a:t>
            </a:r>
            <a:r>
              <a:rPr lang="de-DE" sz="1200" spc="-4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Desktop-Betriebssystem</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von</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zentralen</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Server</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aus</a:t>
            </a:r>
            <a:r>
              <a:rPr lang="de-DE" sz="1200" spc="325" dirty="0">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anzubieten</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buSzPts val="1200"/>
              <a:buFont typeface="Courier New" panose="02070309020205020404" pitchFamily="49" charset="0"/>
              <a:buChar char="o"/>
              <a:tabLst>
                <a:tab pos="1830705" algn="l"/>
              </a:tabLst>
            </a:pPr>
            <a:r>
              <a:rPr lang="de-DE" sz="1200" b="1" spc="-5" dirty="0">
                <a:latin typeface="Calibri" panose="020F0502020204030204" pitchFamily="34" charset="0"/>
                <a:ea typeface="Courier New" panose="02070309020205020404" pitchFamily="49" charset="0"/>
                <a:cs typeface="Times New Roman" panose="02020603050405020304" pitchFamily="18" charset="0"/>
              </a:rPr>
              <a:t>Sichere</a:t>
            </a:r>
            <a:r>
              <a:rPr lang="de-DE" sz="1200" b="1" spc="-30" dirty="0">
                <a:latin typeface="Calibri" panose="020F0502020204030204" pitchFamily="34" charset="0"/>
                <a:ea typeface="Courier New" panose="02070309020205020404" pitchFamily="49" charset="0"/>
                <a:cs typeface="Times New Roman" panose="02020603050405020304" pitchFamily="18" charset="0"/>
              </a:rPr>
              <a:t> </a:t>
            </a:r>
            <a:r>
              <a:rPr lang="de-DE" sz="1200" b="1" spc="-10" dirty="0">
                <a:latin typeface="Calibri" panose="020F0502020204030204" pitchFamily="34" charset="0"/>
                <a:ea typeface="Courier New" panose="02070309020205020404" pitchFamily="49" charset="0"/>
                <a:cs typeface="Times New Roman" panose="02020603050405020304" pitchFamily="18" charset="0"/>
              </a:rPr>
              <a:t>Enklaven</a:t>
            </a:r>
            <a:r>
              <a:rPr lang="de-DE" sz="1200" b="1" spc="-40" dirty="0">
                <a:latin typeface="Calibri" panose="020F0502020204030204" pitchFamily="34" charset="0"/>
                <a:ea typeface="Courier New" panose="02070309020205020404" pitchFamily="49" charset="0"/>
                <a:cs typeface="Times New Roman" panose="02020603050405020304" pitchFamily="18" charset="0"/>
              </a:rPr>
              <a:t> </a:t>
            </a:r>
            <a:r>
              <a:rPr lang="de-DE" sz="1200" b="1" dirty="0">
                <a:latin typeface="Calibri" panose="020F0502020204030204" pitchFamily="34" charset="0"/>
                <a:ea typeface="Courier New" panose="02070309020205020404" pitchFamily="49" charset="0"/>
                <a:cs typeface="Times New Roman" panose="02020603050405020304" pitchFamily="18" charset="0"/>
              </a:rPr>
              <a:t>und</a:t>
            </a:r>
            <a:r>
              <a:rPr lang="de-DE" sz="1200" b="1" spc="-35" dirty="0">
                <a:latin typeface="Calibri" panose="020F0502020204030204" pitchFamily="34" charset="0"/>
                <a:ea typeface="Courier New" panose="02070309020205020404" pitchFamily="49" charset="0"/>
                <a:cs typeface="Times New Roman" panose="02020603050405020304" pitchFamily="18" charset="0"/>
              </a:rPr>
              <a:t> </a:t>
            </a:r>
            <a:r>
              <a:rPr lang="de-DE" sz="1200" b="1" spc="-5" dirty="0">
                <a:latin typeface="Calibri" panose="020F0502020204030204" pitchFamily="34" charset="0"/>
                <a:ea typeface="Courier New" panose="02070309020205020404" pitchFamily="49" charset="0"/>
                <a:cs typeface="Times New Roman" panose="02020603050405020304" pitchFamily="18" charset="0"/>
              </a:rPr>
              <a:t>sichere</a:t>
            </a:r>
            <a:r>
              <a:rPr lang="de-DE" sz="1200" b="1" spc="-30" dirty="0">
                <a:latin typeface="Calibri" panose="020F0502020204030204" pitchFamily="34" charset="0"/>
                <a:ea typeface="Courier New" panose="02070309020205020404" pitchFamily="49" charset="0"/>
                <a:cs typeface="Times New Roman" panose="02020603050405020304" pitchFamily="18" charset="0"/>
              </a:rPr>
              <a:t> </a:t>
            </a:r>
            <a:r>
              <a:rPr lang="de-DE" sz="1200" b="1" spc="-5" dirty="0" err="1">
                <a:latin typeface="Calibri" panose="020F0502020204030204" pitchFamily="34" charset="0"/>
                <a:ea typeface="Courier New" panose="02070309020205020404" pitchFamily="49" charset="0"/>
                <a:cs typeface="Times New Roman" panose="02020603050405020304" pitchFamily="18" charset="0"/>
              </a:rPr>
              <a:t>Volumes</a:t>
            </a:r>
            <a:endParaRPr lang="de-DE" sz="1200" b="1" dirty="0">
              <a:latin typeface="Calibri" panose="020F0502020204030204" pitchFamily="34" charset="0"/>
              <a:ea typeface="Courier New" panose="02070309020205020404" pitchFamily="49" charset="0"/>
              <a:cs typeface="Times New Roman" panose="02020603050405020304" pitchFamily="18" charset="0"/>
            </a:endParaRPr>
          </a:p>
          <a:p>
            <a:pPr>
              <a:spcBef>
                <a:spcPts val="55"/>
              </a:spcBef>
            </a:pPr>
            <a:r>
              <a:rPr lang="de-DE" sz="1100" b="1" dirty="0">
                <a:latin typeface="Calibri" panose="020F0502020204030204" pitchFamily="34" charset="0"/>
                <a:ea typeface="Calibri" panose="020F0502020204030204" pitchFamily="34" charset="0"/>
                <a:cs typeface="Calibri" panose="020F0502020204030204" pitchFamily="34" charset="0"/>
              </a:rPr>
              <a:t> </a:t>
            </a:r>
            <a:endParaRPr lang="de-DE" sz="11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200"/>
              <a:buFont typeface="Symbol" panose="05050102010706020507" pitchFamily="18" charset="2"/>
              <a:buChar char=""/>
              <a:tabLst>
                <a:tab pos="1373505" algn="l"/>
              </a:tabLst>
            </a:pPr>
            <a:r>
              <a:rPr lang="de-DE" sz="1200" b="1" spc="-10" dirty="0">
                <a:latin typeface="Calibri" panose="020F0502020204030204" pitchFamily="34" charset="0"/>
                <a:ea typeface="Symbol" panose="05050102010706020507" pitchFamily="18" charset="2"/>
                <a:cs typeface="Times New Roman" panose="02020603050405020304" pitchFamily="18" charset="0"/>
              </a:rPr>
              <a:t>Cloud-Typen</a:t>
            </a:r>
            <a:endParaRPr lang="de-DE" sz="1100" dirty="0">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0"/>
              </a:lnSpc>
              <a:spcBef>
                <a:spcPts val="45"/>
              </a:spcBef>
              <a:spcAft>
                <a:spcPts val="0"/>
              </a:spcAft>
              <a:buSzPts val="1200"/>
              <a:buFont typeface="Courier New" panose="02070309020205020404" pitchFamily="49" charset="0"/>
              <a:buChar char="o"/>
              <a:tabLst>
                <a:tab pos="1830705" algn="l"/>
              </a:tabLst>
            </a:pPr>
            <a:r>
              <a:rPr lang="de-DE" sz="1200" b="1" spc="-10" dirty="0">
                <a:latin typeface="Calibri" panose="020F0502020204030204" pitchFamily="34" charset="0"/>
                <a:ea typeface="Courier New" panose="02070309020205020404" pitchFamily="49" charset="0"/>
                <a:cs typeface="Times New Roman" panose="02020603050405020304" pitchFamily="18" charset="0"/>
              </a:rPr>
              <a:t>Öffentliche</a:t>
            </a:r>
            <a:r>
              <a:rPr lang="de-DE" sz="1200" b="1" spc="-65" dirty="0">
                <a:latin typeface="Calibri" panose="020F0502020204030204" pitchFamily="34" charset="0"/>
                <a:ea typeface="Courier New" panose="02070309020205020404" pitchFamily="49" charset="0"/>
                <a:cs typeface="Times New Roman" panose="02020603050405020304" pitchFamily="18" charset="0"/>
              </a:rPr>
              <a:t> </a:t>
            </a:r>
            <a:r>
              <a:rPr lang="de-DE" sz="1200" b="1" spc="-10" dirty="0">
                <a:latin typeface="Calibri" panose="020F0502020204030204" pitchFamily="34" charset="0"/>
                <a:ea typeface="Courier New" panose="02070309020205020404" pitchFamily="49" charset="0"/>
                <a:cs typeface="Times New Roman" panose="02020603050405020304" pitchFamily="18" charset="0"/>
              </a:rPr>
              <a:t>Cloud (Public)</a:t>
            </a:r>
            <a:endParaRPr lang="de-DE" sz="1100" dirty="0">
              <a:latin typeface="Calibri" panose="020F0502020204030204" pitchFamily="34" charset="0"/>
              <a:ea typeface="Courier New" panose="02070309020205020404" pitchFamily="49" charset="0"/>
              <a:cs typeface="Times New Roman" panose="02020603050405020304" pitchFamily="18" charset="0"/>
            </a:endParaRPr>
          </a:p>
          <a:p>
            <a:pPr marL="1143000" marR="1437005" lvl="2" indent="-228600">
              <a:lnSpc>
                <a:spcPct val="98000"/>
              </a:lnSpc>
              <a:spcAft>
                <a:spcPts val="0"/>
              </a:spcAft>
              <a:buSzPts val="1200"/>
              <a:buFont typeface="Microsoft Sans Serif" panose="020B0604020202020204" pitchFamily="34" charset="0"/>
              <a:buChar char="▪"/>
              <a:tabLst>
                <a:tab pos="2287905" algn="l"/>
              </a:tabLst>
            </a:pPr>
            <a:r>
              <a:rPr lang="de-DE" sz="1200" spc="-5" dirty="0">
                <a:latin typeface="Calibri" panose="020F0502020204030204" pitchFamily="34" charset="0"/>
                <a:ea typeface="Microsoft Sans Serif" panose="020B0604020202020204" pitchFamily="34" charset="0"/>
                <a:cs typeface="Times New Roman" panose="02020603050405020304" pitchFamily="18" charset="0"/>
              </a:rPr>
              <a:t>Ein</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Dienstanbieter</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stellt</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den</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Endanwendern</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Ressourcen</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über</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das</a:t>
            </a:r>
            <a:r>
              <a:rPr lang="de-DE" sz="1200" spc="295" dirty="0">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Internet</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zur</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Verfügung</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50"/>
              </a:spcBef>
              <a:spcAft>
                <a:spcPts val="0"/>
              </a:spcAft>
              <a:buSzPts val="1200"/>
              <a:buFont typeface="Courier New" panose="02070309020205020404" pitchFamily="49" charset="0"/>
              <a:buChar char="o"/>
              <a:tabLst>
                <a:tab pos="1830705" algn="l"/>
              </a:tabLst>
            </a:pPr>
            <a:r>
              <a:rPr lang="de-DE" sz="1200" b="1" spc="-10" dirty="0">
                <a:latin typeface="Calibri" panose="020F0502020204030204" pitchFamily="34" charset="0"/>
                <a:ea typeface="Courier New" panose="02070309020205020404" pitchFamily="49" charset="0"/>
                <a:cs typeface="Times New Roman" panose="02020603050405020304" pitchFamily="18" charset="0"/>
              </a:rPr>
              <a:t>Private</a:t>
            </a:r>
            <a:r>
              <a:rPr lang="de-DE" sz="1200" b="1" spc="-50" dirty="0">
                <a:latin typeface="Calibri" panose="020F0502020204030204" pitchFamily="34" charset="0"/>
                <a:ea typeface="Courier New" panose="02070309020205020404" pitchFamily="49" charset="0"/>
                <a:cs typeface="Times New Roman" panose="02020603050405020304" pitchFamily="18" charset="0"/>
              </a:rPr>
              <a:t> </a:t>
            </a:r>
            <a:r>
              <a:rPr lang="de-DE" sz="1200" b="1" spc="-10" dirty="0">
                <a:latin typeface="Calibri" panose="020F0502020204030204" pitchFamily="34" charset="0"/>
                <a:ea typeface="Courier New" panose="02070309020205020404" pitchFamily="49" charset="0"/>
                <a:cs typeface="Times New Roman" panose="02020603050405020304" pitchFamily="18" charset="0"/>
              </a:rPr>
              <a:t>Cloud</a:t>
            </a:r>
            <a:endParaRPr lang="de-DE" sz="1200" b="1" dirty="0">
              <a:latin typeface="Calibri" panose="020F0502020204030204" pitchFamily="34" charset="0"/>
              <a:ea typeface="Courier New" panose="02070309020205020404" pitchFamily="49" charset="0"/>
              <a:cs typeface="Times New Roman" panose="02020603050405020304" pitchFamily="18" charset="0"/>
            </a:endParaRPr>
          </a:p>
          <a:p>
            <a:pPr marL="1143000" marR="1106805" lvl="2" indent="-228600">
              <a:lnSpc>
                <a:spcPct val="98000"/>
              </a:lnSpc>
              <a:spcAft>
                <a:spcPts val="0"/>
              </a:spcAft>
              <a:buSzPts val="1200"/>
              <a:buFont typeface="Microsoft Sans Serif" panose="020B0604020202020204" pitchFamily="34" charset="0"/>
              <a:buChar char="▪"/>
              <a:tabLst>
                <a:tab pos="2287905" algn="l"/>
              </a:tabLst>
            </a:pPr>
            <a:r>
              <a:rPr lang="de-DE" sz="1200" spc="-5" dirty="0">
                <a:latin typeface="Calibri" panose="020F0502020204030204" pitchFamily="34" charset="0"/>
                <a:ea typeface="Microsoft Sans Serif" panose="020B0604020202020204" pitchFamily="34" charset="0"/>
                <a:cs typeface="Times New Roman" panose="02020603050405020304" pitchFamily="18" charset="0"/>
              </a:rPr>
              <a:t>Ein</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Unternehmen</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erstellt</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seine</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eigene</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Cloud-Umgebung,</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nur</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es</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als</a:t>
            </a:r>
            <a:r>
              <a:rPr lang="de-DE" sz="1200" spc="285" dirty="0">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interne</a:t>
            </a:r>
            <a:r>
              <a:rPr lang="de-DE"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Unternehmensressource</a:t>
            </a:r>
            <a:r>
              <a:rPr lang="de-DE"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nutzen</a:t>
            </a:r>
            <a:r>
              <a:rPr lang="de-DE"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kann</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1143000" marR="1650365" lvl="2" indent="-228600">
              <a:spcAft>
                <a:spcPts val="0"/>
              </a:spcAft>
              <a:buSzPts val="1200"/>
              <a:buFont typeface="Microsoft Sans Serif" panose="020B0604020202020204" pitchFamily="34" charset="0"/>
              <a:buChar char="▪"/>
              <a:tabLst>
                <a:tab pos="2287905" algn="l"/>
              </a:tabLst>
            </a:pPr>
            <a:r>
              <a:rPr lang="de-DE" sz="1200" dirty="0">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private</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Cloud</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sollte</a:t>
            </a:r>
            <a:r>
              <a:rPr lang="de-DE"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gewählt</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werden,</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wenn</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die</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Sicherheit</a:t>
            </a:r>
            <a:r>
              <a:rPr lang="de-DE" sz="1200" spc="245" dirty="0">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wichtiger</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ist</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als</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die</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Kosten</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90"/>
              </a:lnSpc>
              <a:spcBef>
                <a:spcPts val="45"/>
              </a:spcBef>
              <a:spcAft>
                <a:spcPts val="0"/>
              </a:spcAft>
              <a:buSzPts val="1200"/>
              <a:buFont typeface="Courier New" panose="02070309020205020404" pitchFamily="49" charset="0"/>
              <a:buChar char="o"/>
              <a:tabLst>
                <a:tab pos="1830705" algn="l"/>
              </a:tabLst>
            </a:pPr>
            <a:r>
              <a:rPr lang="de-DE" sz="1200" b="1" spc="-5" dirty="0">
                <a:latin typeface="Calibri" panose="020F0502020204030204" pitchFamily="34" charset="0"/>
                <a:ea typeface="Courier New" panose="02070309020205020404" pitchFamily="49" charset="0"/>
                <a:cs typeface="Times New Roman" panose="02020603050405020304" pitchFamily="18" charset="0"/>
              </a:rPr>
              <a:t>Hybrid</a:t>
            </a:r>
            <a:endParaRPr lang="de-DE" sz="1200" b="1" dirty="0">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50"/>
              </a:lnSpc>
              <a:buSzPts val="1200"/>
              <a:buFont typeface="Courier New" panose="02070309020205020404" pitchFamily="49" charset="0"/>
              <a:buChar char="o"/>
              <a:tabLst>
                <a:tab pos="1830705" algn="l"/>
              </a:tabLst>
            </a:pPr>
            <a:r>
              <a:rPr lang="de-DE" sz="1200" b="1" spc="-10" dirty="0">
                <a:latin typeface="Calibri" panose="020F0502020204030204" pitchFamily="34" charset="0"/>
                <a:ea typeface="Courier New" panose="02070309020205020404" pitchFamily="49" charset="0"/>
                <a:cs typeface="Times New Roman" panose="02020603050405020304" pitchFamily="18" charset="0"/>
              </a:rPr>
              <a:t>Community</a:t>
            </a:r>
            <a:r>
              <a:rPr lang="de-DE" sz="1200" b="1" spc="-85" dirty="0">
                <a:latin typeface="Calibri" panose="020F0502020204030204" pitchFamily="34" charset="0"/>
                <a:ea typeface="Courier New" panose="02070309020205020404" pitchFamily="49" charset="0"/>
                <a:cs typeface="Times New Roman" panose="02020603050405020304" pitchFamily="18" charset="0"/>
              </a:rPr>
              <a:t> </a:t>
            </a:r>
            <a:r>
              <a:rPr lang="de-DE" sz="1200" b="1" spc="-10" dirty="0">
                <a:latin typeface="Calibri" panose="020F0502020204030204" pitchFamily="34" charset="0"/>
                <a:ea typeface="Courier New" panose="02070309020205020404" pitchFamily="49" charset="0"/>
                <a:cs typeface="Times New Roman" panose="02020603050405020304" pitchFamily="18" charset="0"/>
              </a:rPr>
              <a:t>Cloud</a:t>
            </a:r>
            <a:endParaRPr lang="de-DE" sz="1100" dirty="0">
              <a:latin typeface="Calibri" panose="020F0502020204030204" pitchFamily="34" charset="0"/>
              <a:ea typeface="Courier New" panose="02070309020205020404" pitchFamily="49" charset="0"/>
              <a:cs typeface="Times New Roman" panose="02020603050405020304" pitchFamily="18" charset="0"/>
            </a:endParaRPr>
          </a:p>
          <a:p>
            <a:pPr marL="1143000" marR="1471930" lvl="2" indent="-228600">
              <a:lnSpc>
                <a:spcPct val="99000"/>
              </a:lnSpc>
              <a:spcAft>
                <a:spcPts val="0"/>
              </a:spcAft>
              <a:buSzPts val="1200"/>
              <a:buFont typeface="Microsoft Sans Serif" panose="020B0604020202020204" pitchFamily="34" charset="0"/>
              <a:buChar char="▪"/>
              <a:tabLst>
                <a:tab pos="2287905" algn="l"/>
              </a:tabLst>
            </a:pPr>
            <a:r>
              <a:rPr lang="de-DE" sz="1200" spc="-5" dirty="0">
                <a:latin typeface="Calibri" panose="020F0502020204030204" pitchFamily="34" charset="0"/>
                <a:ea typeface="Microsoft Sans Serif" panose="020B0604020202020204" pitchFamily="34" charset="0"/>
                <a:cs typeface="Times New Roman" panose="02020603050405020304" pitchFamily="18" charset="0"/>
              </a:rPr>
              <a:t>Ressourcen</a:t>
            </a:r>
            <a:r>
              <a:rPr lang="de-DE" sz="1200" spc="-4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und</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Kosten</a:t>
            </a:r>
            <a:r>
              <a:rPr lang="de-DE"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werden</a:t>
            </a:r>
            <a:r>
              <a:rPr lang="de-DE"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auf</a:t>
            </a:r>
            <a:r>
              <a:rPr lang="de-DE"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mehrere</a:t>
            </a:r>
            <a:r>
              <a:rPr lang="de-DE" sz="1200" spc="-4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verschiedene</a:t>
            </a:r>
            <a:r>
              <a:rPr lang="de-DE" sz="1200" spc="295" dirty="0">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Organisationen</a:t>
            </a:r>
            <a:r>
              <a:rPr lang="de-DE" sz="1200" spc="-4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aufgeteilt,</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die</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einen</a:t>
            </a:r>
            <a:r>
              <a:rPr lang="de-DE"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gemeinsamen</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Servicebedarf</a:t>
            </a:r>
            <a:r>
              <a:rPr lang="de-DE" sz="1200" spc="255" dirty="0">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haben</a:t>
            </a:r>
          </a:p>
          <a:p>
            <a:pPr marL="685800" marR="1471930" lvl="1" indent="-228600">
              <a:lnSpc>
                <a:spcPct val="99000"/>
              </a:lnSpc>
              <a:buSzPts val="1200"/>
              <a:buFont typeface="Microsoft Sans Serif" panose="020B0604020202020204" pitchFamily="34" charset="0"/>
              <a:buChar char="▪"/>
              <a:tabLst>
                <a:tab pos="2287905" algn="l"/>
              </a:tabLst>
            </a:pPr>
            <a:r>
              <a:rPr lang="de-DE" sz="1200" b="1" spc="-5" dirty="0">
                <a:latin typeface="Calibri" panose="020F0502020204030204" pitchFamily="34" charset="0"/>
                <a:ea typeface="Microsoft Sans Serif" panose="020B0604020202020204" pitchFamily="34" charset="0"/>
                <a:cs typeface="Times New Roman" panose="02020603050405020304" pitchFamily="18" charset="0"/>
              </a:rPr>
              <a:t>Multi Cloud</a:t>
            </a:r>
          </a:p>
          <a:p>
            <a:pPr marR="1471930" lvl="1">
              <a:lnSpc>
                <a:spcPct val="99000"/>
              </a:lnSpc>
              <a:buSzPts val="1200"/>
              <a:tabLst>
                <a:tab pos="2287905" algn="l"/>
              </a:tabLst>
            </a:pPr>
            <a:r>
              <a:rPr lang="de-DE" sz="1200" spc="-5" dirty="0">
                <a:latin typeface="Calibri" panose="020F0502020204030204" pitchFamily="34" charset="0"/>
                <a:ea typeface="Microsoft Sans Serif" panose="020B0604020202020204" pitchFamily="34" charset="0"/>
                <a:cs typeface="Times New Roman" panose="02020603050405020304" pitchFamily="18" charset="0"/>
              </a:rPr>
              <a:t>Cloud Dienste die von verschiedenen Anbietern Bezogen werden (</a:t>
            </a:r>
            <a:r>
              <a:rPr lang="de-DE" sz="1200" spc="-5" dirty="0" err="1">
                <a:latin typeface="Calibri" panose="020F0502020204030204" pitchFamily="34" charset="0"/>
                <a:ea typeface="Microsoft Sans Serif" panose="020B0604020202020204" pitchFamily="34" charset="0"/>
                <a:cs typeface="Times New Roman" panose="02020603050405020304" pitchFamily="18" charset="0"/>
              </a:rPr>
              <a:t>Bsp</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 Messaging outlook.com, Anti Viren Lösung in der Cloud….)</a:t>
            </a:r>
            <a:r>
              <a:rPr lang="de-DE" sz="1200" b="1" spc="-5" dirty="0">
                <a:latin typeface="Calibri" panose="020F0502020204030204" pitchFamily="34" charset="0"/>
                <a:ea typeface="Microsoft Sans Serif" panose="020B0604020202020204" pitchFamily="34" charset="0"/>
                <a:cs typeface="Times New Roman" panose="02020603050405020304" pitchFamily="18" charset="0"/>
              </a:rPr>
              <a:t>	</a:t>
            </a:r>
            <a:endParaRPr lang="de-DE" sz="1200" b="1" dirty="0">
              <a:latin typeface="Calibri" panose="020F0502020204030204" pitchFamily="34" charset="0"/>
              <a:ea typeface="Microsoft Sans Serif" panose="020B0604020202020204" pitchFamily="34" charset="0"/>
              <a:cs typeface="Times New Roman" panose="02020603050405020304" pitchFamily="18" charset="0"/>
            </a:endParaRPr>
          </a:p>
          <a:p>
            <a:pPr>
              <a:spcBef>
                <a:spcPts val="60"/>
              </a:spcBef>
            </a:pPr>
            <a:r>
              <a:rPr lang="de-DE" sz="1150" dirty="0">
                <a:latin typeface="Calibri" panose="020F0502020204030204" pitchFamily="34" charset="0"/>
                <a:ea typeface="Calibri" panose="020F0502020204030204" pitchFamily="34" charset="0"/>
                <a:cs typeface="Calibri" panose="020F0502020204030204" pitchFamily="34" charset="0"/>
              </a:rPr>
              <a:t> </a:t>
            </a:r>
            <a:endParaRPr lang="de-DE"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Grafik 3">
            <a:extLst>
              <a:ext uri="{FF2B5EF4-FFF2-40B4-BE49-F238E27FC236}">
                <a16:creationId xmlns:a16="http://schemas.microsoft.com/office/drawing/2014/main" id="{6CB866BB-E7BD-4656-B374-1388316C7C64}"/>
              </a:ext>
            </a:extLst>
          </p:cNvPr>
          <p:cNvPicPr>
            <a:picLocks noChangeAspect="1"/>
          </p:cNvPicPr>
          <p:nvPr/>
        </p:nvPicPr>
        <p:blipFill>
          <a:blip r:embed="rId4"/>
          <a:stretch>
            <a:fillRect/>
          </a:stretch>
        </p:blipFill>
        <p:spPr>
          <a:xfrm>
            <a:off x="6327789" y="316113"/>
            <a:ext cx="3971911" cy="2319338"/>
          </a:xfrm>
          <a:prstGeom prst="rect">
            <a:avLst/>
          </a:prstGeom>
        </p:spPr>
      </p:pic>
      <p:sp>
        <p:nvSpPr>
          <p:cNvPr id="5" name="Rechteck 4">
            <a:extLst>
              <a:ext uri="{FF2B5EF4-FFF2-40B4-BE49-F238E27FC236}">
                <a16:creationId xmlns:a16="http://schemas.microsoft.com/office/drawing/2014/main" id="{D3B141AE-67D4-41C4-83B5-2B575FA900A9}"/>
              </a:ext>
            </a:extLst>
          </p:cNvPr>
          <p:cNvSpPr/>
          <p:nvPr/>
        </p:nvSpPr>
        <p:spPr>
          <a:xfrm>
            <a:off x="7353693" y="7243908"/>
            <a:ext cx="5346700" cy="215444"/>
          </a:xfrm>
          <a:prstGeom prst="rect">
            <a:avLst/>
          </a:prstGeom>
        </p:spPr>
        <p:txBody>
          <a:bodyPr>
            <a:spAutoFit/>
          </a:bodyPr>
          <a:lstStyle/>
          <a:p>
            <a:r>
              <a:rPr lang="de-DE" sz="800"/>
              <a:t>https://docs.microsoft.com/de-de/azure/vmware-cloudsimple/horizon-guide</a:t>
            </a:r>
          </a:p>
        </p:txBody>
      </p:sp>
    </p:spTree>
    <p:extLst>
      <p:ext uri="{BB962C8B-B14F-4D97-AF65-F5344CB8AC3E}">
        <p14:creationId xmlns:p14="http://schemas.microsoft.com/office/powerpoint/2010/main" val="297898782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lvl="0" indent="-457200">
              <a:buFont typeface="+mj-lt"/>
              <a:buAutoNum type="arabicPeriod" startAt="13"/>
            </a:pPr>
            <a:r>
              <a:rPr lang="de-DE" sz="2000" b="1">
                <a:solidFill>
                  <a:prstClr val="black"/>
                </a:solidFill>
              </a:rPr>
              <a:t>Cloud-Sicherheit </a:t>
            </a:r>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A24325CE-7867-4276-9275-648336BCC4A9}"/>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F6C4A08B-E37C-47F0-9454-A08CF1478649}"/>
              </a:ext>
            </a:extLst>
          </p:cNvPr>
          <p:cNvSpPr/>
          <p:nvPr/>
        </p:nvSpPr>
        <p:spPr>
          <a:xfrm>
            <a:off x="546100" y="2414707"/>
            <a:ext cx="5166360" cy="2498120"/>
          </a:xfrm>
          <a:prstGeom prst="rect">
            <a:avLst/>
          </a:prstGeom>
        </p:spPr>
        <p:txBody>
          <a:bodyPr wrap="square">
            <a:spAutoFit/>
          </a:bodyPr>
          <a:lstStyle/>
          <a:p>
            <a:pPr lvl="0"/>
            <a:r>
              <a:rPr lang="de-DE" sz="1200" b="1"/>
              <a:t>Als Dienstleistung</a:t>
            </a:r>
          </a:p>
          <a:p>
            <a:pPr lvl="1"/>
            <a:r>
              <a:rPr lang="de-DE" sz="1200" b="1"/>
              <a:t>Software as a Service (SaaS)</a:t>
            </a:r>
            <a:endParaRPr lang="de-DE" sz="1200"/>
          </a:p>
          <a:p>
            <a:pPr lvl="2"/>
            <a:r>
              <a:rPr lang="de-DE" sz="1200"/>
              <a:t>Stellt die gesamte Hardware, das Betriebssystem, die Software und die Anwendungen bereit, die für die Bereitstellung eines vollständigen Dienstes (Services) erforderlich sind</a:t>
            </a:r>
          </a:p>
          <a:p>
            <a:pPr lvl="0"/>
            <a:r>
              <a:rPr lang="de-DE" sz="1200" b="1"/>
              <a:t>Infrastruktur-as-a-Service (IaaS)</a:t>
            </a:r>
          </a:p>
          <a:p>
            <a:pPr lvl="1"/>
            <a:r>
              <a:rPr lang="de-DE" sz="1200"/>
              <a:t>Stellt die gesamte Hardware, das Betriebssystem und die Backend- Software zur Verfügung, die Sie für die Entwicklung Ihrer eigenen Software oder Dienstleistung benötigen</a:t>
            </a:r>
          </a:p>
          <a:p>
            <a:pPr lvl="0"/>
            <a:r>
              <a:rPr lang="de-DE" sz="1200" b="1"/>
              <a:t>Plattform-as-a-Service (PaaS)</a:t>
            </a:r>
          </a:p>
          <a:p>
            <a:pPr lvl="1"/>
            <a:r>
              <a:rPr lang="de-DE" sz="1200"/>
              <a:t>Stellt Ihrer Organisation die Hardware und Software zur Verfügung, die für den Betrieb eines bestimmten Dienstes erforderlich ist</a:t>
            </a:r>
          </a:p>
          <a:p>
            <a:pPr>
              <a:spcBef>
                <a:spcPts val="60"/>
              </a:spcBef>
            </a:pPr>
            <a:r>
              <a:rPr lang="de-DE" sz="1150">
                <a:latin typeface="Calibri" panose="020F0502020204030204" pitchFamily="34" charset="0"/>
                <a:ea typeface="Calibri" panose="020F0502020204030204" pitchFamily="34" charset="0"/>
                <a:cs typeface="Calibri" panose="020F0502020204030204" pitchFamily="34" charset="0"/>
              </a:rPr>
              <a:t> </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Grafik 9">
            <a:extLst>
              <a:ext uri="{FF2B5EF4-FFF2-40B4-BE49-F238E27FC236}">
                <a16:creationId xmlns:a16="http://schemas.microsoft.com/office/drawing/2014/main" id="{36360429-F9DA-41A8-85CD-C21D228AC9AA}"/>
              </a:ext>
            </a:extLst>
          </p:cNvPr>
          <p:cNvPicPr>
            <a:picLocks noChangeAspect="1"/>
          </p:cNvPicPr>
          <p:nvPr/>
        </p:nvPicPr>
        <p:blipFill>
          <a:blip r:embed="rId4"/>
          <a:stretch>
            <a:fillRect/>
          </a:stretch>
        </p:blipFill>
        <p:spPr>
          <a:xfrm>
            <a:off x="5575300" y="1314429"/>
            <a:ext cx="4581286" cy="4675208"/>
          </a:xfrm>
          <a:prstGeom prst="rect">
            <a:avLst/>
          </a:prstGeom>
        </p:spPr>
      </p:pic>
    </p:spTree>
    <p:extLst>
      <p:ext uri="{BB962C8B-B14F-4D97-AF65-F5344CB8AC3E}">
        <p14:creationId xmlns:p14="http://schemas.microsoft.com/office/powerpoint/2010/main" val="224019463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lvl="0" indent="-457200">
              <a:buFont typeface="+mj-lt"/>
              <a:buAutoNum type="arabicPeriod" startAt="13"/>
            </a:pPr>
            <a:r>
              <a:rPr lang="de-DE" sz="2000" b="1">
                <a:solidFill>
                  <a:prstClr val="black"/>
                </a:solidFill>
              </a:rPr>
              <a:t>Cloud-Sicherheit </a:t>
            </a:r>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A24325CE-7867-4276-9275-648336BCC4A9}"/>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F6C4A08B-E37C-47F0-9454-A08CF1478649}"/>
              </a:ext>
            </a:extLst>
          </p:cNvPr>
          <p:cNvSpPr/>
          <p:nvPr/>
        </p:nvSpPr>
        <p:spPr>
          <a:xfrm>
            <a:off x="546100" y="2414707"/>
            <a:ext cx="8686800" cy="3975447"/>
          </a:xfrm>
          <a:prstGeom prst="rect">
            <a:avLst/>
          </a:prstGeom>
        </p:spPr>
        <p:txBody>
          <a:bodyPr wrap="square">
            <a:spAutoFit/>
          </a:bodyPr>
          <a:lstStyle/>
          <a:p>
            <a:pPr lvl="0"/>
            <a:r>
              <a:rPr lang="de-DE" sz="1200" b="1"/>
              <a:t>Sicherheit as a Service (SECaaS)</a:t>
            </a:r>
          </a:p>
          <a:p>
            <a:pPr lvl="1"/>
            <a:r>
              <a:rPr lang="de-DE" sz="1200"/>
              <a:t>Bietet Ihrem Unternehmen verschiedene Arten von Sicherheitsdiensten, ohne dass Sie ein eigenes Cybersecurity-Personal unterhalten müssen</a:t>
            </a:r>
          </a:p>
          <a:p>
            <a:pPr lvl="1"/>
            <a:r>
              <a:rPr lang="de-DE" sz="1200"/>
              <a:t>Anti-Malware-Lösungen waren eines der ersten SECaaS-Produkte</a:t>
            </a:r>
          </a:p>
          <a:p>
            <a:pPr lvl="0"/>
            <a:r>
              <a:rPr lang="de-DE" sz="1200"/>
              <a:t>Einige Lösungen scannen möglicherweise nicht alle Dateien auf Ihrem System</a:t>
            </a:r>
          </a:p>
          <a:p>
            <a:pPr lvl="0"/>
            <a:r>
              <a:rPr lang="de-DE" sz="1200"/>
              <a:t>Cloud-basierte Schwachstellen-Scans können die Perspektive des Angreifers besser darstellen</a:t>
            </a:r>
          </a:p>
          <a:p>
            <a:pPr lvl="0"/>
            <a:r>
              <a:rPr lang="de-DE" sz="1200"/>
              <a:t>Ihre Schwachstellendaten können auf dem Server des Cloud-Anbieters gespeichert werden</a:t>
            </a:r>
          </a:p>
          <a:p>
            <a:pPr lvl="0"/>
            <a:r>
              <a:rPr lang="de-DE" sz="1200" b="1"/>
              <a:t>Sandboxing</a:t>
            </a:r>
          </a:p>
          <a:p>
            <a:pPr lvl="1"/>
            <a:r>
              <a:rPr lang="de-DE" sz="1200"/>
              <a:t>Verwendet separate virtuelle Netzwerke, damit Sicherheitsexperten verdächtige oder bösartige Dateien testen können</a:t>
            </a:r>
          </a:p>
          <a:p>
            <a:pPr lvl="0"/>
            <a:r>
              <a:rPr lang="de-DE" sz="1200" b="1"/>
              <a:t>Schutz vor Datenverlust (DLP) </a:t>
            </a:r>
          </a:p>
          <a:p>
            <a:pPr lvl="0"/>
            <a:r>
              <a:rPr lang="de-DE" sz="1200"/>
              <a:t>o </a:t>
            </a:r>
            <a:r>
              <a:rPr lang="de-DE" sz="1200" b="1"/>
              <a:t>Kontinuierliche Überwachung </a:t>
            </a:r>
          </a:p>
          <a:p>
            <a:pPr lvl="0"/>
            <a:r>
              <a:rPr lang="de-DE" sz="1200"/>
              <a:t>o </a:t>
            </a:r>
            <a:r>
              <a:rPr lang="de-DE" sz="1200" b="1"/>
              <a:t>Zugriffskontrolle (Access Control)</a:t>
            </a:r>
          </a:p>
          <a:p>
            <a:r>
              <a:rPr lang="de-DE" sz="1200"/>
              <a:t>o </a:t>
            </a:r>
            <a:r>
              <a:rPr lang="de-DE" sz="1200" b="1"/>
              <a:t>Identitätsmanagement (Identity Access Management)</a:t>
            </a:r>
          </a:p>
          <a:p>
            <a:r>
              <a:rPr lang="de-DE" sz="1200"/>
              <a:t>o</a:t>
            </a:r>
            <a:r>
              <a:rPr lang="de-DE" sz="1200" b="1"/>
              <a:t> Geschäftskontinuität (Business Continuity)</a:t>
            </a:r>
          </a:p>
          <a:p>
            <a:r>
              <a:rPr lang="de-DE" sz="1200"/>
              <a:t>o </a:t>
            </a:r>
            <a:r>
              <a:rPr lang="de-DE" sz="1200" b="1"/>
              <a:t>Desaster Recovery</a:t>
            </a:r>
            <a:endParaRPr lang="de-DE" sz="1200"/>
          </a:p>
          <a:p>
            <a:pPr lvl="0"/>
            <a:r>
              <a:rPr lang="de-DE" sz="1200" b="1"/>
              <a:t>Cloud-Sicherheit</a:t>
            </a:r>
          </a:p>
          <a:p>
            <a:pPr lvl="1"/>
            <a:r>
              <a:rPr lang="de-DE" sz="1200"/>
              <a:t>Kollokierte Daten können zu einem Sicherheitsrisiko werden</a:t>
            </a:r>
          </a:p>
          <a:p>
            <a:pPr lvl="1"/>
            <a:r>
              <a:rPr lang="de-DE" sz="1200"/>
              <a:t>Konfigurieren, verwalten und prüfen Sie den Benutzerzugriff auf virtualisierte Server</a:t>
            </a:r>
          </a:p>
          <a:p>
            <a:pPr lvl="1"/>
            <a:r>
              <a:rPr lang="de-DE" sz="1200"/>
              <a:t>Die sichere Nutzung der Cloud erfordert gute Sicherheitsrichtlinien</a:t>
            </a:r>
          </a:p>
          <a:p>
            <a:pPr lvl="1"/>
            <a:r>
              <a:rPr lang="de-DE" sz="1200"/>
              <a:t>Nach der Deprovisionierung können Datenreste zurückbleiben</a:t>
            </a:r>
          </a:p>
          <a:p>
            <a:pPr>
              <a:spcBef>
                <a:spcPts val="60"/>
              </a:spcBef>
            </a:pPr>
            <a:r>
              <a:rPr lang="de-DE" sz="1150">
                <a:latin typeface="Calibri" panose="020F0502020204030204" pitchFamily="34" charset="0"/>
                <a:ea typeface="Calibri" panose="020F0502020204030204" pitchFamily="34" charset="0"/>
                <a:cs typeface="Calibri" panose="020F0502020204030204" pitchFamily="34" charset="0"/>
              </a:rPr>
              <a:t> </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7444875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lvl="0" indent="-457200">
              <a:buFont typeface="+mj-lt"/>
              <a:buAutoNum type="arabicPeriod" startAt="13"/>
            </a:pPr>
            <a:r>
              <a:rPr lang="de-DE" sz="2000" b="1">
                <a:solidFill>
                  <a:prstClr val="black"/>
                </a:solidFill>
              </a:rPr>
              <a:t>Cloud-Sicherheit </a:t>
            </a:r>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A24325CE-7867-4276-9275-648336BCC4A9}"/>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F6C4A08B-E37C-47F0-9454-A08CF1478649}"/>
              </a:ext>
            </a:extLst>
          </p:cNvPr>
          <p:cNvSpPr/>
          <p:nvPr/>
        </p:nvSpPr>
        <p:spPr>
          <a:xfrm>
            <a:off x="563418" y="2864268"/>
            <a:ext cx="8715664" cy="3046988"/>
          </a:xfrm>
          <a:prstGeom prst="rect">
            <a:avLst/>
          </a:prstGeom>
        </p:spPr>
        <p:txBody>
          <a:bodyPr wrap="square">
            <a:spAutoFit/>
          </a:bodyPr>
          <a:lstStyle/>
          <a:p>
            <a:pPr lvl="0"/>
            <a:r>
              <a:rPr lang="de-DE" sz="1200" b="1"/>
              <a:t>Server verteidigen</a:t>
            </a:r>
          </a:p>
          <a:p>
            <a:pPr lvl="1"/>
            <a:r>
              <a:rPr lang="de-DE" sz="1200" b="1"/>
              <a:t>Dateiserver </a:t>
            </a:r>
          </a:p>
          <a:p>
            <a:pPr lvl="1"/>
            <a:r>
              <a:rPr lang="de-DE" sz="1200"/>
              <a:t>werden zum Speichern, Übertragen, Migrieren, Synchronisieren und Archivieren von Dateien für Ihr Unternehmen verwendet</a:t>
            </a:r>
          </a:p>
          <a:p>
            <a:pPr lvl="1"/>
            <a:r>
              <a:rPr lang="de-DE" sz="1200"/>
              <a:t>E-Mail-Server sind ein häufiges Ziel von Angriffen aufgrund der Daten, die sie enthalten</a:t>
            </a:r>
          </a:p>
          <a:p>
            <a:pPr lvl="1"/>
            <a:r>
              <a:rPr lang="de-DE" sz="1200"/>
              <a:t>Webserver sollten in Ihrer DMZ platziert werden</a:t>
            </a:r>
          </a:p>
          <a:p>
            <a:pPr lvl="1"/>
            <a:r>
              <a:rPr lang="de-DE" sz="1200" b="1"/>
              <a:t>FTP-Server</a:t>
            </a:r>
          </a:p>
          <a:p>
            <a:pPr lvl="1"/>
            <a:r>
              <a:rPr lang="de-DE" sz="1200"/>
              <a:t>Ein spezieller Typ von Dateiserver, der zum Hosten von Dateien für die Verteilung über das Web verwendet wird</a:t>
            </a:r>
          </a:p>
          <a:p>
            <a:pPr lvl="1"/>
            <a:r>
              <a:rPr lang="de-DE" sz="1200"/>
              <a:t>FTP-Server sollten so konfiguriert sein, dass sie TLS-Verbindungen erfordern</a:t>
            </a:r>
          </a:p>
          <a:p>
            <a:pPr lvl="1"/>
            <a:r>
              <a:rPr lang="de-DE" sz="1200" b="1"/>
              <a:t>Domänen-Controller</a:t>
            </a:r>
          </a:p>
          <a:p>
            <a:pPr lvl="1"/>
            <a:r>
              <a:rPr lang="de-DE" sz="1200"/>
              <a:t>Ein Server, der als zentrales Repository für alle Benutzerkonten und die zugehörigen Passwörter für das Netzwerk dient</a:t>
            </a:r>
          </a:p>
          <a:p>
            <a:r>
              <a:rPr lang="de-DE" sz="1200"/>
              <a:t>             Active Directory ist ein Ziel für Privilegien Eskalation und </a:t>
            </a:r>
            <a:r>
              <a:rPr lang="de-DE" sz="1200">
                <a:highlight>
                  <a:srgbClr val="FFFF00"/>
                </a:highlight>
              </a:rPr>
              <a:t>laterale Bewegungen </a:t>
            </a:r>
            <a:r>
              <a:rPr lang="de-DE" sz="1200">
                <a:highlight>
                  <a:srgbClr val="FFFF00"/>
                </a:highlight>
                <a:ea typeface="Calibri" panose="020F0502020204030204" pitchFamily="34" charset="0"/>
                <a:cs typeface="Calibri" panose="020F0502020204030204" pitchFamily="34" charset="0"/>
              </a:rPr>
              <a:t> </a:t>
            </a:r>
          </a:p>
          <a:p>
            <a:pPr lvl="1"/>
            <a:endParaRPr lang="de-DE" sz="1200" b="1"/>
          </a:p>
          <a:p>
            <a:r>
              <a:rPr lang="de-DE" sz="1200" b="1"/>
              <a:t>Cloud-basierte Infrastruktur</a:t>
            </a:r>
          </a:p>
          <a:p>
            <a:pPr lvl="1"/>
            <a:r>
              <a:rPr lang="de-DE" sz="1200"/>
              <a:t>Die Cloud-basierte Infrastruktur muss so konfiguriert werden, dass sie das gleiche Maß an Sicherheit bietet wie eine lokale Lösung</a:t>
            </a:r>
          </a:p>
          <a:p>
            <a:pPr lvl="1"/>
            <a:r>
              <a:rPr lang="de-DE" sz="1200" b="1"/>
              <a:t> </a:t>
            </a:r>
          </a:p>
          <a:p>
            <a:endParaRPr lang="de-DE" sz="1200">
              <a:effectLst/>
              <a:highlight>
                <a:srgbClr val="FFFF00"/>
              </a:highlight>
              <a:ea typeface="Calibri" panose="020F0502020204030204" pitchFamily="34" charset="0"/>
              <a:cs typeface="Times New Roman" panose="02020603050405020304" pitchFamily="18" charset="0"/>
            </a:endParaRPr>
          </a:p>
        </p:txBody>
      </p:sp>
      <p:sp>
        <p:nvSpPr>
          <p:cNvPr id="4" name="Rechteck 3">
            <a:extLst>
              <a:ext uri="{FF2B5EF4-FFF2-40B4-BE49-F238E27FC236}">
                <a16:creationId xmlns:a16="http://schemas.microsoft.com/office/drawing/2014/main" id="{53A7D052-3DB3-4B4F-8047-7C784654CF50}"/>
              </a:ext>
            </a:extLst>
          </p:cNvPr>
          <p:cNvSpPr/>
          <p:nvPr/>
        </p:nvSpPr>
        <p:spPr>
          <a:xfrm>
            <a:off x="5056217" y="1406768"/>
            <a:ext cx="5346700" cy="1384995"/>
          </a:xfrm>
          <a:prstGeom prst="rect">
            <a:avLst/>
          </a:prstGeom>
        </p:spPr>
        <p:txBody>
          <a:bodyPr>
            <a:spAutoFit/>
          </a:bodyPr>
          <a:lstStyle/>
          <a:p>
            <a:r>
              <a:rPr lang="de-DE" sz="1200">
                <a:solidFill>
                  <a:srgbClr val="222222"/>
                </a:solidFill>
              </a:rPr>
              <a:t>Network </a:t>
            </a:r>
            <a:r>
              <a:rPr lang="de-DE" sz="1200">
                <a:solidFill>
                  <a:srgbClr val="222222"/>
                </a:solidFill>
                <a:highlight>
                  <a:srgbClr val="FFFF00"/>
                </a:highlight>
              </a:rPr>
              <a:t>Lateral Movement</a:t>
            </a:r>
          </a:p>
          <a:p>
            <a:r>
              <a:rPr lang="de-DE" sz="1200" b="1">
                <a:solidFill>
                  <a:srgbClr val="202124"/>
                </a:solidFill>
              </a:rPr>
              <a:t>Beschreibung</a:t>
            </a:r>
          </a:p>
          <a:p>
            <a:r>
              <a:rPr lang="de-DE" sz="1200">
                <a:solidFill>
                  <a:srgbClr val="4D5156"/>
                </a:solidFill>
              </a:rPr>
              <a:t>Aus dem Englischen übersetzt-Network Lateral Movement oder einfach "Lateral Movement" bezieht sich auf die Techniken, mit denen sich Cyber-Angreifer oder "Bedrohungsakteure" schrittweise durch ein Netzwerk bewegen, wenn sie nach den Schlüsseldaten und Assets suchen, die letztendlich das Ziel ihrer Angriffskampagnen sind . </a:t>
            </a:r>
            <a:r>
              <a:rPr lang="de-DE" sz="1200">
                <a:solidFill>
                  <a:srgbClr val="1A0DAB"/>
                </a:solidFill>
                <a:hlinkClick r:id="rId4"/>
              </a:rPr>
              <a:t>Wikipedia (Englisch)</a:t>
            </a:r>
            <a:endParaRPr lang="de-DE" sz="1200" b="0" i="0">
              <a:solidFill>
                <a:srgbClr val="4D5156"/>
              </a:solidFill>
              <a:effectLst/>
            </a:endParaRPr>
          </a:p>
        </p:txBody>
      </p:sp>
    </p:spTree>
    <p:extLst>
      <p:ext uri="{BB962C8B-B14F-4D97-AF65-F5344CB8AC3E}">
        <p14:creationId xmlns:p14="http://schemas.microsoft.com/office/powerpoint/2010/main" val="107982825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lvl="0" indent="-457200">
              <a:buFont typeface="+mj-lt"/>
              <a:buAutoNum type="arabicPeriod" startAt="13"/>
            </a:pPr>
            <a:r>
              <a:rPr lang="de-DE" sz="2000" b="1">
                <a:solidFill>
                  <a:prstClr val="black"/>
                </a:solidFill>
              </a:rPr>
              <a:t>Cloud-Sicherheit </a:t>
            </a:r>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A24325CE-7867-4276-9275-648336BCC4A9}"/>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5" name="Rechteck 4">
            <a:extLst>
              <a:ext uri="{FF2B5EF4-FFF2-40B4-BE49-F238E27FC236}">
                <a16:creationId xmlns:a16="http://schemas.microsoft.com/office/drawing/2014/main" id="{1DA7E231-9FE2-4788-8C7E-0159F543E652}"/>
              </a:ext>
            </a:extLst>
          </p:cNvPr>
          <p:cNvSpPr/>
          <p:nvPr/>
        </p:nvSpPr>
        <p:spPr>
          <a:xfrm>
            <a:off x="769205" y="3161376"/>
            <a:ext cx="8211312" cy="2274469"/>
          </a:xfrm>
          <a:prstGeom prst="rect">
            <a:avLst/>
          </a:prstGeom>
        </p:spPr>
        <p:txBody>
          <a:bodyPr wrap="square">
            <a:spAutoFit/>
          </a:bodyPr>
          <a:lstStyle/>
          <a:p>
            <a:pPr marL="342900" lvl="0" indent="-342900">
              <a:buSzPts val="1200"/>
              <a:buFont typeface="Symbol" panose="05050102010706020507" pitchFamily="18" charset="2"/>
              <a:buChar char=""/>
              <a:tabLst>
                <a:tab pos="294005" algn="l"/>
              </a:tabLst>
            </a:pPr>
            <a:r>
              <a:rPr lang="de-DE" sz="1200" b="1" spc="-10" dirty="0">
                <a:latin typeface="Calibri" panose="020F0502020204030204" pitchFamily="34" charset="0"/>
                <a:ea typeface="Symbol" panose="05050102010706020507" pitchFamily="18" charset="2"/>
                <a:cs typeface="Times New Roman" panose="02020603050405020304" pitchFamily="18" charset="0"/>
              </a:rPr>
              <a:t>Virtuelle</a:t>
            </a:r>
            <a:r>
              <a:rPr lang="de-DE" sz="1200" b="1" spc="-45" dirty="0">
                <a:latin typeface="Calibri" panose="020F0502020204030204" pitchFamily="34" charset="0"/>
                <a:ea typeface="Symbol" panose="05050102010706020507" pitchFamily="18" charset="2"/>
                <a:cs typeface="Times New Roman" panose="02020603050405020304" pitchFamily="18" charset="0"/>
              </a:rPr>
              <a:t> </a:t>
            </a:r>
            <a:r>
              <a:rPr lang="de-DE" sz="1200" b="1" spc="-10" dirty="0">
                <a:latin typeface="Calibri" panose="020F0502020204030204" pitchFamily="34" charset="0"/>
                <a:ea typeface="Symbol" panose="05050102010706020507" pitchFamily="18" charset="2"/>
                <a:cs typeface="Times New Roman" panose="02020603050405020304" pitchFamily="18" charset="0"/>
              </a:rPr>
              <a:t>Private</a:t>
            </a:r>
            <a:r>
              <a:rPr lang="de-DE" sz="1200" b="1" spc="-35" dirty="0">
                <a:latin typeface="Calibri" panose="020F0502020204030204" pitchFamily="34" charset="0"/>
                <a:ea typeface="Symbol" panose="05050102010706020507" pitchFamily="18" charset="2"/>
                <a:cs typeface="Times New Roman" panose="02020603050405020304" pitchFamily="18" charset="0"/>
              </a:rPr>
              <a:t> </a:t>
            </a:r>
            <a:r>
              <a:rPr lang="de-DE" sz="1200" b="1" spc="-10" dirty="0">
                <a:latin typeface="Calibri" panose="020F0502020204030204" pitchFamily="34" charset="0"/>
                <a:ea typeface="Symbol" panose="05050102010706020507" pitchFamily="18" charset="2"/>
                <a:cs typeface="Times New Roman" panose="02020603050405020304" pitchFamily="18" charset="0"/>
              </a:rPr>
              <a:t>Cloud</a:t>
            </a:r>
            <a:r>
              <a:rPr lang="de-DE" sz="1200" b="1" spc="-35" dirty="0">
                <a:latin typeface="Calibri" panose="020F0502020204030204" pitchFamily="34" charset="0"/>
                <a:ea typeface="Symbol" panose="05050102010706020507" pitchFamily="18" charset="2"/>
                <a:cs typeface="Times New Roman" panose="02020603050405020304" pitchFamily="18" charset="0"/>
              </a:rPr>
              <a:t> </a:t>
            </a:r>
            <a:r>
              <a:rPr lang="de-DE" sz="1200" b="1" spc="-10" dirty="0">
                <a:latin typeface="Calibri" panose="020F0502020204030204" pitchFamily="34" charset="0"/>
                <a:ea typeface="Symbol" panose="05050102010706020507" pitchFamily="18" charset="2"/>
                <a:cs typeface="Times New Roman" panose="02020603050405020304" pitchFamily="18" charset="0"/>
              </a:rPr>
              <a:t>(VPC)</a:t>
            </a:r>
            <a:endParaRPr lang="de-DE" sz="1200" b="1" dirty="0">
              <a:latin typeface="Calibri" panose="020F0502020204030204" pitchFamily="34" charset="0"/>
              <a:ea typeface="Symbol" panose="05050102010706020507" pitchFamily="18" charset="2"/>
              <a:cs typeface="Times New Roman" panose="02020603050405020304" pitchFamily="18" charset="0"/>
            </a:endParaRPr>
          </a:p>
          <a:p>
            <a:pPr marL="742950" marR="174625" lvl="1" indent="-285750">
              <a:lnSpc>
                <a:spcPts val="1420"/>
              </a:lnSpc>
              <a:spcBef>
                <a:spcPts val="5"/>
              </a:spcBef>
              <a:spcAft>
                <a:spcPts val="0"/>
              </a:spcAft>
              <a:buSzPts val="1200"/>
              <a:buFont typeface="Courier New" panose="02070309020205020404" pitchFamily="49" charset="0"/>
              <a:buChar char="o"/>
              <a:tabLst>
                <a:tab pos="751205" algn="l"/>
              </a:tabLst>
            </a:pPr>
            <a:r>
              <a:rPr lang="de-DE" sz="1200" spc="-5" dirty="0">
                <a:latin typeface="Calibri" panose="020F0502020204030204" pitchFamily="34" charset="0"/>
                <a:ea typeface="Courier New" panose="02070309020205020404" pitchFamily="49" charset="0"/>
                <a:cs typeface="Times New Roman" panose="02020603050405020304" pitchFamily="18" charset="0"/>
              </a:rPr>
              <a:t>Ein</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privates</a:t>
            </a:r>
            <a:r>
              <a:rPr lang="de-DE" sz="1200" spc="-3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Netzwerksegment,</a:t>
            </a:r>
            <a:r>
              <a:rPr lang="de-DE" sz="1200" spc="-35"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das</a:t>
            </a:r>
            <a:r>
              <a:rPr lang="de-DE" sz="1200" spc="-3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einem</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einzelnen</a:t>
            </a:r>
            <a:r>
              <a:rPr lang="de-DE" sz="1200" spc="10" dirty="0">
                <a:latin typeface="Calibri" panose="020F0502020204030204" pitchFamily="34" charset="0"/>
                <a:ea typeface="Courier New" panose="02070309020205020404" pitchFamily="49" charset="0"/>
                <a:cs typeface="Times New Roman" panose="02020603050405020304" pitchFamily="18" charset="0"/>
              </a:rPr>
              <a:t> </a:t>
            </a:r>
            <a:r>
              <a:rPr lang="de-DE" sz="1200" spc="-10" dirty="0">
                <a:latin typeface="Calibri" panose="020F0502020204030204" pitchFamily="34" charset="0"/>
                <a:ea typeface="Courier New" panose="02070309020205020404" pitchFamily="49" charset="0"/>
                <a:cs typeface="Times New Roman" panose="02020603050405020304" pitchFamily="18" charset="0"/>
              </a:rPr>
              <a:t>Cloud-Kunden</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innerhalb</a:t>
            </a:r>
            <a:r>
              <a:rPr lang="de-DE" sz="1200" spc="245" dirty="0">
                <a:latin typeface="Times New Roman" panose="02020603050405020304" pitchFamily="18"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einer</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öffentlichen</a:t>
            </a:r>
            <a:r>
              <a:rPr lang="de-DE" sz="1200" spc="5" dirty="0">
                <a:latin typeface="Calibri" panose="020F0502020204030204" pitchFamily="34" charset="0"/>
                <a:ea typeface="Courier New" panose="02070309020205020404" pitchFamily="49" charset="0"/>
                <a:cs typeface="Times New Roman" panose="02020603050405020304" pitchFamily="18" charset="0"/>
              </a:rPr>
              <a:t> </a:t>
            </a:r>
            <a:r>
              <a:rPr lang="de-DE" sz="1200" spc="-10" dirty="0">
                <a:latin typeface="Calibri" panose="020F0502020204030204" pitchFamily="34" charset="0"/>
                <a:ea typeface="Courier New" panose="02070309020205020404" pitchFamily="49" charset="0"/>
                <a:cs typeface="Times New Roman" panose="02020603050405020304" pitchFamily="18" charset="0"/>
              </a:rPr>
              <a:t>Cloud</a:t>
            </a:r>
            <a:r>
              <a:rPr lang="de-DE" sz="1200" spc="-3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zur</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Verfügung</a:t>
            </a:r>
            <a:r>
              <a:rPr lang="de-DE" sz="1200" spc="-1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gestellt</a:t>
            </a:r>
            <a:r>
              <a:rPr lang="de-DE" sz="1200" spc="-1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wird</a:t>
            </a:r>
            <a:endParaRPr lang="de-DE" sz="1200" dirty="0">
              <a:latin typeface="Calibri" panose="020F0502020204030204" pitchFamily="34" charset="0"/>
              <a:ea typeface="Courier New" panose="02070309020205020404" pitchFamily="49" charset="0"/>
              <a:cs typeface="Times New Roman" panose="02020603050405020304" pitchFamily="18" charset="0"/>
            </a:endParaRPr>
          </a:p>
          <a:p>
            <a:pPr marL="742950" marR="614680" lvl="1" indent="-285750">
              <a:lnSpc>
                <a:spcPts val="1430"/>
              </a:lnSpc>
              <a:spcBef>
                <a:spcPts val="25"/>
              </a:spcBef>
              <a:spcAft>
                <a:spcPts val="0"/>
              </a:spcAft>
              <a:buSzPts val="1200"/>
              <a:buFont typeface="Courier New" panose="02070309020205020404" pitchFamily="49" charset="0"/>
              <a:buChar char="o"/>
              <a:tabLst>
                <a:tab pos="751205" algn="l"/>
              </a:tabLst>
            </a:pPr>
            <a:r>
              <a:rPr lang="de-DE" sz="1200" dirty="0">
                <a:latin typeface="Calibri" panose="020F0502020204030204" pitchFamily="34" charset="0"/>
                <a:ea typeface="Courier New" panose="02070309020205020404" pitchFamily="49" charset="0"/>
                <a:cs typeface="Times New Roman" panose="02020603050405020304" pitchFamily="18" charset="0"/>
              </a:rPr>
              <a:t>Der</a:t>
            </a:r>
            <a:r>
              <a:rPr lang="de-DE" sz="1200" spc="-1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Verbraucher</a:t>
            </a:r>
            <a:r>
              <a:rPr lang="de-DE" sz="1200" spc="-1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ist</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für</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die</a:t>
            </a:r>
            <a:r>
              <a:rPr lang="de-DE" sz="1200" spc="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Konfiguration</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des</a:t>
            </a:r>
            <a:r>
              <a:rPr lang="de-DE" sz="1200" spc="-1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IP-Adressraums</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und</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des</a:t>
            </a:r>
            <a:r>
              <a:rPr lang="de-DE" sz="1200" spc="245" dirty="0">
                <a:latin typeface="Times New Roman" panose="02020603050405020304" pitchFamily="18"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Routings</a:t>
            </a:r>
            <a:r>
              <a:rPr lang="de-DE" sz="1200" spc="-3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innerhalb</a:t>
            </a:r>
            <a:r>
              <a:rPr lang="de-DE" sz="1200" spc="-30"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der</a:t>
            </a:r>
            <a:r>
              <a:rPr lang="de-DE" sz="1200" spc="-3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Cloud</a:t>
            </a:r>
            <a:r>
              <a:rPr lang="de-DE" sz="1200" spc="-3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verantwortlich</a:t>
            </a:r>
            <a:endParaRPr lang="de-DE" sz="1200" dirty="0">
              <a:latin typeface="Calibri" panose="020F0502020204030204" pitchFamily="34" charset="0"/>
              <a:ea typeface="Courier New" panose="02070309020205020404" pitchFamily="49" charset="0"/>
              <a:cs typeface="Times New Roman" panose="02020603050405020304" pitchFamily="18" charset="0"/>
            </a:endParaRPr>
          </a:p>
          <a:p>
            <a:pPr marL="742950" marR="115570" lvl="1" indent="-285750">
              <a:lnSpc>
                <a:spcPts val="1430"/>
              </a:lnSpc>
              <a:spcBef>
                <a:spcPts val="20"/>
              </a:spcBef>
              <a:spcAft>
                <a:spcPts val="0"/>
              </a:spcAft>
              <a:buSzPts val="1200"/>
              <a:buFont typeface="Courier New" panose="02070309020205020404" pitchFamily="49" charset="0"/>
              <a:buChar char="o"/>
              <a:tabLst>
                <a:tab pos="751205" algn="l"/>
              </a:tabLst>
            </a:pPr>
            <a:r>
              <a:rPr lang="de-DE" sz="1200" dirty="0">
                <a:latin typeface="Calibri" panose="020F0502020204030204" pitchFamily="34" charset="0"/>
                <a:ea typeface="Courier New" panose="02070309020205020404" pitchFamily="49" charset="0"/>
                <a:cs typeface="Times New Roman" panose="02020603050405020304" pitchFamily="18" charset="0"/>
              </a:rPr>
              <a:t>VPC</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wird</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typischerweise</a:t>
            </a:r>
            <a:r>
              <a:rPr lang="de-DE" sz="1200" spc="-35"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für</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die</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Bereitstellung</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von</a:t>
            </a:r>
            <a:r>
              <a:rPr lang="de-DE" sz="1200" spc="-1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Anwendungen</a:t>
            </a:r>
            <a:r>
              <a:rPr lang="de-DE" sz="1200" spc="1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mit</a:t>
            </a:r>
            <a:r>
              <a:rPr lang="de-DE" sz="1200" spc="235" dirty="0">
                <a:latin typeface="Times New Roman" panose="02020603050405020304" pitchFamily="18" charset="0"/>
                <a:ea typeface="Courier New" panose="02070309020205020404" pitchFamily="49" charset="0"/>
                <a:cs typeface="Times New Roman" panose="02020603050405020304" pitchFamily="18" charset="0"/>
              </a:rPr>
              <a:t> </a:t>
            </a:r>
            <a:r>
              <a:rPr lang="de-DE" sz="1200" spc="-10" dirty="0">
                <a:latin typeface="Calibri" panose="020F0502020204030204" pitchFamily="34" charset="0"/>
                <a:ea typeface="Courier New" panose="02070309020205020404" pitchFamily="49" charset="0"/>
                <a:cs typeface="Times New Roman" panose="02020603050405020304" pitchFamily="18" charset="0"/>
              </a:rPr>
              <a:t>Internetzugang</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verwendet,</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auf</a:t>
            </a:r>
            <a:r>
              <a:rPr lang="de-DE" sz="1200" spc="-30"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die</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von</a:t>
            </a:r>
            <a:r>
              <a:rPr lang="de-DE" sz="1200" spc="-3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geografisch</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entfernten</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Standorten</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aus</a:t>
            </a:r>
            <a:r>
              <a:rPr lang="de-DE" sz="1200" spc="265" dirty="0">
                <a:latin typeface="Times New Roman" panose="02020603050405020304" pitchFamily="18"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zugegriffen</a:t>
            </a:r>
            <a:r>
              <a:rPr lang="de-DE" sz="1200" spc="-4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werden</a:t>
            </a:r>
            <a:r>
              <a:rPr lang="de-DE" sz="1200" spc="-3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muss</a:t>
            </a:r>
            <a:endParaRPr lang="de-DE" sz="1200" dirty="0">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90"/>
              </a:lnSpc>
              <a:spcBef>
                <a:spcPts val="70"/>
              </a:spcBef>
              <a:spcAft>
                <a:spcPts val="0"/>
              </a:spcAft>
              <a:buSzPts val="1200"/>
              <a:buFont typeface="Courier New" panose="02070309020205020404" pitchFamily="49" charset="0"/>
              <a:buChar char="o"/>
              <a:tabLst>
                <a:tab pos="751205" algn="l"/>
              </a:tabLst>
            </a:pPr>
            <a:r>
              <a:rPr lang="de-DE" sz="1200" spc="-5" dirty="0">
                <a:latin typeface="Calibri" panose="020F0502020204030204" pitchFamily="34" charset="0"/>
                <a:ea typeface="Courier New" panose="02070309020205020404" pitchFamily="49" charset="0"/>
                <a:cs typeface="Times New Roman" panose="02020603050405020304" pitchFamily="18" charset="0"/>
              </a:rPr>
              <a:t>On-</a:t>
            </a:r>
            <a:r>
              <a:rPr lang="de-DE" sz="1200" spc="-5" dirty="0" err="1">
                <a:latin typeface="Calibri" panose="020F0502020204030204" pitchFamily="34" charset="0"/>
                <a:ea typeface="Courier New" panose="02070309020205020404" pitchFamily="49" charset="0"/>
                <a:cs typeface="Times New Roman" panose="02020603050405020304" pitchFamily="18" charset="0"/>
              </a:rPr>
              <a:t>Premise</a:t>
            </a:r>
            <a:r>
              <a:rPr lang="de-DE" sz="1200" spc="-5" dirty="0">
                <a:latin typeface="Calibri" panose="020F0502020204030204" pitchFamily="34" charset="0"/>
                <a:ea typeface="Courier New" panose="02070309020205020404" pitchFamily="49" charset="0"/>
                <a:cs typeface="Times New Roman" panose="02020603050405020304" pitchFamily="18" charset="0"/>
              </a:rPr>
              <a:t>-Lösungen</a:t>
            </a:r>
            <a:r>
              <a:rPr lang="de-DE" sz="1200" spc="-3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warten</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ihre</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Server</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lokal</a:t>
            </a:r>
            <a:r>
              <a:rPr lang="de-DE" sz="1200" spc="-35" dirty="0">
                <a:latin typeface="Calibri" panose="020F0502020204030204" pitchFamily="34" charset="0"/>
                <a:ea typeface="Courier New" panose="02070309020205020404" pitchFamily="49" charset="0"/>
                <a:cs typeface="Times New Roman" panose="02020603050405020304" pitchFamily="18" charset="0"/>
              </a:rPr>
              <a:t> </a:t>
            </a:r>
            <a:r>
              <a:rPr lang="de-DE" sz="1200" spc="-10" dirty="0">
                <a:latin typeface="Calibri" panose="020F0502020204030204" pitchFamily="34" charset="0"/>
                <a:ea typeface="Courier New" panose="02070309020205020404" pitchFamily="49" charset="0"/>
                <a:cs typeface="Times New Roman" panose="02020603050405020304" pitchFamily="18" charset="0"/>
              </a:rPr>
              <a:t>im</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Netzwerk</a:t>
            </a:r>
            <a:endParaRPr lang="de-DE" sz="1200" dirty="0">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40"/>
              </a:lnSpc>
              <a:buSzPts val="1200"/>
              <a:buFont typeface="Courier New" panose="02070309020205020404" pitchFamily="49" charset="0"/>
              <a:buChar char="o"/>
              <a:tabLst>
                <a:tab pos="751205" algn="l"/>
              </a:tabLst>
            </a:pPr>
            <a:r>
              <a:rPr lang="de-DE" sz="1200" dirty="0">
                <a:latin typeface="Calibri" panose="020F0502020204030204" pitchFamily="34" charset="0"/>
                <a:ea typeface="Courier New" panose="02070309020205020404" pitchFamily="49" charset="0"/>
                <a:cs typeface="Times New Roman" panose="02020603050405020304" pitchFamily="18" charset="0"/>
              </a:rPr>
              <a:t>Viele</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Sicherheitsprodukte</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bieten</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Cloud-basierte</a:t>
            </a:r>
            <a:r>
              <a:rPr lang="de-DE" sz="1200" spc="-30"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und</a:t>
            </a:r>
            <a:r>
              <a:rPr lang="de-DE" sz="1200" spc="-30" dirty="0">
                <a:latin typeface="Calibri" panose="020F0502020204030204" pitchFamily="34" charset="0"/>
                <a:ea typeface="Courier New" panose="02070309020205020404" pitchFamily="49" charset="0"/>
                <a:cs typeface="Times New Roman" panose="02020603050405020304" pitchFamily="18" charset="0"/>
              </a:rPr>
              <a:t> </a:t>
            </a:r>
            <a:r>
              <a:rPr lang="de-DE" sz="1200" spc="-10" dirty="0">
                <a:latin typeface="Calibri" panose="020F0502020204030204" pitchFamily="34" charset="0"/>
                <a:ea typeface="Courier New" panose="02070309020205020404" pitchFamily="49" charset="0"/>
                <a:cs typeface="Times New Roman" panose="02020603050405020304" pitchFamily="18" charset="0"/>
              </a:rPr>
              <a:t>On-</a:t>
            </a:r>
            <a:r>
              <a:rPr lang="de-DE" sz="1200" spc="-10" dirty="0" err="1">
                <a:latin typeface="Calibri" panose="020F0502020204030204" pitchFamily="34" charset="0"/>
                <a:ea typeface="Courier New" panose="02070309020205020404" pitchFamily="49" charset="0"/>
                <a:cs typeface="Times New Roman" panose="02020603050405020304" pitchFamily="18" charset="0"/>
              </a:rPr>
              <a:t>Premise</a:t>
            </a:r>
            <a:r>
              <a:rPr lang="de-DE" sz="1200" spc="-10" dirty="0">
                <a:latin typeface="Calibri" panose="020F0502020204030204" pitchFamily="34" charset="0"/>
                <a:ea typeface="Courier New" panose="02070309020205020404" pitchFamily="49" charset="0"/>
                <a:cs typeface="Times New Roman" panose="02020603050405020304" pitchFamily="18" charset="0"/>
              </a:rPr>
              <a:t>-Versionen</a:t>
            </a:r>
            <a:endParaRPr lang="de-DE" sz="1200" dirty="0">
              <a:latin typeface="Calibri" panose="020F0502020204030204" pitchFamily="34" charset="0"/>
              <a:ea typeface="Courier New" panose="02070309020205020404" pitchFamily="49" charset="0"/>
              <a:cs typeface="Times New Roman" panose="02020603050405020304" pitchFamily="18" charset="0"/>
            </a:endParaRPr>
          </a:p>
          <a:p>
            <a:pPr marL="742950" marR="115570" lvl="1" indent="-285750">
              <a:lnSpc>
                <a:spcPct val="95000"/>
              </a:lnSpc>
              <a:spcBef>
                <a:spcPts val="5"/>
              </a:spcBef>
              <a:spcAft>
                <a:spcPts val="0"/>
              </a:spcAft>
              <a:buSzPts val="1200"/>
              <a:buFont typeface="Courier New" panose="02070309020205020404" pitchFamily="49" charset="0"/>
              <a:buChar char="o"/>
              <a:tabLst>
                <a:tab pos="751205" algn="l"/>
              </a:tabLst>
            </a:pPr>
            <a:r>
              <a:rPr lang="de-DE" sz="1200" spc="-5" dirty="0">
                <a:latin typeface="Calibri" panose="020F0502020204030204" pitchFamily="34" charset="0"/>
                <a:ea typeface="Courier New" panose="02070309020205020404" pitchFamily="49" charset="0"/>
                <a:cs typeface="Times New Roman" panose="02020603050405020304" pitchFamily="18" charset="0"/>
              </a:rPr>
              <a:t>Berücksichtigen</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spc="-10" dirty="0">
                <a:latin typeface="Calibri" panose="020F0502020204030204" pitchFamily="34" charset="0"/>
                <a:ea typeface="Courier New" panose="02070309020205020404" pitchFamily="49" charset="0"/>
                <a:cs typeface="Times New Roman" panose="02020603050405020304" pitchFamily="18" charset="0"/>
              </a:rPr>
              <a:t>Sie</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Compliance-</a:t>
            </a:r>
            <a:r>
              <a:rPr lang="de-DE" sz="1200" spc="-3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oder</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regulatorische</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Einschränkungen</a:t>
            </a:r>
            <a:r>
              <a:rPr lang="de-DE" sz="1200" spc="-30"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bei</a:t>
            </a:r>
            <a:r>
              <a:rPr lang="de-DE" sz="1200" spc="-30"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der</a:t>
            </a:r>
            <a:r>
              <a:rPr lang="de-DE" sz="1200" spc="345" dirty="0">
                <a:latin typeface="Times New Roman" panose="02020603050405020304" pitchFamily="18"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Speicherung</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von</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Daten</a:t>
            </a:r>
            <a:r>
              <a:rPr lang="de-DE" sz="1200" spc="-15" dirty="0">
                <a:latin typeface="Calibri" panose="020F0502020204030204" pitchFamily="34" charset="0"/>
                <a:ea typeface="Courier New" panose="02070309020205020404" pitchFamily="49" charset="0"/>
                <a:cs typeface="Times New Roman" panose="02020603050405020304" pitchFamily="18" charset="0"/>
              </a:rPr>
              <a:t> </a:t>
            </a:r>
            <a:r>
              <a:rPr lang="de-DE" sz="1200" spc="-10" dirty="0">
                <a:latin typeface="Calibri" panose="020F0502020204030204" pitchFamily="34" charset="0"/>
                <a:ea typeface="Courier New" panose="02070309020205020404" pitchFamily="49" charset="0"/>
                <a:cs typeface="Times New Roman" panose="02020603050405020304" pitchFamily="18" charset="0"/>
              </a:rPr>
              <a:t>in </a:t>
            </a:r>
            <a:r>
              <a:rPr lang="de-DE" sz="1200" spc="-5" dirty="0">
                <a:latin typeface="Calibri" panose="020F0502020204030204" pitchFamily="34" charset="0"/>
                <a:ea typeface="Courier New" panose="02070309020205020404" pitchFamily="49" charset="0"/>
                <a:cs typeface="Times New Roman" panose="02020603050405020304" pitchFamily="18" charset="0"/>
              </a:rPr>
              <a:t>einer</a:t>
            </a:r>
            <a:r>
              <a:rPr lang="de-DE" sz="1200" spc="-1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Cloud-basierten</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Sicherheitslösung</a:t>
            </a:r>
            <a:endParaRPr lang="de-DE" sz="1200" dirty="0">
              <a:latin typeface="Calibri" panose="020F0502020204030204" pitchFamily="34" charset="0"/>
              <a:ea typeface="Courier New" panose="02070309020205020404" pitchFamily="49" charset="0"/>
              <a:cs typeface="Times New Roman" panose="02020603050405020304" pitchFamily="18" charset="0"/>
            </a:endParaRPr>
          </a:p>
          <a:p>
            <a:pPr marL="742950" lvl="1" indent="-285750">
              <a:buSzPts val="1200"/>
              <a:buFont typeface="Courier New" panose="02070309020205020404" pitchFamily="49" charset="0"/>
              <a:buChar char="o"/>
              <a:tabLst>
                <a:tab pos="751205" algn="l"/>
              </a:tabLst>
            </a:pPr>
            <a:r>
              <a:rPr lang="de-DE" sz="1200" spc="-5" dirty="0">
                <a:latin typeface="Calibri" panose="020F0502020204030204" pitchFamily="34" charset="0"/>
                <a:ea typeface="Courier New" panose="02070309020205020404" pitchFamily="49" charset="0"/>
                <a:cs typeface="Times New Roman" panose="02020603050405020304" pitchFamily="18" charset="0"/>
              </a:rPr>
              <a:t>Beachten</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Sie</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die</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Möglichkeit </a:t>
            </a:r>
            <a:r>
              <a:rPr lang="de-DE" sz="1200" dirty="0">
                <a:latin typeface="Calibri" panose="020F0502020204030204" pitchFamily="34" charset="0"/>
                <a:ea typeface="Courier New" panose="02070309020205020404" pitchFamily="49" charset="0"/>
                <a:cs typeface="Times New Roman" panose="02020603050405020304" pitchFamily="18" charset="0"/>
              </a:rPr>
              <a:t>des</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Vendor</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Lock</a:t>
            </a:r>
            <a:r>
              <a:rPr lang="de-DE" sz="1200" spc="-15"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In</a:t>
            </a:r>
            <a:endParaRPr lang="de-DE" sz="1200" dirty="0">
              <a:effectLst/>
              <a:latin typeface="Calibri" panose="020F0502020204030204" pitchFamily="34" charset="0"/>
              <a:ea typeface="Courier New" panose="02070309020205020404" pitchFamily="49" charset="0"/>
              <a:cs typeface="Times New Roman" panose="02020603050405020304" pitchFamily="18" charset="0"/>
            </a:endParaRPr>
          </a:p>
        </p:txBody>
      </p:sp>
      <p:sp>
        <p:nvSpPr>
          <p:cNvPr id="10" name="Rechteck 9">
            <a:extLst>
              <a:ext uri="{FF2B5EF4-FFF2-40B4-BE49-F238E27FC236}">
                <a16:creationId xmlns:a16="http://schemas.microsoft.com/office/drawing/2014/main" id="{C837DEA3-C0D3-4858-B419-D8D52E6DFD17}"/>
              </a:ext>
            </a:extLst>
          </p:cNvPr>
          <p:cNvSpPr/>
          <p:nvPr/>
        </p:nvSpPr>
        <p:spPr>
          <a:xfrm>
            <a:off x="1841500" y="6392997"/>
            <a:ext cx="8732982" cy="646331"/>
          </a:xfrm>
          <a:prstGeom prst="rect">
            <a:avLst/>
          </a:prstGeom>
        </p:spPr>
        <p:txBody>
          <a:bodyPr wrap="square">
            <a:spAutoFit/>
          </a:bodyPr>
          <a:lstStyle/>
          <a:p>
            <a:r>
              <a:rPr lang="de-DE" dirty="0">
                <a:hlinkClick r:id="rId4"/>
              </a:rPr>
              <a:t>https://docs.aws.amazon.com/de_de/vpc/latest/userguide/how-it-works.html</a:t>
            </a:r>
            <a:endParaRPr lang="de-DE" dirty="0"/>
          </a:p>
          <a:p>
            <a:endParaRPr lang="de-DE" dirty="0"/>
          </a:p>
        </p:txBody>
      </p:sp>
      <p:sp>
        <p:nvSpPr>
          <p:cNvPr id="11" name="Pfeil: nach rechts 10">
            <a:extLst>
              <a:ext uri="{FF2B5EF4-FFF2-40B4-BE49-F238E27FC236}">
                <a16:creationId xmlns:a16="http://schemas.microsoft.com/office/drawing/2014/main" id="{E0468070-BE27-4643-9336-05FDCDCB5B21}"/>
              </a:ext>
            </a:extLst>
          </p:cNvPr>
          <p:cNvSpPr/>
          <p:nvPr/>
        </p:nvSpPr>
        <p:spPr>
          <a:xfrm>
            <a:off x="1022559" y="6465556"/>
            <a:ext cx="667512" cy="267345"/>
          </a:xfrm>
          <a:prstGeom prst="rightArrow">
            <a:avLst/>
          </a:prstGeom>
          <a:solidFill>
            <a:schemeClr val="accent2">
              <a:lumMod val="75000"/>
            </a:schemeClr>
          </a:solidFill>
        </p:spPr>
        <p:txBody>
          <a:bodyPr wrap="square" lIns="0" tIns="0" rIns="0" bIns="0" rtlCol="0" anchor="ctr">
            <a:noAutofit/>
          </a:bodyPr>
          <a:lstStyle/>
          <a:p>
            <a:pPr algn="ctr"/>
            <a:endParaRPr lang="de-DE"/>
          </a:p>
        </p:txBody>
      </p:sp>
      <p:pic>
        <p:nvPicPr>
          <p:cNvPr id="12" name="Grafik 11">
            <a:extLst>
              <a:ext uri="{FF2B5EF4-FFF2-40B4-BE49-F238E27FC236}">
                <a16:creationId xmlns:a16="http://schemas.microsoft.com/office/drawing/2014/main" id="{BFE214E0-0A47-452D-BC8F-AF1E51298556}"/>
              </a:ext>
            </a:extLst>
          </p:cNvPr>
          <p:cNvPicPr>
            <a:picLocks noChangeAspect="1"/>
          </p:cNvPicPr>
          <p:nvPr/>
        </p:nvPicPr>
        <p:blipFill>
          <a:blip r:embed="rId5"/>
          <a:stretch>
            <a:fillRect/>
          </a:stretch>
        </p:blipFill>
        <p:spPr>
          <a:xfrm>
            <a:off x="6474623" y="385562"/>
            <a:ext cx="3552142" cy="2949052"/>
          </a:xfrm>
          <a:prstGeom prst="rect">
            <a:avLst/>
          </a:prstGeom>
        </p:spPr>
      </p:pic>
    </p:spTree>
    <p:extLst>
      <p:ext uri="{BB962C8B-B14F-4D97-AF65-F5344CB8AC3E}">
        <p14:creationId xmlns:p14="http://schemas.microsoft.com/office/powerpoint/2010/main" val="221746090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lvl="0" indent="-457200">
              <a:buFont typeface="+mj-lt"/>
              <a:buAutoNum type="arabicPeriod" startAt="13"/>
            </a:pPr>
            <a:r>
              <a:rPr lang="de-DE" sz="2000" b="1">
                <a:solidFill>
                  <a:prstClr val="black"/>
                </a:solidFill>
              </a:rPr>
              <a:t>Cloud-Sicherheit </a:t>
            </a:r>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A24325CE-7867-4276-9275-648336BCC4A9}"/>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4" name="Rechteck 3">
            <a:extLst>
              <a:ext uri="{FF2B5EF4-FFF2-40B4-BE49-F238E27FC236}">
                <a16:creationId xmlns:a16="http://schemas.microsoft.com/office/drawing/2014/main" id="{2A123569-CB37-4938-8FB9-5BFBBED0FB29}"/>
              </a:ext>
            </a:extLst>
          </p:cNvPr>
          <p:cNvSpPr/>
          <p:nvPr/>
        </p:nvSpPr>
        <p:spPr>
          <a:xfrm>
            <a:off x="393700" y="2644135"/>
            <a:ext cx="9525000" cy="3626955"/>
          </a:xfrm>
          <a:prstGeom prst="rect">
            <a:avLst/>
          </a:prstGeom>
        </p:spPr>
        <p:txBody>
          <a:bodyPr wrap="square">
            <a:spAutoFit/>
          </a:bodyPr>
          <a:lstStyle/>
          <a:p>
            <a:pPr marL="342900" lvl="0" indent="-342900">
              <a:spcBef>
                <a:spcPts val="275"/>
              </a:spcBef>
              <a:spcAft>
                <a:spcPts val="0"/>
              </a:spcAft>
              <a:buSzPts val="1200"/>
              <a:buFont typeface="Symbol" panose="05050102010706020507" pitchFamily="18" charset="2"/>
              <a:buChar char=""/>
              <a:tabLst>
                <a:tab pos="294005" algn="l"/>
              </a:tabLst>
            </a:pPr>
            <a:r>
              <a:rPr lang="de-DE" sz="1200" b="1">
                <a:latin typeface="Calibri" panose="020F0502020204030204" pitchFamily="34" charset="0"/>
                <a:ea typeface="Symbol" panose="05050102010706020507" pitchFamily="18" charset="2"/>
                <a:cs typeface="Times New Roman" panose="02020603050405020304" pitchFamily="18" charset="0"/>
              </a:rPr>
              <a:t>Cloud</a:t>
            </a:r>
            <a:r>
              <a:rPr lang="de-DE" sz="1200" b="1" spc="-30">
                <a:latin typeface="Calibri" panose="020F0502020204030204" pitchFamily="34" charset="0"/>
                <a:ea typeface="Symbol" panose="05050102010706020507" pitchFamily="18" charset="2"/>
                <a:cs typeface="Times New Roman" panose="02020603050405020304" pitchFamily="18" charset="0"/>
              </a:rPr>
              <a:t> </a:t>
            </a:r>
            <a:r>
              <a:rPr lang="de-DE" sz="1200" b="1" spc="-5">
                <a:latin typeface="Calibri" panose="020F0502020204030204" pitchFamily="34" charset="0"/>
                <a:ea typeface="Symbol" panose="05050102010706020507" pitchFamily="18" charset="2"/>
                <a:cs typeface="Times New Roman" panose="02020603050405020304" pitchFamily="18" charset="0"/>
              </a:rPr>
              <a:t>Access</a:t>
            </a:r>
            <a:r>
              <a:rPr lang="de-DE" sz="1200" b="1" spc="-30">
                <a:latin typeface="Calibri" panose="020F0502020204030204" pitchFamily="34" charset="0"/>
                <a:ea typeface="Symbol" panose="05050102010706020507" pitchFamily="18" charset="2"/>
                <a:cs typeface="Times New Roman" panose="02020603050405020304" pitchFamily="18" charset="0"/>
              </a:rPr>
              <a:t> </a:t>
            </a:r>
            <a:r>
              <a:rPr lang="de-DE" sz="1200" b="1" spc="-5">
                <a:latin typeface="Calibri" panose="020F0502020204030204" pitchFamily="34" charset="0"/>
                <a:ea typeface="Symbol" panose="05050102010706020507" pitchFamily="18" charset="2"/>
                <a:cs typeface="Times New Roman" panose="02020603050405020304" pitchFamily="18" charset="0"/>
              </a:rPr>
              <a:t>Security</a:t>
            </a:r>
            <a:r>
              <a:rPr lang="de-DE" sz="1200" b="1" spc="-25">
                <a:latin typeface="Calibri" panose="020F0502020204030204" pitchFamily="34" charset="0"/>
                <a:ea typeface="Symbol" panose="05050102010706020507" pitchFamily="18" charset="2"/>
                <a:cs typeface="Times New Roman" panose="02020603050405020304" pitchFamily="18" charset="0"/>
              </a:rPr>
              <a:t> </a:t>
            </a:r>
            <a:r>
              <a:rPr lang="de-DE" sz="1200" b="1" spc="-5">
                <a:latin typeface="Calibri" panose="020F0502020204030204" pitchFamily="34" charset="0"/>
                <a:ea typeface="Symbol" panose="05050102010706020507" pitchFamily="18" charset="2"/>
                <a:cs typeface="Times New Roman" panose="02020603050405020304" pitchFamily="18" charset="0"/>
              </a:rPr>
              <a:t>Broker</a:t>
            </a:r>
            <a:r>
              <a:rPr lang="de-DE" sz="1200" b="1" spc="-20">
                <a:latin typeface="Calibri" panose="020F0502020204030204" pitchFamily="34" charset="0"/>
                <a:ea typeface="Symbol" panose="05050102010706020507" pitchFamily="18" charset="2"/>
                <a:cs typeface="Times New Roman" panose="02020603050405020304" pitchFamily="18" charset="0"/>
              </a:rPr>
              <a:t> </a:t>
            </a:r>
            <a:r>
              <a:rPr lang="de-DE" sz="1200" b="1" spc="-5">
                <a:latin typeface="Calibri" panose="020F0502020204030204" pitchFamily="34" charset="0"/>
                <a:ea typeface="Symbol" panose="05050102010706020507" pitchFamily="18" charset="2"/>
                <a:cs typeface="Times New Roman" panose="02020603050405020304" pitchFamily="18" charset="0"/>
              </a:rPr>
              <a:t>(CASB)</a:t>
            </a:r>
            <a:endParaRPr lang="de-DE" sz="1200" b="1">
              <a:latin typeface="Calibri" panose="020F0502020204030204" pitchFamily="34" charset="0"/>
              <a:ea typeface="Symbol" panose="05050102010706020507" pitchFamily="18" charset="2"/>
              <a:cs typeface="Times New Roman" panose="02020603050405020304" pitchFamily="18" charset="0"/>
            </a:endParaRPr>
          </a:p>
          <a:p>
            <a:pPr marL="742950" marR="265430" lvl="1" indent="-285750">
              <a:lnSpc>
                <a:spcPts val="1420"/>
              </a:lnSpc>
              <a:spcBef>
                <a:spcPts val="5"/>
              </a:spcBef>
              <a:spcAft>
                <a:spcPts val="0"/>
              </a:spcAft>
              <a:buSzPts val="1200"/>
              <a:buFont typeface="Courier New" panose="02070309020205020404" pitchFamily="49" charset="0"/>
              <a:buChar char="o"/>
              <a:tabLst>
                <a:tab pos="751205" algn="l"/>
              </a:tabLst>
            </a:pPr>
            <a:r>
              <a:rPr lang="de-DE" sz="1200" spc="-5">
                <a:latin typeface="Calibri" panose="020F0502020204030204" pitchFamily="34" charset="0"/>
                <a:ea typeface="Courier New" panose="02070309020205020404" pitchFamily="49" charset="0"/>
                <a:cs typeface="Times New Roman" panose="02020603050405020304" pitchFamily="18" charset="0"/>
              </a:rPr>
              <a:t>Unternehmensmanagement-Software</a:t>
            </a:r>
            <a:r>
              <a:rPr lang="de-DE" sz="1200" spc="-4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zur</a:t>
            </a:r>
            <a:r>
              <a:rPr lang="de-DE" sz="1200" spc="-4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Vermittlung</a:t>
            </a:r>
            <a:r>
              <a:rPr lang="de-DE" sz="1200" spc="-4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des</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Zugriffs</a:t>
            </a:r>
            <a:r>
              <a:rPr lang="de-DE" sz="1200" spc="-4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auf</a:t>
            </a:r>
            <a:r>
              <a:rPr lang="de-DE" sz="1200" spc="-4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Cloud-</a:t>
            </a:r>
            <a:r>
              <a:rPr lang="de-DE" sz="1200" spc="295">
                <a:latin typeface="Times New Roman" panose="02020603050405020304" pitchFamily="18"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Dienste</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durch</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Benutzer</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über</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alle</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Arten</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von</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Geräten</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spcBef>
                <a:spcPts val="25"/>
              </a:spcBef>
              <a:buSzPts val="1200"/>
              <a:buFont typeface="Microsoft Sans Serif" panose="020B0604020202020204" pitchFamily="34" charset="0"/>
              <a:buChar char="▪"/>
              <a:tabLst>
                <a:tab pos="1208405" algn="l"/>
              </a:tabLst>
            </a:pPr>
            <a:r>
              <a:rPr lang="de-DE" sz="1200" spc="-10">
                <a:latin typeface="Calibri" panose="020F0502020204030204" pitchFamily="34" charset="0"/>
                <a:ea typeface="Microsoft Sans Serif" panose="020B0604020202020204" pitchFamily="34" charset="0"/>
                <a:cs typeface="Times New Roman" panose="02020603050405020304" pitchFamily="18" charset="0"/>
              </a:rPr>
              <a:t>Einzelanmeldung (Single Sign-On)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spcBef>
                <a:spcPts val="10"/>
              </a:spcBef>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Erkennung</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von</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Malware</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und</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Rogue-Devices</a:t>
            </a:r>
          </a:p>
          <a:p>
            <a:pPr marL="1143000" lvl="2" indent="-228600">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Benutzeraktivitäten Monitoren/Auditieren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lnSpc>
                <a:spcPts val="1460"/>
              </a:lnSpc>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Daten Exfiltration</a:t>
            </a:r>
            <a:r>
              <a:rPr lang="de-DE" sz="1200" spc="-9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eindämmen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marR="819150" lvl="1" indent="-285750">
              <a:lnSpc>
                <a:spcPct val="96000"/>
              </a:lnSpc>
              <a:spcBef>
                <a:spcPts val="30"/>
              </a:spcBef>
              <a:spcAft>
                <a:spcPts val="0"/>
              </a:spcAft>
              <a:buSzPts val="1200"/>
              <a:buFont typeface="Courier New" panose="02070309020205020404" pitchFamily="49" charset="0"/>
              <a:buChar char="o"/>
              <a:tabLst>
                <a:tab pos="751205" algn="l"/>
              </a:tabLst>
            </a:pPr>
            <a:r>
              <a:rPr lang="de-DE" sz="1200" spc="-5">
                <a:latin typeface="Calibri" panose="020F0502020204030204" pitchFamily="34" charset="0"/>
                <a:ea typeface="Courier New" panose="02070309020205020404" pitchFamily="49" charset="0"/>
                <a:cs typeface="Times New Roman" panose="02020603050405020304" pitchFamily="18" charset="0"/>
              </a:rPr>
              <a:t>Cloud</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Access</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Service</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Broker</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bieten</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Transparenz</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darüber,</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wie</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Clients</a:t>
            </a:r>
            <a:r>
              <a:rPr lang="de-DE" sz="1200" spc="295">
                <a:latin typeface="Times New Roman" panose="02020603050405020304" pitchFamily="18"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und</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andere</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Netzwerkknoten</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Cloud-Dienste</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nutzen</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45"/>
              </a:lnSpc>
              <a:spcBef>
                <a:spcPts val="30"/>
              </a:spcBef>
              <a:spcAft>
                <a:spcPts val="0"/>
              </a:spcAft>
              <a:buSzPts val="1200"/>
              <a:buFont typeface="Microsoft Sans Serif" panose="020B0604020202020204" pitchFamily="34" charset="0"/>
              <a:buChar char="▪"/>
              <a:tabLst>
                <a:tab pos="1208405" algn="l"/>
              </a:tabLst>
            </a:pPr>
            <a:r>
              <a:rPr lang="de-DE" sz="1200" b="1" spc="-5">
                <a:latin typeface="Calibri" panose="020F0502020204030204" pitchFamily="34" charset="0"/>
                <a:ea typeface="Microsoft Sans Serif" panose="020B0604020202020204" pitchFamily="34" charset="0"/>
                <a:cs typeface="Times New Roman" panose="02020603050405020304" pitchFamily="18" charset="0"/>
              </a:rPr>
              <a:t>Weiterleitungs-Proxy</a:t>
            </a:r>
            <a:endParaRPr lang="de-DE" sz="1200" b="1">
              <a:latin typeface="Calibri" panose="020F0502020204030204" pitchFamily="34" charset="0"/>
              <a:ea typeface="Microsoft Sans Serif" panose="020B0604020202020204" pitchFamily="34" charset="0"/>
              <a:cs typeface="Times New Roman" panose="02020603050405020304" pitchFamily="18" charset="0"/>
            </a:endParaRPr>
          </a:p>
          <a:p>
            <a:pPr marL="1600200" marR="64135" lvl="3" indent="-228600" algn="just">
              <a:lnSpc>
                <a:spcPts val="1460"/>
              </a:lnSpc>
              <a:spcBef>
                <a:spcPts val="15"/>
              </a:spcBef>
              <a:spcAft>
                <a:spcPts val="0"/>
              </a:spcAft>
              <a:buSzPts val="1200"/>
              <a:buFont typeface="Symbol" panose="05050102010706020507" pitchFamily="18" charset="2"/>
              <a:buChar char=""/>
              <a:tabLst>
                <a:tab pos="1666240" algn="l"/>
              </a:tabLst>
            </a:pPr>
            <a:r>
              <a:rPr lang="de-DE" sz="1200">
                <a:latin typeface="Calibri" panose="020F0502020204030204" pitchFamily="34" charset="0"/>
                <a:ea typeface="Symbol" panose="05050102010706020507" pitchFamily="18" charset="2"/>
                <a:cs typeface="Times New Roman" panose="02020603050405020304" pitchFamily="18" charset="0"/>
              </a:rPr>
              <a:t>Eine</a:t>
            </a:r>
            <a:r>
              <a:rPr lang="de-DE" sz="1200" spc="-1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Sicherheits-Appliance </a:t>
            </a:r>
            <a:r>
              <a:rPr lang="de-DE" sz="1200">
                <a:latin typeface="Calibri" panose="020F0502020204030204" pitchFamily="34" charset="0"/>
                <a:ea typeface="Symbol" panose="05050102010706020507" pitchFamily="18" charset="2"/>
                <a:cs typeface="Times New Roman" panose="02020603050405020304" pitchFamily="18" charset="0"/>
              </a:rPr>
              <a:t>oder</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ein Host,</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der </a:t>
            </a:r>
            <a:r>
              <a:rPr lang="de-DE" sz="1200">
                <a:latin typeface="Calibri" panose="020F0502020204030204" pitchFamily="34" charset="0"/>
                <a:ea typeface="Symbol" panose="05050102010706020507" pitchFamily="18" charset="2"/>
                <a:cs typeface="Times New Roman" panose="02020603050405020304" pitchFamily="18" charset="0"/>
              </a:rPr>
              <a:t>am</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Rand</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des</a:t>
            </a:r>
            <a:r>
              <a:rPr lang="de-DE" sz="1200" spc="-5">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Client-</a:t>
            </a:r>
            <a:r>
              <a:rPr lang="de-DE" sz="1200" spc="165">
                <a:latin typeface="Times New Roman" panose="02020603050405020304" pitchFamily="18"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Netzwerks</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positioniert</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ist</a:t>
            </a:r>
            <a:r>
              <a:rPr lang="de-DE" sz="1200" spc="-1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und</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den</a:t>
            </a:r>
            <a:r>
              <a:rPr lang="de-DE" sz="1200" spc="-1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Benutzerverkehr</a:t>
            </a:r>
            <a:r>
              <a:rPr lang="de-DE" sz="1200" spc="-10">
                <a:latin typeface="Calibri" panose="020F0502020204030204" pitchFamily="34" charset="0"/>
                <a:ea typeface="Symbol" panose="05050102010706020507" pitchFamily="18" charset="2"/>
                <a:cs typeface="Times New Roman" panose="02020603050405020304" pitchFamily="18" charset="0"/>
              </a:rPr>
              <a:t> an</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das</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Cloud-</a:t>
            </a:r>
            <a:r>
              <a:rPr lang="de-DE" sz="1200" spc="275">
                <a:latin typeface="Times New Roman" panose="02020603050405020304" pitchFamily="18"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Netzwerk</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weiterleitet,</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wenn</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der</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Inhalt</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dieses</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Datenverkehrs</a:t>
            </a:r>
            <a:r>
              <a:rPr lang="de-DE" sz="1200" spc="-3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den</a:t>
            </a:r>
            <a:r>
              <a:rPr lang="de-DE" sz="1200" spc="325">
                <a:latin typeface="Times New Roman" panose="02020603050405020304" pitchFamily="18"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Richtlinien</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entspricht</a:t>
            </a:r>
            <a:endParaRPr lang="de-DE" sz="1200">
              <a:latin typeface="Calibri" panose="020F0502020204030204" pitchFamily="34" charset="0"/>
              <a:ea typeface="Symbol" panose="05050102010706020507" pitchFamily="18" charset="2"/>
              <a:cs typeface="Times New Roman" panose="02020603050405020304" pitchFamily="18" charset="0"/>
            </a:endParaRPr>
          </a:p>
          <a:p>
            <a:pPr marL="1600200" marR="524510" lvl="3" indent="-228600">
              <a:spcBef>
                <a:spcPts val="35"/>
              </a:spcBef>
              <a:spcAft>
                <a:spcPts val="0"/>
              </a:spcAft>
              <a:buSzPts val="1200"/>
              <a:buFont typeface="Symbol" panose="05050102010706020507" pitchFamily="18" charset="2"/>
              <a:buChar char=""/>
              <a:tabLst>
                <a:tab pos="1666240" algn="l"/>
              </a:tabLst>
            </a:pPr>
            <a:r>
              <a:rPr lang="de-DE" sz="1200">
                <a:latin typeface="Calibri" panose="020F0502020204030204" pitchFamily="34" charset="0"/>
                <a:ea typeface="Symbol" panose="05050102010706020507" pitchFamily="18" charset="2"/>
                <a:cs typeface="Times New Roman" panose="02020603050405020304" pitchFamily="18" charset="0"/>
              </a:rPr>
              <a:t>WARNUNG:</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Benutzer</a:t>
            </a:r>
            <a:r>
              <a:rPr lang="de-DE" sz="1200" spc="-3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können</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unter</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Umständen</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den</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Proxy</a:t>
            </a:r>
            <a:r>
              <a:rPr lang="de-DE" sz="1200" spc="165">
                <a:latin typeface="Times New Roman" panose="02020603050405020304" pitchFamily="18"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umgehen</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und</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eine</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direkte</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Verbindung</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herstellen</a:t>
            </a:r>
            <a:endParaRPr lang="de-DE" sz="1200">
              <a:latin typeface="Calibri" panose="020F0502020204030204" pitchFamily="34" charset="0"/>
              <a:ea typeface="Symbol" panose="05050102010706020507" pitchFamily="18" charset="2"/>
              <a:cs typeface="Times New Roman" panose="02020603050405020304" pitchFamily="18" charset="0"/>
            </a:endParaRPr>
          </a:p>
          <a:p>
            <a:pPr marL="1143000" lvl="2" indent="-228600">
              <a:buSzPts val="1200"/>
              <a:buFont typeface="Microsoft Sans Serif" panose="020B0604020202020204" pitchFamily="34" charset="0"/>
              <a:buChar char="▪"/>
              <a:tabLst>
                <a:tab pos="1208405" algn="l"/>
              </a:tabLst>
            </a:pPr>
            <a:r>
              <a:rPr lang="de-DE" sz="1200" b="1" spc="-5">
                <a:latin typeface="Calibri" panose="020F0502020204030204" pitchFamily="34" charset="0"/>
                <a:ea typeface="Microsoft Sans Serif" panose="020B0604020202020204" pitchFamily="34" charset="0"/>
                <a:cs typeface="Times New Roman" panose="02020603050405020304" pitchFamily="18" charset="0"/>
              </a:rPr>
              <a:t>Umgekehrter</a:t>
            </a:r>
            <a:r>
              <a:rPr lang="de-DE" sz="1200" b="1" spc="-15">
                <a:latin typeface="Calibri" panose="020F0502020204030204" pitchFamily="34" charset="0"/>
                <a:ea typeface="Microsoft Sans Serif" panose="020B0604020202020204" pitchFamily="34" charset="0"/>
                <a:cs typeface="Times New Roman" panose="02020603050405020304" pitchFamily="18" charset="0"/>
              </a:rPr>
              <a:t> </a:t>
            </a:r>
            <a:r>
              <a:rPr lang="de-DE" sz="1200" b="1" spc="-5">
                <a:latin typeface="Calibri" panose="020F0502020204030204" pitchFamily="34" charset="0"/>
                <a:ea typeface="Microsoft Sans Serif" panose="020B0604020202020204" pitchFamily="34" charset="0"/>
                <a:cs typeface="Times New Roman" panose="02020603050405020304" pitchFamily="18" charset="0"/>
              </a:rPr>
              <a:t>Proxy</a:t>
            </a:r>
            <a:endParaRPr lang="de-DE" sz="1200" b="1">
              <a:latin typeface="Calibri" panose="020F0502020204030204" pitchFamily="34" charset="0"/>
              <a:ea typeface="Microsoft Sans Serif" panose="020B0604020202020204" pitchFamily="34" charset="0"/>
              <a:cs typeface="Times New Roman" panose="02020603050405020304" pitchFamily="18" charset="0"/>
            </a:endParaRPr>
          </a:p>
          <a:p>
            <a:pPr marL="1600200" marR="291465" lvl="3" indent="-228600" algn="just">
              <a:spcBef>
                <a:spcPts val="5"/>
              </a:spcBef>
              <a:spcAft>
                <a:spcPts val="0"/>
              </a:spcAft>
              <a:buSzPts val="1200"/>
              <a:buFont typeface="Symbol" panose="05050102010706020507" pitchFamily="18" charset="2"/>
              <a:buChar char=""/>
              <a:tabLst>
                <a:tab pos="1666240" algn="l"/>
              </a:tabLst>
            </a:pPr>
            <a:r>
              <a:rPr lang="de-DE" sz="1200">
                <a:latin typeface="Calibri" panose="020F0502020204030204" pitchFamily="34" charset="0"/>
                <a:ea typeface="Symbol" panose="05050102010706020507" pitchFamily="18" charset="2"/>
                <a:cs typeface="Times New Roman" panose="02020603050405020304" pitchFamily="18" charset="0"/>
              </a:rPr>
              <a:t>Eine</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Appliance,</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die</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am</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Rand</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des</a:t>
            </a:r>
            <a:r>
              <a:rPr lang="de-DE" sz="1200" spc="-1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Cloud-Netzwerks</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positioniert</a:t>
            </a:r>
            <a:r>
              <a:rPr lang="de-DE" sz="1200" spc="185">
                <a:latin typeface="Times New Roman" panose="02020603050405020304" pitchFamily="18"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ist</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und</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den</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Datenverkehr</a:t>
            </a:r>
            <a:r>
              <a:rPr lang="de-DE" sz="1200">
                <a:latin typeface="Calibri" panose="020F0502020204030204" pitchFamily="34" charset="0"/>
                <a:ea typeface="Symbol" panose="05050102010706020507" pitchFamily="18" charset="2"/>
                <a:cs typeface="Times New Roman" panose="02020603050405020304" pitchFamily="18" charset="0"/>
              </a:rPr>
              <a:t> </a:t>
            </a:r>
            <a:r>
              <a:rPr lang="de-DE" sz="1200" spc="-10">
                <a:latin typeface="Calibri" panose="020F0502020204030204" pitchFamily="34" charset="0"/>
                <a:ea typeface="Symbol" panose="05050102010706020507" pitchFamily="18" charset="2"/>
                <a:cs typeface="Times New Roman" panose="02020603050405020304" pitchFamily="18" charset="0"/>
              </a:rPr>
              <a:t>an</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Cloud-Dienste</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weiterleitet,</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wenn</a:t>
            </a:r>
            <a:r>
              <a:rPr lang="de-DE" sz="1200" spc="295">
                <a:latin typeface="Times New Roman" panose="02020603050405020304" pitchFamily="18"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der</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Inhalt</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dieses</a:t>
            </a:r>
            <a:r>
              <a:rPr lang="de-DE" sz="1200" spc="-3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Datenverkehrs</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den </a:t>
            </a:r>
            <a:r>
              <a:rPr lang="de-DE" sz="1200" spc="-10">
                <a:latin typeface="Calibri" panose="020F0502020204030204" pitchFamily="34" charset="0"/>
                <a:ea typeface="Symbol" panose="05050102010706020507" pitchFamily="18" charset="2"/>
                <a:cs typeface="Times New Roman" panose="02020603050405020304" pitchFamily="18" charset="0"/>
              </a:rPr>
              <a:t>Richtlinien</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entspricht</a:t>
            </a:r>
            <a:endParaRPr lang="de-DE" sz="1200">
              <a:latin typeface="Calibri" panose="020F0502020204030204" pitchFamily="34" charset="0"/>
              <a:ea typeface="Symbol" panose="05050102010706020507" pitchFamily="18" charset="2"/>
              <a:cs typeface="Times New Roman" panose="02020603050405020304" pitchFamily="18" charset="0"/>
            </a:endParaRPr>
          </a:p>
          <a:p>
            <a:pPr marL="1600200" marR="87630" lvl="3" indent="-228600">
              <a:spcBef>
                <a:spcPts val="10"/>
              </a:spcBef>
              <a:spcAft>
                <a:spcPts val="0"/>
              </a:spcAft>
              <a:buSzPts val="1200"/>
              <a:buFont typeface="Symbol" panose="05050102010706020507" pitchFamily="18" charset="2"/>
              <a:buChar char=""/>
              <a:tabLst>
                <a:tab pos="1666240" algn="l"/>
              </a:tabLst>
            </a:pPr>
            <a:r>
              <a:rPr lang="de-DE" sz="1200">
                <a:latin typeface="Calibri" panose="020F0502020204030204" pitchFamily="34" charset="0"/>
                <a:ea typeface="Symbol" panose="05050102010706020507" pitchFamily="18" charset="2"/>
                <a:cs typeface="Times New Roman" panose="02020603050405020304" pitchFamily="18" charset="0"/>
              </a:rPr>
              <a:t>WARNUNG:</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Dieser</a:t>
            </a:r>
            <a:r>
              <a:rPr lang="de-DE" sz="1200" spc="-3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Ansatz</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kann</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nur</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verwendet</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werden,</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wenn</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die</a:t>
            </a:r>
            <a:r>
              <a:rPr lang="de-DE" sz="1200" spc="135">
                <a:latin typeface="Times New Roman" panose="02020603050405020304" pitchFamily="18"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Cloud-Anwendung</a:t>
            </a:r>
            <a:r>
              <a:rPr lang="de-DE" sz="1200" spc="-5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über</a:t>
            </a:r>
            <a:r>
              <a:rPr lang="de-DE" sz="1200" spc="-5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Proxy-Unterstützung</a:t>
            </a:r>
            <a:r>
              <a:rPr lang="de-DE" sz="1200" spc="-5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verfügt</a:t>
            </a:r>
            <a:endParaRPr lang="de-DE" sz="1200">
              <a:latin typeface="Calibri" panose="020F0502020204030204" pitchFamily="34" charset="0"/>
              <a:ea typeface="Symbol" panose="05050102010706020507" pitchFamily="18" charset="2"/>
              <a:cs typeface="Times New Roman" panose="02020603050405020304" pitchFamily="18" charset="0"/>
            </a:endParaRPr>
          </a:p>
          <a:p>
            <a:pPr marL="1143000" lvl="2" indent="-228600">
              <a:lnSpc>
                <a:spcPts val="1450"/>
              </a:lnSpc>
              <a:spcBef>
                <a:spcPts val="20"/>
              </a:spcBef>
              <a:spcAft>
                <a:spcPts val="0"/>
              </a:spcAft>
              <a:buSzPts val="1200"/>
              <a:buFont typeface="Microsoft Sans Serif" panose="020B0604020202020204" pitchFamily="34" charset="0"/>
              <a:buChar char="▪"/>
              <a:tabLst>
                <a:tab pos="1208405" algn="l"/>
              </a:tabLst>
            </a:pPr>
            <a:r>
              <a:rPr lang="de-DE" sz="1200" b="1" spc="-5">
                <a:latin typeface="Calibri" panose="020F0502020204030204" pitchFamily="34" charset="0"/>
                <a:ea typeface="Microsoft Sans Serif" panose="020B0604020202020204" pitchFamily="34" charset="0"/>
                <a:cs typeface="Times New Roman" panose="02020603050405020304" pitchFamily="18" charset="0"/>
              </a:rPr>
              <a:t>Anwendungsprogrammierschnittstelle</a:t>
            </a:r>
            <a:r>
              <a:rPr lang="de-DE" sz="1200" b="1" spc="-125">
                <a:latin typeface="Calibri" panose="020F0502020204030204" pitchFamily="34" charset="0"/>
                <a:ea typeface="Microsoft Sans Serif" panose="020B0604020202020204" pitchFamily="34" charset="0"/>
                <a:cs typeface="Times New Roman" panose="02020603050405020304" pitchFamily="18" charset="0"/>
              </a:rPr>
              <a:t> </a:t>
            </a:r>
            <a:r>
              <a:rPr lang="de-DE" sz="1200" b="1">
                <a:latin typeface="Calibri" panose="020F0502020204030204" pitchFamily="34" charset="0"/>
                <a:ea typeface="Microsoft Sans Serif" panose="020B0604020202020204" pitchFamily="34" charset="0"/>
                <a:cs typeface="Times New Roman" panose="02020603050405020304" pitchFamily="18" charset="0"/>
              </a:rPr>
              <a:t>(API)</a:t>
            </a:r>
          </a:p>
          <a:p>
            <a:pPr marL="1600200" marR="487680" lvl="3" indent="-228600">
              <a:lnSpc>
                <a:spcPts val="1460"/>
              </a:lnSpc>
              <a:spcBef>
                <a:spcPts val="25"/>
              </a:spcBef>
              <a:spcAft>
                <a:spcPts val="0"/>
              </a:spcAft>
              <a:buSzPts val="1200"/>
              <a:buFont typeface="Symbol" panose="05050102010706020507" pitchFamily="18" charset="2"/>
              <a:buChar char=""/>
              <a:tabLst>
                <a:tab pos="1666240" algn="l"/>
              </a:tabLst>
            </a:pPr>
            <a:r>
              <a:rPr lang="de-DE" sz="1200">
                <a:latin typeface="Calibri" panose="020F0502020204030204" pitchFamily="34" charset="0"/>
                <a:ea typeface="Symbol" panose="05050102010706020507" pitchFamily="18" charset="2"/>
                <a:cs typeface="Times New Roman" panose="02020603050405020304" pitchFamily="18" charset="0"/>
              </a:rPr>
              <a:t>Eine</a:t>
            </a:r>
            <a:r>
              <a:rPr lang="de-DE" sz="1200" spc="-3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Methode,</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die</a:t>
            </a:r>
            <a:r>
              <a:rPr lang="de-DE" sz="1200" spc="-35">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die</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Broker-Verbindungen</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zwischen</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dem</a:t>
            </a:r>
            <a:r>
              <a:rPr lang="de-DE" sz="1200" spc="225">
                <a:latin typeface="Times New Roman" panose="02020603050405020304" pitchFamily="18"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Cloud-Service</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und</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dem</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Cloud-Verbraucher</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nutzt</a:t>
            </a:r>
            <a:endParaRPr lang="de-DE" sz="1200">
              <a:latin typeface="Calibri" panose="020F0502020204030204" pitchFamily="34" charset="0"/>
              <a:ea typeface="Symbol" panose="05050102010706020507" pitchFamily="18" charset="2"/>
              <a:cs typeface="Times New Roman" panose="02020603050405020304" pitchFamily="18" charset="0"/>
            </a:endParaRPr>
          </a:p>
          <a:p>
            <a:pPr marL="1600200" marR="819150" lvl="3" indent="-228600">
              <a:spcBef>
                <a:spcPts val="35"/>
              </a:spcBef>
              <a:spcAft>
                <a:spcPts val="0"/>
              </a:spcAft>
              <a:buSzPts val="1200"/>
              <a:buFont typeface="Symbol" panose="05050102010706020507" pitchFamily="18" charset="2"/>
              <a:buChar char=""/>
              <a:tabLst>
                <a:tab pos="1666240" algn="l"/>
              </a:tabLst>
            </a:pPr>
            <a:r>
              <a:rPr lang="de-DE" sz="1200">
                <a:latin typeface="Calibri" panose="020F0502020204030204" pitchFamily="34" charset="0"/>
                <a:ea typeface="Symbol" panose="05050102010706020507" pitchFamily="18" charset="2"/>
                <a:cs typeface="Times New Roman" panose="02020603050405020304" pitchFamily="18" charset="0"/>
              </a:rPr>
              <a:t>WARNUNG:</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Abhängig</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von</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der</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API,</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die</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die</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Funktionen</a:t>
            </a:r>
            <a:r>
              <a:rPr lang="de-DE" sz="1200" spc="145">
                <a:latin typeface="Times New Roman" panose="02020603050405020304" pitchFamily="18"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unterstützt,</a:t>
            </a:r>
            <a:r>
              <a:rPr lang="de-DE" sz="1200" spc="-35">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die</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Ihre</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Richtlinien</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erfordern</a:t>
            </a:r>
            <a:endParaRPr lang="de-DE" sz="1200">
              <a:latin typeface="Calibri" panose="020F0502020204030204" pitchFamily="34" charset="0"/>
              <a:ea typeface="Symbol" panose="05050102010706020507" pitchFamily="18" charset="2"/>
              <a:cs typeface="Times New Roman" panose="02020603050405020304" pitchFamily="18" charset="0"/>
            </a:endParaRPr>
          </a:p>
          <a:p>
            <a:pPr>
              <a:spcBef>
                <a:spcPts val="55"/>
              </a:spcBef>
            </a:pPr>
            <a:r>
              <a:rPr lang="de-DE" sz="1150">
                <a:latin typeface="Calibri" panose="020F0502020204030204" pitchFamily="34" charset="0"/>
                <a:ea typeface="Calibri" panose="020F0502020204030204" pitchFamily="34" charset="0"/>
                <a:cs typeface="Calibri" panose="020F0502020204030204" pitchFamily="34" charset="0"/>
              </a:rPr>
              <a:t> </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9312939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lvl="0" indent="-457200">
              <a:buFont typeface="+mj-lt"/>
              <a:buAutoNum type="arabicPeriod" startAt="13"/>
            </a:pPr>
            <a:r>
              <a:rPr lang="de-DE" sz="2000" b="1">
                <a:solidFill>
                  <a:prstClr val="black"/>
                </a:solidFill>
              </a:rPr>
              <a:t>Cloud-Sicherheit </a:t>
            </a:r>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A24325CE-7867-4276-9275-648336BCC4A9}"/>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15F2FF5E-2284-49E5-A2B5-E069880835EB}"/>
              </a:ext>
            </a:extLst>
          </p:cNvPr>
          <p:cNvSpPr/>
          <p:nvPr/>
        </p:nvSpPr>
        <p:spPr>
          <a:xfrm>
            <a:off x="551664" y="2356186"/>
            <a:ext cx="9748036" cy="4499180"/>
          </a:xfrm>
          <a:prstGeom prst="rect">
            <a:avLst/>
          </a:prstGeom>
        </p:spPr>
        <p:txBody>
          <a:bodyPr wrap="square">
            <a:spAutoFit/>
          </a:bodyPr>
          <a:lstStyle/>
          <a:p>
            <a:pPr marL="342900" lvl="0" indent="-342900">
              <a:buSzPts val="1200"/>
              <a:buFont typeface="Symbol" panose="05050102010706020507" pitchFamily="18" charset="2"/>
              <a:buChar char=""/>
              <a:tabLst>
                <a:tab pos="294005" algn="l"/>
              </a:tabLst>
            </a:pPr>
            <a:r>
              <a:rPr lang="de-DE" sz="1200" b="1" spc="-5">
                <a:latin typeface="Calibri" panose="020F0502020204030204" pitchFamily="34" charset="0"/>
                <a:ea typeface="Symbol" panose="05050102010706020507" pitchFamily="18" charset="2"/>
                <a:cs typeface="Times New Roman" panose="02020603050405020304" pitchFamily="18" charset="0"/>
              </a:rPr>
              <a:t>Anwendungsprogrammierschnittstelle</a:t>
            </a:r>
            <a:r>
              <a:rPr lang="de-DE" sz="1200" b="1" spc="-125">
                <a:latin typeface="Calibri" panose="020F0502020204030204" pitchFamily="34" charset="0"/>
                <a:ea typeface="Symbol" panose="05050102010706020507" pitchFamily="18" charset="2"/>
                <a:cs typeface="Times New Roman" panose="02020603050405020304" pitchFamily="18" charset="0"/>
              </a:rPr>
              <a:t> </a:t>
            </a:r>
            <a:r>
              <a:rPr lang="de-DE" sz="1200" b="1">
                <a:latin typeface="Calibri" panose="020F0502020204030204" pitchFamily="34" charset="0"/>
                <a:ea typeface="Symbol" panose="05050102010706020507" pitchFamily="18" charset="2"/>
                <a:cs typeface="Times New Roman" panose="02020603050405020304" pitchFamily="18" charset="0"/>
              </a:rPr>
              <a:t>(API)</a:t>
            </a:r>
          </a:p>
          <a:p>
            <a:pPr marL="742950" marR="601345" lvl="1" indent="-285750">
              <a:lnSpc>
                <a:spcPts val="1430"/>
              </a:lnSpc>
              <a:spcAft>
                <a:spcPts val="0"/>
              </a:spcAft>
              <a:buSzPts val="1200"/>
              <a:buFont typeface="Courier New" panose="02070309020205020404" pitchFamily="49" charset="0"/>
              <a:buChar char="o"/>
              <a:tabLst>
                <a:tab pos="751205" algn="l"/>
              </a:tabLst>
            </a:pPr>
            <a:r>
              <a:rPr lang="de-DE" sz="1200">
                <a:latin typeface="Calibri" panose="020F0502020204030204" pitchFamily="34" charset="0"/>
                <a:ea typeface="Courier New" panose="02070309020205020404" pitchFamily="49" charset="0"/>
                <a:cs typeface="Times New Roman" panose="02020603050405020304" pitchFamily="18" charset="0"/>
              </a:rPr>
              <a:t>Eine</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Bibliothek</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mit</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Programmierhilfsmitteln,</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die</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es</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Softwareentwicklern</a:t>
            </a:r>
            <a:r>
              <a:rPr lang="de-DE" sz="1200" spc="255">
                <a:latin typeface="Times New Roman" panose="02020603050405020304" pitchFamily="18"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ermöglicht,</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auf</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Funktionen</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einer</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anderen</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Anwendung</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zuzugreifen</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marL="742950" marR="819150" lvl="1" indent="-285750">
              <a:lnSpc>
                <a:spcPts val="1430"/>
              </a:lnSpc>
              <a:spcBef>
                <a:spcPts val="25"/>
              </a:spcBef>
              <a:spcAft>
                <a:spcPts val="0"/>
              </a:spcAft>
              <a:buSzPts val="1200"/>
              <a:buFont typeface="Courier New" panose="02070309020205020404" pitchFamily="49" charset="0"/>
              <a:buChar char="o"/>
              <a:tabLst>
                <a:tab pos="751205" algn="l"/>
              </a:tabLst>
            </a:pPr>
            <a:r>
              <a:rPr lang="de-DE" sz="1200">
                <a:latin typeface="Calibri" panose="020F0502020204030204" pitchFamily="34" charset="0"/>
                <a:ea typeface="Courier New" panose="02070309020205020404" pitchFamily="49" charset="0"/>
                <a:cs typeface="Times New Roman" panose="02020603050405020304" pitchFamily="18" charset="0"/>
              </a:rPr>
              <a:t>APIs</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ermöglichen</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die</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automatisierte</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Administration,</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Verwaltung</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und</a:t>
            </a:r>
            <a:r>
              <a:rPr lang="de-DE" sz="1200" spc="275">
                <a:latin typeface="Times New Roman" panose="02020603050405020304" pitchFamily="18"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Überwachung</a:t>
            </a:r>
            <a:r>
              <a:rPr lang="de-DE" sz="1200" spc="-4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eines</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10">
                <a:latin typeface="Calibri" panose="020F0502020204030204" pitchFamily="34" charset="0"/>
                <a:ea typeface="Courier New" panose="02070309020205020404" pitchFamily="49" charset="0"/>
                <a:cs typeface="Times New Roman" panose="02020603050405020304" pitchFamily="18" charset="0"/>
              </a:rPr>
              <a:t>Cloud-Dienstes</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a:spcBef>
                <a:spcPts val="30"/>
              </a:spcBef>
            </a:pPr>
            <a:r>
              <a:rPr lang="de-DE" sz="1200">
                <a:latin typeface="Calibri" panose="020F0502020204030204" pitchFamily="34" charset="0"/>
                <a:ea typeface="Calibri" panose="020F0502020204030204" pitchFamily="34" charset="0"/>
                <a:cs typeface="Calibri" panose="020F0502020204030204" pitchFamily="34" charset="0"/>
              </a:rPr>
              <a:t> </a:t>
            </a:r>
            <a:endParaRPr lang="de-DE" sz="1100">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200"/>
              <a:buFont typeface="Symbol" panose="05050102010706020507" pitchFamily="18" charset="2"/>
              <a:buChar char=""/>
              <a:tabLst>
                <a:tab pos="294005" algn="l"/>
              </a:tabLst>
            </a:pPr>
            <a:r>
              <a:rPr lang="de-DE" sz="1200" b="1" spc="-10">
                <a:latin typeface="Calibri" panose="020F0502020204030204" pitchFamily="34" charset="0"/>
                <a:ea typeface="Symbol" panose="05050102010706020507" pitchFamily="18" charset="2"/>
                <a:cs typeface="Times New Roman" panose="02020603050405020304" pitchFamily="18" charset="0"/>
              </a:rPr>
              <a:t>Curl</a:t>
            </a:r>
            <a:endParaRPr lang="de-DE" sz="1200" b="1">
              <a:latin typeface="Calibri" panose="020F0502020204030204" pitchFamily="34" charset="0"/>
              <a:ea typeface="Symbol" panose="05050102010706020507" pitchFamily="18" charset="2"/>
              <a:cs typeface="Times New Roman" panose="02020603050405020304" pitchFamily="18" charset="0"/>
            </a:endParaRPr>
          </a:p>
          <a:p>
            <a:pPr marL="742950" marR="265430" lvl="1" indent="-285750">
              <a:lnSpc>
                <a:spcPct val="95000"/>
              </a:lnSpc>
              <a:spcBef>
                <a:spcPts val="45"/>
              </a:spcBef>
              <a:spcAft>
                <a:spcPts val="0"/>
              </a:spcAft>
              <a:buSzPts val="1200"/>
              <a:buFont typeface="Courier New" panose="02070309020205020404" pitchFamily="49" charset="0"/>
              <a:buChar char="o"/>
              <a:tabLst>
                <a:tab pos="751205" algn="l"/>
              </a:tabLst>
            </a:pPr>
            <a:r>
              <a:rPr lang="de-DE" sz="1200" spc="-5">
                <a:latin typeface="Calibri" panose="020F0502020204030204" pitchFamily="34" charset="0"/>
                <a:ea typeface="Courier New" panose="02070309020205020404" pitchFamily="49" charset="0"/>
                <a:cs typeface="Times New Roman" panose="02020603050405020304" pitchFamily="18" charset="0"/>
              </a:rPr>
              <a:t>Ein</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Werkzeug</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zum</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Übertragen</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von</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Daten</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von</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oder</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zu</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einem</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Server,</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unter</a:t>
            </a:r>
            <a:r>
              <a:rPr lang="de-DE" sz="1200" spc="325">
                <a:latin typeface="Times New Roman" panose="02020603050405020304" pitchFamily="18"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Verwendung</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eines</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der</a:t>
            </a:r>
            <a:r>
              <a:rPr lang="de-DE" sz="120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unterstützten</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Protokolle</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(HTTP,</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HTTPS,</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FTP,</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FTPS,</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SCP,</a:t>
            </a:r>
            <a:r>
              <a:rPr lang="de-DE" sz="1200" spc="290">
                <a:latin typeface="Times New Roman" panose="02020603050405020304" pitchFamily="18"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SFTP,</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TFTP,</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DICT, TELNET,</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LDAP,</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FILE)</a:t>
            </a:r>
            <a:endParaRPr lang="de-DE" sz="1200">
              <a:latin typeface="Calibri" panose="020F0502020204030204" pitchFamily="34" charset="0"/>
              <a:ea typeface="Courier New" panose="02070309020205020404" pitchFamily="49" charset="0"/>
              <a:cs typeface="Times New Roman" panose="02020603050405020304" pitchFamily="18" charset="0"/>
            </a:endParaRPr>
          </a:p>
          <a:p>
            <a:endParaRPr lang="de-DE" sz="1100">
              <a:latin typeface="Calibri" panose="020F0502020204030204" pitchFamily="34" charset="0"/>
              <a:ea typeface="Calibri" panose="020F0502020204030204" pitchFamily="34" charset="0"/>
              <a:cs typeface="Times New Roman" panose="02020603050405020304" pitchFamily="18" charset="0"/>
            </a:endParaRPr>
          </a:p>
          <a:p>
            <a:pPr marL="342900" lvl="0" indent="-342900">
              <a:spcBef>
                <a:spcPts val="275"/>
              </a:spcBef>
              <a:spcAft>
                <a:spcPts val="0"/>
              </a:spcAft>
              <a:buSzPts val="1200"/>
              <a:buFont typeface="Symbol" panose="05050102010706020507" pitchFamily="18" charset="2"/>
              <a:buChar char=""/>
              <a:tabLst>
                <a:tab pos="294005" algn="l"/>
              </a:tabLst>
            </a:pPr>
            <a:r>
              <a:rPr lang="de-DE" sz="1200" b="1" spc="-5">
                <a:latin typeface="Calibri" panose="020F0502020204030204" pitchFamily="34" charset="0"/>
                <a:ea typeface="Symbol" panose="05050102010706020507" pitchFamily="18" charset="2"/>
                <a:cs typeface="Times New Roman" panose="02020603050405020304" pitchFamily="18" charset="0"/>
              </a:rPr>
              <a:t>Funktion</a:t>
            </a:r>
            <a:r>
              <a:rPr lang="de-DE" sz="1200" b="1" spc="-45">
                <a:latin typeface="Calibri" panose="020F0502020204030204" pitchFamily="34" charset="0"/>
                <a:ea typeface="Symbol" panose="05050102010706020507" pitchFamily="18" charset="2"/>
                <a:cs typeface="Times New Roman" panose="02020603050405020304" pitchFamily="18" charset="0"/>
              </a:rPr>
              <a:t> </a:t>
            </a:r>
            <a:r>
              <a:rPr lang="de-DE" sz="1200" b="1" spc="-10">
                <a:latin typeface="Calibri" panose="020F0502020204030204" pitchFamily="34" charset="0"/>
                <a:ea typeface="Symbol" panose="05050102010706020507" pitchFamily="18" charset="2"/>
                <a:cs typeface="Times New Roman" panose="02020603050405020304" pitchFamily="18" charset="0"/>
              </a:rPr>
              <a:t>als</a:t>
            </a:r>
            <a:r>
              <a:rPr lang="de-DE" sz="1200" b="1" spc="-45">
                <a:latin typeface="Calibri" panose="020F0502020204030204" pitchFamily="34" charset="0"/>
                <a:ea typeface="Symbol" panose="05050102010706020507" pitchFamily="18" charset="2"/>
                <a:cs typeface="Times New Roman" panose="02020603050405020304" pitchFamily="18" charset="0"/>
              </a:rPr>
              <a:t> </a:t>
            </a:r>
            <a:r>
              <a:rPr lang="de-DE" sz="1200" b="1" spc="-5">
                <a:latin typeface="Calibri" panose="020F0502020204030204" pitchFamily="34" charset="0"/>
                <a:ea typeface="Symbol" panose="05050102010706020507" pitchFamily="18" charset="2"/>
                <a:cs typeface="Times New Roman" panose="02020603050405020304" pitchFamily="18" charset="0"/>
              </a:rPr>
              <a:t>Dienstleistung</a:t>
            </a:r>
            <a:r>
              <a:rPr lang="de-DE" sz="1200" b="1" spc="-50">
                <a:latin typeface="Calibri" panose="020F0502020204030204" pitchFamily="34" charset="0"/>
                <a:ea typeface="Symbol" panose="05050102010706020507" pitchFamily="18" charset="2"/>
                <a:cs typeface="Times New Roman" panose="02020603050405020304" pitchFamily="18" charset="0"/>
              </a:rPr>
              <a:t> </a:t>
            </a:r>
            <a:r>
              <a:rPr lang="de-DE" sz="1200" b="1">
                <a:latin typeface="Calibri" panose="020F0502020204030204" pitchFamily="34" charset="0"/>
                <a:ea typeface="Symbol" panose="05050102010706020507" pitchFamily="18" charset="2"/>
                <a:cs typeface="Times New Roman" panose="02020603050405020304" pitchFamily="18" charset="0"/>
              </a:rPr>
              <a:t>(FAAS)</a:t>
            </a:r>
          </a:p>
          <a:p>
            <a:pPr marL="742950" marR="817880" lvl="1" indent="-285750">
              <a:lnSpc>
                <a:spcPct val="97000"/>
              </a:lnSpc>
              <a:spcBef>
                <a:spcPts val="30"/>
              </a:spcBef>
              <a:spcAft>
                <a:spcPts val="0"/>
              </a:spcAft>
              <a:buSzPts val="1200"/>
              <a:buFont typeface="Courier New" panose="02070309020205020404" pitchFamily="49" charset="0"/>
              <a:buChar char="o"/>
              <a:tabLst>
                <a:tab pos="751205" algn="l"/>
              </a:tabLst>
            </a:pPr>
            <a:r>
              <a:rPr lang="de-DE" sz="1200" spc="-5">
                <a:latin typeface="Calibri" panose="020F0502020204030204" pitchFamily="34" charset="0"/>
                <a:ea typeface="Courier New" panose="02070309020205020404" pitchFamily="49" charset="0"/>
                <a:cs typeface="Times New Roman" panose="02020603050405020304" pitchFamily="18" charset="0"/>
              </a:rPr>
              <a:t>Ein</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Cloud-Service-Modell,</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das</a:t>
            </a:r>
            <a:r>
              <a:rPr lang="de-DE" sz="1200" spc="-4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eine</a:t>
            </a:r>
            <a:r>
              <a:rPr lang="de-DE" sz="1200" spc="-4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serverlose</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Software-Architektur</a:t>
            </a:r>
            <a:r>
              <a:rPr lang="de-DE" sz="1200" spc="295">
                <a:latin typeface="Times New Roman" panose="02020603050405020304" pitchFamily="18"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unterstützt,</a:t>
            </a:r>
            <a:r>
              <a:rPr lang="de-DE" sz="1200" spc="-4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indem</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Laufzeit-Container</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bereitgestellt</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werden,</a:t>
            </a:r>
            <a:r>
              <a:rPr lang="de-DE" sz="1200" spc="-4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in</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denen</a:t>
            </a:r>
            <a:r>
              <a:rPr lang="de-DE" sz="1200" spc="245">
                <a:latin typeface="Times New Roman" panose="02020603050405020304" pitchFamily="18"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Code</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10">
                <a:latin typeface="Calibri" panose="020F0502020204030204" pitchFamily="34" charset="0"/>
                <a:ea typeface="Courier New" panose="02070309020205020404" pitchFamily="49" charset="0"/>
                <a:cs typeface="Times New Roman" panose="02020603050405020304" pitchFamily="18" charset="0"/>
              </a:rPr>
              <a:t>in</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einer</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bestimmten</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Programmiersprache</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ausgeführt</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wird</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a:spcBef>
                <a:spcPts val="5"/>
              </a:spcBef>
            </a:pPr>
            <a:r>
              <a:rPr lang="de-DE" sz="1200">
                <a:latin typeface="Calibri" panose="020F0502020204030204" pitchFamily="34" charset="0"/>
                <a:ea typeface="Calibri" panose="020F0502020204030204" pitchFamily="34" charset="0"/>
                <a:cs typeface="Calibri" panose="020F0502020204030204" pitchFamily="34" charset="0"/>
              </a:rPr>
              <a:t> </a:t>
            </a:r>
            <a:endParaRPr lang="de-DE" sz="1100">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200"/>
              <a:buFont typeface="Symbol" panose="05050102010706020507" pitchFamily="18" charset="2"/>
              <a:buChar char=""/>
              <a:tabLst>
                <a:tab pos="294005" algn="l"/>
              </a:tabLst>
            </a:pPr>
            <a:r>
              <a:rPr lang="de-DE" sz="1200" b="1" spc="-10">
                <a:latin typeface="Calibri" panose="020F0502020204030204" pitchFamily="34" charset="0"/>
                <a:ea typeface="Symbol" panose="05050102010706020507" pitchFamily="18" charset="2"/>
                <a:cs typeface="Times New Roman" panose="02020603050405020304" pitchFamily="18" charset="0"/>
              </a:rPr>
              <a:t>Serverlos</a:t>
            </a:r>
            <a:endParaRPr lang="de-DE" sz="1200" b="1">
              <a:latin typeface="Calibri" panose="020F0502020204030204" pitchFamily="34" charset="0"/>
              <a:ea typeface="Symbol" panose="05050102010706020507" pitchFamily="18" charset="2"/>
              <a:cs typeface="Times New Roman" panose="02020603050405020304" pitchFamily="18" charset="0"/>
            </a:endParaRPr>
          </a:p>
          <a:p>
            <a:pPr marL="742950" marR="262255" lvl="1" indent="-285750">
              <a:lnSpc>
                <a:spcPts val="1430"/>
              </a:lnSpc>
              <a:spcAft>
                <a:spcPts val="0"/>
              </a:spcAft>
              <a:buSzPts val="1200"/>
              <a:buFont typeface="Courier New" panose="02070309020205020404" pitchFamily="49" charset="0"/>
              <a:buChar char="o"/>
              <a:tabLst>
                <a:tab pos="751205" algn="l"/>
              </a:tabLst>
            </a:pPr>
            <a:r>
              <a:rPr lang="de-DE" sz="1200">
                <a:latin typeface="Calibri" panose="020F0502020204030204" pitchFamily="34" charset="0"/>
                <a:ea typeface="Courier New" panose="02070309020205020404" pitchFamily="49" charset="0"/>
                <a:cs typeface="Times New Roman" panose="02020603050405020304" pitchFamily="18" charset="0"/>
              </a:rPr>
              <a:t>Eine</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Softwarearchitektur,</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die</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10">
                <a:latin typeface="Calibri" panose="020F0502020204030204" pitchFamily="34" charset="0"/>
                <a:ea typeface="Courier New" panose="02070309020205020404" pitchFamily="49" charset="0"/>
                <a:cs typeface="Times New Roman" panose="02020603050405020304" pitchFamily="18" charset="0"/>
              </a:rPr>
              <a:t>Funktionen</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innerhalb</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virtualisierter</a:t>
            </a:r>
            <a:r>
              <a:rPr lang="de-DE" sz="1200" spc="235">
                <a:latin typeface="Times New Roman" panose="02020603050405020304" pitchFamily="18"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Laufzeitcontainer</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in</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einer</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Cloud</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statt</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auf</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dedizierten</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Serverinstanzen</a:t>
            </a:r>
            <a:r>
              <a:rPr lang="de-DE" sz="1200" spc="-10">
                <a:latin typeface="Calibri" panose="020F0502020204030204" pitchFamily="34" charset="0"/>
                <a:ea typeface="Courier New" panose="02070309020205020404" pitchFamily="49" charset="0"/>
                <a:cs typeface="Times New Roman" panose="02020603050405020304" pitchFamily="18" charset="0"/>
              </a:rPr>
              <a:t> ausführt</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90"/>
              </a:lnSpc>
              <a:spcBef>
                <a:spcPts val="75"/>
              </a:spcBef>
              <a:spcAft>
                <a:spcPts val="0"/>
              </a:spcAft>
              <a:buSzPts val="1200"/>
              <a:buFont typeface="Courier New" panose="02070309020205020404" pitchFamily="49" charset="0"/>
              <a:buChar char="o"/>
              <a:tabLst>
                <a:tab pos="751205" algn="l"/>
              </a:tabLst>
            </a:pPr>
            <a:r>
              <a:rPr lang="de-DE" sz="1200">
                <a:latin typeface="Calibri" panose="020F0502020204030204" pitchFamily="34" charset="0"/>
                <a:ea typeface="Courier New" panose="02070309020205020404" pitchFamily="49" charset="0"/>
                <a:cs typeface="Times New Roman" panose="02020603050405020304" pitchFamily="18" charset="0"/>
              </a:rPr>
              <a:t>Alles</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in</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Serverless</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wird</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als</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Funktion</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oder</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Microservice</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entwickelt</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marL="742950" marR="563245" lvl="1" indent="-285750">
              <a:lnSpc>
                <a:spcPct val="97000"/>
              </a:lnSpc>
              <a:spcBef>
                <a:spcPts val="15"/>
              </a:spcBef>
              <a:spcAft>
                <a:spcPts val="0"/>
              </a:spcAft>
              <a:buSzPts val="1200"/>
              <a:buFont typeface="Courier New" panose="02070309020205020404" pitchFamily="49" charset="0"/>
              <a:buChar char="o"/>
              <a:tabLst>
                <a:tab pos="751205" algn="l"/>
              </a:tabLst>
            </a:pPr>
            <a:r>
              <a:rPr lang="de-DE" sz="1200" spc="-5">
                <a:latin typeface="Calibri" panose="020F0502020204030204" pitchFamily="34" charset="0"/>
                <a:ea typeface="Courier New" panose="02070309020205020404" pitchFamily="49" charset="0"/>
                <a:cs typeface="Times New Roman" panose="02020603050405020304" pitchFamily="18" charset="0"/>
              </a:rPr>
              <a:t>Serverless</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eliminiert</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die</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Notwendigkeit,</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physische</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oder</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virtuelle</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Server</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zu</a:t>
            </a:r>
            <a:r>
              <a:rPr lang="de-DE" sz="1200" spc="355">
                <a:latin typeface="Times New Roman" panose="02020603050405020304" pitchFamily="18"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verwalten</a:t>
            </a:r>
          </a:p>
          <a:p>
            <a:pPr marL="1143000" lvl="2" indent="-228600">
              <a:lnSpc>
                <a:spcPts val="1430"/>
              </a:lnSpc>
              <a:buSzPts val="1200"/>
              <a:buFont typeface="Microsoft Sans Serif" panose="020B0604020202020204" pitchFamily="34" charset="0"/>
              <a:buChar char="▪"/>
              <a:tabLst>
                <a:tab pos="120840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Kein</a:t>
            </a:r>
            <a:r>
              <a:rPr lang="de-DE" sz="1200" spc="-4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Patching</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lnSpc>
                <a:spcPts val="1445"/>
              </a:lnSpc>
              <a:buSzPts val="1200"/>
              <a:buFont typeface="Microsoft Sans Serif" panose="020B0604020202020204" pitchFamily="34" charset="0"/>
              <a:buChar char="▪"/>
              <a:tabLst>
                <a:tab pos="120840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Keine</a:t>
            </a:r>
            <a:r>
              <a:rPr lang="de-DE" sz="1200" spc="-6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Verwaltung</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spcBef>
                <a:spcPts val="10"/>
              </a:spcBef>
              <a:buSzPts val="1200"/>
              <a:buFont typeface="Microsoft Sans Serif" panose="020B0604020202020204" pitchFamily="34" charset="0"/>
              <a:buChar char="▪"/>
              <a:tabLst>
                <a:tab pos="120840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Keine</a:t>
            </a:r>
            <a:r>
              <a:rPr lang="de-DE" sz="1200" spc="-4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Überwachung</a:t>
            </a:r>
            <a:r>
              <a:rPr lang="de-DE" sz="1200" spc="-4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des</a:t>
            </a:r>
            <a:r>
              <a:rPr lang="de-DE" sz="1200" spc="-5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Dateisystems</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90"/>
              </a:lnSpc>
              <a:spcBef>
                <a:spcPts val="35"/>
              </a:spcBef>
              <a:spcAft>
                <a:spcPts val="0"/>
              </a:spcAft>
              <a:buSzPts val="1200"/>
              <a:buFont typeface="Courier New" panose="02070309020205020404" pitchFamily="49" charset="0"/>
              <a:buChar char="o"/>
              <a:tabLst>
                <a:tab pos="751205" algn="l"/>
              </a:tabLst>
            </a:pPr>
            <a:r>
              <a:rPr lang="de-DE" sz="1200">
                <a:latin typeface="Calibri" panose="020F0502020204030204" pitchFamily="34" charset="0"/>
                <a:ea typeface="Courier New" panose="02070309020205020404" pitchFamily="49" charset="0"/>
                <a:cs typeface="Times New Roman" panose="02020603050405020304" pitchFamily="18" charset="0"/>
              </a:rPr>
              <a:t>Die</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zugrunde</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liegende</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Architektur</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wird</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vom</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Cloud-Service-Anbieter</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verwaltet</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marL="742950" marR="73660" lvl="1" indent="-285750">
              <a:lnSpc>
                <a:spcPct val="97000"/>
              </a:lnSpc>
              <a:spcBef>
                <a:spcPts val="15"/>
              </a:spcBef>
              <a:spcAft>
                <a:spcPts val="0"/>
              </a:spcAft>
              <a:buSzPts val="1200"/>
              <a:buFont typeface="Courier New" panose="02070309020205020404" pitchFamily="49" charset="0"/>
              <a:buChar char="o"/>
              <a:tabLst>
                <a:tab pos="751205" algn="l"/>
              </a:tabLst>
            </a:pPr>
            <a:r>
              <a:rPr lang="de-DE" sz="1200" spc="-5">
                <a:latin typeface="Calibri" panose="020F0502020204030204" pitchFamily="34" charset="0"/>
                <a:ea typeface="Courier New" panose="02070309020205020404" pitchFamily="49" charset="0"/>
                <a:cs typeface="Times New Roman" panose="02020603050405020304" pitchFamily="18" charset="0"/>
              </a:rPr>
              <a:t>Sicherstellen,</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dass</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die</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Clients,</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die</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auf</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die</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Dienste</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zugreifen,</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nicht</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kompromittiert</a:t>
            </a:r>
            <a:r>
              <a:rPr lang="de-DE" sz="1200" spc="355">
                <a:latin typeface="Times New Roman" panose="02020603050405020304" pitchFamily="18"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wurden</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marL="742950" lvl="1" indent="-285750">
              <a:spcBef>
                <a:spcPts val="20"/>
              </a:spcBef>
              <a:spcAft>
                <a:spcPts val="0"/>
              </a:spcAft>
              <a:buSzPts val="1200"/>
              <a:buFont typeface="Courier New" panose="02070309020205020404" pitchFamily="49" charset="0"/>
              <a:buChar char="o"/>
              <a:tabLst>
                <a:tab pos="751205" algn="l"/>
              </a:tabLst>
            </a:pPr>
            <a:r>
              <a:rPr lang="de-DE" sz="1200" spc="-5">
                <a:latin typeface="Calibri" panose="020F0502020204030204" pitchFamily="34" charset="0"/>
                <a:ea typeface="Courier New" panose="02070309020205020404" pitchFamily="49" charset="0"/>
                <a:cs typeface="Times New Roman" panose="02020603050405020304" pitchFamily="18" charset="0"/>
              </a:rPr>
              <a:t>Serverless</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hängt</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von</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Orchestrierung</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ab</a:t>
            </a:r>
            <a:endParaRPr lang="de-DE" sz="1200">
              <a:effectLst/>
              <a:latin typeface="Calibri" panose="020F0502020204030204" pitchFamily="34" charset="0"/>
              <a:ea typeface="Courier New" panose="02070309020205020404" pitchFamily="49" charset="0"/>
              <a:cs typeface="Times New Roman" panose="02020603050405020304" pitchFamily="18" charset="0"/>
            </a:endParaRPr>
          </a:p>
        </p:txBody>
      </p:sp>
    </p:spTree>
    <p:extLst>
      <p:ext uri="{BB962C8B-B14F-4D97-AF65-F5344CB8AC3E}">
        <p14:creationId xmlns:p14="http://schemas.microsoft.com/office/powerpoint/2010/main" val="154960742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lvl="0" indent="-457200">
              <a:buFont typeface="+mj-lt"/>
              <a:buAutoNum type="arabicPeriod" startAt="13"/>
            </a:pPr>
            <a:r>
              <a:rPr lang="de-DE" sz="2000" b="1">
                <a:solidFill>
                  <a:prstClr val="black"/>
                </a:solidFill>
              </a:rPr>
              <a:t>Cloud-Sicherheit </a:t>
            </a:r>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A24325CE-7867-4276-9275-648336BCC4A9}"/>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4" name="Rechteck 3">
            <a:extLst>
              <a:ext uri="{FF2B5EF4-FFF2-40B4-BE49-F238E27FC236}">
                <a16:creationId xmlns:a16="http://schemas.microsoft.com/office/drawing/2014/main" id="{565EE75D-7223-4319-B4BC-616854F06A06}"/>
              </a:ext>
            </a:extLst>
          </p:cNvPr>
          <p:cNvSpPr/>
          <p:nvPr/>
        </p:nvSpPr>
        <p:spPr>
          <a:xfrm>
            <a:off x="631432" y="2506331"/>
            <a:ext cx="9973068" cy="4195444"/>
          </a:xfrm>
          <a:prstGeom prst="rect">
            <a:avLst/>
          </a:prstGeom>
        </p:spPr>
        <p:txBody>
          <a:bodyPr wrap="square">
            <a:spAutoFit/>
          </a:bodyPr>
          <a:lstStyle/>
          <a:p>
            <a:pPr marL="342900" lvl="0" indent="-342900">
              <a:buSzPts val="1200"/>
              <a:buFont typeface="Symbol" panose="05050102010706020507" pitchFamily="18" charset="2"/>
              <a:buChar char=""/>
              <a:tabLst>
                <a:tab pos="294005" algn="l"/>
              </a:tabLst>
            </a:pPr>
            <a:r>
              <a:rPr lang="de-DE" sz="1200" b="1" spc="-10">
                <a:latin typeface="Calibri" panose="020F0502020204030204" pitchFamily="34" charset="0"/>
                <a:ea typeface="Symbol" panose="05050102010706020507" pitchFamily="18" charset="2"/>
                <a:cs typeface="Times New Roman" panose="02020603050405020304" pitchFamily="18" charset="0"/>
              </a:rPr>
              <a:t>Cloud-Bedrohungen</a:t>
            </a:r>
            <a:endParaRPr lang="de-DE" sz="1200" b="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5"/>
              </a:lnSpc>
              <a:spcBef>
                <a:spcPts val="50"/>
              </a:spcBef>
              <a:spcAft>
                <a:spcPts val="0"/>
              </a:spcAft>
              <a:buSzPts val="1200"/>
              <a:buFont typeface="Courier New" panose="02070309020205020404" pitchFamily="49" charset="0"/>
              <a:buChar char="o"/>
              <a:tabLst>
                <a:tab pos="751205" algn="l"/>
              </a:tabLst>
            </a:pPr>
            <a:r>
              <a:rPr lang="de-DE" sz="1200" b="1" spc="-10">
                <a:latin typeface="Calibri" panose="020F0502020204030204" pitchFamily="34" charset="0"/>
                <a:ea typeface="Courier New" panose="02070309020205020404" pitchFamily="49" charset="0"/>
                <a:cs typeface="Times New Roman" panose="02020603050405020304" pitchFamily="18" charset="0"/>
              </a:rPr>
              <a:t>Unsichere</a:t>
            </a:r>
            <a:r>
              <a:rPr lang="de-DE" sz="1200" b="1" spc="-85">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Anwendungsprogrammierschnittstelle</a:t>
            </a:r>
            <a:r>
              <a:rPr lang="de-DE" sz="1200" b="1" spc="-75">
                <a:latin typeface="Calibri" panose="020F0502020204030204" pitchFamily="34" charset="0"/>
                <a:ea typeface="Courier New" panose="02070309020205020404" pitchFamily="49" charset="0"/>
                <a:cs typeface="Times New Roman" panose="02020603050405020304" pitchFamily="18" charset="0"/>
              </a:rPr>
              <a:t> </a:t>
            </a:r>
            <a:r>
              <a:rPr lang="de-DE" sz="1200" b="1">
                <a:latin typeface="Calibri" panose="020F0502020204030204" pitchFamily="34" charset="0"/>
                <a:ea typeface="Courier New" panose="02070309020205020404" pitchFamily="49" charset="0"/>
                <a:cs typeface="Times New Roman" panose="02020603050405020304" pitchFamily="18" charset="0"/>
              </a:rPr>
              <a:t>(API)</a:t>
            </a:r>
            <a:endParaRPr lang="de-DE" sz="1100">
              <a:latin typeface="Calibri" panose="020F0502020204030204" pitchFamily="34" charset="0"/>
              <a:ea typeface="Courier New" panose="02070309020205020404" pitchFamily="49" charset="0"/>
              <a:cs typeface="Times New Roman" panose="02020603050405020304" pitchFamily="18" charset="0"/>
            </a:endParaRPr>
          </a:p>
          <a:p>
            <a:pPr marL="1143000" marR="262255" lvl="2" indent="-228600">
              <a:lnSpc>
                <a:spcPct val="97000"/>
              </a:lnSpc>
              <a:buSzPts val="1200"/>
              <a:buFont typeface="Microsoft Sans Serif" panose="020B0604020202020204" pitchFamily="34" charset="0"/>
              <a:buChar char="▪"/>
              <a:tabLst>
                <a:tab pos="120840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WARNUNG:</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API</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darf</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nur</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über</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verschlüsselten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Kanal</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(HTTPS)</a:t>
            </a:r>
            <a:r>
              <a:rPr lang="de-DE" sz="1200" spc="20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8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werden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marR="1257300" lvl="2" indent="-228600">
              <a:lnSpc>
                <a:spcPct val="99000"/>
              </a:lnSpc>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Von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einer</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API</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empfangene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Daten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müssen</a:t>
            </a:r>
            <a:r>
              <a:rPr lang="de-DE" sz="1200" spc="-10">
                <a:latin typeface="Calibri" panose="020F0502020204030204" pitchFamily="34" charset="0"/>
                <a:ea typeface="Microsoft Sans Serif" panose="020B0604020202020204" pitchFamily="34" charset="0"/>
                <a:cs typeface="Times New Roman" panose="02020603050405020304" pitchFamily="18" charset="0"/>
              </a:rPr>
              <a:t> dienstseitige</a:t>
            </a:r>
            <a:r>
              <a:rPr lang="de-DE" sz="1200" spc="20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Validierungsroutinen</a:t>
            </a:r>
            <a:r>
              <a:rPr lang="de-DE" sz="1200" spc="-5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durchlaufen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marR="79375" lvl="2" indent="-228600">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Implementieren</a:t>
            </a:r>
            <a:r>
              <a:rPr lang="de-DE" sz="1200" spc="-5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Sie</a:t>
            </a:r>
            <a:r>
              <a:rPr lang="de-DE" sz="1200" spc="-5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Drossel-/Bandbreitenbegrenzungsmechanismen</a:t>
            </a:r>
            <a:r>
              <a:rPr lang="de-DE" sz="1200" spc="-5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zum</a:t>
            </a:r>
            <a:r>
              <a:rPr lang="de-DE" sz="1200" spc="-6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Schutz</a:t>
            </a:r>
            <a:r>
              <a:rPr lang="de-DE" sz="1200" spc="34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vor</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DoS</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65"/>
              </a:lnSpc>
              <a:spcBef>
                <a:spcPts val="45"/>
              </a:spcBef>
              <a:spcAft>
                <a:spcPts val="0"/>
              </a:spcAft>
              <a:buSzPts val="1200"/>
              <a:buFont typeface="Courier New" panose="02070309020205020404" pitchFamily="49" charset="0"/>
              <a:buChar char="o"/>
              <a:tabLst>
                <a:tab pos="7512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Unsachgemäße</a:t>
            </a:r>
            <a:r>
              <a:rPr lang="de-DE" sz="1200" b="1" spc="-95">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Schlüsselverwaltung</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143000" marR="133985" lvl="2" indent="-228600">
              <a:lnSpc>
                <a:spcPct val="99000"/>
              </a:lnSpc>
              <a:buSzPts val="1200"/>
              <a:buFont typeface="Microsoft Sans Serif" panose="020B0604020202020204" pitchFamily="34" charset="0"/>
              <a:buChar char="▪"/>
              <a:tabLst>
                <a:tab pos="120840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APIs</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sollten vor</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dem</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Zugriff</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auf</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Daten</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sichere</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Authentifizierung</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und</a:t>
            </a:r>
            <a:r>
              <a:rPr lang="de-DE" sz="1200" spc="19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Autorisierung</a:t>
            </a:r>
            <a:r>
              <a:rPr lang="de-DE" sz="1200" spc="-4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wie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SAML</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OAuth/OIDC</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verwenden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marR="575945" lvl="2" indent="-228600">
              <a:buSzPts val="1200"/>
              <a:buFont typeface="Microsoft Sans Serif" panose="020B0604020202020204" pitchFamily="34" charset="0"/>
              <a:buChar char="▪"/>
              <a:tabLst>
                <a:tab pos="120840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WARNUNG:</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Keinen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Schlüssel</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hart</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codieren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in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den</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Quellcode</a:t>
            </a:r>
            <a:r>
              <a:rPr lang="de-DE" sz="1200" spc="14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einbetten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marR="857250" lvl="2" indent="-228600">
              <a:lnSpc>
                <a:spcPct val="101000"/>
              </a:lnSpc>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Erstellen</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Sie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nicht</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Schlüssel mit</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voller Kontrolle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für</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den</a:t>
            </a:r>
            <a:r>
              <a:rPr lang="de-DE" sz="1200" spc="24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Zugriff</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auf</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Funktionen</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einer</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Anwendung</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marR="1150620" lvl="2" indent="-228600">
              <a:lnSpc>
                <a:spcPct val="99000"/>
              </a:lnSpc>
              <a:spcAft>
                <a:spcPts val="0"/>
              </a:spcAft>
              <a:buSzPts val="1200"/>
              <a:buFont typeface="Microsoft Sans Serif" panose="020B0604020202020204" pitchFamily="34" charset="0"/>
              <a:buChar char="▪"/>
              <a:tabLst>
                <a:tab pos="1210310"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Löschen</a:t>
            </a:r>
            <a:r>
              <a:rPr lang="de-DE" sz="1200" spc="-10">
                <a:latin typeface="Calibri" panose="020F0502020204030204" pitchFamily="34" charset="0"/>
                <a:ea typeface="Microsoft Sans Serif" panose="020B0604020202020204" pitchFamily="34" charset="0"/>
                <a:cs typeface="Times New Roman" panose="02020603050405020304" pitchFamily="18" charset="0"/>
              </a:rPr>
              <a:t> Sie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nicht</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benötigte</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Schlüssel</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und</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generieren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Sie</a:t>
            </a:r>
            <a:r>
              <a:rPr lang="de-DE" sz="1200" spc="19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Schlüssel</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neu,</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wenn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Sie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10">
                <a:latin typeface="Calibri" panose="020F0502020204030204" pitchFamily="34" charset="0"/>
                <a:ea typeface="Microsoft Sans Serif" panose="020B0604020202020204" pitchFamily="34" charset="0"/>
                <a:cs typeface="Times New Roman" panose="02020603050405020304" pitchFamily="18" charset="0"/>
              </a:rPr>
              <a:t>in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Produktionsumgebung</a:t>
            </a:r>
            <a:r>
              <a:rPr lang="de-DE" sz="1200" spc="22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wechseln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65"/>
              </a:lnSpc>
              <a:spcBef>
                <a:spcPts val="45"/>
              </a:spcBef>
              <a:spcAft>
                <a:spcPts val="0"/>
              </a:spcAft>
              <a:buSzPts val="1200"/>
              <a:buFont typeface="Courier New" panose="02070309020205020404" pitchFamily="49" charset="0"/>
              <a:buChar char="o"/>
              <a:tabLst>
                <a:tab pos="7512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Unzureichende</a:t>
            </a:r>
            <a:r>
              <a:rPr lang="de-DE" sz="1200" b="1" spc="-55">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Protokollierung</a:t>
            </a:r>
            <a:r>
              <a:rPr lang="de-DE" sz="1200" b="1" spc="-40">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und</a:t>
            </a:r>
            <a:r>
              <a:rPr lang="de-DE" sz="1200" b="1" spc="-50">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Überwachung</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143000" marR="701040" lvl="2" indent="-228600">
              <a:lnSpc>
                <a:spcPct val="99000"/>
              </a:lnSpc>
              <a:buSzPts val="1200"/>
              <a:buFont typeface="Microsoft Sans Serif" panose="020B0604020202020204" pitchFamily="34" charset="0"/>
              <a:buChar char="▪"/>
              <a:tabLst>
                <a:tab pos="120840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WARNUNG:</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Software</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as</a:t>
            </a:r>
            <a:r>
              <a:rPr lang="de-DE" sz="1200" spc="-4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a</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Service</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bietet</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möglicherweise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keinen</a:t>
            </a:r>
            <a:r>
              <a:rPr lang="de-DE" sz="1200" spc="22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Zugriff</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auf</a:t>
            </a:r>
            <a:r>
              <a:rPr lang="de-DE" sz="1200" spc="-4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Protokolldateien</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oder</a:t>
            </a:r>
            <a:r>
              <a:rPr lang="de-DE" sz="1200" spc="-4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Überwachungswerkzeuge</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Protokolle</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müssen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zur</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langfristigen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Aufbewahrung</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in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nicht </a:t>
            </a:r>
            <a:r>
              <a:rPr lang="de-DE" sz="1200" spc="-5">
                <a:latin typeface="Calibri" panose="020F0502020204030204" pitchFamily="34" charset="0"/>
                <a:ea typeface="Calibri" panose="020F0502020204030204" pitchFamily="34" charset="0"/>
                <a:cs typeface="Times New Roman" panose="02020603050405020304" pitchFamily="18" charset="0"/>
              </a:rPr>
              <a:t>elastischen</a:t>
            </a:r>
            <a:r>
              <a:rPr lang="de-DE" sz="1200" spc="-25">
                <a:latin typeface="Calibri" panose="020F0502020204030204" pitchFamily="34" charset="0"/>
                <a:ea typeface="Calibri" panose="020F0502020204030204" pitchFamily="34" charset="0"/>
                <a:cs typeface="Times New Roman" panose="02020603050405020304" pitchFamily="18" charset="0"/>
              </a:rPr>
              <a:t> </a:t>
            </a:r>
            <a:r>
              <a:rPr lang="de-DE" sz="1200" spc="-5">
                <a:latin typeface="Calibri" panose="020F0502020204030204" pitchFamily="34" charset="0"/>
                <a:ea typeface="Calibri" panose="020F0502020204030204" pitchFamily="34" charset="0"/>
                <a:cs typeface="Times New Roman" panose="02020603050405020304" pitchFamily="18" charset="0"/>
              </a:rPr>
              <a:t>Speicher (Archiv)</a:t>
            </a:r>
            <a:r>
              <a:rPr lang="de-DE" sz="1200" spc="-30">
                <a:latin typeface="Calibri" panose="020F0502020204030204" pitchFamily="34" charset="0"/>
                <a:ea typeface="Calibri" panose="020F0502020204030204" pitchFamily="34" charset="0"/>
                <a:cs typeface="Times New Roman" panose="02020603050405020304" pitchFamily="18" charset="0"/>
              </a:rPr>
              <a:t> </a:t>
            </a:r>
            <a:r>
              <a:rPr lang="de-DE" sz="1200" spc="-5">
                <a:latin typeface="Calibri" panose="020F0502020204030204" pitchFamily="34" charset="0"/>
                <a:ea typeface="Calibri" panose="020F0502020204030204" pitchFamily="34" charset="0"/>
                <a:cs typeface="Times New Roman" panose="02020603050405020304" pitchFamily="18" charset="0"/>
              </a:rPr>
              <a:t>kopiert</a:t>
            </a:r>
            <a:r>
              <a:rPr lang="de-DE" sz="1200" spc="-35">
                <a:latin typeface="Calibri" panose="020F0502020204030204" pitchFamily="34" charset="0"/>
                <a:ea typeface="Calibri" panose="020F0502020204030204" pitchFamily="34" charset="0"/>
                <a:cs typeface="Times New Roman" panose="02020603050405020304" pitchFamily="18" charset="0"/>
              </a:rPr>
              <a:t> </a:t>
            </a:r>
            <a:r>
              <a:rPr lang="de-DE" sz="1200" spc="-5">
                <a:latin typeface="Calibri" panose="020F0502020204030204" pitchFamily="34" charset="0"/>
                <a:ea typeface="Calibri" panose="020F0502020204030204" pitchFamily="34" charset="0"/>
                <a:cs typeface="Times New Roman" panose="02020603050405020304" pitchFamily="18" charset="0"/>
              </a:rPr>
              <a:t>werden</a:t>
            </a:r>
            <a:endParaRPr lang="de-DE" sz="120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ts val="1475"/>
              </a:lnSpc>
              <a:spcBef>
                <a:spcPts val="45"/>
              </a:spcBef>
              <a:spcAft>
                <a:spcPts val="0"/>
              </a:spcAft>
              <a:buSzPts val="1200"/>
              <a:buFont typeface="Courier New" panose="02070309020205020404" pitchFamily="49" charset="0"/>
              <a:buChar char="o"/>
              <a:tabLst>
                <a:tab pos="738505" algn="l"/>
              </a:tabLst>
            </a:pPr>
            <a:r>
              <a:rPr lang="de-DE" sz="1200" b="1">
                <a:latin typeface="Calibri" panose="020F0502020204030204" pitchFamily="34" charset="0"/>
                <a:ea typeface="Courier New" panose="02070309020205020404" pitchFamily="49" charset="0"/>
                <a:cs typeface="Times New Roman" panose="02020603050405020304" pitchFamily="18" charset="0"/>
              </a:rPr>
              <a:t>Ungeschützte</a:t>
            </a:r>
            <a:r>
              <a:rPr lang="de-DE" sz="1200" b="1" spc="-70">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Speicherung</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085850" lvl="2" indent="-171450">
              <a:lnSpc>
                <a:spcPts val="1475"/>
              </a:lnSpc>
              <a:spcBef>
                <a:spcPts val="45"/>
              </a:spcBef>
              <a:buSzPts val="1200"/>
              <a:buFont typeface="Wingdings" panose="05000000000000000000" pitchFamily="2" charset="2"/>
              <a:buChar char="§"/>
              <a:tabLst>
                <a:tab pos="7385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 Cloud-Speicher-Container werden als Buckets oder Blobs bezeichnet</a:t>
            </a:r>
          </a:p>
          <a:p>
            <a:pPr lvl="2"/>
            <a:r>
              <a:rPr lang="de-DE" sz="1200"/>
              <a:t>WARNUNG: Die Zugriffskontrolle auf den Speicher wird über Container-Richtlinien, IAM-Berechtigungen und Objekt-ACLs verwaltet</a:t>
            </a:r>
          </a:p>
          <a:p>
            <a:pPr lvl="2"/>
            <a:r>
              <a:rPr lang="de-DE" sz="1200"/>
              <a:t>Falsche Berechtigungen können aufgrund von Standard-Lese-/Schreibberechtigungen auftreten, die von der Erstellung übrig geblieben sind</a:t>
            </a:r>
          </a:p>
          <a:p>
            <a:pPr lvl="2"/>
            <a:r>
              <a:rPr lang="de-DE" sz="1200"/>
              <a:t>Bei der Verwendung von Content-Delivery-Netzwerken können falsche Ursprungseinstellungen auftreten</a:t>
            </a:r>
          </a:p>
          <a:p>
            <a:pPr marL="628650" lvl="1" indent="-171450">
              <a:buFont typeface="Courier New" panose="02070309020205020404" pitchFamily="49" charset="0"/>
              <a:buChar char="o"/>
            </a:pPr>
            <a:r>
              <a:rPr lang="de-DE" sz="1200" b="1"/>
              <a:t>   Cross Origin Resource Sharing (CORS) Richtlinie</a:t>
            </a:r>
          </a:p>
          <a:p>
            <a:pPr lvl="2"/>
            <a:r>
              <a:rPr lang="de-DE" sz="1200"/>
              <a:t>Eine Content-Delivery-Network-Richtlinie, die den Browser anweist, Anfragen von nominierten Domains als sicher zu behandeln</a:t>
            </a:r>
          </a:p>
          <a:p>
            <a:pPr lvl="2"/>
            <a:r>
              <a:rPr lang="de-DE" sz="1200"/>
              <a:t>WARNUNG: Schwache CORS-Richtlinien setzen die Site Schwachstellen wie z.B.: XSS aus</a:t>
            </a:r>
          </a:p>
          <a:p>
            <a:pPr marL="1085850" lvl="2" indent="-171450">
              <a:lnSpc>
                <a:spcPts val="1475"/>
              </a:lnSpc>
              <a:spcBef>
                <a:spcPts val="45"/>
              </a:spcBef>
              <a:buSzPts val="1200"/>
              <a:buFont typeface="Wingdings" panose="05000000000000000000" pitchFamily="2" charset="2"/>
              <a:buChar char="§"/>
              <a:tabLst>
                <a:tab pos="738505" algn="l"/>
              </a:tabLst>
            </a:pPr>
            <a:endParaRPr lang="de-DE" sz="1200" spc="-5">
              <a:latin typeface="Calibri" panose="020F0502020204030204" pitchFamily="34" charset="0"/>
              <a:ea typeface="Microsoft Sans Serif"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84523041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831544"/>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13"/>
            </a:pPr>
            <a:r>
              <a:rPr lang="de-DE" sz="2000" b="1"/>
              <a:t>Cloud-Sicherheit</a:t>
            </a:r>
          </a:p>
          <a:p>
            <a:r>
              <a:rPr lang="de-DE" sz="2000" b="1"/>
              <a:t>Quiz:</a:t>
            </a:r>
          </a:p>
          <a:p>
            <a:pPr marL="457200" indent="-457200">
              <a:buFont typeface="+mj-lt"/>
              <a:buAutoNum type="arabicPeriod" startAt="8"/>
            </a:pPr>
            <a:endParaRPr lang="de-DE" sz="2000" b="1"/>
          </a:p>
          <a:p>
            <a:pPr marL="457200" indent="-457200">
              <a:buFont typeface="+mj-lt"/>
              <a:buAutoNum type="arabicPeriod" startAt="8"/>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965DB1C5-754D-4DFC-95C0-3FE258A143F8}"/>
              </a:ext>
            </a:extLst>
          </p:cNvPr>
          <p:cNvPicPr>
            <a:picLocks noChangeAspect="1"/>
          </p:cNvPicPr>
          <p:nvPr/>
        </p:nvPicPr>
        <p:blipFill>
          <a:blip r:embed="rId4"/>
          <a:stretch>
            <a:fillRect/>
          </a:stretch>
        </p:blipFill>
        <p:spPr>
          <a:xfrm>
            <a:off x="1689100" y="2468091"/>
            <a:ext cx="6841560" cy="4482099"/>
          </a:xfrm>
          <a:prstGeom prst="rect">
            <a:avLst/>
          </a:prstGeom>
        </p:spPr>
      </p:pic>
    </p:spTree>
    <p:extLst>
      <p:ext uri="{BB962C8B-B14F-4D97-AF65-F5344CB8AC3E}">
        <p14:creationId xmlns:p14="http://schemas.microsoft.com/office/powerpoint/2010/main" val="3280551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7121324"/>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a:pPr>
            <a:r>
              <a:rPr lang="de-DE" sz="2000" b="1"/>
              <a:t>Überblick über die Sicherheit</a:t>
            </a:r>
            <a:endParaRPr lang="de-DE" sz="2000">
              <a:solidFill>
                <a:srgbClr val="00B0F0"/>
              </a:solidFill>
            </a:endParaRPr>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4" name="Rechteck 3">
            <a:extLst>
              <a:ext uri="{FF2B5EF4-FFF2-40B4-BE49-F238E27FC236}">
                <a16:creationId xmlns:a16="http://schemas.microsoft.com/office/drawing/2014/main" id="{F2A638D0-84F4-4D77-8972-720E4691D1BF}"/>
              </a:ext>
            </a:extLst>
          </p:cNvPr>
          <p:cNvSpPr/>
          <p:nvPr/>
        </p:nvSpPr>
        <p:spPr>
          <a:xfrm>
            <a:off x="393700" y="2389028"/>
            <a:ext cx="10896600" cy="6924973"/>
          </a:xfrm>
          <a:prstGeom prst="rect">
            <a:avLst/>
          </a:prstGeom>
        </p:spPr>
        <p:txBody>
          <a:bodyPr wrap="square">
            <a:spAutoFit/>
          </a:bodyPr>
          <a:lstStyle/>
          <a:p>
            <a:r>
              <a:rPr lang="de-DE" b="1" dirty="0"/>
              <a:t>Bedrohungsjagd (Bedrohungssuche)</a:t>
            </a:r>
          </a:p>
          <a:p>
            <a:pPr lvl="0">
              <a:lnSpc>
                <a:spcPct val="150000"/>
              </a:lnSpc>
            </a:pPr>
            <a:endParaRPr lang="de-DE" dirty="0"/>
          </a:p>
          <a:p>
            <a:pPr lvl="1">
              <a:lnSpc>
                <a:spcPct val="150000"/>
              </a:lnSpc>
            </a:pPr>
            <a:r>
              <a:rPr lang="de-DE" b="1" dirty="0"/>
              <a:t>Die Bedrohungsjagd stützt sich auf die Verwendung von Tools, die für die regelmäßige </a:t>
            </a:r>
          </a:p>
          <a:p>
            <a:pPr lvl="1">
              <a:lnSpc>
                <a:spcPct val="150000"/>
              </a:lnSpc>
            </a:pPr>
            <a:r>
              <a:rPr lang="de-DE" b="1" dirty="0"/>
              <a:t>Sicherheitsüberwachung und die Reaktion auf Vorfälle entwickelt wurden</a:t>
            </a:r>
          </a:p>
          <a:p>
            <a:pPr marL="742950" lvl="1" indent="-285750">
              <a:buFont typeface="Arial" panose="020B0604020202020204" pitchFamily="34" charset="0"/>
              <a:buChar char="•"/>
            </a:pPr>
            <a:r>
              <a:rPr lang="de-DE" sz="1400" dirty="0"/>
              <a:t>Analysieren Sie den Netzwerkverkehr</a:t>
            </a:r>
          </a:p>
          <a:p>
            <a:pPr marL="742950" lvl="1" indent="-285750">
              <a:buFont typeface="Arial" panose="020B0604020202020204" pitchFamily="34" charset="0"/>
              <a:buChar char="•"/>
            </a:pPr>
            <a:r>
              <a:rPr lang="de-DE" sz="1400" dirty="0"/>
              <a:t>Analysieren Sie die Liste der ausführbaren Prozesse</a:t>
            </a:r>
          </a:p>
          <a:p>
            <a:pPr marL="742950" lvl="1" indent="-285750">
              <a:buFont typeface="Arial" panose="020B0604020202020204" pitchFamily="34" charset="0"/>
              <a:buChar char="•"/>
            </a:pPr>
            <a:r>
              <a:rPr lang="de-DE" sz="1400" dirty="0"/>
              <a:t>Analysieren Sie andere infizierte Hosts</a:t>
            </a:r>
          </a:p>
          <a:p>
            <a:pPr marL="742950" lvl="1" indent="-285750">
              <a:buFont typeface="Arial" panose="020B0604020202020204" pitchFamily="34" charset="0"/>
              <a:buChar char="•"/>
            </a:pPr>
            <a:r>
              <a:rPr lang="de-DE" sz="1400" dirty="0"/>
              <a:t>Identifizieren, wie der bösartige Prozess ausgeführt wurde</a:t>
            </a:r>
          </a:p>
          <a:p>
            <a:pPr lvl="1">
              <a:lnSpc>
                <a:spcPct val="150000"/>
              </a:lnSpc>
            </a:pPr>
            <a:r>
              <a:rPr lang="de-DE" b="1" dirty="0"/>
              <a:t>Die Bedrohungsjagd ist sehr ressourcen- und zeitaufwändig, kann aber viele Vorteile bringen</a:t>
            </a:r>
          </a:p>
          <a:p>
            <a:pPr marL="742950" lvl="1" indent="-285750">
              <a:buFont typeface="Arial" panose="020B0604020202020204" pitchFamily="34" charset="0"/>
              <a:buChar char="•"/>
            </a:pPr>
            <a:r>
              <a:rPr lang="de-DE" sz="1400" dirty="0"/>
              <a:t>Verbesserte Erkennungsmöglichkeiten</a:t>
            </a:r>
          </a:p>
          <a:p>
            <a:pPr marL="742950" lvl="1" indent="-285750">
              <a:buFont typeface="Arial" panose="020B0604020202020204" pitchFamily="34" charset="0"/>
              <a:buChar char="•"/>
            </a:pPr>
            <a:r>
              <a:rPr lang="de-DE" sz="1400" dirty="0"/>
              <a:t>integriert Intelligenz (Intelligence)</a:t>
            </a:r>
          </a:p>
          <a:p>
            <a:pPr marL="742950" lvl="1" indent="-285750">
              <a:buFont typeface="Arial" panose="020B0604020202020204" pitchFamily="34" charset="0"/>
              <a:buChar char="•"/>
            </a:pPr>
            <a:r>
              <a:rPr lang="de-DE" sz="1400" dirty="0"/>
              <a:t>Angriffsfläche reduzieren </a:t>
            </a:r>
          </a:p>
          <a:p>
            <a:pPr marL="742950" lvl="1" indent="-285750">
              <a:buFont typeface="Arial" panose="020B0604020202020204" pitchFamily="34" charset="0"/>
              <a:buChar char="•"/>
            </a:pPr>
            <a:r>
              <a:rPr lang="de-DE" sz="1400" dirty="0"/>
              <a:t>Angriffsvektoren blockieren </a:t>
            </a:r>
          </a:p>
          <a:p>
            <a:pPr marL="742950" lvl="1" indent="-285750">
              <a:buFont typeface="Arial" panose="020B0604020202020204" pitchFamily="34" charset="0"/>
              <a:buChar char="•"/>
            </a:pPr>
            <a:r>
              <a:rPr lang="de-DE" sz="1400" dirty="0"/>
              <a:t>kritische Assets identifizieren</a:t>
            </a:r>
          </a:p>
          <a:p>
            <a:pPr lvl="1"/>
            <a:endParaRPr lang="de-DE" dirty="0"/>
          </a:p>
          <a:p>
            <a:endParaRPr lang="de-DE" dirty="0"/>
          </a:p>
          <a:p>
            <a:endParaRPr lang="de-DE" dirty="0"/>
          </a:p>
          <a:p>
            <a:r>
              <a:rPr lang="de-DE" dirty="0"/>
              <a:t> </a:t>
            </a:r>
          </a:p>
          <a:p>
            <a:endParaRPr lang="de-DE" dirty="0"/>
          </a:p>
          <a:p>
            <a:endParaRPr lang="de-DE" dirty="0"/>
          </a:p>
          <a:p>
            <a:endParaRPr lang="de-DE" dirty="0"/>
          </a:p>
          <a:p>
            <a:endParaRPr lang="de-DE" dirty="0"/>
          </a:p>
          <a:p>
            <a:endParaRPr lang="de-DE" dirty="0"/>
          </a:p>
          <a:p>
            <a:endParaRPr lang="de-DE" dirty="0"/>
          </a:p>
        </p:txBody>
      </p:sp>
      <p:sp>
        <p:nvSpPr>
          <p:cNvPr id="9" name="Rechteck 8">
            <a:extLst>
              <a:ext uri="{FF2B5EF4-FFF2-40B4-BE49-F238E27FC236}">
                <a16:creationId xmlns:a16="http://schemas.microsoft.com/office/drawing/2014/main" id="{742E0F33-3215-45E1-89F6-1ED2356FDD35}"/>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4863C017-1010-4764-B453-9BF31EF25A66}"/>
              </a:ext>
            </a:extLst>
          </p:cNvPr>
          <p:cNvSpPr/>
          <p:nvPr/>
        </p:nvSpPr>
        <p:spPr>
          <a:xfrm>
            <a:off x="5022850" y="1582737"/>
            <a:ext cx="5346700" cy="923330"/>
          </a:xfrm>
          <a:prstGeom prst="rect">
            <a:avLst/>
          </a:prstGeom>
        </p:spPr>
        <p:txBody>
          <a:bodyPr>
            <a:spAutoFit/>
          </a:bodyPr>
          <a:lstStyle/>
          <a:p>
            <a:r>
              <a:rPr lang="de-DE">
                <a:hlinkClick r:id="rId4"/>
              </a:rPr>
              <a:t>https://www.security-insider.de/was-ist-threat-hunting-a-984035/</a:t>
            </a:r>
            <a:endParaRPr lang="de-DE"/>
          </a:p>
          <a:p>
            <a:endParaRPr lang="de-DE"/>
          </a:p>
        </p:txBody>
      </p:sp>
    </p:spTree>
    <p:extLst>
      <p:ext uri="{BB962C8B-B14F-4D97-AF65-F5344CB8AC3E}">
        <p14:creationId xmlns:p14="http://schemas.microsoft.com/office/powerpoint/2010/main" val="187804177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831544"/>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13"/>
            </a:pPr>
            <a:r>
              <a:rPr lang="de-DE" sz="2000" b="1"/>
              <a:t>Cloud-Sicherheit</a:t>
            </a:r>
          </a:p>
          <a:p>
            <a:r>
              <a:rPr lang="de-DE" sz="2000" b="1"/>
              <a:t>Quiz:</a:t>
            </a:r>
          </a:p>
          <a:p>
            <a:pPr marL="457200" indent="-457200">
              <a:buFont typeface="+mj-lt"/>
              <a:buAutoNum type="arabicPeriod" startAt="8"/>
            </a:pPr>
            <a:endParaRPr lang="de-DE" sz="2000" b="1"/>
          </a:p>
          <a:p>
            <a:pPr marL="457200" indent="-457200">
              <a:buFont typeface="+mj-lt"/>
              <a:buAutoNum type="arabicPeriod" startAt="8"/>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8E1C6609-BE45-4AA0-A4E9-5482D83D0A05}"/>
              </a:ext>
            </a:extLst>
          </p:cNvPr>
          <p:cNvPicPr>
            <a:picLocks noChangeAspect="1"/>
          </p:cNvPicPr>
          <p:nvPr/>
        </p:nvPicPr>
        <p:blipFill>
          <a:blip r:embed="rId4"/>
          <a:stretch>
            <a:fillRect/>
          </a:stretch>
        </p:blipFill>
        <p:spPr>
          <a:xfrm>
            <a:off x="1384300" y="3111471"/>
            <a:ext cx="7477125" cy="3409950"/>
          </a:xfrm>
          <a:prstGeom prst="rect">
            <a:avLst/>
          </a:prstGeom>
        </p:spPr>
      </p:pic>
    </p:spTree>
    <p:extLst>
      <p:ext uri="{BB962C8B-B14F-4D97-AF65-F5344CB8AC3E}">
        <p14:creationId xmlns:p14="http://schemas.microsoft.com/office/powerpoint/2010/main" val="198831080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831544"/>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13"/>
            </a:pPr>
            <a:r>
              <a:rPr lang="de-DE" sz="2000" b="1"/>
              <a:t>Cloud-Sicherheit</a:t>
            </a:r>
          </a:p>
          <a:p>
            <a:r>
              <a:rPr lang="de-DE" sz="2000" b="1"/>
              <a:t>Quiz:</a:t>
            </a:r>
          </a:p>
          <a:p>
            <a:pPr marL="457200" indent="-457200">
              <a:buFont typeface="+mj-lt"/>
              <a:buAutoNum type="arabicPeriod" startAt="8"/>
            </a:pPr>
            <a:endParaRPr lang="de-DE" sz="2000" b="1"/>
          </a:p>
          <a:p>
            <a:pPr marL="457200" indent="-457200">
              <a:buFont typeface="+mj-lt"/>
              <a:buAutoNum type="arabicPeriod" startAt="8"/>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518D7ED8-062A-4769-AE74-2881FDFC06A4}"/>
              </a:ext>
            </a:extLst>
          </p:cNvPr>
          <p:cNvPicPr>
            <a:picLocks noChangeAspect="1"/>
          </p:cNvPicPr>
          <p:nvPr/>
        </p:nvPicPr>
        <p:blipFill>
          <a:blip r:embed="rId4"/>
          <a:stretch>
            <a:fillRect/>
          </a:stretch>
        </p:blipFill>
        <p:spPr>
          <a:xfrm>
            <a:off x="1647825" y="2591564"/>
            <a:ext cx="7477125" cy="4191000"/>
          </a:xfrm>
          <a:prstGeom prst="rect">
            <a:avLst/>
          </a:prstGeom>
        </p:spPr>
      </p:pic>
    </p:spTree>
    <p:extLst>
      <p:ext uri="{BB962C8B-B14F-4D97-AF65-F5344CB8AC3E}">
        <p14:creationId xmlns:p14="http://schemas.microsoft.com/office/powerpoint/2010/main" val="95792224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839"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p>
        </p:txBody>
      </p:sp>
      <p:sp>
        <p:nvSpPr>
          <p:cNvPr id="7" name="Rechteck 6"/>
          <p:cNvSpPr/>
          <p:nvPr/>
        </p:nvSpPr>
        <p:spPr>
          <a:xfrm>
            <a:off x="666634" y="1265237"/>
            <a:ext cx="10395065" cy="400110"/>
          </a:xfrm>
          <a:prstGeom prst="rect">
            <a:avLst/>
          </a:prstGeom>
        </p:spPr>
        <p:txBody>
          <a:bodyPr wrap="square">
            <a:spAutoFit/>
          </a:bodyPr>
          <a:lstStyle/>
          <a:p>
            <a:pPr marL="457200" indent="-457200">
              <a:buFont typeface="+mj-lt"/>
              <a:buAutoNum type="arabicPeriod" startAt="13"/>
            </a:pPr>
            <a:r>
              <a:rPr lang="de-DE" sz="2000" b="1"/>
              <a:t>Cloud-Sicherheit</a:t>
            </a:r>
          </a:p>
        </p:txBody>
      </p:sp>
      <p:sp>
        <p:nvSpPr>
          <p:cNvPr id="3" name="Rechteck 2"/>
          <p:cNvSpPr/>
          <p:nvPr/>
        </p:nvSpPr>
        <p:spPr>
          <a:xfrm>
            <a:off x="927100" y="1883419"/>
            <a:ext cx="3733800" cy="923330"/>
          </a:xfrm>
          <a:prstGeom prst="rect">
            <a:avLst/>
          </a:prstGeom>
        </p:spPr>
        <p:txBody>
          <a:bodyPr wrap="square">
            <a:spAutoFit/>
          </a:bodyPr>
          <a:lstStyle/>
          <a:p>
            <a:endParaRPr lang="de-DE"/>
          </a:p>
          <a:p>
            <a:r>
              <a:rPr lang="de-DE" b="1"/>
              <a:t>DISKUSSION ca. 10 min:</a:t>
            </a:r>
          </a:p>
          <a:p>
            <a:r>
              <a:rPr lang="de-DE"/>
              <a:t> </a:t>
            </a:r>
            <a:endParaRPr lang="en-GB" b="1"/>
          </a:p>
        </p:txBody>
      </p:sp>
      <p:pic>
        <p:nvPicPr>
          <p:cNvPr id="1026" name="Picture 2" descr="Bildergebnis für gruppendiskussi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43772" y="2713037"/>
            <a:ext cx="6669638"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86487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7140416"/>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a:pPr>
            <a:r>
              <a:rPr lang="de-DE" sz="2000" b="1">
                <a:solidFill>
                  <a:schemeClr val="bg1">
                    <a:lumMod val="75000"/>
                  </a:schemeClr>
                </a:solidFill>
              </a:rPr>
              <a:t>Überblick über die Sicherheit </a:t>
            </a:r>
          </a:p>
          <a:p>
            <a:pPr marL="457200" indent="-457200">
              <a:buFont typeface="+mj-lt"/>
              <a:buAutoNum type="arabicPeriod"/>
            </a:pPr>
            <a:endParaRPr lang="de-DE" sz="2000" b="1"/>
          </a:p>
          <a:p>
            <a:pPr marL="457200" indent="-457200">
              <a:buFont typeface="+mj-lt"/>
              <a:buAutoNum type="arabicPeriod"/>
            </a:pPr>
            <a:r>
              <a:rPr lang="de-DE" sz="2000" b="1">
                <a:solidFill>
                  <a:schemeClr val="bg1">
                    <a:lumMod val="75000"/>
                  </a:schemeClr>
                </a:solidFill>
              </a:rPr>
              <a:t>Malware </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Malware-Infektionen </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Sicherheit Software und Geräte </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Mobile Geräte Sicherheit</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System-Härtung </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Management der Supplychain</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Virtualisierung </a:t>
            </a:r>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5" name="Rechteck 4">
            <a:extLst>
              <a:ext uri="{FF2B5EF4-FFF2-40B4-BE49-F238E27FC236}">
                <a16:creationId xmlns:a16="http://schemas.microsoft.com/office/drawing/2014/main" id="{3A0736C4-B130-4575-8080-EF3E7DB4FCFF}"/>
              </a:ext>
            </a:extLst>
          </p:cNvPr>
          <p:cNvSpPr/>
          <p:nvPr/>
        </p:nvSpPr>
        <p:spPr>
          <a:xfrm>
            <a:off x="6096000" y="1903535"/>
            <a:ext cx="5346700" cy="4708981"/>
          </a:xfrm>
          <a:prstGeom prst="rect">
            <a:avLst/>
          </a:prstGeom>
        </p:spPr>
        <p:txBody>
          <a:bodyPr>
            <a:spAutoFit/>
          </a:bodyPr>
          <a:lstStyle/>
          <a:p>
            <a:pPr marL="457200" indent="-457200">
              <a:buFont typeface="+mj-lt"/>
              <a:buAutoNum type="arabicPeriod" startAt="9"/>
            </a:pPr>
            <a:r>
              <a:rPr lang="de-DE" sz="2000" b="1">
                <a:solidFill>
                  <a:schemeClr val="bg1">
                    <a:lumMod val="75000"/>
                  </a:schemeClr>
                </a:solidFill>
              </a:rPr>
              <a:t>Anwendungssicherheit</a:t>
            </a:r>
          </a:p>
          <a:p>
            <a:r>
              <a:rPr lang="de-DE" sz="2000" b="1">
                <a:solidFill>
                  <a:schemeClr val="bg1">
                    <a:lumMod val="75000"/>
                  </a:schemeClr>
                </a:solidFill>
              </a:rPr>
              <a:t> </a:t>
            </a:r>
          </a:p>
          <a:p>
            <a:pPr marL="457200" indent="-457200">
              <a:buFont typeface="+mj-lt"/>
              <a:buAutoNum type="arabicPeriod" startAt="10"/>
            </a:pPr>
            <a:r>
              <a:rPr lang="de-DE" sz="2000" b="1">
                <a:solidFill>
                  <a:schemeClr val="bg1">
                    <a:lumMod val="75000"/>
                  </a:schemeClr>
                </a:solidFill>
              </a:rPr>
              <a:t>Sichere Software-Entwicklung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Netzwerk-Design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Perimeter-Sicherheit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Cloud-Sicherheit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t>Automatisierung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Netzwerk-Angriffe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Absicherung von Netzwerken </a:t>
            </a:r>
          </a:p>
        </p:txBody>
      </p:sp>
    </p:spTree>
    <p:extLst>
      <p:ext uri="{BB962C8B-B14F-4D97-AF65-F5344CB8AC3E}">
        <p14:creationId xmlns:p14="http://schemas.microsoft.com/office/powerpoint/2010/main" val="349824041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52145"/>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14"/>
            </a:pPr>
            <a:r>
              <a:rPr lang="de-DE" sz="2000" b="1"/>
              <a:t>Automatisierung (</a:t>
            </a:r>
            <a:r>
              <a:rPr lang="de-DE" sz="2000" b="1" kern="0" spc="-5">
                <a:latin typeface="Calibri" panose="020F0502020204030204" pitchFamily="34" charset="0"/>
                <a:ea typeface="Calibri" panose="020F0502020204030204" pitchFamily="34" charset="0"/>
                <a:cs typeface="Times New Roman" panose="02020603050405020304" pitchFamily="18" charset="0"/>
              </a:rPr>
              <a:t>Workflow-Orchestrierung)</a:t>
            </a:r>
            <a:endParaRPr lang="de-DE" sz="2000" b="1" kern="0">
              <a:latin typeface="Calibri" panose="020F0502020204030204" pitchFamily="34" charset="0"/>
              <a:ea typeface="Calibri" panose="020F0502020204030204" pitchFamily="34" charset="0"/>
              <a:cs typeface="Times New Roman" panose="02020603050405020304" pitchFamily="18" charset="0"/>
            </a:endParaRPr>
          </a:p>
          <a:p>
            <a:pPr marL="457200" indent="-457200">
              <a:buFont typeface="+mj-lt"/>
              <a:buAutoNum type="arabicPeriod" startAt="14"/>
            </a:pPr>
            <a:endParaRPr lang="de-DE" sz="2000" b="1"/>
          </a:p>
          <a:p>
            <a:pPr marL="457200" indent="-457200">
              <a:buFont typeface="+mj-lt"/>
              <a:buAutoNum type="arabicPeriod" startAt="14"/>
            </a:pPr>
            <a:endParaRPr lang="de-DE" sz="2000" b="1"/>
          </a:p>
          <a:p>
            <a:pPr marL="457200" indent="-457200">
              <a:buFont typeface="+mj-lt"/>
              <a:buAutoNum type="arabicPeriod" startAt="14"/>
            </a:pPr>
            <a:endParaRPr lang="de-DE" sz="2000" b="1"/>
          </a:p>
          <a:p>
            <a:pPr marL="457200" indent="-457200">
              <a:buFont typeface="+mj-lt"/>
              <a:buAutoNum type="arabicPeriod" startAt="14"/>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7BD6F1D8-3C9F-4B23-8590-0198CD39A3E2}"/>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0A14E7C2-9EC6-42E5-8722-9D5AA5418BB6}"/>
              </a:ext>
            </a:extLst>
          </p:cNvPr>
          <p:cNvSpPr/>
          <p:nvPr/>
        </p:nvSpPr>
        <p:spPr>
          <a:xfrm>
            <a:off x="669532" y="2906809"/>
            <a:ext cx="9238304" cy="2687915"/>
          </a:xfrm>
          <a:prstGeom prst="rect">
            <a:avLst/>
          </a:prstGeom>
        </p:spPr>
        <p:txBody>
          <a:bodyPr wrap="square">
            <a:spAutoFit/>
          </a:bodyPr>
          <a:lstStyle/>
          <a:p>
            <a:pPr marL="342900" lvl="0" indent="-342900">
              <a:spcBef>
                <a:spcPts val="1465"/>
              </a:spcBef>
              <a:spcAft>
                <a:spcPts val="0"/>
              </a:spcAft>
              <a:buSzPts val="1200"/>
              <a:buFont typeface="Symbol" panose="05050102010706020507" pitchFamily="18" charset="2"/>
              <a:buChar char=""/>
              <a:tabLst>
                <a:tab pos="522605" algn="l"/>
              </a:tabLst>
            </a:pPr>
            <a:r>
              <a:rPr lang="de-DE" sz="1200" b="1" spc="-10" dirty="0">
                <a:latin typeface="Calibri" panose="020F0502020204030204" pitchFamily="34" charset="0"/>
                <a:ea typeface="Symbol" panose="05050102010706020507" pitchFamily="18" charset="2"/>
                <a:cs typeface="Times New Roman" panose="02020603050405020304" pitchFamily="18" charset="0"/>
              </a:rPr>
              <a:t>Orchestrierung</a:t>
            </a:r>
            <a:endParaRPr lang="de-DE" sz="1200" b="1" dirty="0">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90"/>
              </a:lnSpc>
              <a:spcBef>
                <a:spcPts val="45"/>
              </a:spcBef>
              <a:spcAft>
                <a:spcPts val="0"/>
              </a:spcAft>
              <a:buSzPts val="1200"/>
              <a:buFont typeface="Courier New" panose="02070309020205020404" pitchFamily="49" charset="0"/>
              <a:buChar char="o"/>
              <a:tabLst>
                <a:tab pos="979805" algn="l"/>
              </a:tabLst>
            </a:pPr>
            <a:r>
              <a:rPr lang="de-DE" sz="1200" dirty="0">
                <a:latin typeface="Calibri" panose="020F0502020204030204" pitchFamily="34" charset="0"/>
                <a:ea typeface="Courier New" panose="02070309020205020404" pitchFamily="49" charset="0"/>
                <a:cs typeface="Times New Roman" panose="02020603050405020304" pitchFamily="18" charset="0"/>
              </a:rPr>
              <a:t>Die</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Automatisierung</a:t>
            </a:r>
            <a:r>
              <a:rPr lang="de-DE" sz="1200" spc="-35"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von</a:t>
            </a:r>
            <a:r>
              <a:rPr lang="de-DE" sz="1200" spc="-3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mehreren</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Schritten</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spc="-10" dirty="0">
                <a:latin typeface="Calibri" panose="020F0502020204030204" pitchFamily="34" charset="0"/>
                <a:ea typeface="Courier New" panose="02070309020205020404" pitchFamily="49" charset="0"/>
                <a:cs typeface="Times New Roman" panose="02020603050405020304" pitchFamily="18" charset="0"/>
              </a:rPr>
              <a:t>in</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einem</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Bereitstellungsprozess</a:t>
            </a:r>
            <a:endParaRPr lang="de-DE" sz="1200" dirty="0">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75"/>
              </a:lnSpc>
              <a:buSzPts val="1200"/>
              <a:buFont typeface="Courier New" panose="02070309020205020404" pitchFamily="49" charset="0"/>
              <a:buChar char="o"/>
              <a:tabLst>
                <a:tab pos="979805" algn="l"/>
              </a:tabLst>
            </a:pPr>
            <a:r>
              <a:rPr lang="de-DE" sz="1200" spc="-5" dirty="0">
                <a:latin typeface="Calibri" panose="020F0502020204030204" pitchFamily="34" charset="0"/>
                <a:ea typeface="Courier New" panose="02070309020205020404" pitchFamily="49" charset="0"/>
                <a:cs typeface="Times New Roman" panose="02020603050405020304" pitchFamily="18" charset="0"/>
              </a:rPr>
              <a:t>Orchestrierung</a:t>
            </a:r>
            <a:r>
              <a:rPr lang="de-DE" sz="1200" spc="-4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ist</a:t>
            </a:r>
            <a:r>
              <a:rPr lang="de-DE" sz="1200" spc="-35"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die</a:t>
            </a:r>
            <a:r>
              <a:rPr lang="de-DE" sz="1200" spc="-3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Automatisierung</a:t>
            </a:r>
            <a:r>
              <a:rPr lang="de-DE" sz="1200" spc="-45"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der</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Automatisierungen</a:t>
            </a:r>
            <a:endParaRPr lang="de-DE" sz="1200" dirty="0">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60"/>
              </a:lnSpc>
              <a:buSzPts val="1200"/>
              <a:buFont typeface="Courier New" panose="02070309020205020404" pitchFamily="49" charset="0"/>
              <a:buChar char="o"/>
              <a:tabLst>
                <a:tab pos="979805" algn="l"/>
              </a:tabLst>
            </a:pPr>
            <a:r>
              <a:rPr lang="de-DE" sz="1200" spc="-5" dirty="0">
                <a:latin typeface="Calibri" panose="020F0502020204030204" pitchFamily="34" charset="0"/>
                <a:ea typeface="Courier New" panose="02070309020205020404" pitchFamily="49" charset="0"/>
                <a:cs typeface="Times New Roman" panose="02020603050405020304" pitchFamily="18" charset="0"/>
              </a:rPr>
              <a:t>Schnelle</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Elastizität</a:t>
            </a:r>
            <a:r>
              <a:rPr lang="de-DE" sz="1200" spc="-10" dirty="0">
                <a:latin typeface="Calibri" panose="020F0502020204030204" pitchFamily="34" charset="0"/>
                <a:ea typeface="Courier New" panose="02070309020205020404" pitchFamily="49" charset="0"/>
                <a:cs typeface="Times New Roman" panose="02020603050405020304" pitchFamily="18" charset="0"/>
              </a:rPr>
              <a:t> im </a:t>
            </a:r>
            <a:r>
              <a:rPr lang="de-DE" sz="1200" spc="-5" dirty="0">
                <a:latin typeface="Calibri" panose="020F0502020204030204" pitchFamily="34" charset="0"/>
                <a:ea typeface="Courier New" panose="02070309020205020404" pitchFamily="49" charset="0"/>
                <a:cs typeface="Times New Roman" panose="02020603050405020304" pitchFamily="18" charset="0"/>
              </a:rPr>
              <a:t>Cloud</a:t>
            </a:r>
            <a:r>
              <a:rPr lang="de-DE" sz="1200" spc="-1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Computing</a:t>
            </a:r>
            <a:r>
              <a:rPr lang="de-DE" sz="1200" spc="-1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wäre</a:t>
            </a:r>
            <a:r>
              <a:rPr lang="de-DE" sz="1200" spc="-1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ohne</a:t>
            </a:r>
            <a:r>
              <a:rPr lang="de-DE" sz="1200" spc="-1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Orchestrierung</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nicht</a:t>
            </a:r>
            <a:r>
              <a:rPr lang="de-DE" sz="1200" spc="1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möglich</a:t>
            </a:r>
            <a:endParaRPr lang="de-DE" sz="1200" dirty="0">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15"/>
              </a:lnSpc>
              <a:buSzPts val="1200"/>
              <a:buFont typeface="Microsoft Sans Serif" panose="020B0604020202020204" pitchFamily="34" charset="0"/>
              <a:buChar char="▪"/>
              <a:tabLst>
                <a:tab pos="1437005" algn="l"/>
              </a:tabLst>
            </a:pPr>
            <a:r>
              <a:rPr lang="de-DE" sz="1200" spc="-5" dirty="0">
                <a:latin typeface="Calibri" panose="020F0502020204030204" pitchFamily="34" charset="0"/>
                <a:ea typeface="Microsoft Sans Serif" panose="020B0604020202020204" pitchFamily="34" charset="0"/>
                <a:cs typeface="Times New Roman" panose="02020603050405020304" pitchFamily="18" charset="0"/>
              </a:rPr>
              <a:t>Ressourcen-Orchestrierung</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lnSpc>
                <a:spcPts val="1445"/>
              </a:lnSpc>
              <a:buSzPts val="1200"/>
              <a:buFont typeface="Microsoft Sans Serif" panose="020B0604020202020204" pitchFamily="34" charset="0"/>
              <a:buChar char="▪"/>
              <a:tabLst>
                <a:tab pos="1437005" algn="l"/>
              </a:tabLst>
            </a:pPr>
            <a:r>
              <a:rPr lang="de-DE" sz="1200" spc="-5" dirty="0">
                <a:latin typeface="Calibri" panose="020F0502020204030204" pitchFamily="34" charset="0"/>
                <a:ea typeface="Microsoft Sans Serif" panose="020B0604020202020204" pitchFamily="34" charset="0"/>
                <a:cs typeface="Times New Roman" panose="02020603050405020304" pitchFamily="18" charset="0"/>
              </a:rPr>
              <a:t>Workload-Orchestrierung</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437005" algn="l"/>
              </a:tabLst>
            </a:pPr>
            <a:r>
              <a:rPr lang="de-DE" sz="1200" spc="-5" dirty="0">
                <a:latin typeface="Calibri" panose="020F0502020204030204" pitchFamily="34" charset="0"/>
                <a:ea typeface="Microsoft Sans Serif" panose="020B0604020202020204" pitchFamily="34" charset="0"/>
                <a:cs typeface="Times New Roman" panose="02020603050405020304" pitchFamily="18" charset="0"/>
              </a:rPr>
              <a:t>Dienst-Orchestrierung</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5"/>
              </a:lnSpc>
              <a:spcBef>
                <a:spcPts val="45"/>
              </a:spcBef>
              <a:spcAft>
                <a:spcPts val="0"/>
              </a:spcAft>
              <a:buSzPts val="1200"/>
              <a:buFont typeface="Courier New" panose="02070309020205020404" pitchFamily="49" charset="0"/>
              <a:buChar char="o"/>
              <a:tabLst>
                <a:tab pos="979805" algn="l"/>
              </a:tabLst>
            </a:pPr>
            <a:r>
              <a:rPr lang="de-DE" sz="1200" spc="-5" dirty="0">
                <a:latin typeface="Calibri" panose="020F0502020204030204" pitchFamily="34" charset="0"/>
                <a:ea typeface="Courier New" panose="02070309020205020404" pitchFamily="49" charset="0"/>
                <a:cs typeface="Times New Roman" panose="02020603050405020304" pitchFamily="18" charset="0"/>
              </a:rPr>
              <a:t>Orchestrierungsplattform</a:t>
            </a:r>
            <a:r>
              <a:rPr lang="de-DE" sz="1200" spc="-1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eines</a:t>
            </a:r>
            <a:r>
              <a:rPr lang="de-DE" sz="1200" spc="-40" dirty="0">
                <a:latin typeface="Calibri" panose="020F0502020204030204" pitchFamily="34" charset="0"/>
                <a:ea typeface="Courier New" panose="02070309020205020404" pitchFamily="49" charset="0"/>
                <a:cs typeface="Times New Roman" panose="02020603050405020304" pitchFamily="18" charset="0"/>
              </a:rPr>
              <a:t> </a:t>
            </a:r>
            <a:r>
              <a:rPr lang="de-DE" sz="1200" spc="-10" dirty="0">
                <a:latin typeface="Calibri" panose="020F0502020204030204" pitchFamily="34" charset="0"/>
                <a:ea typeface="Courier New" panose="02070309020205020404" pitchFamily="49" charset="0"/>
                <a:cs typeface="Times New Roman" panose="02020603050405020304" pitchFamily="18" charset="0"/>
              </a:rPr>
              <a:t>Drittanbieters</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ist</a:t>
            </a:r>
            <a:r>
              <a:rPr lang="de-DE" sz="1200" spc="-30"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ein</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Schutz</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vor</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Vendor</a:t>
            </a:r>
            <a:r>
              <a:rPr lang="de-DE" sz="1200" spc="-15" dirty="0">
                <a:latin typeface="Calibri" panose="020F0502020204030204" pitchFamily="34" charset="0"/>
                <a:ea typeface="Courier New" panose="02070309020205020404" pitchFamily="49" charset="0"/>
                <a:cs typeface="Times New Roman" panose="02020603050405020304" pitchFamily="18" charset="0"/>
              </a:rPr>
              <a:t> </a:t>
            </a:r>
            <a:r>
              <a:rPr lang="de-DE" sz="1200" spc="-10" dirty="0">
                <a:latin typeface="Calibri" panose="020F0502020204030204" pitchFamily="34" charset="0"/>
                <a:ea typeface="Courier New" panose="02070309020205020404" pitchFamily="49" charset="0"/>
                <a:cs typeface="Times New Roman" panose="02020603050405020304" pitchFamily="18" charset="0"/>
              </a:rPr>
              <a:t>Lock</a:t>
            </a:r>
            <a:r>
              <a:rPr lang="de-DE" sz="1200" spc="-30"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in</a:t>
            </a:r>
          </a:p>
          <a:p>
            <a:pPr marL="1143000" lvl="2" indent="-228600">
              <a:lnSpc>
                <a:spcPts val="1420"/>
              </a:lnSpc>
              <a:buSzPts val="1200"/>
              <a:buFont typeface="Microsoft Sans Serif" panose="020B0604020202020204" pitchFamily="34" charset="0"/>
              <a:buChar char="▪"/>
              <a:tabLst>
                <a:tab pos="1437005" algn="l"/>
              </a:tabLst>
            </a:pP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Chef</a:t>
            </a:r>
          </a:p>
          <a:p>
            <a:pPr marL="1143000" lvl="2" indent="-228600">
              <a:lnSpc>
                <a:spcPts val="1420"/>
              </a:lnSpc>
              <a:buSzPts val="1200"/>
              <a:buFont typeface="Microsoft Sans Serif" panose="020B0604020202020204" pitchFamily="34" charset="0"/>
              <a:buChar char="▪"/>
              <a:tabLst>
                <a:tab pos="1437005" algn="l"/>
              </a:tabLst>
            </a:pPr>
            <a:r>
              <a:rPr lang="de-DE" sz="1200" spc="-5" dirty="0">
                <a:latin typeface="Calibri" panose="020F0502020204030204" pitchFamily="34" charset="0"/>
                <a:ea typeface="Microsoft Sans Serif" panose="020B0604020202020204" pitchFamily="34" charset="0"/>
                <a:cs typeface="Times New Roman" panose="02020603050405020304" pitchFamily="18" charset="0"/>
              </a:rPr>
              <a:t>Puppet</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437005" algn="l"/>
              </a:tabLst>
            </a:pPr>
            <a:r>
              <a:rPr lang="de-DE" sz="1200" dirty="0" err="1">
                <a:latin typeface="Calibri" panose="020F0502020204030204" pitchFamily="34" charset="0"/>
                <a:ea typeface="Microsoft Sans Serif" panose="020B0604020202020204" pitchFamily="34" charset="0"/>
                <a:cs typeface="Times New Roman" panose="02020603050405020304" pitchFamily="18" charset="0"/>
              </a:rPr>
              <a:t>Ansible</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spcBef>
                <a:spcPts val="10"/>
              </a:spcBef>
              <a:spcAft>
                <a:spcPts val="0"/>
              </a:spcAft>
              <a:buSzPts val="1200"/>
              <a:buFont typeface="Microsoft Sans Serif" panose="020B0604020202020204" pitchFamily="34" charset="0"/>
              <a:buChar char="▪"/>
              <a:tabLst>
                <a:tab pos="1437005" algn="l"/>
              </a:tabLst>
            </a:pP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Docker</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437005" algn="l"/>
              </a:tabLst>
            </a:pPr>
            <a:r>
              <a:rPr lang="de-DE" sz="1200" spc="-5" dirty="0" err="1">
                <a:latin typeface="Calibri" panose="020F0502020204030204" pitchFamily="34" charset="0"/>
                <a:ea typeface="Microsoft Sans Serif" panose="020B0604020202020204" pitchFamily="34" charset="0"/>
                <a:cs typeface="Times New Roman" panose="02020603050405020304" pitchFamily="18" charset="0"/>
              </a:rPr>
              <a:t>Kubernetes</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437005" algn="l"/>
              </a:tabLst>
            </a:pPr>
            <a:r>
              <a:rPr lang="de-DE" sz="1200" spc="-5" dirty="0">
                <a:latin typeface="Calibri" panose="020F0502020204030204" pitchFamily="34" charset="0"/>
                <a:ea typeface="Microsoft Sans Serif" panose="020B0604020202020204" pitchFamily="34" charset="0"/>
                <a:cs typeface="Times New Roman" panose="02020603050405020304" pitchFamily="18" charset="0"/>
              </a:rPr>
              <a:t>GitHub</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2788720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52145"/>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14"/>
            </a:pPr>
            <a:r>
              <a:rPr lang="de-DE" sz="2000" b="1"/>
              <a:t>Automatisierung (</a:t>
            </a:r>
            <a:r>
              <a:rPr lang="de-DE" sz="2000" b="1" kern="0" spc="-5">
                <a:latin typeface="Calibri" panose="020F0502020204030204" pitchFamily="34" charset="0"/>
                <a:ea typeface="Calibri" panose="020F0502020204030204" pitchFamily="34" charset="0"/>
                <a:cs typeface="Times New Roman" panose="02020603050405020304" pitchFamily="18" charset="0"/>
              </a:rPr>
              <a:t>Workflow-Orchestrierung)</a:t>
            </a:r>
            <a:endParaRPr lang="de-DE" sz="2000" b="1" kern="0">
              <a:latin typeface="Calibri" panose="020F0502020204030204" pitchFamily="34" charset="0"/>
              <a:ea typeface="Calibri" panose="020F0502020204030204" pitchFamily="34" charset="0"/>
              <a:cs typeface="Times New Roman" panose="02020603050405020304" pitchFamily="18" charset="0"/>
            </a:endParaRPr>
          </a:p>
          <a:p>
            <a:pPr marL="457200" indent="-457200">
              <a:buFont typeface="+mj-lt"/>
              <a:buAutoNum type="arabicPeriod" startAt="14"/>
            </a:pPr>
            <a:endParaRPr lang="de-DE" sz="2000" b="1"/>
          </a:p>
          <a:p>
            <a:pPr marL="457200" indent="-457200">
              <a:buFont typeface="+mj-lt"/>
              <a:buAutoNum type="arabicPeriod" startAt="14"/>
            </a:pPr>
            <a:endParaRPr lang="de-DE" sz="2000" b="1"/>
          </a:p>
          <a:p>
            <a:pPr marL="457200" indent="-457200">
              <a:buFont typeface="+mj-lt"/>
              <a:buAutoNum type="arabicPeriod" startAt="14"/>
            </a:pPr>
            <a:endParaRPr lang="de-DE" sz="2000" b="1"/>
          </a:p>
          <a:p>
            <a:pPr marL="457200" indent="-457200">
              <a:buFont typeface="+mj-lt"/>
              <a:buAutoNum type="arabicPeriod" startAt="14"/>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7BD6F1D8-3C9F-4B23-8590-0198CD39A3E2}"/>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4" name="Rechteck 3">
            <a:extLst>
              <a:ext uri="{FF2B5EF4-FFF2-40B4-BE49-F238E27FC236}">
                <a16:creationId xmlns:a16="http://schemas.microsoft.com/office/drawing/2014/main" id="{3AC10CB1-D6E8-409C-BB13-3B164B08BC53}"/>
              </a:ext>
            </a:extLst>
          </p:cNvPr>
          <p:cNvSpPr/>
          <p:nvPr/>
        </p:nvSpPr>
        <p:spPr>
          <a:xfrm>
            <a:off x="774700" y="2661881"/>
            <a:ext cx="9278112" cy="3066609"/>
          </a:xfrm>
          <a:prstGeom prst="rect">
            <a:avLst/>
          </a:prstGeom>
        </p:spPr>
        <p:txBody>
          <a:bodyPr wrap="square">
            <a:spAutoFit/>
          </a:bodyPr>
          <a:lstStyle/>
          <a:p>
            <a:pPr marL="342900" lvl="0" indent="-342900">
              <a:spcBef>
                <a:spcPts val="5"/>
              </a:spcBef>
              <a:spcAft>
                <a:spcPts val="0"/>
              </a:spcAft>
              <a:buSzPts val="1200"/>
              <a:buFont typeface="Symbol" panose="05050102010706020507" pitchFamily="18" charset="2"/>
              <a:buChar char=""/>
              <a:tabLst>
                <a:tab pos="522605" algn="l"/>
              </a:tabLst>
            </a:pPr>
            <a:r>
              <a:rPr lang="de-DE" sz="1200" b="1" spc="-10">
                <a:latin typeface="Calibri" panose="020F0502020204030204" pitchFamily="34" charset="0"/>
                <a:ea typeface="Symbol" panose="05050102010706020507" pitchFamily="18" charset="2"/>
                <a:cs typeface="Times New Roman" panose="02020603050405020304" pitchFamily="18" charset="0"/>
              </a:rPr>
              <a:t>CI/CD </a:t>
            </a:r>
            <a:r>
              <a:rPr lang="de-DE" sz="1200" b="1" spc="-10">
                <a:ea typeface="Symbol" panose="05050102010706020507" pitchFamily="18" charset="2"/>
                <a:cs typeface="Times New Roman" panose="02020603050405020304" pitchFamily="18" charset="0"/>
              </a:rPr>
              <a:t>(</a:t>
            </a:r>
            <a:r>
              <a:rPr lang="de-DE" sz="1200"/>
              <a:t>Continuous Integration, Continuous Delivery, Continuous Deployment)</a:t>
            </a:r>
            <a:endParaRPr lang="de-DE" sz="1200" b="1">
              <a:ea typeface="Symbol" panose="05050102010706020507" pitchFamily="18" charset="2"/>
              <a:cs typeface="Times New Roman" panose="02020603050405020304" pitchFamily="18" charset="0"/>
            </a:endParaRPr>
          </a:p>
          <a:p>
            <a:pPr marL="742950" lvl="1" indent="-285750">
              <a:lnSpc>
                <a:spcPts val="1490"/>
              </a:lnSpc>
              <a:spcBef>
                <a:spcPts val="35"/>
              </a:spcBef>
              <a:spcAft>
                <a:spcPts val="0"/>
              </a:spcAft>
              <a:buSzPts val="1200"/>
              <a:buFont typeface="Courier New" panose="02070309020205020404" pitchFamily="49" charset="0"/>
              <a:buChar char="o"/>
              <a:tabLst>
                <a:tab pos="979805" algn="l"/>
              </a:tabLst>
            </a:pPr>
            <a:r>
              <a:rPr lang="de-DE" sz="1200">
                <a:latin typeface="Calibri" panose="020F0502020204030204" pitchFamily="34" charset="0"/>
                <a:ea typeface="Courier New" panose="02070309020205020404" pitchFamily="49" charset="0"/>
                <a:cs typeface="Times New Roman" panose="02020603050405020304" pitchFamily="18" charset="0"/>
              </a:rPr>
              <a:t>Phasen:</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spc="-10">
                <a:latin typeface="Calibri" panose="020F0502020204030204" pitchFamily="34" charset="0"/>
                <a:ea typeface="Courier New" panose="02070309020205020404" pitchFamily="49" charset="0"/>
                <a:cs typeface="Times New Roman" panose="02020603050405020304" pitchFamily="18" charset="0"/>
              </a:rPr>
              <a:t>Entwicklung,</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Test/Integration,</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spc="-10">
                <a:latin typeface="Calibri" panose="020F0502020204030204" pitchFamily="34" charset="0"/>
                <a:ea typeface="Courier New" panose="02070309020205020404" pitchFamily="49" charset="0"/>
                <a:cs typeface="Times New Roman" panose="02020603050405020304" pitchFamily="18" charset="0"/>
              </a:rPr>
              <a:t>Staging</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und</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Produktion</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55"/>
              </a:lnSpc>
              <a:buSzPts val="1200"/>
              <a:buFont typeface="Courier New" panose="02070309020205020404" pitchFamily="49" charset="0"/>
              <a:buChar char="o"/>
              <a:tabLst>
                <a:tab pos="979805" algn="l"/>
              </a:tabLst>
            </a:pPr>
            <a:r>
              <a:rPr lang="de-DE" sz="1200" b="1" spc="-10">
                <a:latin typeface="Calibri" panose="020F0502020204030204" pitchFamily="34" charset="0"/>
                <a:ea typeface="Courier New" panose="02070309020205020404" pitchFamily="49" charset="0"/>
                <a:cs typeface="Times New Roman" panose="02020603050405020304" pitchFamily="18" charset="0"/>
              </a:rPr>
              <a:t>Kontinuierliche</a:t>
            </a:r>
            <a:r>
              <a:rPr lang="de-DE" sz="1200" b="1" spc="-120">
                <a:latin typeface="Calibri" panose="020F0502020204030204" pitchFamily="34" charset="0"/>
                <a:ea typeface="Courier New" panose="02070309020205020404" pitchFamily="49" charset="0"/>
                <a:cs typeface="Times New Roman" panose="02020603050405020304" pitchFamily="18" charset="0"/>
              </a:rPr>
              <a:t> </a:t>
            </a:r>
            <a:r>
              <a:rPr lang="de-DE" sz="1200" b="1" spc="-10">
                <a:latin typeface="Calibri" panose="020F0502020204030204" pitchFamily="34" charset="0"/>
                <a:ea typeface="Courier New" panose="02070309020205020404" pitchFamily="49" charset="0"/>
                <a:cs typeface="Times New Roman" panose="02020603050405020304" pitchFamily="18" charset="0"/>
              </a:rPr>
              <a:t>Integration</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143000" marR="344805" lvl="2" indent="-228600">
              <a:lnSpc>
                <a:spcPct val="99000"/>
              </a:lnSpc>
              <a:spcAft>
                <a:spcPts val="0"/>
              </a:spcAft>
              <a:buSzPts val="1200"/>
              <a:buFont typeface="Microsoft Sans Serif" panose="020B0604020202020204" pitchFamily="34" charset="0"/>
              <a:buChar char="▪"/>
              <a:tabLst>
                <a:tab pos="143700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Eine</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Software-Entwicklungsmethode,</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bei</a:t>
            </a:r>
            <a:r>
              <a:rPr lang="de-DE" sz="1200" spc="-4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der</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Code-Updates</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getestet</a:t>
            </a:r>
            <a:r>
              <a:rPr lang="de-DE" sz="1200" spc="21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schnell</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10">
                <a:latin typeface="Calibri" panose="020F0502020204030204" pitchFamily="34" charset="0"/>
                <a:ea typeface="Microsoft Sans Serif" panose="020B0604020202020204" pitchFamily="34" charset="0"/>
                <a:cs typeface="Times New Roman" panose="02020603050405020304" pitchFamily="18" charset="0"/>
              </a:rPr>
              <a:t>an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Entwicklungs-</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Build-Server/Code-</a:t>
            </a:r>
            <a:r>
              <a:rPr lang="de-DE" sz="1200" spc="29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Repository</a:t>
            </a:r>
            <a:r>
              <a:rPr lang="de-DE" sz="1200" spc="-6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übergeben</a:t>
            </a:r>
            <a:r>
              <a:rPr lang="de-DE" sz="1200" spc="-5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werden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marR="200660" lvl="2" indent="-228600">
              <a:spcAft>
                <a:spcPts val="0"/>
              </a:spcAft>
              <a:buSzPts val="1200"/>
              <a:buFont typeface="Microsoft Sans Serif" panose="020B0604020202020204" pitchFamily="34" charset="0"/>
              <a:buChar char="▪"/>
              <a:tabLst>
                <a:tab pos="14370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Kontinuierliche</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Integration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kann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Updates</a:t>
            </a:r>
            <a:r>
              <a:rPr lang="de-DE" sz="1200" spc="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mehrmals</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am</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Tag</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testen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übertragen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marR="200660" lvl="2" indent="-228600">
              <a:spcAft>
                <a:spcPts val="0"/>
              </a:spcAft>
              <a:buSzPts val="1200"/>
              <a:buFont typeface="Microsoft Sans Serif" panose="020B0604020202020204" pitchFamily="34" charset="0"/>
              <a:buChar char="▪"/>
              <a:tabLst>
                <a:tab pos="14370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Kontinuierliche</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Integration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erkennt</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und</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löst</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Entwicklungskonflikte</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früh</a:t>
            </a:r>
            <a:r>
              <a:rPr lang="de-DE" sz="1200" spc="26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und</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oft</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45"/>
              </a:spcBef>
              <a:spcAft>
                <a:spcPts val="0"/>
              </a:spcAft>
              <a:buSzPts val="1200"/>
              <a:buFont typeface="Courier New" panose="02070309020205020404" pitchFamily="49" charset="0"/>
              <a:buChar char="o"/>
              <a:tabLst>
                <a:tab pos="979805" algn="l"/>
              </a:tabLst>
            </a:pPr>
            <a:r>
              <a:rPr lang="de-DE" sz="1200" b="1" spc="-10">
                <a:latin typeface="Calibri" panose="020F0502020204030204" pitchFamily="34" charset="0"/>
                <a:ea typeface="Courier New" panose="02070309020205020404" pitchFamily="49" charset="0"/>
                <a:cs typeface="Times New Roman" panose="02020603050405020304" pitchFamily="18" charset="0"/>
              </a:rPr>
              <a:t>Kontinuierliche</a:t>
            </a:r>
            <a:r>
              <a:rPr lang="de-DE" sz="1200" b="1" spc="-95">
                <a:latin typeface="Calibri" panose="020F0502020204030204" pitchFamily="34" charset="0"/>
                <a:ea typeface="Courier New" panose="02070309020205020404" pitchFamily="49" charset="0"/>
                <a:cs typeface="Times New Roman" panose="02020603050405020304" pitchFamily="18" charset="0"/>
              </a:rPr>
              <a:t> </a:t>
            </a:r>
            <a:r>
              <a:rPr lang="de-DE" sz="1200" b="1" spc="-10">
                <a:latin typeface="Calibri" panose="020F0502020204030204" pitchFamily="34" charset="0"/>
                <a:ea typeface="Courier New" panose="02070309020205020404" pitchFamily="49" charset="0"/>
                <a:cs typeface="Times New Roman" panose="02020603050405020304" pitchFamily="18" charset="0"/>
              </a:rPr>
              <a:t>Lieferung</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143000" marR="701040" lvl="2" indent="-228600">
              <a:lnSpc>
                <a:spcPct val="99000"/>
              </a:lnSpc>
              <a:spcAft>
                <a:spcPts val="0"/>
              </a:spcAft>
              <a:buSzPts val="1200"/>
              <a:buFont typeface="Microsoft Sans Serif" panose="020B0604020202020204" pitchFamily="34" charset="0"/>
              <a:buChar char="▪"/>
              <a:tabLst>
                <a:tab pos="143700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Softwareentwicklungsmethode,</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bei</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der</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10">
                <a:latin typeface="Calibri" panose="020F0502020204030204" pitchFamily="34" charset="0"/>
                <a:ea typeface="Microsoft Sans Serif" panose="020B0604020202020204" pitchFamily="34" charset="0"/>
                <a:cs typeface="Times New Roman" panose="02020603050405020304" pitchFamily="18" charset="0"/>
              </a:rPr>
              <a:t>Anwendungs-</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10">
                <a:latin typeface="Calibri" panose="020F0502020204030204" pitchFamily="34" charset="0"/>
                <a:ea typeface="Microsoft Sans Serif" panose="020B0604020202020204" pitchFamily="34" charset="0"/>
                <a:cs typeface="Times New Roman" panose="02020603050405020304" pitchFamily="18" charset="0"/>
              </a:rPr>
              <a:t>und</a:t>
            </a:r>
            <a:r>
              <a:rPr lang="de-DE" sz="1200" spc="15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Plattformanforderungen</a:t>
            </a:r>
            <a:r>
              <a:rPr lang="de-DE" sz="1200" spc="-4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häufig</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getestet</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und</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für</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sofortige</a:t>
            </a:r>
            <a:r>
              <a:rPr lang="de-DE" sz="1200" spc="22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Verfügbarkeit</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validiert</a:t>
            </a:r>
            <a:r>
              <a:rPr lang="de-DE" sz="1200" spc="-4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werden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5"/>
              </a:lnSpc>
              <a:spcBef>
                <a:spcPts val="45"/>
              </a:spcBef>
              <a:spcAft>
                <a:spcPts val="0"/>
              </a:spcAft>
              <a:buSzPts val="1200"/>
              <a:buFont typeface="Courier New" panose="02070309020205020404" pitchFamily="49" charset="0"/>
              <a:buChar char="o"/>
              <a:tabLst>
                <a:tab pos="979805" algn="l"/>
              </a:tabLst>
            </a:pPr>
            <a:r>
              <a:rPr lang="de-DE" sz="1200" b="1" spc="-10">
                <a:latin typeface="Calibri" panose="020F0502020204030204" pitchFamily="34" charset="0"/>
                <a:ea typeface="Courier New" panose="02070309020205020404" pitchFamily="49" charset="0"/>
                <a:cs typeface="Times New Roman" panose="02020603050405020304" pitchFamily="18" charset="0"/>
              </a:rPr>
              <a:t>Kontinuierliche</a:t>
            </a:r>
            <a:r>
              <a:rPr lang="de-DE" sz="1200" b="1" spc="-115">
                <a:latin typeface="Calibri" panose="020F0502020204030204" pitchFamily="34" charset="0"/>
                <a:ea typeface="Courier New" panose="02070309020205020404" pitchFamily="49" charset="0"/>
                <a:cs typeface="Times New Roman" panose="02020603050405020304" pitchFamily="18" charset="0"/>
              </a:rPr>
              <a:t> </a:t>
            </a:r>
            <a:r>
              <a:rPr lang="de-DE" sz="1200" b="1" spc="-10">
                <a:latin typeface="Calibri" panose="020F0502020204030204" pitchFamily="34" charset="0"/>
                <a:ea typeface="Courier New" panose="02070309020205020404" pitchFamily="49" charset="0"/>
                <a:cs typeface="Times New Roman" panose="02020603050405020304" pitchFamily="18" charset="0"/>
              </a:rPr>
              <a:t>Bereitstellung</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143000" marR="690880" lvl="2" indent="-228600">
              <a:lnSpc>
                <a:spcPct val="100000"/>
              </a:lnSpc>
              <a:spcAft>
                <a:spcPts val="0"/>
              </a:spcAft>
              <a:buSzPts val="1200"/>
              <a:buFont typeface="Microsoft Sans Serif" panose="020B0604020202020204" pitchFamily="34" charset="0"/>
              <a:buChar char="▪"/>
              <a:tabLst>
                <a:tab pos="143700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Softwareentwicklungsmethode,</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bei</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der</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Anwendungs-</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und</a:t>
            </a:r>
            <a:r>
              <a:rPr lang="de-DE" sz="1200" spc="13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Plattform-Updates</a:t>
            </a:r>
            <a:r>
              <a:rPr lang="de-DE" sz="1200" spc="-4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schnell</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in</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die</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Produktion</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übernommen</a:t>
            </a:r>
            <a:r>
              <a:rPr lang="de-DE" sz="1200" spc="20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werden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marR="124460" lvl="2" indent="-228600">
              <a:lnSpc>
                <a:spcPct val="98000"/>
              </a:lnSpc>
              <a:spcAft>
                <a:spcPts val="0"/>
              </a:spcAft>
              <a:buSzPts val="1200"/>
              <a:buFont typeface="Microsoft Sans Serif" panose="020B0604020202020204" pitchFamily="34" charset="0"/>
              <a:buChar char="▪"/>
              <a:tabLst>
                <a:tab pos="14370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Continuous</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Delivery</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konzentriert</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sich</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auf</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das</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automatisierte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Testen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10">
                <a:latin typeface="Calibri" panose="020F0502020204030204" pitchFamily="34" charset="0"/>
                <a:ea typeface="Microsoft Sans Serif" panose="020B0604020202020204" pitchFamily="34" charset="0"/>
                <a:cs typeface="Times New Roman" panose="02020603050405020304" pitchFamily="18" charset="0"/>
              </a:rPr>
              <a:t>von</a:t>
            </a:r>
            <a:r>
              <a:rPr lang="de-DE" sz="1200" spc="300">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Code</a:t>
            </a:r>
            <a:r>
              <a:rPr lang="de-DE" sz="1200" b="1" spc="-5">
                <a:latin typeface="Calibri" panose="020F0502020204030204" pitchFamily="34" charset="0"/>
                <a:ea typeface="Microsoft Sans Serif" panose="020B0604020202020204" pitchFamily="34" charset="0"/>
                <a:cs typeface="Times New Roman" panose="02020603050405020304" pitchFamily="18" charset="0"/>
              </a:rPr>
              <a:t>,</a:t>
            </a:r>
            <a:r>
              <a:rPr lang="de-DE" sz="1200" b="1" spc="-15">
                <a:latin typeface="Calibri" panose="020F0502020204030204" pitchFamily="34" charset="0"/>
                <a:ea typeface="Microsoft Sans Serif" panose="020B0604020202020204" pitchFamily="34" charset="0"/>
                <a:cs typeface="Times New Roman" panose="02020603050405020304" pitchFamily="18" charset="0"/>
              </a:rPr>
              <a:t> </a:t>
            </a:r>
            <a:r>
              <a:rPr lang="de-DE" sz="1200" b="1">
                <a:latin typeface="Calibri" panose="020F0502020204030204" pitchFamily="34" charset="0"/>
                <a:ea typeface="Microsoft Sans Serif" panose="020B0604020202020204" pitchFamily="34" charset="0"/>
                <a:cs typeface="Times New Roman" panose="02020603050405020304" pitchFamily="18" charset="0"/>
              </a:rPr>
              <a:t>um</a:t>
            </a:r>
            <a:r>
              <a:rPr lang="de-DE" sz="1200" b="1" spc="-10">
                <a:latin typeface="Calibri" panose="020F0502020204030204" pitchFamily="34" charset="0"/>
                <a:ea typeface="Microsoft Sans Serif" panose="020B0604020202020204" pitchFamily="34" charset="0"/>
                <a:cs typeface="Times New Roman" panose="02020603050405020304" pitchFamily="18" charset="0"/>
              </a:rPr>
              <a:t> </a:t>
            </a:r>
            <a:r>
              <a:rPr lang="de-DE" sz="1200" b="1" spc="-5">
                <a:latin typeface="Calibri" panose="020F0502020204030204" pitchFamily="34" charset="0"/>
                <a:ea typeface="Microsoft Sans Serif" panose="020B0604020202020204" pitchFamily="34" charset="0"/>
                <a:cs typeface="Times New Roman" panose="02020603050405020304" pitchFamily="18" charset="0"/>
              </a:rPr>
              <a:t>ihn</a:t>
            </a:r>
            <a:r>
              <a:rPr lang="de-DE" sz="1200" b="1" spc="-15">
                <a:latin typeface="Calibri" panose="020F0502020204030204" pitchFamily="34" charset="0"/>
                <a:ea typeface="Microsoft Sans Serif" panose="020B0604020202020204" pitchFamily="34" charset="0"/>
                <a:cs typeface="Times New Roman" panose="02020603050405020304" pitchFamily="18" charset="0"/>
              </a:rPr>
              <a:t> </a:t>
            </a:r>
            <a:r>
              <a:rPr lang="de-DE" sz="1200" b="1">
                <a:latin typeface="Calibri" panose="020F0502020204030204" pitchFamily="34" charset="0"/>
                <a:ea typeface="Microsoft Sans Serif" panose="020B0604020202020204" pitchFamily="34" charset="0"/>
                <a:cs typeface="Times New Roman" panose="02020603050405020304" pitchFamily="18" charset="0"/>
              </a:rPr>
              <a:t>für</a:t>
            </a:r>
            <a:r>
              <a:rPr lang="de-DE" sz="1200" b="1" spc="-15">
                <a:latin typeface="Calibri" panose="020F0502020204030204" pitchFamily="34" charset="0"/>
                <a:ea typeface="Microsoft Sans Serif" panose="020B0604020202020204" pitchFamily="34" charset="0"/>
                <a:cs typeface="Times New Roman" panose="02020603050405020304" pitchFamily="18" charset="0"/>
              </a:rPr>
              <a:t> </a:t>
            </a:r>
            <a:r>
              <a:rPr lang="de-DE" sz="1200" b="1" spc="-5">
                <a:latin typeface="Calibri" panose="020F0502020204030204" pitchFamily="34" charset="0"/>
                <a:ea typeface="Microsoft Sans Serif" panose="020B0604020202020204" pitchFamily="34" charset="0"/>
                <a:cs typeface="Times New Roman" panose="02020603050405020304" pitchFamily="18" charset="0"/>
              </a:rPr>
              <a:t>die</a:t>
            </a:r>
            <a:r>
              <a:rPr lang="de-DE" sz="1200" b="1" spc="-10">
                <a:latin typeface="Calibri" panose="020F0502020204030204" pitchFamily="34" charset="0"/>
                <a:ea typeface="Microsoft Sans Serif" panose="020B0604020202020204" pitchFamily="34" charset="0"/>
                <a:cs typeface="Times New Roman" panose="02020603050405020304" pitchFamily="18" charset="0"/>
              </a:rPr>
              <a:t> </a:t>
            </a:r>
            <a:r>
              <a:rPr lang="de-DE" sz="1200" b="1" spc="-5">
                <a:latin typeface="Calibri" panose="020F0502020204030204" pitchFamily="34" charset="0"/>
                <a:ea typeface="Microsoft Sans Serif" panose="020B0604020202020204" pitchFamily="34" charset="0"/>
                <a:cs typeface="Times New Roman" panose="02020603050405020304" pitchFamily="18" charset="0"/>
              </a:rPr>
              <a:t>Freigabe</a:t>
            </a:r>
            <a:r>
              <a:rPr lang="de-DE" sz="1200" b="1" spc="-15">
                <a:latin typeface="Calibri" panose="020F0502020204030204" pitchFamily="34" charset="0"/>
                <a:ea typeface="Microsoft Sans Serif" panose="020B0604020202020204" pitchFamily="34" charset="0"/>
                <a:cs typeface="Times New Roman" panose="02020603050405020304" pitchFamily="18" charset="0"/>
              </a:rPr>
              <a:t> </a:t>
            </a:r>
            <a:r>
              <a:rPr lang="de-DE" sz="1200" b="1" spc="-5">
                <a:latin typeface="Calibri" panose="020F0502020204030204" pitchFamily="34" charset="0"/>
                <a:ea typeface="Microsoft Sans Serif" panose="020B0604020202020204" pitchFamily="34" charset="0"/>
                <a:cs typeface="Times New Roman" panose="02020603050405020304" pitchFamily="18" charset="0"/>
              </a:rPr>
              <a:t>bereit</a:t>
            </a:r>
            <a:r>
              <a:rPr lang="de-DE" sz="1200" b="1" spc="-1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zu</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machen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marR="586105" lvl="2" indent="-228600">
              <a:spcAft>
                <a:spcPts val="0"/>
              </a:spcAft>
              <a:buSzPts val="1200"/>
              <a:buFont typeface="Microsoft Sans Serif" panose="020B0604020202020204" pitchFamily="34" charset="0"/>
              <a:buChar char="▪"/>
              <a:tabLst>
                <a:tab pos="14370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Continuous</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Deployment</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konzentriert</a:t>
            </a:r>
            <a:r>
              <a:rPr lang="de-DE" sz="1200" spc="-10">
                <a:latin typeface="Calibri" panose="020F0502020204030204" pitchFamily="34" charset="0"/>
                <a:ea typeface="Microsoft Sans Serif" panose="020B0604020202020204" pitchFamily="34" charset="0"/>
                <a:cs typeface="Times New Roman" panose="02020603050405020304" pitchFamily="18" charset="0"/>
              </a:rPr>
              <a:t> sich</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auf</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das</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automatisierte</a:t>
            </a:r>
            <a:r>
              <a:rPr lang="de-DE" sz="1200" spc="30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Testen</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und</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Freigeben</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von Code, </a:t>
            </a:r>
            <a:r>
              <a:rPr lang="de-DE" sz="1200">
                <a:latin typeface="Calibri" panose="020F0502020204030204" pitchFamily="34" charset="0"/>
                <a:ea typeface="Microsoft Sans Serif" panose="020B0604020202020204" pitchFamily="34" charset="0"/>
                <a:cs typeface="Times New Roman" panose="02020603050405020304" pitchFamily="18" charset="0"/>
              </a:rPr>
              <a:t>um</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ihn </a:t>
            </a:r>
            <a:r>
              <a:rPr lang="de-DE" sz="1200" b="1" spc="-5">
                <a:latin typeface="Calibri" panose="020F0502020204030204" pitchFamily="34" charset="0"/>
                <a:ea typeface="Microsoft Sans Serif" panose="020B0604020202020204" pitchFamily="34" charset="0"/>
                <a:cs typeface="Times New Roman" panose="02020603050405020304" pitchFamily="18" charset="0"/>
              </a:rPr>
              <a:t>schneller</a:t>
            </a:r>
            <a:r>
              <a:rPr lang="de-DE" sz="1200" b="1" spc="-20">
                <a:latin typeface="Calibri" panose="020F0502020204030204" pitchFamily="34" charset="0"/>
                <a:ea typeface="Microsoft Sans Serif" panose="020B0604020202020204" pitchFamily="34" charset="0"/>
                <a:cs typeface="Times New Roman" panose="02020603050405020304" pitchFamily="18" charset="0"/>
              </a:rPr>
              <a:t> </a:t>
            </a:r>
            <a:r>
              <a:rPr lang="de-DE" sz="1200" b="1">
                <a:latin typeface="Calibri" panose="020F0502020204030204" pitchFamily="34" charset="0"/>
                <a:ea typeface="Microsoft Sans Serif" panose="020B0604020202020204" pitchFamily="34" charset="0"/>
                <a:cs typeface="Times New Roman" panose="02020603050405020304" pitchFamily="18" charset="0"/>
              </a:rPr>
              <a:t>in</a:t>
            </a:r>
            <a:r>
              <a:rPr lang="de-DE" sz="1200" b="1" spc="-20">
                <a:latin typeface="Calibri" panose="020F0502020204030204" pitchFamily="34" charset="0"/>
                <a:ea typeface="Microsoft Sans Serif" panose="020B0604020202020204" pitchFamily="34" charset="0"/>
                <a:cs typeface="Times New Roman" panose="02020603050405020304" pitchFamily="18" charset="0"/>
              </a:rPr>
              <a:t> </a:t>
            </a:r>
            <a:r>
              <a:rPr lang="de-DE" sz="1200" b="1">
                <a:latin typeface="Calibri" panose="020F0502020204030204" pitchFamily="34" charset="0"/>
                <a:ea typeface="Microsoft Sans Serif" panose="020B0604020202020204" pitchFamily="34" charset="0"/>
                <a:cs typeface="Times New Roman" panose="02020603050405020304" pitchFamily="18" charset="0"/>
              </a:rPr>
              <a:t>die</a:t>
            </a:r>
            <a:r>
              <a:rPr lang="de-DE" sz="1200" b="1" spc="15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b="1" spc="-5">
                <a:latin typeface="Calibri" panose="020F0502020204030204" pitchFamily="34" charset="0"/>
                <a:ea typeface="Microsoft Sans Serif" panose="020B0604020202020204" pitchFamily="34" charset="0"/>
                <a:cs typeface="Times New Roman" panose="02020603050405020304" pitchFamily="18" charset="0"/>
              </a:rPr>
              <a:t>Produktionsumgebung</a:t>
            </a:r>
            <a:r>
              <a:rPr lang="de-DE" sz="1200" b="1"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zu</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bringen</a:t>
            </a:r>
            <a:endParaRPr lang="de-DE" sz="1200">
              <a:effectLst/>
              <a:latin typeface="Calibri" panose="020F0502020204030204" pitchFamily="34" charset="0"/>
              <a:ea typeface="Microsoft Sans Serif" panose="020B0604020202020204" pitchFamily="34" charset="0"/>
              <a:cs typeface="Times New Roman" panose="02020603050405020304" pitchFamily="18" charset="0"/>
            </a:endParaRPr>
          </a:p>
        </p:txBody>
      </p:sp>
      <p:sp>
        <p:nvSpPr>
          <p:cNvPr id="5" name="Rechteck 4">
            <a:extLst>
              <a:ext uri="{FF2B5EF4-FFF2-40B4-BE49-F238E27FC236}">
                <a16:creationId xmlns:a16="http://schemas.microsoft.com/office/drawing/2014/main" id="{C02EBAF5-E85B-4EB5-9F88-374BF50892F0}"/>
              </a:ext>
            </a:extLst>
          </p:cNvPr>
          <p:cNvSpPr/>
          <p:nvPr/>
        </p:nvSpPr>
        <p:spPr>
          <a:xfrm>
            <a:off x="2984500" y="5978357"/>
            <a:ext cx="6612082" cy="646331"/>
          </a:xfrm>
          <a:prstGeom prst="rect">
            <a:avLst/>
          </a:prstGeom>
        </p:spPr>
        <p:txBody>
          <a:bodyPr wrap="square">
            <a:spAutoFit/>
          </a:bodyPr>
          <a:lstStyle/>
          <a:p>
            <a:r>
              <a:rPr lang="de-DE" dirty="0">
                <a:hlinkClick r:id="rId4"/>
              </a:rPr>
              <a:t>https://www.redhat.com/de/topics/devops/what-is-ci-cd</a:t>
            </a:r>
            <a:endParaRPr lang="de-DE" dirty="0"/>
          </a:p>
          <a:p>
            <a:endParaRPr lang="de-DE" dirty="0"/>
          </a:p>
        </p:txBody>
      </p:sp>
      <p:pic>
        <p:nvPicPr>
          <p:cNvPr id="10" name="Grafik 9">
            <a:extLst>
              <a:ext uri="{FF2B5EF4-FFF2-40B4-BE49-F238E27FC236}">
                <a16:creationId xmlns:a16="http://schemas.microsoft.com/office/drawing/2014/main" id="{362E0977-E432-48F5-BB18-1EEC7575A58F}"/>
              </a:ext>
            </a:extLst>
          </p:cNvPr>
          <p:cNvPicPr>
            <a:picLocks noChangeAspect="1"/>
          </p:cNvPicPr>
          <p:nvPr/>
        </p:nvPicPr>
        <p:blipFill>
          <a:blip r:embed="rId5"/>
          <a:stretch>
            <a:fillRect/>
          </a:stretch>
        </p:blipFill>
        <p:spPr>
          <a:xfrm>
            <a:off x="6424900" y="1339756"/>
            <a:ext cx="3423517" cy="1567053"/>
          </a:xfrm>
          <a:prstGeom prst="rect">
            <a:avLst/>
          </a:prstGeom>
        </p:spPr>
      </p:pic>
    </p:spTree>
    <p:extLst>
      <p:ext uri="{BB962C8B-B14F-4D97-AF65-F5344CB8AC3E}">
        <p14:creationId xmlns:p14="http://schemas.microsoft.com/office/powerpoint/2010/main" val="396608108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52145"/>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14"/>
            </a:pPr>
            <a:r>
              <a:rPr lang="de-DE" sz="2000" b="1"/>
              <a:t>Automatisierung (</a:t>
            </a:r>
            <a:r>
              <a:rPr lang="de-DE" sz="2000" b="1" kern="0" spc="-5">
                <a:latin typeface="Calibri" panose="020F0502020204030204" pitchFamily="34" charset="0"/>
                <a:ea typeface="Calibri" panose="020F0502020204030204" pitchFamily="34" charset="0"/>
                <a:cs typeface="Times New Roman" panose="02020603050405020304" pitchFamily="18" charset="0"/>
              </a:rPr>
              <a:t>Workflow-Orchestrierung)</a:t>
            </a:r>
            <a:endParaRPr lang="de-DE" sz="2000" b="1" kern="0">
              <a:latin typeface="Calibri" panose="020F0502020204030204" pitchFamily="34" charset="0"/>
              <a:ea typeface="Calibri" panose="020F0502020204030204" pitchFamily="34" charset="0"/>
              <a:cs typeface="Times New Roman" panose="02020603050405020304" pitchFamily="18" charset="0"/>
            </a:endParaRPr>
          </a:p>
          <a:p>
            <a:pPr marL="457200" indent="-457200">
              <a:buFont typeface="+mj-lt"/>
              <a:buAutoNum type="arabicPeriod" startAt="14"/>
            </a:pPr>
            <a:endParaRPr lang="de-DE" sz="2000" b="1"/>
          </a:p>
          <a:p>
            <a:pPr marL="457200" indent="-457200">
              <a:buFont typeface="+mj-lt"/>
              <a:buAutoNum type="arabicPeriod" startAt="14"/>
            </a:pPr>
            <a:endParaRPr lang="de-DE" sz="2000" b="1"/>
          </a:p>
          <a:p>
            <a:pPr marL="457200" indent="-457200">
              <a:buFont typeface="+mj-lt"/>
              <a:buAutoNum type="arabicPeriod" startAt="14"/>
            </a:pPr>
            <a:endParaRPr lang="de-DE" sz="2000" b="1"/>
          </a:p>
          <a:p>
            <a:pPr marL="457200" indent="-457200">
              <a:buFont typeface="+mj-lt"/>
              <a:buAutoNum type="arabicPeriod" startAt="14"/>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7BD6F1D8-3C9F-4B23-8590-0198CD39A3E2}"/>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4" name="Rechteck 3">
            <a:extLst>
              <a:ext uri="{FF2B5EF4-FFF2-40B4-BE49-F238E27FC236}">
                <a16:creationId xmlns:a16="http://schemas.microsoft.com/office/drawing/2014/main" id="{D4A4D1D1-07E5-4CE0-BD08-F1C2C81CA1B5}"/>
              </a:ext>
            </a:extLst>
          </p:cNvPr>
          <p:cNvSpPr/>
          <p:nvPr/>
        </p:nvSpPr>
        <p:spPr>
          <a:xfrm>
            <a:off x="1374775" y="2816024"/>
            <a:ext cx="7812866" cy="2639441"/>
          </a:xfrm>
          <a:prstGeom prst="rect">
            <a:avLst/>
          </a:prstGeom>
        </p:spPr>
        <p:txBody>
          <a:bodyPr wrap="square">
            <a:spAutoFit/>
          </a:bodyPr>
          <a:lstStyle/>
          <a:p>
            <a:pPr marL="342900" lvl="0" indent="-342900">
              <a:spcBef>
                <a:spcPts val="275"/>
              </a:spcBef>
              <a:spcAft>
                <a:spcPts val="0"/>
              </a:spcAft>
              <a:buSzPts val="1200"/>
              <a:buFont typeface="Symbol" panose="05050102010706020507" pitchFamily="18" charset="2"/>
              <a:buChar char=""/>
              <a:tabLst>
                <a:tab pos="294005" algn="l"/>
              </a:tabLst>
            </a:pPr>
            <a:r>
              <a:rPr lang="de-DE" sz="1200" b="1" spc="-5">
                <a:latin typeface="Calibri" panose="020F0502020204030204" pitchFamily="34" charset="0"/>
                <a:ea typeface="Symbol" panose="05050102010706020507" pitchFamily="18" charset="2"/>
                <a:cs typeface="Times New Roman" panose="02020603050405020304" pitchFamily="18" charset="0"/>
              </a:rPr>
              <a:t>DevOps</a:t>
            </a:r>
            <a:endParaRPr lang="de-DE" sz="1200" b="1">
              <a:latin typeface="Calibri" panose="020F0502020204030204" pitchFamily="34" charset="0"/>
              <a:ea typeface="Symbol" panose="05050102010706020507" pitchFamily="18" charset="2"/>
              <a:cs typeface="Times New Roman" panose="02020603050405020304" pitchFamily="18" charset="0"/>
            </a:endParaRPr>
          </a:p>
          <a:p>
            <a:pPr marL="742950" marR="128905" lvl="1" indent="-285750">
              <a:lnSpc>
                <a:spcPct val="97000"/>
              </a:lnSpc>
              <a:spcBef>
                <a:spcPts val="30"/>
              </a:spcBef>
              <a:spcAft>
                <a:spcPts val="0"/>
              </a:spcAft>
              <a:buSzPts val="1200"/>
              <a:buFont typeface="Courier New" panose="02070309020205020404" pitchFamily="49" charset="0"/>
              <a:buChar char="o"/>
              <a:tabLst>
                <a:tab pos="751205" algn="l"/>
              </a:tabLst>
            </a:pPr>
            <a:r>
              <a:rPr lang="de-DE" sz="1200" spc="-5">
                <a:latin typeface="Calibri" panose="020F0502020204030204" pitchFamily="34" charset="0"/>
                <a:ea typeface="Courier New" panose="02070309020205020404" pitchFamily="49" charset="0"/>
                <a:cs typeface="Times New Roman" panose="02020603050405020304" pitchFamily="18" charset="0"/>
              </a:rPr>
              <a:t>Ein</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organisatorischer</a:t>
            </a:r>
            <a:r>
              <a:rPr lang="de-DE" sz="1200" spc="-4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Kulturwandel,</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der</a:t>
            </a:r>
            <a:r>
              <a:rPr lang="de-DE" sz="1200" spc="-4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Softwareentwicklung</a:t>
            </a:r>
            <a:r>
              <a:rPr lang="de-DE" sz="1200" spc="-4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und</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Systembetrieb</a:t>
            </a:r>
            <a:r>
              <a:rPr lang="de-DE" sz="1200" spc="275">
                <a:latin typeface="Times New Roman" panose="02020603050405020304" pitchFamily="18"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miteinander</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verbindet,</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indem</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er</a:t>
            </a:r>
            <a:r>
              <a:rPr lang="de-DE" sz="1200" spc="-10">
                <a:latin typeface="Calibri" panose="020F0502020204030204" pitchFamily="34" charset="0"/>
                <a:ea typeface="Courier New" panose="02070309020205020404" pitchFamily="49" charset="0"/>
                <a:cs typeface="Times New Roman" panose="02020603050405020304" pitchFamily="18" charset="0"/>
              </a:rPr>
              <a:t> sich </a:t>
            </a:r>
            <a:r>
              <a:rPr lang="de-DE" sz="1200" spc="-5">
                <a:latin typeface="Calibri" panose="020F0502020204030204" pitchFamily="34" charset="0"/>
                <a:ea typeface="Courier New" panose="02070309020205020404" pitchFamily="49" charset="0"/>
                <a:cs typeface="Times New Roman" panose="02020603050405020304" pitchFamily="18" charset="0"/>
              </a:rPr>
              <a:t>auf</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die</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Praxis</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der</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Integration</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der</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beiden</a:t>
            </a:r>
            <a:r>
              <a:rPr lang="de-DE" sz="1200" spc="315">
                <a:latin typeface="Times New Roman" panose="02020603050405020304" pitchFamily="18"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Disziplinen</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innerhalb</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eines</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Unternehmens</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bezieht</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marL="742950" marR="305435" lvl="1" indent="-285750">
              <a:lnSpc>
                <a:spcPct val="95000"/>
              </a:lnSpc>
              <a:spcBef>
                <a:spcPts val="50"/>
              </a:spcBef>
              <a:spcAft>
                <a:spcPts val="0"/>
              </a:spcAft>
              <a:buSzPts val="1200"/>
              <a:buFont typeface="Courier New" panose="02070309020205020404" pitchFamily="49" charset="0"/>
              <a:buChar char="o"/>
              <a:tabLst>
                <a:tab pos="751205" algn="l"/>
              </a:tabLst>
            </a:pPr>
            <a:r>
              <a:rPr lang="de-DE" sz="1200">
                <a:latin typeface="Calibri" panose="020F0502020204030204" pitchFamily="34" charset="0"/>
                <a:ea typeface="Courier New" panose="02070309020205020404" pitchFamily="49" charset="0"/>
                <a:cs typeface="Times New Roman" panose="02020603050405020304" pitchFamily="18" charset="0"/>
              </a:rPr>
              <a:t>Betrieb</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und</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Entwickler</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können</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Software</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schneller</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und</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zuverlässiger</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erstellen,</a:t>
            </a:r>
            <a:r>
              <a:rPr lang="de-DE" sz="1200" spc="235">
                <a:latin typeface="Times New Roman" panose="02020603050405020304" pitchFamily="18"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testen</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und</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freigeben</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a:spcBef>
                <a:spcPts val="10"/>
              </a:spcBef>
            </a:pPr>
            <a:r>
              <a:rPr lang="de-DE" sz="1200">
                <a:latin typeface="Calibri" panose="020F0502020204030204" pitchFamily="34" charset="0"/>
                <a:ea typeface="Calibri" panose="020F0502020204030204" pitchFamily="34" charset="0"/>
                <a:cs typeface="Calibri" panose="020F0502020204030204" pitchFamily="34" charset="0"/>
              </a:rPr>
              <a:t> </a:t>
            </a:r>
            <a:endParaRPr lang="de-DE" sz="1100">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200"/>
              <a:buFont typeface="Symbol" panose="05050102010706020507" pitchFamily="18" charset="2"/>
              <a:buChar char=""/>
              <a:tabLst>
                <a:tab pos="294005" algn="l"/>
              </a:tabLst>
            </a:pPr>
            <a:r>
              <a:rPr lang="de-DE" sz="1200" b="1" spc="-10">
                <a:latin typeface="Calibri" panose="020F0502020204030204" pitchFamily="34" charset="0"/>
                <a:ea typeface="Symbol" panose="05050102010706020507" pitchFamily="18" charset="2"/>
                <a:cs typeface="Times New Roman" panose="02020603050405020304" pitchFamily="18" charset="0"/>
              </a:rPr>
              <a:t>DevSecOps</a:t>
            </a:r>
            <a:endParaRPr lang="de-DE" sz="1200" b="1">
              <a:latin typeface="Calibri" panose="020F0502020204030204" pitchFamily="34" charset="0"/>
              <a:ea typeface="Symbol" panose="05050102010706020507" pitchFamily="18" charset="2"/>
              <a:cs typeface="Times New Roman" panose="02020603050405020304" pitchFamily="18" charset="0"/>
            </a:endParaRPr>
          </a:p>
          <a:p>
            <a:pPr marL="742950" marR="651510" lvl="1" indent="-285750">
              <a:lnSpc>
                <a:spcPts val="1430"/>
              </a:lnSpc>
              <a:spcAft>
                <a:spcPts val="0"/>
              </a:spcAft>
              <a:buSzPts val="1200"/>
              <a:buFont typeface="Courier New" panose="02070309020205020404" pitchFamily="49" charset="0"/>
              <a:buChar char="o"/>
              <a:tabLst>
                <a:tab pos="751205" algn="l"/>
              </a:tabLst>
            </a:pPr>
            <a:r>
              <a:rPr lang="de-DE" sz="1200">
                <a:latin typeface="Calibri" panose="020F0502020204030204" pitchFamily="34" charset="0"/>
                <a:ea typeface="Courier New" panose="02070309020205020404" pitchFamily="49" charset="0"/>
                <a:cs typeface="Times New Roman" panose="02020603050405020304" pitchFamily="18" charset="0"/>
              </a:rPr>
              <a:t>Eine</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Kombination</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aus</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Softwareentwicklung,</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Sicherheitsoperationen</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und</a:t>
            </a:r>
            <a:r>
              <a:rPr lang="de-DE" sz="1200" spc="205">
                <a:latin typeface="Times New Roman" panose="02020603050405020304" pitchFamily="18"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Systemoperationen</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durch</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Integration</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jeder</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Disziplin</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mit</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den</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anderen</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75"/>
              </a:lnSpc>
              <a:spcBef>
                <a:spcPts val="70"/>
              </a:spcBef>
              <a:spcAft>
                <a:spcPts val="0"/>
              </a:spcAft>
              <a:buSzPts val="1200"/>
              <a:buFont typeface="Courier New" panose="02070309020205020404" pitchFamily="49" charset="0"/>
              <a:buChar char="o"/>
              <a:tabLst>
                <a:tab pos="751205" algn="l"/>
              </a:tabLst>
            </a:pPr>
            <a:r>
              <a:rPr lang="de-DE" sz="1200" spc="-5">
                <a:latin typeface="Calibri" panose="020F0502020204030204" pitchFamily="34" charset="0"/>
                <a:ea typeface="Courier New" panose="02070309020205020404" pitchFamily="49" charset="0"/>
                <a:cs typeface="Times New Roman" panose="02020603050405020304" pitchFamily="18" charset="0"/>
              </a:rPr>
              <a:t>DevSecOps</a:t>
            </a:r>
            <a:r>
              <a:rPr lang="de-DE" sz="1200" spc="-4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nutzt</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eine</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10">
                <a:latin typeface="Calibri" panose="020F0502020204030204" pitchFamily="34" charset="0"/>
                <a:ea typeface="Courier New" panose="02070309020205020404" pitchFamily="49" charset="0"/>
                <a:cs typeface="Times New Roman" panose="02020603050405020304" pitchFamily="18" charset="0"/>
              </a:rPr>
              <a:t>linksgerichtete (Shift-Left)</a:t>
            </a:r>
            <a:r>
              <a:rPr lang="de-DE" sz="1200" spc="-50">
                <a:latin typeface="Calibri" panose="020F0502020204030204" pitchFamily="34" charset="0"/>
                <a:ea typeface="Courier New" panose="02070309020205020404" pitchFamily="49" charset="0"/>
                <a:cs typeface="Times New Roman" panose="02020603050405020304" pitchFamily="18" charset="0"/>
              </a:rPr>
              <a:t> </a:t>
            </a:r>
            <a:r>
              <a:rPr lang="de-DE" sz="1200" spc="-5">
                <a:ea typeface="Courier New" panose="02070309020205020404" pitchFamily="49" charset="0"/>
                <a:cs typeface="Times New Roman" panose="02020603050405020304" pitchFamily="18" charset="0"/>
              </a:rPr>
              <a:t>Denkweise (i</a:t>
            </a:r>
            <a:r>
              <a:rPr lang="en-US" sz="1200"/>
              <a:t>t is the first half of the maxim "Test early and often)</a:t>
            </a:r>
            <a:endParaRPr lang="de-DE" sz="1200">
              <a:ea typeface="Courier New" panose="02070309020205020404" pitchFamily="49" charset="0"/>
              <a:cs typeface="Times New Roman" panose="02020603050405020304" pitchFamily="18" charset="0"/>
            </a:endParaRPr>
          </a:p>
          <a:p>
            <a:pPr marL="1143000" lvl="2" indent="-228600">
              <a:lnSpc>
                <a:spcPts val="1420"/>
              </a:lnSpc>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Integrieren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Sie</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Sicherheit</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von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Anfang</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an</a:t>
            </a:r>
          </a:p>
          <a:p>
            <a:pPr marL="1143000" lvl="2" indent="-228600">
              <a:lnSpc>
                <a:spcPts val="1445"/>
              </a:lnSpc>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Test</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während</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nach</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der</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Entwicklung</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Automatisieren</a:t>
            </a:r>
            <a:r>
              <a:rPr lang="de-DE" sz="1200" spc="-4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Sie</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Compliance-Prüfungen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a:spcBef>
                <a:spcPts val="35"/>
              </a:spcBef>
            </a:pPr>
            <a:r>
              <a:rPr lang="de-DE" sz="950">
                <a:latin typeface="Calibri" panose="020F0502020204030204" pitchFamily="34" charset="0"/>
                <a:ea typeface="Calibri" panose="020F0502020204030204" pitchFamily="34" charset="0"/>
                <a:cs typeface="Calibri" panose="020F0502020204030204" pitchFamily="34" charset="0"/>
              </a:rPr>
              <a:t> </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hteck 1">
            <a:extLst>
              <a:ext uri="{FF2B5EF4-FFF2-40B4-BE49-F238E27FC236}">
                <a16:creationId xmlns:a16="http://schemas.microsoft.com/office/drawing/2014/main" id="{30DF009C-08BB-484B-9932-1A9DA101C613}"/>
              </a:ext>
            </a:extLst>
          </p:cNvPr>
          <p:cNvSpPr/>
          <p:nvPr/>
        </p:nvSpPr>
        <p:spPr>
          <a:xfrm>
            <a:off x="4933257" y="1358042"/>
            <a:ext cx="5346700" cy="923330"/>
          </a:xfrm>
          <a:prstGeom prst="rect">
            <a:avLst/>
          </a:prstGeom>
        </p:spPr>
        <p:txBody>
          <a:bodyPr>
            <a:spAutoFit/>
          </a:bodyPr>
          <a:lstStyle/>
          <a:p>
            <a:r>
              <a:rPr lang="de-DE">
                <a:hlinkClick r:id="rId4"/>
              </a:rPr>
              <a:t>https://www.bmc.com/blogs/what-is-shift-left-shift-left-testing-explained/</a:t>
            </a:r>
            <a:endParaRPr lang="de-DE"/>
          </a:p>
          <a:p>
            <a:endParaRPr lang="de-DE"/>
          </a:p>
        </p:txBody>
      </p:sp>
    </p:spTree>
    <p:extLst>
      <p:ext uri="{BB962C8B-B14F-4D97-AF65-F5344CB8AC3E}">
        <p14:creationId xmlns:p14="http://schemas.microsoft.com/office/powerpoint/2010/main" val="33836976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52145"/>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14"/>
            </a:pPr>
            <a:r>
              <a:rPr lang="de-DE" sz="2000" b="1"/>
              <a:t>Automatisierung (</a:t>
            </a:r>
            <a:r>
              <a:rPr lang="de-DE" sz="2000" b="1" kern="0" spc="-5">
                <a:latin typeface="Calibri" panose="020F0502020204030204" pitchFamily="34" charset="0"/>
                <a:ea typeface="Calibri" panose="020F0502020204030204" pitchFamily="34" charset="0"/>
                <a:cs typeface="Times New Roman" panose="02020603050405020304" pitchFamily="18" charset="0"/>
              </a:rPr>
              <a:t>Workflow-Orchestrierung)</a:t>
            </a:r>
            <a:endParaRPr lang="de-DE" sz="2000" b="1" kern="0">
              <a:latin typeface="Calibri" panose="020F0502020204030204" pitchFamily="34" charset="0"/>
              <a:ea typeface="Calibri" panose="020F0502020204030204" pitchFamily="34" charset="0"/>
              <a:cs typeface="Times New Roman" panose="02020603050405020304" pitchFamily="18" charset="0"/>
            </a:endParaRPr>
          </a:p>
          <a:p>
            <a:pPr marL="457200" indent="-457200">
              <a:buFont typeface="+mj-lt"/>
              <a:buAutoNum type="arabicPeriod" startAt="14"/>
            </a:pPr>
            <a:endParaRPr lang="de-DE" sz="2000" b="1"/>
          </a:p>
          <a:p>
            <a:pPr marL="457200" indent="-457200">
              <a:buFont typeface="+mj-lt"/>
              <a:buAutoNum type="arabicPeriod" startAt="14"/>
            </a:pPr>
            <a:endParaRPr lang="de-DE" sz="2000" b="1"/>
          </a:p>
          <a:p>
            <a:pPr marL="457200" indent="-457200">
              <a:buFont typeface="+mj-lt"/>
              <a:buAutoNum type="arabicPeriod" startAt="14"/>
            </a:pPr>
            <a:endParaRPr lang="de-DE" sz="2000" b="1"/>
          </a:p>
          <a:p>
            <a:pPr marL="457200" indent="-457200">
              <a:buFont typeface="+mj-lt"/>
              <a:buAutoNum type="arabicPeriod" startAt="14"/>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7BD6F1D8-3C9F-4B23-8590-0198CD39A3E2}"/>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8B50AB99-333F-49CE-BAFD-E9080B063D53}"/>
              </a:ext>
            </a:extLst>
          </p:cNvPr>
          <p:cNvSpPr/>
          <p:nvPr/>
        </p:nvSpPr>
        <p:spPr>
          <a:xfrm>
            <a:off x="660007" y="2569083"/>
            <a:ext cx="9258693" cy="3759106"/>
          </a:xfrm>
          <a:prstGeom prst="rect">
            <a:avLst/>
          </a:prstGeom>
        </p:spPr>
        <p:txBody>
          <a:bodyPr wrap="square">
            <a:spAutoFit/>
          </a:bodyPr>
          <a:lstStyle/>
          <a:p>
            <a:pPr marL="342900" lvl="0" indent="-342900">
              <a:spcBef>
                <a:spcPts val="275"/>
              </a:spcBef>
              <a:spcAft>
                <a:spcPts val="0"/>
              </a:spcAft>
              <a:buSzPts val="1200"/>
              <a:buFont typeface="Symbol" panose="05050102010706020507" pitchFamily="18" charset="2"/>
              <a:buChar char=""/>
              <a:tabLst>
                <a:tab pos="294005" algn="l"/>
              </a:tabLst>
            </a:pPr>
            <a:r>
              <a:rPr lang="de-DE" sz="1200" b="1">
                <a:latin typeface="Calibri" panose="020F0502020204030204" pitchFamily="34" charset="0"/>
                <a:ea typeface="Symbol" panose="05050102010706020507" pitchFamily="18" charset="2"/>
                <a:cs typeface="Times New Roman" panose="02020603050405020304" pitchFamily="18" charset="0"/>
              </a:rPr>
              <a:t>IAC</a:t>
            </a:r>
          </a:p>
          <a:p>
            <a:pPr>
              <a:spcBef>
                <a:spcPts val="25"/>
              </a:spcBef>
            </a:pPr>
            <a:br>
              <a:rPr lang="de-DE" sz="1100">
                <a:latin typeface="Calibri" panose="020F0502020204030204" pitchFamily="34" charset="0"/>
                <a:ea typeface="Calibri" panose="020F0502020204030204" pitchFamily="34" charset="0"/>
                <a:cs typeface="Times New Roman" panose="02020603050405020304" pitchFamily="18" charset="0"/>
              </a:rPr>
            </a:br>
            <a:endParaRPr lang="de-DE" sz="110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ts val="1470"/>
              </a:lnSpc>
              <a:buSzPts val="1200"/>
              <a:buFont typeface="Courier New" panose="02070309020205020404" pitchFamily="49" charset="0"/>
              <a:buChar char="o"/>
              <a:tabLst>
                <a:tab pos="219075" algn="l"/>
              </a:tabLst>
            </a:pPr>
            <a:r>
              <a:rPr lang="de-DE" sz="1200" b="1" spc="-10">
                <a:latin typeface="Calibri" panose="020F0502020204030204" pitchFamily="34" charset="0"/>
                <a:ea typeface="Courier New" panose="02070309020205020404" pitchFamily="49" charset="0"/>
                <a:cs typeface="Times New Roman" panose="02020603050405020304" pitchFamily="18" charset="0"/>
              </a:rPr>
              <a:t>Infrastruktur</a:t>
            </a:r>
            <a:r>
              <a:rPr lang="de-DE" sz="1200" b="1" spc="-30">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als</a:t>
            </a:r>
            <a:r>
              <a:rPr lang="de-DE" sz="1200" b="1" spc="-30">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Code</a:t>
            </a:r>
            <a:r>
              <a:rPr lang="de-DE" sz="1200" b="1" spc="-35">
                <a:latin typeface="Calibri" panose="020F0502020204030204" pitchFamily="34" charset="0"/>
                <a:ea typeface="Courier New" panose="02070309020205020404" pitchFamily="49" charset="0"/>
                <a:cs typeface="Times New Roman" panose="02020603050405020304" pitchFamily="18" charset="0"/>
              </a:rPr>
              <a:t> </a:t>
            </a:r>
            <a:r>
              <a:rPr lang="de-DE" sz="1200" b="1" spc="-10">
                <a:latin typeface="Calibri" panose="020F0502020204030204" pitchFamily="34" charset="0"/>
                <a:ea typeface="Courier New" panose="02070309020205020404" pitchFamily="49" charset="0"/>
                <a:cs typeface="Times New Roman" panose="02020603050405020304" pitchFamily="18" charset="0"/>
              </a:rPr>
              <a:t>(IaC)</a:t>
            </a:r>
            <a:endParaRPr lang="de-DE" sz="1100">
              <a:latin typeface="Calibri" panose="020F0502020204030204" pitchFamily="34" charset="0"/>
              <a:ea typeface="Courier New" panose="02070309020205020404" pitchFamily="49" charset="0"/>
              <a:cs typeface="Times New Roman" panose="02020603050405020304" pitchFamily="18" charset="0"/>
            </a:endParaRPr>
          </a:p>
          <a:p>
            <a:pPr marL="742950" marR="946150" lvl="1" indent="-285750">
              <a:lnSpc>
                <a:spcPct val="99000"/>
              </a:lnSpc>
              <a:spcAft>
                <a:spcPts val="0"/>
              </a:spcAft>
              <a:buSzPts val="1200"/>
              <a:buFont typeface="Microsoft Sans Serif" panose="020B0604020202020204" pitchFamily="34" charset="0"/>
              <a:buChar char="▪"/>
              <a:tabLst>
                <a:tab pos="67627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Bereitstellungsarchitektur,</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in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der</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Bereitstellung</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von</a:t>
            </a:r>
            <a:r>
              <a:rPr lang="de-DE" sz="1200" spc="29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10">
                <a:latin typeface="Calibri" panose="020F0502020204030204" pitchFamily="34" charset="0"/>
                <a:ea typeface="Microsoft Sans Serif" panose="020B0604020202020204" pitchFamily="34" charset="0"/>
                <a:cs typeface="Times New Roman" panose="02020603050405020304" pitchFamily="18" charset="0"/>
              </a:rPr>
              <a:t>Ressourcen</a:t>
            </a:r>
            <a:r>
              <a:rPr lang="de-DE" sz="1200" spc="-4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durch</a:t>
            </a:r>
            <a:r>
              <a:rPr lang="de-DE" sz="1200" spc="-4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skriptgesteuerte</a:t>
            </a:r>
            <a:r>
              <a:rPr lang="de-DE" sz="1200" spc="-4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Automatisierung</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und</a:t>
            </a:r>
            <a:r>
              <a:rPr lang="de-DE" sz="1200" spc="27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Orchestrierung</a:t>
            </a:r>
            <a:r>
              <a:rPr lang="de-DE" sz="1200" spc="-8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erfolgt</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marR="1107440" lvl="1" indent="-285750">
              <a:spcAft>
                <a:spcPts val="0"/>
              </a:spcAft>
              <a:buSzPts val="1200"/>
              <a:buFont typeface="Microsoft Sans Serif" panose="020B0604020202020204" pitchFamily="34" charset="0"/>
              <a:buChar char="▪"/>
              <a:tabLst>
                <a:tab pos="67627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IaC</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ermöglicht</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Verwendung</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von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skriptgesteuerten</a:t>
            </a:r>
            <a:r>
              <a:rPr lang="de-DE" sz="1200" spc="23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Ansätzen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zur</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Bereitstellung</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von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Infrastruktur</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in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der</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Cloud</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buSzPts val="1200"/>
              <a:buFont typeface="Microsoft Sans Serif" panose="020B0604020202020204" pitchFamily="34" charset="0"/>
              <a:buChar char="▪"/>
              <a:tabLst>
                <a:tab pos="67627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Robuste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Orchestrierung</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kann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IT-Gesamtkosten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senken,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675640" indent="-228600"/>
            <a:r>
              <a:rPr lang="de-DE" sz="1200" spc="-5">
                <a:latin typeface="Calibri" panose="020F0502020204030204" pitchFamily="34" charset="0"/>
                <a:ea typeface="Calibri" panose="020F0502020204030204" pitchFamily="34" charset="0"/>
                <a:cs typeface="Times New Roman" panose="02020603050405020304" pitchFamily="18" charset="0"/>
              </a:rPr>
              <a:t>Implementierungen</a:t>
            </a:r>
            <a:r>
              <a:rPr lang="de-DE" sz="1200" spc="-35">
                <a:latin typeface="Calibri" panose="020F0502020204030204" pitchFamily="34" charset="0"/>
                <a:ea typeface="Calibri" panose="020F0502020204030204" pitchFamily="34" charset="0"/>
                <a:cs typeface="Times New Roman" panose="02020603050405020304" pitchFamily="18" charset="0"/>
              </a:rPr>
              <a:t> </a:t>
            </a:r>
            <a:r>
              <a:rPr lang="de-DE" sz="1200" spc="-5">
                <a:latin typeface="Calibri" panose="020F0502020204030204" pitchFamily="34" charset="0"/>
                <a:ea typeface="Calibri" panose="020F0502020204030204" pitchFamily="34" charset="0"/>
                <a:cs typeface="Times New Roman" panose="02020603050405020304" pitchFamily="18" charset="0"/>
              </a:rPr>
              <a:t>beschleunigen</a:t>
            </a:r>
            <a:r>
              <a:rPr lang="de-DE" sz="1200" spc="-30">
                <a:latin typeface="Calibri" panose="020F0502020204030204" pitchFamily="34" charset="0"/>
                <a:ea typeface="Calibri" panose="020F0502020204030204" pitchFamily="34" charset="0"/>
                <a:cs typeface="Times New Roman" panose="02020603050405020304" pitchFamily="18" charset="0"/>
              </a:rPr>
              <a:t> </a:t>
            </a:r>
            <a:r>
              <a:rPr lang="de-DE" sz="1200" spc="-5">
                <a:latin typeface="Calibri" panose="020F0502020204030204" pitchFamily="34" charset="0"/>
                <a:ea typeface="Calibri" panose="020F0502020204030204" pitchFamily="34" charset="0"/>
                <a:cs typeface="Times New Roman" panose="02020603050405020304" pitchFamily="18" charset="0"/>
              </a:rPr>
              <a:t>und</a:t>
            </a:r>
            <a:r>
              <a:rPr lang="de-DE" sz="1200" spc="-30">
                <a:latin typeface="Calibri" panose="020F0502020204030204" pitchFamily="34" charset="0"/>
                <a:ea typeface="Calibri" panose="020F0502020204030204" pitchFamily="34" charset="0"/>
                <a:cs typeface="Times New Roman" panose="02020603050405020304" pitchFamily="18" charset="0"/>
              </a:rPr>
              <a:t> </a:t>
            </a:r>
            <a:r>
              <a:rPr lang="de-DE" sz="1200">
                <a:latin typeface="Calibri" panose="020F0502020204030204" pitchFamily="34" charset="0"/>
                <a:ea typeface="Calibri" panose="020F0502020204030204" pitchFamily="34" charset="0"/>
                <a:cs typeface="Times New Roman" panose="02020603050405020304" pitchFamily="18" charset="0"/>
              </a:rPr>
              <a:t>die</a:t>
            </a:r>
            <a:r>
              <a:rPr lang="de-DE" sz="1200" spc="-30">
                <a:latin typeface="Calibri" panose="020F0502020204030204" pitchFamily="34" charset="0"/>
                <a:ea typeface="Calibri" panose="020F0502020204030204" pitchFamily="34" charset="0"/>
                <a:cs typeface="Times New Roman" panose="02020603050405020304" pitchFamily="18" charset="0"/>
              </a:rPr>
              <a:t> </a:t>
            </a:r>
            <a:r>
              <a:rPr lang="de-DE" sz="1200" spc="-5">
                <a:latin typeface="Calibri" panose="020F0502020204030204" pitchFamily="34" charset="0"/>
                <a:ea typeface="Calibri" panose="020F0502020204030204" pitchFamily="34" charset="0"/>
                <a:cs typeface="Times New Roman" panose="02020603050405020304" pitchFamily="18" charset="0"/>
              </a:rPr>
              <a:t>Sicherheit</a:t>
            </a:r>
            <a:r>
              <a:rPr lang="de-DE" sz="1200" spc="-30">
                <a:latin typeface="Calibri" panose="020F0502020204030204" pitchFamily="34" charset="0"/>
                <a:ea typeface="Calibri" panose="020F0502020204030204" pitchFamily="34" charset="0"/>
                <a:cs typeface="Times New Roman" panose="02020603050405020304" pitchFamily="18" charset="0"/>
              </a:rPr>
              <a:t> </a:t>
            </a:r>
            <a:r>
              <a:rPr lang="de-DE" sz="1200" spc="-5">
                <a:latin typeface="Calibri" panose="020F0502020204030204" pitchFamily="34" charset="0"/>
                <a:ea typeface="Calibri" panose="020F0502020204030204" pitchFamily="34" charset="0"/>
                <a:cs typeface="Times New Roman" panose="02020603050405020304" pitchFamily="18" charset="0"/>
              </a:rPr>
              <a:t>erhöhen</a:t>
            </a:r>
            <a:endParaRPr lang="de-DE" sz="120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ts val="1465"/>
              </a:lnSpc>
              <a:spcBef>
                <a:spcPts val="45"/>
              </a:spcBef>
              <a:spcAft>
                <a:spcPts val="0"/>
              </a:spcAft>
              <a:buSzPts val="1200"/>
              <a:buFont typeface="Courier New" panose="02070309020205020404" pitchFamily="49" charset="0"/>
              <a:buChar char="o"/>
              <a:tabLst>
                <a:tab pos="21907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Schneeflocken-Systeme</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742950" marR="481965" lvl="1" indent="-285750">
              <a:lnSpc>
                <a:spcPct val="99000"/>
              </a:lnSpc>
              <a:spcAft>
                <a:spcPts val="0"/>
              </a:spcAft>
              <a:buSzPts val="1200"/>
              <a:buFont typeface="Microsoft Sans Serif" panose="020B0604020202020204" pitchFamily="34" charset="0"/>
              <a:buChar char="▪"/>
              <a:tabLst>
                <a:tab pos="67627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Jedes</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System,</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das</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sich</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in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seiner</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Konfiguration von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einer</a:t>
            </a:r>
            <a:r>
              <a:rPr lang="de-DE" sz="1200" spc="19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Standardvorlage</a:t>
            </a:r>
            <a:r>
              <a:rPr lang="de-DE" sz="1200" spc="-5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innerhalb</a:t>
            </a:r>
            <a:r>
              <a:rPr lang="de-DE" sz="1200" spc="-4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einer</a:t>
            </a:r>
            <a:r>
              <a:rPr lang="de-DE" sz="1200" spc="-4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Infrastructure-as-Code-Architektur</a:t>
            </a:r>
            <a:r>
              <a:rPr lang="de-DE" sz="1200" spc="39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unterscheidet</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marR="67310" lvl="1" indent="-285750">
              <a:lnSpc>
                <a:spcPct val="100000"/>
              </a:lnSpc>
              <a:spcAft>
                <a:spcPts val="0"/>
              </a:spcAft>
              <a:buSzPts val="1200"/>
              <a:buFont typeface="Microsoft Sans Serif" panose="020B0604020202020204" pitchFamily="34" charset="0"/>
              <a:buChar char="▪"/>
              <a:tabLst>
                <a:tab pos="67627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Mangelnde</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Konsistenz</a:t>
            </a:r>
            <a:r>
              <a:rPr lang="de-DE" sz="1200" spc="-10">
                <a:latin typeface="Calibri" panose="020F0502020204030204" pitchFamily="34" charset="0"/>
                <a:ea typeface="Microsoft Sans Serif" panose="020B0604020202020204" pitchFamily="34" charset="0"/>
                <a:cs typeface="Times New Roman" panose="02020603050405020304" pitchFamily="18" charset="0"/>
              </a:rPr>
              <a:t> führt</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zu</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Sicherheitsproblemen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und</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Ineffizienzen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10">
                <a:latin typeface="Calibri" panose="020F0502020204030204" pitchFamily="34" charset="0"/>
                <a:ea typeface="Microsoft Sans Serif" panose="020B0604020202020204" pitchFamily="34" charset="0"/>
                <a:cs typeface="Times New Roman" panose="02020603050405020304" pitchFamily="18" charset="0"/>
              </a:rPr>
              <a:t>im</a:t>
            </a:r>
            <a:r>
              <a:rPr lang="de-DE" sz="1200" spc="37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Support</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342900" lvl="0" indent="-342900">
              <a:lnSpc>
                <a:spcPts val="1475"/>
              </a:lnSpc>
              <a:spcBef>
                <a:spcPts val="45"/>
              </a:spcBef>
              <a:spcAft>
                <a:spcPts val="0"/>
              </a:spcAft>
              <a:buSzPts val="1200"/>
              <a:buFont typeface="Courier New" panose="02070309020205020404" pitchFamily="49" charset="0"/>
              <a:buChar char="o"/>
              <a:tabLst>
                <a:tab pos="21907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Idempotenz (</a:t>
            </a:r>
            <a:r>
              <a:rPr lang="de-DE" sz="1200" b="1" spc="-5">
                <a:latin typeface="Calibri" panose="020F0502020204030204" pitchFamily="34" charset="0"/>
                <a:ea typeface="Courier New" panose="02070309020205020404" pitchFamily="49" charset="0"/>
                <a:cs typeface="Times New Roman" panose="02020603050405020304" pitchFamily="18" charset="0"/>
                <a:hlinkClick r:id="rId4"/>
              </a:rPr>
              <a:t>https://de.wikipedia.org/wiki/Idempotenz</a:t>
            </a:r>
            <a:r>
              <a:rPr lang="de-DE" sz="1200" b="1" spc="-5">
                <a:latin typeface="Calibri" panose="020F0502020204030204" pitchFamily="34" charset="0"/>
                <a:ea typeface="Courier New" panose="02070309020205020404" pitchFamily="49" charset="0"/>
                <a:cs typeface="Times New Roman" panose="02020603050405020304" pitchFamily="18" charset="0"/>
              </a:rPr>
              <a:t>)</a:t>
            </a:r>
          </a:p>
          <a:p>
            <a:pPr marL="342900" lvl="0" indent="-342900">
              <a:lnSpc>
                <a:spcPts val="1475"/>
              </a:lnSpc>
              <a:spcBef>
                <a:spcPts val="45"/>
              </a:spcBef>
              <a:spcAft>
                <a:spcPts val="0"/>
              </a:spcAft>
              <a:buSzPts val="1200"/>
              <a:buFont typeface="Courier New" panose="02070309020205020404" pitchFamily="49" charset="0"/>
              <a:buChar char="o"/>
              <a:tabLst>
                <a:tab pos="219075" algn="l"/>
              </a:tabLst>
            </a:pP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742950" marR="262890" lvl="1" indent="-285750">
              <a:lnSpc>
                <a:spcPct val="99000"/>
              </a:lnSpc>
              <a:spcAft>
                <a:spcPts val="0"/>
              </a:spcAft>
              <a:buSzPts val="1200"/>
              <a:buFont typeface="Microsoft Sans Serif" panose="020B0604020202020204" pitchFamily="34" charset="0"/>
              <a:buChar char="▪"/>
              <a:tabLst>
                <a:tab pos="67627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Eigenschaft</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von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IaC,</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dass</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Automatisierungs-</a:t>
            </a:r>
            <a:r>
              <a:rPr lang="de-DE" sz="120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4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Orchestrierungsaktion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immer</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das</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gleiche</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Ergebnis</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erzeugt,</a:t>
            </a:r>
            <a:r>
              <a:rPr lang="de-DE" sz="1200" spc="-4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unabhängig</a:t>
            </a:r>
            <a:r>
              <a:rPr lang="de-DE" sz="1200" spc="25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vom</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vorherigen</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Zustand</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Komponente</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marR="762000" lvl="1" indent="-285750">
              <a:spcAft>
                <a:spcPts val="0"/>
              </a:spcAft>
              <a:buSzPts val="1200"/>
              <a:buFont typeface="Microsoft Sans Serif" panose="020B0604020202020204" pitchFamily="34" charset="0"/>
              <a:buChar char="▪"/>
              <a:tabLst>
                <a:tab pos="67627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IaC</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sorgfältig</a:t>
            </a:r>
            <a:r>
              <a:rPr lang="de-DE" sz="1200" spc="-4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entwickelte</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getestete</a:t>
            </a:r>
            <a:r>
              <a:rPr lang="de-DE" sz="120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Skripte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und</a:t>
            </a:r>
            <a:r>
              <a:rPr lang="de-DE" sz="1200" spc="32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Orchestrierungs-Runbooks,</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um</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konsistente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Builds</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zu</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erzeugen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endParaRPr lang="de-DE" sz="110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9467716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52145"/>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14"/>
            </a:pPr>
            <a:r>
              <a:rPr lang="de-DE" sz="2000" b="1"/>
              <a:t>Automatisierung (</a:t>
            </a:r>
            <a:r>
              <a:rPr lang="de-DE" sz="2000" b="1" kern="0" spc="-5">
                <a:latin typeface="Calibri" panose="020F0502020204030204" pitchFamily="34" charset="0"/>
                <a:ea typeface="Calibri" panose="020F0502020204030204" pitchFamily="34" charset="0"/>
                <a:cs typeface="Times New Roman" panose="02020603050405020304" pitchFamily="18" charset="0"/>
              </a:rPr>
              <a:t>Workflow-Orchestrierung)</a:t>
            </a:r>
            <a:endParaRPr lang="de-DE" sz="2000" b="1" kern="0">
              <a:latin typeface="Calibri" panose="020F0502020204030204" pitchFamily="34" charset="0"/>
              <a:ea typeface="Calibri" panose="020F0502020204030204" pitchFamily="34" charset="0"/>
              <a:cs typeface="Times New Roman" panose="02020603050405020304" pitchFamily="18" charset="0"/>
            </a:endParaRPr>
          </a:p>
          <a:p>
            <a:pPr marL="457200" indent="-457200">
              <a:buFont typeface="+mj-lt"/>
              <a:buAutoNum type="arabicPeriod" startAt="14"/>
            </a:pPr>
            <a:endParaRPr lang="de-DE" sz="2000" b="1"/>
          </a:p>
          <a:p>
            <a:pPr marL="457200" indent="-457200">
              <a:buFont typeface="+mj-lt"/>
              <a:buAutoNum type="arabicPeriod" startAt="14"/>
            </a:pPr>
            <a:endParaRPr lang="de-DE" sz="2000" b="1"/>
          </a:p>
          <a:p>
            <a:pPr marL="457200" indent="-457200">
              <a:buFont typeface="+mj-lt"/>
              <a:buAutoNum type="arabicPeriod" startAt="14"/>
            </a:pPr>
            <a:endParaRPr lang="de-DE" sz="2000" b="1"/>
          </a:p>
          <a:p>
            <a:pPr marL="457200" indent="-457200">
              <a:buFont typeface="+mj-lt"/>
              <a:buAutoNum type="arabicPeriod" startAt="14"/>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7BD6F1D8-3C9F-4B23-8590-0198CD39A3E2}"/>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4" name="Rechteck 3">
            <a:extLst>
              <a:ext uri="{FF2B5EF4-FFF2-40B4-BE49-F238E27FC236}">
                <a16:creationId xmlns:a16="http://schemas.microsoft.com/office/drawing/2014/main" id="{1E37D745-9046-44EA-9EFA-E139C580572A}"/>
              </a:ext>
            </a:extLst>
          </p:cNvPr>
          <p:cNvSpPr/>
          <p:nvPr/>
        </p:nvSpPr>
        <p:spPr>
          <a:xfrm>
            <a:off x="755592" y="2675315"/>
            <a:ext cx="7854950" cy="4058419"/>
          </a:xfrm>
          <a:prstGeom prst="rect">
            <a:avLst/>
          </a:prstGeom>
        </p:spPr>
        <p:txBody>
          <a:bodyPr wrap="square">
            <a:spAutoFit/>
          </a:bodyPr>
          <a:lstStyle/>
          <a:p>
            <a:pPr marL="342900" lvl="0" indent="-342900">
              <a:spcBef>
                <a:spcPts val="275"/>
              </a:spcBef>
              <a:spcAft>
                <a:spcPts val="0"/>
              </a:spcAft>
              <a:buSzPts val="1200"/>
              <a:buFont typeface="Symbol" panose="05050102010706020507" pitchFamily="18" charset="2"/>
              <a:buChar char=""/>
              <a:tabLst>
                <a:tab pos="522605" algn="l"/>
              </a:tabLst>
            </a:pPr>
            <a:r>
              <a:rPr lang="de-DE" sz="1200" b="1" spc="-5" dirty="0">
                <a:latin typeface="Calibri" panose="020F0502020204030204" pitchFamily="34" charset="0"/>
                <a:ea typeface="Symbol" panose="05050102010706020507" pitchFamily="18" charset="2"/>
                <a:cs typeface="Times New Roman" panose="02020603050405020304" pitchFamily="18" charset="0"/>
              </a:rPr>
              <a:t>Künstliche</a:t>
            </a:r>
            <a:r>
              <a:rPr lang="de-DE" sz="1200" b="1" spc="-50" dirty="0">
                <a:latin typeface="Calibri" panose="020F0502020204030204" pitchFamily="34" charset="0"/>
                <a:ea typeface="Symbol" panose="05050102010706020507" pitchFamily="18" charset="2"/>
                <a:cs typeface="Times New Roman" panose="02020603050405020304" pitchFamily="18" charset="0"/>
              </a:rPr>
              <a:t> </a:t>
            </a:r>
            <a:r>
              <a:rPr lang="de-DE" sz="1200" b="1" spc="-5" dirty="0">
                <a:latin typeface="Calibri" panose="020F0502020204030204" pitchFamily="34" charset="0"/>
                <a:ea typeface="Symbol" panose="05050102010706020507" pitchFamily="18" charset="2"/>
                <a:cs typeface="Times New Roman" panose="02020603050405020304" pitchFamily="18" charset="0"/>
              </a:rPr>
              <a:t>Intelligenz</a:t>
            </a:r>
            <a:r>
              <a:rPr lang="de-DE" sz="1200" b="1" spc="-45" dirty="0">
                <a:latin typeface="Calibri" panose="020F0502020204030204" pitchFamily="34" charset="0"/>
                <a:ea typeface="Symbol" panose="05050102010706020507" pitchFamily="18" charset="2"/>
                <a:cs typeface="Times New Roman" panose="02020603050405020304" pitchFamily="18" charset="0"/>
              </a:rPr>
              <a:t> </a:t>
            </a:r>
            <a:r>
              <a:rPr lang="de-DE" sz="1200" b="1" spc="-5" dirty="0">
                <a:latin typeface="Calibri" panose="020F0502020204030204" pitchFamily="34" charset="0"/>
                <a:ea typeface="Symbol" panose="05050102010706020507" pitchFamily="18" charset="2"/>
                <a:cs typeface="Times New Roman" panose="02020603050405020304" pitchFamily="18" charset="0"/>
              </a:rPr>
              <a:t>(KI)</a:t>
            </a:r>
            <a:endParaRPr lang="de-DE" sz="1200" b="1" dirty="0">
              <a:latin typeface="Calibri" panose="020F0502020204030204" pitchFamily="34" charset="0"/>
              <a:ea typeface="Symbol" panose="05050102010706020507" pitchFamily="18" charset="2"/>
              <a:cs typeface="Times New Roman" panose="02020603050405020304" pitchFamily="18" charset="0"/>
            </a:endParaRPr>
          </a:p>
          <a:p>
            <a:pPr marL="742950" marR="507365" lvl="1" indent="-285750">
              <a:lnSpc>
                <a:spcPct val="95000"/>
              </a:lnSpc>
              <a:spcBef>
                <a:spcPts val="45"/>
              </a:spcBef>
              <a:spcAft>
                <a:spcPts val="0"/>
              </a:spcAft>
              <a:buSzPts val="1200"/>
              <a:buFont typeface="Courier New" panose="02070309020205020404" pitchFamily="49" charset="0"/>
              <a:buChar char="o"/>
              <a:tabLst>
                <a:tab pos="979805" algn="l"/>
              </a:tabLst>
            </a:pPr>
            <a:r>
              <a:rPr lang="de-DE" sz="1200" dirty="0">
                <a:latin typeface="Calibri" panose="020F0502020204030204" pitchFamily="34" charset="0"/>
                <a:ea typeface="Courier New" panose="02070309020205020404" pitchFamily="49" charset="0"/>
                <a:cs typeface="Times New Roman" panose="02020603050405020304" pitchFamily="18" charset="0"/>
              </a:rPr>
              <a:t>Die</a:t>
            </a:r>
            <a:r>
              <a:rPr lang="de-DE" sz="1200" spc="-1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Wissenschaft</a:t>
            </a:r>
            <a:r>
              <a:rPr lang="de-DE" sz="1200" spc="-1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von</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der Erschaffung</a:t>
            </a:r>
            <a:r>
              <a:rPr lang="de-DE" sz="1200" spc="-1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von</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Maschinen,</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die</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in</a:t>
            </a:r>
            <a:r>
              <a:rPr lang="de-DE" sz="1200" spc="-15"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der</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Lage sind,</a:t>
            </a:r>
            <a:r>
              <a:rPr lang="de-DE" sz="1200" spc="185" dirty="0">
                <a:latin typeface="Times New Roman" panose="02020603050405020304" pitchFamily="18" charset="0"/>
                <a:ea typeface="Courier New" panose="02070309020205020404" pitchFamily="49" charset="0"/>
                <a:cs typeface="Times New Roman" panose="02020603050405020304" pitchFamily="18" charset="0"/>
              </a:rPr>
              <a:t> </a:t>
            </a:r>
          </a:p>
          <a:p>
            <a:pPr marL="742950" marR="507365" lvl="1" indent="-285750">
              <a:lnSpc>
                <a:spcPct val="95000"/>
              </a:lnSpc>
              <a:spcBef>
                <a:spcPts val="45"/>
              </a:spcBef>
              <a:spcAft>
                <a:spcPts val="0"/>
              </a:spcAft>
              <a:buSzPts val="1200"/>
              <a:buFont typeface="Courier New" panose="02070309020205020404" pitchFamily="49" charset="0"/>
              <a:buChar char="o"/>
              <a:tabLst>
                <a:tab pos="979805" algn="l"/>
              </a:tabLst>
            </a:pPr>
            <a:r>
              <a:rPr lang="de-DE" sz="1200" spc="-5" dirty="0">
                <a:latin typeface="Calibri" panose="020F0502020204030204" pitchFamily="34" charset="0"/>
                <a:ea typeface="Courier New" panose="02070309020205020404" pitchFamily="49" charset="0"/>
                <a:cs typeface="Times New Roman" panose="02020603050405020304" pitchFamily="18" charset="0"/>
              </a:rPr>
              <a:t>Problemlösungs-</a:t>
            </a:r>
            <a:r>
              <a:rPr lang="de-DE" sz="1200" spc="-4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und</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Analysestrategien</a:t>
            </a:r>
            <a:r>
              <a:rPr lang="de-DE" sz="1200" spc="-3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ohne</a:t>
            </a:r>
            <a:r>
              <a:rPr lang="de-DE" sz="1200" spc="-4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wesentliche</a:t>
            </a:r>
            <a:r>
              <a:rPr lang="de-DE" sz="1200" spc="-3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menschliche</a:t>
            </a:r>
            <a:r>
              <a:rPr lang="de-DE" sz="1200" spc="355" dirty="0">
                <a:latin typeface="Times New Roman" panose="02020603050405020304" pitchFamily="18"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Anleitung</a:t>
            </a:r>
            <a:r>
              <a:rPr lang="de-DE" sz="1200" spc="-3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zu verfolgen.</a:t>
            </a:r>
            <a:endParaRPr lang="de-DE" sz="1200" dirty="0">
              <a:latin typeface="Calibri" panose="020F0502020204030204" pitchFamily="34" charset="0"/>
              <a:ea typeface="Calibri" panose="020F0502020204030204" pitchFamily="34" charset="0"/>
              <a:cs typeface="Times New Roman" panose="02020603050405020304" pitchFamily="18" charset="0"/>
            </a:endParaRPr>
          </a:p>
          <a:p>
            <a:pPr>
              <a:spcBef>
                <a:spcPts val="5"/>
              </a:spcBef>
            </a:pPr>
            <a:r>
              <a:rPr lang="de-DE" sz="1200" dirty="0">
                <a:latin typeface="Calibri" panose="020F0502020204030204" pitchFamily="34" charset="0"/>
                <a:ea typeface="Calibri" panose="020F0502020204030204" pitchFamily="34" charset="0"/>
                <a:cs typeface="Calibri" panose="020F0502020204030204" pitchFamily="34" charset="0"/>
              </a:rPr>
              <a:t> </a:t>
            </a:r>
            <a:endParaRPr lang="de-DE" sz="11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200"/>
              <a:buFont typeface="Symbol" panose="05050102010706020507" pitchFamily="18" charset="2"/>
              <a:buChar char=""/>
              <a:tabLst>
                <a:tab pos="522605" algn="l"/>
              </a:tabLst>
            </a:pPr>
            <a:r>
              <a:rPr lang="de-DE" sz="1200" b="1" spc="-5" dirty="0">
                <a:latin typeface="Calibri" panose="020F0502020204030204" pitchFamily="34" charset="0"/>
                <a:ea typeface="Symbol" panose="05050102010706020507" pitchFamily="18" charset="2"/>
                <a:cs typeface="Times New Roman" panose="02020603050405020304" pitchFamily="18" charset="0"/>
              </a:rPr>
              <a:t>Maschinelles</a:t>
            </a:r>
            <a:r>
              <a:rPr lang="de-DE" sz="1200" b="1" spc="-35" dirty="0">
                <a:latin typeface="Calibri" panose="020F0502020204030204" pitchFamily="34" charset="0"/>
                <a:ea typeface="Symbol" panose="05050102010706020507" pitchFamily="18" charset="2"/>
                <a:cs typeface="Times New Roman" panose="02020603050405020304" pitchFamily="18" charset="0"/>
              </a:rPr>
              <a:t> </a:t>
            </a:r>
            <a:r>
              <a:rPr lang="de-DE" sz="1200" b="1" spc="-5" dirty="0">
                <a:latin typeface="Calibri" panose="020F0502020204030204" pitchFamily="34" charset="0"/>
                <a:ea typeface="Symbol" panose="05050102010706020507" pitchFamily="18" charset="2"/>
                <a:cs typeface="Times New Roman" panose="02020603050405020304" pitchFamily="18" charset="0"/>
              </a:rPr>
              <a:t>Lernen</a:t>
            </a:r>
            <a:r>
              <a:rPr lang="de-DE" sz="1200" b="1" spc="-35" dirty="0">
                <a:latin typeface="Calibri" panose="020F0502020204030204" pitchFamily="34" charset="0"/>
                <a:ea typeface="Symbol" panose="05050102010706020507" pitchFamily="18" charset="2"/>
                <a:cs typeface="Times New Roman" panose="02020603050405020304" pitchFamily="18" charset="0"/>
              </a:rPr>
              <a:t> </a:t>
            </a:r>
            <a:r>
              <a:rPr lang="de-DE" sz="1200" b="1" spc="-5" dirty="0">
                <a:latin typeface="Calibri" panose="020F0502020204030204" pitchFamily="34" charset="0"/>
                <a:ea typeface="Symbol" panose="05050102010706020507" pitchFamily="18" charset="2"/>
                <a:cs typeface="Times New Roman" panose="02020603050405020304" pitchFamily="18" charset="0"/>
              </a:rPr>
              <a:t>(ML)</a:t>
            </a:r>
            <a:endParaRPr lang="de-DE" sz="1200" b="1" dirty="0">
              <a:latin typeface="Calibri" panose="020F0502020204030204" pitchFamily="34" charset="0"/>
              <a:ea typeface="Symbol" panose="05050102010706020507" pitchFamily="18" charset="2"/>
              <a:cs typeface="Times New Roman" panose="02020603050405020304" pitchFamily="18" charset="0"/>
            </a:endParaRPr>
          </a:p>
          <a:p>
            <a:pPr marL="742950" marR="354330" lvl="1" indent="-285750">
              <a:lnSpc>
                <a:spcPct val="97000"/>
              </a:lnSpc>
              <a:spcBef>
                <a:spcPts val="25"/>
              </a:spcBef>
              <a:spcAft>
                <a:spcPts val="0"/>
              </a:spcAft>
              <a:buSzPts val="1200"/>
              <a:buFont typeface="Courier New" panose="02070309020205020404" pitchFamily="49" charset="0"/>
              <a:buChar char="o"/>
              <a:tabLst>
                <a:tab pos="979805" algn="l"/>
              </a:tabLst>
            </a:pPr>
            <a:r>
              <a:rPr lang="de-DE" sz="1200" dirty="0">
                <a:latin typeface="Calibri" panose="020F0502020204030204" pitchFamily="34" charset="0"/>
                <a:ea typeface="Courier New" panose="02070309020205020404" pitchFamily="49" charset="0"/>
                <a:cs typeface="Times New Roman" panose="02020603050405020304" pitchFamily="18" charset="0"/>
              </a:rPr>
              <a:t>Eine</a:t>
            </a:r>
            <a:r>
              <a:rPr lang="de-DE" sz="1200" spc="-1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Komponente</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der</a:t>
            </a:r>
            <a:r>
              <a:rPr lang="de-DE" sz="1200" spc="-15"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KI,</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die</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es</a:t>
            </a:r>
            <a:r>
              <a:rPr lang="de-DE" sz="1200" spc="-1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einer</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Maschine</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ermöglicht,</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Strategien</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zur</a:t>
            </a:r>
            <a:r>
              <a:rPr lang="de-DE" sz="1200" spc="245" dirty="0">
                <a:latin typeface="Times New Roman" panose="02020603050405020304" pitchFamily="18"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Lösung</a:t>
            </a:r>
            <a:r>
              <a:rPr lang="de-DE" sz="1200" spc="-35"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einer</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Aufgabe</a:t>
            </a:r>
            <a:r>
              <a:rPr lang="de-DE" sz="1200" spc="-30"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zu</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entwickeln,</a:t>
            </a:r>
            <a:r>
              <a:rPr lang="de-DE" sz="1200" spc="-35"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wenn</a:t>
            </a:r>
            <a:r>
              <a:rPr lang="de-DE" sz="1200" spc="-1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ein</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markierter</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Datensatz</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vorliegt,</a:t>
            </a:r>
            <a:r>
              <a:rPr lang="de-DE" sz="1200" spc="275" dirty="0">
                <a:latin typeface="Times New Roman" panose="02020603050405020304" pitchFamily="18"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bei</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dem</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Merkmale</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manuell</a:t>
            </a:r>
            <a:r>
              <a:rPr lang="de-DE" sz="1200" spc="-1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identifiziert</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wurden,</a:t>
            </a:r>
            <a:r>
              <a:rPr lang="de-DE" sz="1200" spc="-30"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aber</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ohne</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weitere</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explizite</a:t>
            </a:r>
            <a:r>
              <a:rPr lang="de-DE" sz="1200" spc="305" dirty="0">
                <a:latin typeface="Times New Roman" panose="02020603050405020304" pitchFamily="18"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Anweisungen</a:t>
            </a:r>
            <a:endParaRPr lang="de-DE" sz="1200" dirty="0">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500"/>
              </a:lnSpc>
              <a:buSzPts val="1200"/>
              <a:buFont typeface="Courier New" panose="02070309020205020404" pitchFamily="49" charset="0"/>
              <a:buChar char="o"/>
              <a:tabLst>
                <a:tab pos="979805" algn="l"/>
              </a:tabLst>
            </a:pPr>
            <a:r>
              <a:rPr lang="de-DE" sz="1200" spc="-5" dirty="0">
                <a:latin typeface="Calibri" panose="020F0502020204030204" pitchFamily="34" charset="0"/>
                <a:ea typeface="Courier New" panose="02070309020205020404" pitchFamily="49" charset="0"/>
                <a:cs typeface="Times New Roman" panose="02020603050405020304" pitchFamily="18" charset="0"/>
              </a:rPr>
              <a:t>Maschinelles</a:t>
            </a:r>
            <a:r>
              <a:rPr lang="de-DE" sz="1200" spc="-1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Lernen</a:t>
            </a:r>
            <a:r>
              <a:rPr lang="de-DE" sz="1200" spc="-1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ist</a:t>
            </a:r>
            <a:r>
              <a:rPr lang="de-DE" sz="1200" spc="-30"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nur</a:t>
            </a:r>
            <a:r>
              <a:rPr lang="de-DE" sz="1200" spc="-10" dirty="0">
                <a:latin typeface="Calibri" panose="020F0502020204030204" pitchFamily="34" charset="0"/>
                <a:ea typeface="Courier New" panose="02070309020205020404" pitchFamily="49" charset="0"/>
                <a:cs typeface="Times New Roman" panose="02020603050405020304" pitchFamily="18" charset="0"/>
              </a:rPr>
              <a:t> so </a:t>
            </a:r>
            <a:r>
              <a:rPr lang="de-DE" sz="1200" spc="-5" dirty="0">
                <a:latin typeface="Calibri" panose="020F0502020204030204" pitchFamily="34" charset="0"/>
                <a:ea typeface="Courier New" panose="02070309020205020404" pitchFamily="49" charset="0"/>
                <a:cs typeface="Times New Roman" panose="02020603050405020304" pitchFamily="18" charset="0"/>
              </a:rPr>
              <a:t>gut</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wie</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die</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Datensätze,</a:t>
            </a:r>
            <a:r>
              <a:rPr lang="de-DE" sz="1200" spc="-15"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mit</a:t>
            </a:r>
            <a:r>
              <a:rPr lang="de-DE" sz="1200" spc="-1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denen</a:t>
            </a:r>
            <a:r>
              <a:rPr lang="de-DE" sz="1200" spc="-10"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es</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trainiert</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wird</a:t>
            </a:r>
          </a:p>
          <a:p>
            <a:pPr>
              <a:spcBef>
                <a:spcPts val="55"/>
              </a:spcBef>
            </a:pPr>
            <a:r>
              <a:rPr lang="de-DE" sz="1100" dirty="0">
                <a:latin typeface="Calibri" panose="020F0502020204030204" pitchFamily="34" charset="0"/>
                <a:ea typeface="Calibri" panose="020F0502020204030204" pitchFamily="34" charset="0"/>
                <a:cs typeface="Calibri" panose="020F0502020204030204" pitchFamily="34" charset="0"/>
              </a:rPr>
              <a:t> </a:t>
            </a:r>
            <a:endParaRPr lang="de-DE" sz="11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200"/>
              <a:buFont typeface="Symbol" panose="05050102010706020507" pitchFamily="18" charset="2"/>
              <a:buChar char=""/>
              <a:tabLst>
                <a:tab pos="522605" algn="l"/>
              </a:tabLst>
            </a:pPr>
            <a:r>
              <a:rPr lang="de-DE" sz="1200" b="1" spc="-5" dirty="0">
                <a:latin typeface="Calibri" panose="020F0502020204030204" pitchFamily="34" charset="0"/>
                <a:ea typeface="Symbol" panose="05050102010706020507" pitchFamily="18" charset="2"/>
                <a:cs typeface="Times New Roman" panose="02020603050405020304" pitchFamily="18" charset="0"/>
              </a:rPr>
              <a:t>Künstliches</a:t>
            </a:r>
            <a:r>
              <a:rPr lang="de-DE" sz="1200" b="1" spc="-35" dirty="0">
                <a:latin typeface="Calibri" panose="020F0502020204030204" pitchFamily="34" charset="0"/>
                <a:ea typeface="Symbol" panose="05050102010706020507" pitchFamily="18" charset="2"/>
                <a:cs typeface="Times New Roman" panose="02020603050405020304" pitchFamily="18" charset="0"/>
              </a:rPr>
              <a:t> </a:t>
            </a:r>
            <a:r>
              <a:rPr lang="de-DE" sz="1200" b="1" spc="-5" dirty="0">
                <a:latin typeface="Calibri" panose="020F0502020204030204" pitchFamily="34" charset="0"/>
                <a:ea typeface="Symbol" panose="05050102010706020507" pitchFamily="18" charset="2"/>
                <a:cs typeface="Times New Roman" panose="02020603050405020304" pitchFamily="18" charset="0"/>
              </a:rPr>
              <a:t>Neuronales</a:t>
            </a:r>
            <a:r>
              <a:rPr lang="de-DE" sz="1200" b="1" spc="-40" dirty="0">
                <a:latin typeface="Calibri" panose="020F0502020204030204" pitchFamily="34" charset="0"/>
                <a:ea typeface="Symbol" panose="05050102010706020507" pitchFamily="18" charset="2"/>
                <a:cs typeface="Times New Roman" panose="02020603050405020304" pitchFamily="18" charset="0"/>
              </a:rPr>
              <a:t> </a:t>
            </a:r>
            <a:r>
              <a:rPr lang="de-DE" sz="1200" b="1" spc="-5" dirty="0">
                <a:latin typeface="Calibri" panose="020F0502020204030204" pitchFamily="34" charset="0"/>
                <a:ea typeface="Symbol" panose="05050102010706020507" pitchFamily="18" charset="2"/>
                <a:cs typeface="Times New Roman" panose="02020603050405020304" pitchFamily="18" charset="0"/>
              </a:rPr>
              <a:t>Netzwerk</a:t>
            </a:r>
            <a:r>
              <a:rPr lang="de-DE" sz="1200" b="1" spc="-40" dirty="0">
                <a:latin typeface="Calibri" panose="020F0502020204030204" pitchFamily="34" charset="0"/>
                <a:ea typeface="Symbol" panose="05050102010706020507" pitchFamily="18" charset="2"/>
                <a:cs typeface="Times New Roman" panose="02020603050405020304" pitchFamily="18" charset="0"/>
              </a:rPr>
              <a:t> </a:t>
            </a:r>
            <a:r>
              <a:rPr lang="de-DE" sz="1200" b="1" spc="-5" dirty="0">
                <a:latin typeface="Calibri" panose="020F0502020204030204" pitchFamily="34" charset="0"/>
                <a:ea typeface="Symbol" panose="05050102010706020507" pitchFamily="18" charset="2"/>
                <a:cs typeface="Times New Roman" panose="02020603050405020304" pitchFamily="18" charset="0"/>
              </a:rPr>
              <a:t>(ANN – </a:t>
            </a:r>
            <a:r>
              <a:rPr lang="de-DE" sz="1200" b="1" spc="-5" dirty="0" err="1">
                <a:latin typeface="Calibri" panose="020F0502020204030204" pitchFamily="34" charset="0"/>
                <a:ea typeface="Symbol" panose="05050102010706020507" pitchFamily="18" charset="2"/>
                <a:cs typeface="Times New Roman" panose="02020603050405020304" pitchFamily="18" charset="0"/>
              </a:rPr>
              <a:t>Artificial</a:t>
            </a:r>
            <a:r>
              <a:rPr lang="de-DE" sz="1200" b="1" spc="-5" dirty="0">
                <a:latin typeface="Calibri" panose="020F0502020204030204" pitchFamily="34" charset="0"/>
                <a:ea typeface="Symbol" panose="05050102010706020507" pitchFamily="18" charset="2"/>
                <a:cs typeface="Times New Roman" panose="02020603050405020304" pitchFamily="18" charset="0"/>
              </a:rPr>
              <a:t> </a:t>
            </a:r>
            <a:r>
              <a:rPr lang="de-DE" sz="1200" b="1" spc="-5" dirty="0" err="1">
                <a:latin typeface="Calibri" panose="020F0502020204030204" pitchFamily="34" charset="0"/>
                <a:ea typeface="Symbol" panose="05050102010706020507" pitchFamily="18" charset="2"/>
                <a:cs typeface="Times New Roman" panose="02020603050405020304" pitchFamily="18" charset="0"/>
              </a:rPr>
              <a:t>Neural</a:t>
            </a:r>
            <a:r>
              <a:rPr lang="de-DE" sz="1200" b="1" spc="-5" dirty="0">
                <a:latin typeface="Calibri" panose="020F0502020204030204" pitchFamily="34" charset="0"/>
                <a:ea typeface="Symbol" panose="05050102010706020507" pitchFamily="18" charset="2"/>
                <a:cs typeface="Times New Roman" panose="02020603050405020304" pitchFamily="18" charset="0"/>
              </a:rPr>
              <a:t> Network)</a:t>
            </a:r>
            <a:endParaRPr lang="de-DE" sz="1200" b="1" dirty="0">
              <a:latin typeface="Calibri" panose="020F0502020204030204" pitchFamily="34" charset="0"/>
              <a:ea typeface="Symbol" panose="05050102010706020507" pitchFamily="18" charset="2"/>
              <a:cs typeface="Times New Roman" panose="02020603050405020304" pitchFamily="18" charset="0"/>
            </a:endParaRPr>
          </a:p>
          <a:p>
            <a:pPr marL="742950" marR="272415" lvl="1" indent="-285750">
              <a:lnSpc>
                <a:spcPct val="95000"/>
              </a:lnSpc>
              <a:spcBef>
                <a:spcPts val="45"/>
              </a:spcBef>
              <a:spcAft>
                <a:spcPts val="0"/>
              </a:spcAft>
              <a:buSzPts val="1200"/>
              <a:buFont typeface="Courier New" panose="02070309020205020404" pitchFamily="49" charset="0"/>
              <a:buChar char="o"/>
              <a:tabLst>
                <a:tab pos="979805" algn="l"/>
              </a:tabLst>
            </a:pPr>
            <a:r>
              <a:rPr lang="de-DE" sz="1200" dirty="0">
                <a:latin typeface="Calibri" panose="020F0502020204030204" pitchFamily="34" charset="0"/>
                <a:ea typeface="Courier New" panose="02070309020205020404" pitchFamily="49" charset="0"/>
                <a:cs typeface="Times New Roman" panose="02020603050405020304" pitchFamily="18" charset="0"/>
              </a:rPr>
              <a:t>Eine</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Architektur</a:t>
            </a:r>
            <a:r>
              <a:rPr lang="de-DE" sz="1200" spc="-30"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aus</a:t>
            </a:r>
            <a:r>
              <a:rPr lang="de-DE" sz="1200" spc="-35"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Eingabe-,</a:t>
            </a:r>
            <a:r>
              <a:rPr lang="de-DE" sz="1200" spc="-3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versteckten</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und</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Ausgabeschichten,</a:t>
            </a:r>
            <a:r>
              <a:rPr lang="de-DE" sz="1200" spc="-30"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die</a:t>
            </a:r>
            <a:r>
              <a:rPr lang="de-DE" sz="1200" spc="-3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eine</a:t>
            </a:r>
            <a:r>
              <a:rPr lang="de-DE" sz="1200" spc="275" dirty="0">
                <a:latin typeface="Times New Roman" panose="02020603050405020304" pitchFamily="18"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algorithmische</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Analyse</a:t>
            </a:r>
            <a:r>
              <a:rPr lang="de-DE" sz="1200" spc="-3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eines</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Datensatzes</a:t>
            </a:r>
            <a:r>
              <a:rPr lang="de-DE" sz="1200" spc="-3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durchführen</a:t>
            </a:r>
            <a:r>
              <a:rPr lang="de-DE" sz="1200" spc="-3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kann,</a:t>
            </a:r>
            <a:r>
              <a:rPr lang="de-DE" sz="1200" spc="-35"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um</a:t>
            </a:r>
            <a:r>
              <a:rPr lang="de-DE" sz="1200" spc="-3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Ergebnisziele</a:t>
            </a:r>
            <a:r>
              <a:rPr lang="de-DE" sz="1200" spc="365" dirty="0">
                <a:latin typeface="Times New Roman" panose="02020603050405020304" pitchFamily="18"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zu</a:t>
            </a:r>
            <a:r>
              <a:rPr lang="de-DE" sz="1200" spc="-4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erreichen</a:t>
            </a:r>
            <a:endParaRPr lang="de-DE" sz="1200" dirty="0">
              <a:latin typeface="Calibri" panose="020F0502020204030204" pitchFamily="34" charset="0"/>
              <a:ea typeface="Courier New" panose="02070309020205020404" pitchFamily="49" charset="0"/>
              <a:cs typeface="Times New Roman" panose="02020603050405020304" pitchFamily="18" charset="0"/>
            </a:endParaRPr>
          </a:p>
          <a:p>
            <a:pPr marL="742950" marR="894080" lvl="1" indent="-285750">
              <a:lnSpc>
                <a:spcPts val="1430"/>
              </a:lnSpc>
              <a:spcAft>
                <a:spcPts val="0"/>
              </a:spcAft>
              <a:buSzPts val="1200"/>
              <a:buFont typeface="Courier New" panose="02070309020205020404" pitchFamily="49" charset="0"/>
              <a:buChar char="o"/>
              <a:tabLst>
                <a:tab pos="979805" algn="l"/>
              </a:tabLst>
            </a:pPr>
            <a:r>
              <a:rPr lang="de-DE" sz="1200" spc="-5" dirty="0">
                <a:latin typeface="Calibri" panose="020F0502020204030204" pitchFamily="34" charset="0"/>
                <a:ea typeface="Courier New" panose="02070309020205020404" pitchFamily="49" charset="0"/>
                <a:cs typeface="Times New Roman" panose="02020603050405020304" pitchFamily="18" charset="0"/>
              </a:rPr>
              <a:t>Ein</a:t>
            </a:r>
            <a:r>
              <a:rPr lang="de-DE" sz="1200" spc="-1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maschinelles</a:t>
            </a:r>
            <a:r>
              <a:rPr lang="de-DE" sz="1200" spc="-3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Lernsystem</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passt</a:t>
            </a:r>
            <a:r>
              <a:rPr lang="de-DE" sz="1200" spc="-1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sein</a:t>
            </a:r>
            <a:r>
              <a:rPr lang="de-DE" sz="1200" spc="-1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neuronales</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Netzwerk</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an,</a:t>
            </a:r>
            <a:r>
              <a:rPr lang="de-DE" sz="1200" spc="-30"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um</a:t>
            </a:r>
            <a:r>
              <a:rPr lang="de-DE" sz="1200" spc="285" dirty="0">
                <a:latin typeface="Times New Roman" panose="02020603050405020304" pitchFamily="18"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Fehler</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zu</a:t>
            </a:r>
            <a:r>
              <a:rPr lang="de-DE" sz="1200" spc="-1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reduzieren</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und</a:t>
            </a:r>
            <a:r>
              <a:rPr lang="de-DE" sz="1200" spc="-1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Ziele</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zu</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optimieren</a:t>
            </a:r>
            <a:endParaRPr lang="de-DE" sz="1200" dirty="0">
              <a:latin typeface="Calibri" panose="020F0502020204030204" pitchFamily="34" charset="0"/>
              <a:ea typeface="Courier New" panose="02070309020205020404" pitchFamily="49" charset="0"/>
              <a:cs typeface="Times New Roman" panose="02020603050405020304" pitchFamily="18" charset="0"/>
            </a:endParaRPr>
          </a:p>
          <a:p>
            <a:pPr>
              <a:spcBef>
                <a:spcPts val="35"/>
              </a:spcBef>
            </a:pPr>
            <a:r>
              <a:rPr lang="de-DE" sz="1200" dirty="0">
                <a:latin typeface="Calibri" panose="020F0502020204030204" pitchFamily="34" charset="0"/>
                <a:ea typeface="Calibri" panose="020F0502020204030204" pitchFamily="34" charset="0"/>
                <a:cs typeface="Calibri" panose="020F0502020204030204" pitchFamily="34" charset="0"/>
              </a:rPr>
              <a:t> </a:t>
            </a:r>
            <a:endParaRPr lang="de-DE" sz="11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200"/>
              <a:buFont typeface="Symbol" panose="05050102010706020507" pitchFamily="18" charset="2"/>
              <a:buChar char=""/>
              <a:tabLst>
                <a:tab pos="522605" algn="l"/>
              </a:tabLst>
            </a:pPr>
            <a:r>
              <a:rPr lang="de-DE" sz="1200" b="1" spc="-5" dirty="0">
                <a:latin typeface="Calibri" panose="020F0502020204030204" pitchFamily="34" charset="0"/>
                <a:ea typeface="Symbol" panose="05050102010706020507" pitchFamily="18" charset="2"/>
                <a:cs typeface="Times New Roman" panose="02020603050405020304" pitchFamily="18" charset="0"/>
              </a:rPr>
              <a:t>Tiefes</a:t>
            </a:r>
            <a:r>
              <a:rPr lang="de-DE" sz="1200" b="1" spc="-20" dirty="0">
                <a:latin typeface="Calibri" panose="020F0502020204030204" pitchFamily="34" charset="0"/>
                <a:ea typeface="Symbol" panose="05050102010706020507" pitchFamily="18" charset="2"/>
                <a:cs typeface="Times New Roman" panose="02020603050405020304" pitchFamily="18" charset="0"/>
              </a:rPr>
              <a:t> </a:t>
            </a:r>
            <a:r>
              <a:rPr lang="de-DE" sz="1200" b="1" spc="-10" dirty="0">
                <a:latin typeface="Calibri" panose="020F0502020204030204" pitchFamily="34" charset="0"/>
                <a:ea typeface="Symbol" panose="05050102010706020507" pitchFamily="18" charset="2"/>
                <a:cs typeface="Times New Roman" panose="02020603050405020304" pitchFamily="18" charset="0"/>
              </a:rPr>
              <a:t>Lernen (DL – DEEP LEARNING)</a:t>
            </a:r>
            <a:endParaRPr lang="de-DE" sz="1200" b="1" dirty="0">
              <a:latin typeface="Calibri" panose="020F0502020204030204" pitchFamily="34" charset="0"/>
              <a:ea typeface="Symbol" panose="05050102010706020507" pitchFamily="18" charset="2"/>
              <a:cs typeface="Times New Roman" panose="02020603050405020304" pitchFamily="18" charset="0"/>
            </a:endParaRPr>
          </a:p>
          <a:p>
            <a:pPr marL="742950" marR="215900" lvl="1" indent="-285750">
              <a:lnSpc>
                <a:spcPct val="95000"/>
              </a:lnSpc>
              <a:spcBef>
                <a:spcPts val="45"/>
              </a:spcBef>
              <a:spcAft>
                <a:spcPts val="0"/>
              </a:spcAft>
              <a:buSzPts val="1200"/>
              <a:buFont typeface="Courier New" panose="02070309020205020404" pitchFamily="49" charset="0"/>
              <a:buChar char="o"/>
              <a:tabLst>
                <a:tab pos="979805" algn="l"/>
              </a:tabLst>
            </a:pPr>
            <a:r>
              <a:rPr lang="de-DE" sz="1200" dirty="0">
                <a:latin typeface="Calibri" panose="020F0502020204030204" pitchFamily="34" charset="0"/>
                <a:ea typeface="Courier New" panose="02070309020205020404" pitchFamily="49" charset="0"/>
                <a:cs typeface="Times New Roman" panose="02020603050405020304" pitchFamily="18" charset="0"/>
              </a:rPr>
              <a:t>Eine</a:t>
            </a:r>
            <a:r>
              <a:rPr lang="de-DE" sz="1200" spc="-3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Verfeinerung</a:t>
            </a:r>
            <a:r>
              <a:rPr lang="de-DE" sz="1200" spc="-30"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des</a:t>
            </a:r>
            <a:r>
              <a:rPr lang="de-DE" sz="1200" spc="-3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maschinellen</a:t>
            </a:r>
            <a:r>
              <a:rPr lang="de-DE" sz="1200" spc="-1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Lernens,</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die</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es</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einer</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Maschine</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ermöglicht,</a:t>
            </a:r>
            <a:r>
              <a:rPr lang="de-DE" sz="1200" spc="315" dirty="0">
                <a:latin typeface="Times New Roman" panose="02020603050405020304" pitchFamily="18"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Strategien</a:t>
            </a:r>
            <a:r>
              <a:rPr lang="de-DE" sz="1200" spc="-3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zur</a:t>
            </a:r>
            <a:r>
              <a:rPr lang="de-DE" sz="1200" spc="-1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Lösung</a:t>
            </a:r>
            <a:r>
              <a:rPr lang="de-DE" sz="1200" spc="-3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einer</a:t>
            </a:r>
            <a:r>
              <a:rPr lang="de-DE" sz="1200" spc="-1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Aufgabe</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zu</a:t>
            </a:r>
            <a:r>
              <a:rPr lang="de-DE" sz="1200" spc="-3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entwickeln,</a:t>
            </a:r>
            <a:r>
              <a:rPr lang="de-DE" sz="1200" spc="-1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wenn</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ein</a:t>
            </a:r>
            <a:r>
              <a:rPr lang="de-DE" sz="1200" spc="-1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markierter</a:t>
            </a:r>
            <a:r>
              <a:rPr lang="de-DE" sz="1200" spc="305" dirty="0">
                <a:latin typeface="Times New Roman" panose="02020603050405020304" pitchFamily="18"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Datensatz</a:t>
            </a:r>
            <a:r>
              <a:rPr lang="de-DE" sz="1200" spc="-1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vorliegt</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und</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ohne</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weitere</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explizite</a:t>
            </a:r>
            <a:r>
              <a:rPr lang="de-DE" sz="1200" spc="-1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Anweisungen zu verfahren.</a:t>
            </a:r>
            <a:endParaRPr lang="de-DE" sz="1200" dirty="0">
              <a:latin typeface="Calibri" panose="020F0502020204030204" pitchFamily="34" charset="0"/>
              <a:ea typeface="Courier New" panose="02070309020205020404" pitchFamily="49" charset="0"/>
              <a:cs typeface="Times New Roman" panose="02020603050405020304" pitchFamily="18" charset="0"/>
            </a:endParaRPr>
          </a:p>
          <a:p>
            <a:pPr marL="742950" marR="354330" lvl="1" indent="-285750">
              <a:lnSpc>
                <a:spcPts val="1440"/>
              </a:lnSpc>
              <a:spcAft>
                <a:spcPts val="0"/>
              </a:spcAft>
              <a:buSzPts val="1200"/>
              <a:buFont typeface="Courier New" panose="02070309020205020404" pitchFamily="49" charset="0"/>
              <a:buChar char="o"/>
              <a:tabLst>
                <a:tab pos="979805" algn="l"/>
              </a:tabLst>
            </a:pPr>
            <a:r>
              <a:rPr lang="de-DE" sz="1200" dirty="0">
                <a:latin typeface="Calibri" panose="020F0502020204030204" pitchFamily="34" charset="0"/>
                <a:ea typeface="Courier New" panose="02070309020205020404" pitchFamily="49" charset="0"/>
                <a:cs typeface="Times New Roman" panose="02020603050405020304" pitchFamily="18" charset="0"/>
              </a:rPr>
              <a:t>Deep</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Learning</a:t>
            </a:r>
            <a:r>
              <a:rPr lang="de-DE" sz="1200" spc="-3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verwendet</a:t>
            </a:r>
            <a:r>
              <a:rPr lang="de-DE" sz="1200" spc="-1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komplexe</a:t>
            </a:r>
            <a:r>
              <a:rPr lang="de-DE" sz="120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Wissensklassen,</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die</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spc="-10" dirty="0">
                <a:latin typeface="Calibri" panose="020F0502020204030204" pitchFamily="34" charset="0"/>
                <a:ea typeface="Courier New" panose="02070309020205020404" pitchFamily="49" charset="0"/>
                <a:cs typeface="Times New Roman" panose="02020603050405020304" pitchFamily="18" charset="0"/>
              </a:rPr>
              <a:t>in</a:t>
            </a:r>
            <a:r>
              <a:rPr lang="de-DE" sz="1200" spc="-1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Bezug</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auf</a:t>
            </a:r>
            <a:r>
              <a:rPr lang="de-DE" sz="1200" spc="205" dirty="0">
                <a:latin typeface="Times New Roman" panose="02020603050405020304" pitchFamily="18"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einfachere</a:t>
            </a:r>
            <a:r>
              <a:rPr lang="de-DE" sz="1200" spc="-3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Wissensklassen</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definiert</a:t>
            </a:r>
            <a:r>
              <a:rPr lang="de-DE" sz="1200" spc="-1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sind,</a:t>
            </a:r>
            <a:r>
              <a:rPr lang="de-DE" sz="1200" spc="-30"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um</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fundiertere</a:t>
            </a:r>
            <a:r>
              <a:rPr lang="de-DE" sz="1200" spc="-1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Feststellungen</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über</a:t>
            </a:r>
            <a:r>
              <a:rPr lang="de-DE" sz="1200" spc="405" dirty="0">
                <a:latin typeface="Times New Roman" panose="02020603050405020304" pitchFamily="18"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eine</a:t>
            </a:r>
            <a:r>
              <a:rPr lang="de-DE" sz="1200" spc="-30" dirty="0">
                <a:latin typeface="Calibri" panose="020F0502020204030204" pitchFamily="34" charset="0"/>
                <a:ea typeface="Courier New" panose="02070309020205020404" pitchFamily="49" charset="0"/>
                <a:cs typeface="Times New Roman" panose="02020603050405020304" pitchFamily="18" charset="0"/>
              </a:rPr>
              <a:t> </a:t>
            </a:r>
            <a:r>
              <a:rPr lang="de-DE" sz="1200" spc="-10" dirty="0">
                <a:latin typeface="Calibri" panose="020F0502020204030204" pitchFamily="34" charset="0"/>
                <a:ea typeface="Courier New" panose="02070309020205020404" pitchFamily="49" charset="0"/>
                <a:cs typeface="Times New Roman" panose="02020603050405020304" pitchFamily="18" charset="0"/>
              </a:rPr>
              <a:t>Umgebung</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zu</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treffen</a:t>
            </a:r>
            <a:endParaRPr lang="de-DE" sz="1200" dirty="0">
              <a:latin typeface="Calibri" panose="020F0502020204030204" pitchFamily="34" charset="0"/>
              <a:ea typeface="Courier New" panose="02070309020205020404" pitchFamily="49" charset="0"/>
              <a:cs typeface="Times New Roman" panose="02020603050405020304" pitchFamily="18" charset="0"/>
            </a:endParaRPr>
          </a:p>
        </p:txBody>
      </p:sp>
      <p:pic>
        <p:nvPicPr>
          <p:cNvPr id="5" name="Grafik 4">
            <a:extLst>
              <a:ext uri="{FF2B5EF4-FFF2-40B4-BE49-F238E27FC236}">
                <a16:creationId xmlns:a16="http://schemas.microsoft.com/office/drawing/2014/main" id="{4DC82E63-DCD1-466D-8E37-DAE23AAB9FAF}"/>
              </a:ext>
            </a:extLst>
          </p:cNvPr>
          <p:cNvPicPr>
            <a:picLocks noChangeAspect="1"/>
          </p:cNvPicPr>
          <p:nvPr/>
        </p:nvPicPr>
        <p:blipFill>
          <a:blip r:embed="rId4"/>
          <a:stretch>
            <a:fillRect/>
          </a:stretch>
        </p:blipFill>
        <p:spPr>
          <a:xfrm>
            <a:off x="7426898" y="37631"/>
            <a:ext cx="3201212" cy="3047812"/>
          </a:xfrm>
          <a:prstGeom prst="rect">
            <a:avLst/>
          </a:prstGeom>
        </p:spPr>
      </p:pic>
      <p:sp>
        <p:nvSpPr>
          <p:cNvPr id="10" name="Rechteck 9">
            <a:extLst>
              <a:ext uri="{FF2B5EF4-FFF2-40B4-BE49-F238E27FC236}">
                <a16:creationId xmlns:a16="http://schemas.microsoft.com/office/drawing/2014/main" id="{262FA2BA-610D-492A-A54F-9D18B772E86E}"/>
              </a:ext>
            </a:extLst>
          </p:cNvPr>
          <p:cNvSpPr/>
          <p:nvPr/>
        </p:nvSpPr>
        <p:spPr>
          <a:xfrm>
            <a:off x="1917700" y="6740456"/>
            <a:ext cx="11506200" cy="523220"/>
          </a:xfrm>
          <a:prstGeom prst="rect">
            <a:avLst/>
          </a:prstGeom>
        </p:spPr>
        <p:txBody>
          <a:bodyPr wrap="square">
            <a:spAutoFit/>
          </a:bodyPr>
          <a:lstStyle/>
          <a:p>
            <a:r>
              <a:rPr lang="de-DE" sz="1400">
                <a:hlinkClick r:id="rId5"/>
              </a:rPr>
              <a:t>https://data-science-blog.com/blog/2018/05/14/machine-learning-vs-deep-learning-wo-liegt-der-unterschied/</a:t>
            </a:r>
            <a:endParaRPr lang="de-DE" sz="1400"/>
          </a:p>
          <a:p>
            <a:endParaRPr lang="de-DE" sz="1400"/>
          </a:p>
        </p:txBody>
      </p:sp>
      <p:sp>
        <p:nvSpPr>
          <p:cNvPr id="11" name="Pfeil: nach rechts 10">
            <a:extLst>
              <a:ext uri="{FF2B5EF4-FFF2-40B4-BE49-F238E27FC236}">
                <a16:creationId xmlns:a16="http://schemas.microsoft.com/office/drawing/2014/main" id="{872DD383-E0BB-4817-B432-D6E25B5B9931}"/>
              </a:ext>
            </a:extLst>
          </p:cNvPr>
          <p:cNvSpPr/>
          <p:nvPr/>
        </p:nvSpPr>
        <p:spPr>
          <a:xfrm>
            <a:off x="1368425" y="6753210"/>
            <a:ext cx="533400" cy="248856"/>
          </a:xfrm>
          <a:prstGeom prst="rightArrow">
            <a:avLst/>
          </a:prstGeom>
          <a:solidFill>
            <a:schemeClr val="accent2">
              <a:lumMod val="75000"/>
            </a:schemeClr>
          </a:solidFill>
        </p:spPr>
        <p:txBody>
          <a:bodyPr wrap="square" lIns="0" tIns="0" rIns="0" bIns="0" rtlCol="0" anchor="ctr">
            <a:noAutofit/>
          </a:bodyPr>
          <a:lstStyle/>
          <a:p>
            <a:pPr algn="ctr"/>
            <a:endParaRPr lang="de-DE"/>
          </a:p>
        </p:txBody>
      </p:sp>
    </p:spTree>
    <p:extLst>
      <p:ext uri="{BB962C8B-B14F-4D97-AF65-F5344CB8AC3E}">
        <p14:creationId xmlns:p14="http://schemas.microsoft.com/office/powerpoint/2010/main" val="251179206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14"/>
            </a:pPr>
            <a:r>
              <a:rPr lang="de-DE" sz="2000" b="1"/>
              <a:t>Automatisierung</a:t>
            </a:r>
          </a:p>
          <a:p>
            <a:pPr marL="457200" indent="-457200">
              <a:buFont typeface="+mj-lt"/>
              <a:buAutoNum type="arabicPeriod" startAt="14"/>
            </a:pPr>
            <a:endParaRPr lang="de-DE" sz="2000" b="1"/>
          </a:p>
          <a:p>
            <a:r>
              <a:rPr lang="de-DE" sz="2000" b="1"/>
              <a:t>Quiz:</a:t>
            </a:r>
          </a:p>
          <a:p>
            <a:pPr marL="457200" indent="-457200">
              <a:buFont typeface="+mj-lt"/>
              <a:buAutoNum type="arabicPeriod" startAt="8"/>
            </a:pPr>
            <a:endParaRPr lang="de-DE" sz="2000" b="1"/>
          </a:p>
          <a:p>
            <a:pPr marL="457200" indent="-457200">
              <a:buFont typeface="+mj-lt"/>
              <a:buAutoNum type="arabicPeriod" startAt="8"/>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029574E2-F400-4BE1-B606-1D10C1172166}"/>
              </a:ext>
            </a:extLst>
          </p:cNvPr>
          <p:cNvPicPr>
            <a:picLocks noChangeAspect="1"/>
          </p:cNvPicPr>
          <p:nvPr/>
        </p:nvPicPr>
        <p:blipFill>
          <a:blip r:embed="rId4"/>
          <a:stretch>
            <a:fillRect/>
          </a:stretch>
        </p:blipFill>
        <p:spPr>
          <a:xfrm>
            <a:off x="1968500" y="2767202"/>
            <a:ext cx="7439025" cy="3657600"/>
          </a:xfrm>
          <a:prstGeom prst="rect">
            <a:avLst/>
          </a:prstGeom>
        </p:spPr>
      </p:pic>
    </p:spTree>
    <p:extLst>
      <p:ext uri="{BB962C8B-B14F-4D97-AF65-F5344CB8AC3E}">
        <p14:creationId xmlns:p14="http://schemas.microsoft.com/office/powerpoint/2010/main" val="1863325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288327"/>
            <a:ext cx="10299700" cy="7121324"/>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a:pPr>
            <a:r>
              <a:rPr lang="de-DE" sz="2000" b="1"/>
              <a:t>Überblick über die Sicherheit</a:t>
            </a:r>
            <a:endParaRPr lang="de-DE" sz="2000">
              <a:solidFill>
                <a:srgbClr val="00B0F0"/>
              </a:solidFill>
            </a:endParaRPr>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4" name="Rechteck 3">
            <a:extLst>
              <a:ext uri="{FF2B5EF4-FFF2-40B4-BE49-F238E27FC236}">
                <a16:creationId xmlns:a16="http://schemas.microsoft.com/office/drawing/2014/main" id="{F2A638D0-84F4-4D77-8972-720E4691D1BF}"/>
              </a:ext>
            </a:extLst>
          </p:cNvPr>
          <p:cNvSpPr/>
          <p:nvPr/>
        </p:nvSpPr>
        <p:spPr>
          <a:xfrm>
            <a:off x="393700" y="2943899"/>
            <a:ext cx="10896600" cy="4493538"/>
          </a:xfrm>
          <a:prstGeom prst="rect">
            <a:avLst/>
          </a:prstGeom>
        </p:spPr>
        <p:txBody>
          <a:bodyPr wrap="square">
            <a:spAutoFit/>
          </a:bodyPr>
          <a:lstStyle/>
          <a:p>
            <a:r>
              <a:rPr lang="de-DE" b="1"/>
              <a:t>Angriffs-Frameworks</a:t>
            </a:r>
          </a:p>
          <a:p>
            <a:r>
              <a:rPr lang="de-DE" b="1"/>
              <a:t> </a:t>
            </a:r>
          </a:p>
          <a:p>
            <a:r>
              <a:rPr lang="de-DE" b="1"/>
              <a:t>Kill Chain (Tödliche Kette)  I</a:t>
            </a:r>
          </a:p>
          <a:p>
            <a:pPr lvl="1"/>
            <a:r>
              <a:rPr lang="de-DE" sz="1400"/>
              <a:t>Von Lockheed Martin entwickeltes Modell, das Phasen beschreibt,  durch die Bedrohungsakteur einen Netzwerkangriff vorantreibt</a:t>
            </a:r>
          </a:p>
          <a:p>
            <a:endParaRPr lang="de-DE" b="1"/>
          </a:p>
          <a:p>
            <a:r>
              <a:rPr lang="de-DE" b="1"/>
              <a:t>Erkundung</a:t>
            </a:r>
          </a:p>
          <a:p>
            <a:pPr lvl="1"/>
            <a:r>
              <a:rPr lang="de-DE" sz="1400"/>
              <a:t>Der Angreifer bestimmt, mit welchen Methoden er die Phasen des Angriffs abschließt</a:t>
            </a:r>
          </a:p>
          <a:p>
            <a:endParaRPr lang="de-DE" b="1"/>
          </a:p>
          <a:p>
            <a:r>
              <a:rPr lang="de-DE" b="1"/>
              <a:t>Bewaffnung</a:t>
            </a:r>
          </a:p>
          <a:p>
            <a:pPr lvl="1"/>
            <a:r>
              <a:rPr lang="de-DE" sz="1400"/>
              <a:t>Angreifer koppelt Nutzdatencode, der den Zugriff ermöglicht, mit Exploit-Code, die eine Sicherheitslücke auf dem Zielsystem nutzt</a:t>
            </a:r>
          </a:p>
          <a:p>
            <a:endParaRPr lang="de-DE" b="1"/>
          </a:p>
          <a:p>
            <a:r>
              <a:rPr lang="de-DE" b="1"/>
              <a:t>Lieferung</a:t>
            </a:r>
          </a:p>
          <a:p>
            <a:pPr lvl="1"/>
            <a:r>
              <a:rPr lang="de-DE" sz="1400"/>
              <a:t>Der Angreifer identifiziert einen Vektor, über den er den waffenfähigen Code in die Zielumgebung übertragen kann</a:t>
            </a:r>
          </a:p>
          <a:p>
            <a:endParaRPr lang="de-DE" b="1"/>
          </a:p>
          <a:p>
            <a:r>
              <a:rPr lang="de-DE" b="1"/>
              <a:t>Exploit (Ausbeutung)</a:t>
            </a:r>
          </a:p>
          <a:p>
            <a:pPr lvl="1"/>
            <a:r>
              <a:rPr lang="de-DE" sz="1400"/>
              <a:t>Der waffenfähige Code wird durch diesen Mechanismus auf dem Zielsystem ausgeführt</a:t>
            </a:r>
          </a:p>
          <a:p>
            <a:r>
              <a:rPr lang="de-DE"/>
              <a:t> </a:t>
            </a:r>
          </a:p>
        </p:txBody>
      </p:sp>
      <p:sp>
        <p:nvSpPr>
          <p:cNvPr id="9" name="Rechteck 8">
            <a:extLst>
              <a:ext uri="{FF2B5EF4-FFF2-40B4-BE49-F238E27FC236}">
                <a16:creationId xmlns:a16="http://schemas.microsoft.com/office/drawing/2014/main" id="{742E0F33-3215-45E1-89F6-1ED2356FDD35}"/>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5" name="Grafik 4">
            <a:extLst>
              <a:ext uri="{FF2B5EF4-FFF2-40B4-BE49-F238E27FC236}">
                <a16:creationId xmlns:a16="http://schemas.microsoft.com/office/drawing/2014/main" id="{E24000C8-BB55-4FDF-A214-C3CC61000082}"/>
              </a:ext>
            </a:extLst>
          </p:cNvPr>
          <p:cNvPicPr>
            <a:picLocks noChangeAspect="1"/>
          </p:cNvPicPr>
          <p:nvPr/>
        </p:nvPicPr>
        <p:blipFill>
          <a:blip r:embed="rId4"/>
          <a:stretch>
            <a:fillRect/>
          </a:stretch>
        </p:blipFill>
        <p:spPr>
          <a:xfrm>
            <a:off x="6357748" y="396641"/>
            <a:ext cx="4296174" cy="3078396"/>
          </a:xfrm>
          <a:prstGeom prst="rect">
            <a:avLst/>
          </a:prstGeom>
        </p:spPr>
      </p:pic>
      <p:sp>
        <p:nvSpPr>
          <p:cNvPr id="10" name="Rechteck 9">
            <a:extLst>
              <a:ext uri="{FF2B5EF4-FFF2-40B4-BE49-F238E27FC236}">
                <a16:creationId xmlns:a16="http://schemas.microsoft.com/office/drawing/2014/main" id="{A3198864-D91C-4F11-AEC8-D1F578386520}"/>
              </a:ext>
            </a:extLst>
          </p:cNvPr>
          <p:cNvSpPr/>
          <p:nvPr/>
        </p:nvSpPr>
        <p:spPr>
          <a:xfrm>
            <a:off x="8918406" y="7221993"/>
            <a:ext cx="1856598" cy="215444"/>
          </a:xfrm>
          <a:prstGeom prst="rect">
            <a:avLst/>
          </a:prstGeom>
        </p:spPr>
        <p:txBody>
          <a:bodyPr wrap="none">
            <a:spAutoFit/>
          </a:bodyPr>
          <a:lstStyle/>
          <a:p>
            <a:r>
              <a:rPr lang="de-DE" sz="800"/>
              <a:t>https://en.wikipedia.org/wiki/Kill_chain</a:t>
            </a:r>
          </a:p>
        </p:txBody>
      </p:sp>
    </p:spTree>
    <p:extLst>
      <p:ext uri="{BB962C8B-B14F-4D97-AF65-F5344CB8AC3E}">
        <p14:creationId xmlns:p14="http://schemas.microsoft.com/office/powerpoint/2010/main" val="291247636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14"/>
            </a:pPr>
            <a:r>
              <a:rPr lang="de-DE" sz="2000" b="1"/>
              <a:t>Automatisierung</a:t>
            </a:r>
          </a:p>
          <a:p>
            <a:pPr marL="457200" indent="-457200">
              <a:buFont typeface="+mj-lt"/>
              <a:buAutoNum type="arabicPeriod" startAt="14"/>
            </a:pPr>
            <a:endParaRPr lang="de-DE" sz="2000" b="1"/>
          </a:p>
          <a:p>
            <a:r>
              <a:rPr lang="de-DE" sz="2000" b="1"/>
              <a:t>Quiz:</a:t>
            </a:r>
          </a:p>
          <a:p>
            <a:pPr marL="457200" indent="-457200">
              <a:buFont typeface="+mj-lt"/>
              <a:buAutoNum type="arabicPeriod" startAt="8"/>
            </a:pPr>
            <a:endParaRPr lang="de-DE" sz="2000" b="1"/>
          </a:p>
          <a:p>
            <a:pPr marL="457200" indent="-457200">
              <a:buFont typeface="+mj-lt"/>
              <a:buAutoNum type="arabicPeriod" startAt="8"/>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AE8A5202-25A1-4F6E-AC37-7D10F43F8312}"/>
              </a:ext>
            </a:extLst>
          </p:cNvPr>
          <p:cNvPicPr>
            <a:picLocks noChangeAspect="1"/>
          </p:cNvPicPr>
          <p:nvPr/>
        </p:nvPicPr>
        <p:blipFill>
          <a:blip r:embed="rId4"/>
          <a:stretch>
            <a:fillRect/>
          </a:stretch>
        </p:blipFill>
        <p:spPr>
          <a:xfrm>
            <a:off x="1612900" y="2666489"/>
            <a:ext cx="7591425" cy="3905250"/>
          </a:xfrm>
          <a:prstGeom prst="rect">
            <a:avLst/>
          </a:prstGeom>
        </p:spPr>
      </p:pic>
    </p:spTree>
    <p:extLst>
      <p:ext uri="{BB962C8B-B14F-4D97-AF65-F5344CB8AC3E}">
        <p14:creationId xmlns:p14="http://schemas.microsoft.com/office/powerpoint/2010/main" val="363863880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14"/>
            </a:pPr>
            <a:r>
              <a:rPr lang="de-DE" sz="2000" b="1"/>
              <a:t>Automatisierung</a:t>
            </a:r>
          </a:p>
          <a:p>
            <a:pPr marL="457200" indent="-457200">
              <a:buFont typeface="+mj-lt"/>
              <a:buAutoNum type="arabicPeriod" startAt="14"/>
            </a:pPr>
            <a:endParaRPr lang="de-DE" sz="2000" b="1"/>
          </a:p>
          <a:p>
            <a:r>
              <a:rPr lang="de-DE" sz="2000" b="1"/>
              <a:t>Quiz:</a:t>
            </a:r>
          </a:p>
          <a:p>
            <a:pPr marL="457200" indent="-457200">
              <a:buFont typeface="+mj-lt"/>
              <a:buAutoNum type="arabicPeriod" startAt="8"/>
            </a:pPr>
            <a:endParaRPr lang="de-DE" sz="2000" b="1"/>
          </a:p>
          <a:p>
            <a:pPr marL="457200" indent="-457200">
              <a:buFont typeface="+mj-lt"/>
              <a:buAutoNum type="arabicPeriod" startAt="8"/>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28858BE1-AC9E-43B3-BD7A-258E60555833}"/>
              </a:ext>
            </a:extLst>
          </p:cNvPr>
          <p:cNvPicPr>
            <a:picLocks noChangeAspect="1"/>
          </p:cNvPicPr>
          <p:nvPr/>
        </p:nvPicPr>
        <p:blipFill>
          <a:blip r:embed="rId4"/>
          <a:stretch>
            <a:fillRect/>
          </a:stretch>
        </p:blipFill>
        <p:spPr>
          <a:xfrm>
            <a:off x="1668607" y="2861291"/>
            <a:ext cx="7610475" cy="3695700"/>
          </a:xfrm>
          <a:prstGeom prst="rect">
            <a:avLst/>
          </a:prstGeom>
        </p:spPr>
      </p:pic>
    </p:spTree>
    <p:extLst>
      <p:ext uri="{BB962C8B-B14F-4D97-AF65-F5344CB8AC3E}">
        <p14:creationId xmlns:p14="http://schemas.microsoft.com/office/powerpoint/2010/main" val="198113319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839"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p>
        </p:txBody>
      </p:sp>
      <p:sp>
        <p:nvSpPr>
          <p:cNvPr id="7" name="Rechteck 6"/>
          <p:cNvSpPr/>
          <p:nvPr/>
        </p:nvSpPr>
        <p:spPr>
          <a:xfrm>
            <a:off x="666634" y="1265237"/>
            <a:ext cx="10395065" cy="400110"/>
          </a:xfrm>
          <a:prstGeom prst="rect">
            <a:avLst/>
          </a:prstGeom>
        </p:spPr>
        <p:txBody>
          <a:bodyPr wrap="square">
            <a:spAutoFit/>
          </a:bodyPr>
          <a:lstStyle/>
          <a:p>
            <a:pPr marL="457200" indent="-457200">
              <a:buFont typeface="+mj-lt"/>
              <a:buAutoNum type="arabicPeriod" startAt="14"/>
            </a:pPr>
            <a:r>
              <a:rPr lang="de-DE" sz="2000" b="1"/>
              <a:t>Automatisierung</a:t>
            </a:r>
          </a:p>
        </p:txBody>
      </p:sp>
      <p:sp>
        <p:nvSpPr>
          <p:cNvPr id="3" name="Rechteck 2"/>
          <p:cNvSpPr/>
          <p:nvPr/>
        </p:nvSpPr>
        <p:spPr>
          <a:xfrm>
            <a:off x="927100" y="1883419"/>
            <a:ext cx="3733800" cy="923330"/>
          </a:xfrm>
          <a:prstGeom prst="rect">
            <a:avLst/>
          </a:prstGeom>
        </p:spPr>
        <p:txBody>
          <a:bodyPr wrap="square">
            <a:spAutoFit/>
          </a:bodyPr>
          <a:lstStyle/>
          <a:p>
            <a:endParaRPr lang="de-DE"/>
          </a:p>
          <a:p>
            <a:r>
              <a:rPr lang="de-DE" b="1"/>
              <a:t>DISKUSSION ca. 10 min:</a:t>
            </a:r>
          </a:p>
          <a:p>
            <a:r>
              <a:rPr lang="de-DE"/>
              <a:t> </a:t>
            </a:r>
            <a:endParaRPr lang="en-GB" b="1"/>
          </a:p>
        </p:txBody>
      </p:sp>
      <p:pic>
        <p:nvPicPr>
          <p:cNvPr id="1026" name="Picture 2" descr="Bildergebnis für gruppendiskussi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43772" y="2713037"/>
            <a:ext cx="6669638"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17420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7140416"/>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a:pPr>
            <a:r>
              <a:rPr lang="de-DE" sz="2000" b="1">
                <a:solidFill>
                  <a:schemeClr val="bg1">
                    <a:lumMod val="75000"/>
                  </a:schemeClr>
                </a:solidFill>
              </a:rPr>
              <a:t>Überblick über die Sicherheit </a:t>
            </a:r>
          </a:p>
          <a:p>
            <a:pPr marL="457200" indent="-457200">
              <a:buFont typeface="+mj-lt"/>
              <a:buAutoNum type="arabicPeriod"/>
            </a:pPr>
            <a:endParaRPr lang="de-DE" sz="2000" b="1"/>
          </a:p>
          <a:p>
            <a:pPr marL="457200" indent="-457200">
              <a:buFont typeface="+mj-lt"/>
              <a:buAutoNum type="arabicPeriod"/>
            </a:pPr>
            <a:r>
              <a:rPr lang="de-DE" sz="2000" b="1">
                <a:solidFill>
                  <a:schemeClr val="bg1">
                    <a:lumMod val="75000"/>
                  </a:schemeClr>
                </a:solidFill>
              </a:rPr>
              <a:t>Malware </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Malware-Infektionen </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Sicherheit Software und Geräte </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Mobile Geräte Sicherheit</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System-Härtung </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Management der Supplychain</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Virtualisierung </a:t>
            </a:r>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5" name="Rechteck 4">
            <a:extLst>
              <a:ext uri="{FF2B5EF4-FFF2-40B4-BE49-F238E27FC236}">
                <a16:creationId xmlns:a16="http://schemas.microsoft.com/office/drawing/2014/main" id="{3A0736C4-B130-4575-8080-EF3E7DB4FCFF}"/>
              </a:ext>
            </a:extLst>
          </p:cNvPr>
          <p:cNvSpPr/>
          <p:nvPr/>
        </p:nvSpPr>
        <p:spPr>
          <a:xfrm>
            <a:off x="6096000" y="1903535"/>
            <a:ext cx="5346700" cy="4708981"/>
          </a:xfrm>
          <a:prstGeom prst="rect">
            <a:avLst/>
          </a:prstGeom>
        </p:spPr>
        <p:txBody>
          <a:bodyPr>
            <a:spAutoFit/>
          </a:bodyPr>
          <a:lstStyle/>
          <a:p>
            <a:pPr marL="457200" indent="-457200">
              <a:buFont typeface="+mj-lt"/>
              <a:buAutoNum type="arabicPeriod" startAt="9"/>
            </a:pPr>
            <a:r>
              <a:rPr lang="de-DE" sz="2000" b="1">
                <a:solidFill>
                  <a:schemeClr val="bg1">
                    <a:lumMod val="75000"/>
                  </a:schemeClr>
                </a:solidFill>
              </a:rPr>
              <a:t>Anwendungssicherheit</a:t>
            </a:r>
          </a:p>
          <a:p>
            <a:r>
              <a:rPr lang="de-DE" sz="2000" b="1">
                <a:solidFill>
                  <a:schemeClr val="bg1">
                    <a:lumMod val="75000"/>
                  </a:schemeClr>
                </a:solidFill>
              </a:rPr>
              <a:t> </a:t>
            </a:r>
          </a:p>
          <a:p>
            <a:pPr marL="457200" indent="-457200">
              <a:buFont typeface="+mj-lt"/>
              <a:buAutoNum type="arabicPeriod" startAt="10"/>
            </a:pPr>
            <a:r>
              <a:rPr lang="de-DE" sz="2000" b="1">
                <a:solidFill>
                  <a:schemeClr val="bg1">
                    <a:lumMod val="75000"/>
                  </a:schemeClr>
                </a:solidFill>
              </a:rPr>
              <a:t>Sichere Software-Entwicklung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Netzwerk-Design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Perimeter-Sicherheit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Cloud-Sicherheit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Automatisierung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t>Netzwerk-Angriffe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Absicherung von Netzwerken </a:t>
            </a:r>
          </a:p>
        </p:txBody>
      </p:sp>
    </p:spTree>
    <p:extLst>
      <p:ext uri="{BB962C8B-B14F-4D97-AF65-F5344CB8AC3E}">
        <p14:creationId xmlns:p14="http://schemas.microsoft.com/office/powerpoint/2010/main" val="300013337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316113"/>
            <a:ext cx="10693400" cy="7243562"/>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831544"/>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15"/>
            </a:pPr>
            <a:r>
              <a:rPr lang="de-DE" sz="2000" b="1"/>
              <a:t>Netzwerk-Angriffe</a:t>
            </a:r>
          </a:p>
          <a:p>
            <a:pPr marL="457200" indent="-457200">
              <a:buFont typeface="+mj-lt"/>
              <a:buAutoNum type="arabicPeriod" startAt="15"/>
            </a:pPr>
            <a:endParaRPr lang="de-DE" sz="2000" b="1"/>
          </a:p>
          <a:p>
            <a:pPr marL="457200" indent="-457200">
              <a:buFont typeface="+mj-lt"/>
              <a:buAutoNum type="arabicPeriod" startAt="15"/>
            </a:pPr>
            <a:endParaRPr lang="de-DE" sz="2000" b="1"/>
          </a:p>
          <a:p>
            <a:pPr marL="457200" indent="-457200">
              <a:buFont typeface="+mj-lt"/>
              <a:buAutoNum type="arabicPeriod" startAt="15"/>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43B29DF6-5D4D-4D3D-9F7A-0F50548972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10" name="Rechteck 9">
            <a:extLst>
              <a:ext uri="{FF2B5EF4-FFF2-40B4-BE49-F238E27FC236}">
                <a16:creationId xmlns:a16="http://schemas.microsoft.com/office/drawing/2014/main" id="{6A1ED0AA-164A-4BC0-855B-C90BA5BD9165}"/>
              </a:ext>
            </a:extLst>
          </p:cNvPr>
          <p:cNvSpPr/>
          <p:nvPr/>
        </p:nvSpPr>
        <p:spPr>
          <a:xfrm>
            <a:off x="546100" y="2368404"/>
            <a:ext cx="9360408" cy="5892382"/>
          </a:xfrm>
          <a:prstGeom prst="rect">
            <a:avLst/>
          </a:prstGeom>
        </p:spPr>
        <p:txBody>
          <a:bodyPr wrap="square">
            <a:spAutoFit/>
          </a:bodyPr>
          <a:lstStyle/>
          <a:p>
            <a:pPr marL="171450" marR="4095115" lvl="0" indent="-171450">
              <a:spcBef>
                <a:spcPts val="1475"/>
              </a:spcBef>
              <a:spcAft>
                <a:spcPts val="0"/>
              </a:spcAft>
              <a:buSzPts val="1200"/>
              <a:buFont typeface="Arial" panose="020B0604020202020204" pitchFamily="34" charset="0"/>
              <a:buChar char="•"/>
              <a:tabLst>
                <a:tab pos="294005" algn="l"/>
                <a:tab pos="521970" algn="l"/>
                <a:tab pos="1223010" algn="l"/>
              </a:tabLst>
            </a:pPr>
            <a:r>
              <a:rPr lang="de-DE" sz="1200" b="1" spc="-5" dirty="0">
                <a:ea typeface="Symbol" panose="05050102010706020507" pitchFamily="18" charset="2"/>
                <a:cs typeface="Times New Roman" panose="02020603050405020304" pitchFamily="18" charset="0"/>
              </a:rPr>
              <a:t>Netzwerk-Angriffe</a:t>
            </a:r>
            <a:r>
              <a:rPr lang="de-DE" sz="1200" b="1" spc="115" dirty="0">
                <a:ea typeface="Symbol" panose="05050102010706020507" pitchFamily="18" charset="2"/>
                <a:cs typeface="Times New Roman" panose="02020603050405020304" pitchFamily="18" charset="0"/>
              </a:rPr>
              <a:t> </a:t>
            </a:r>
          </a:p>
          <a:p>
            <a:pPr marL="171450" marR="4095115" lvl="0" indent="-171450">
              <a:spcBef>
                <a:spcPts val="1475"/>
              </a:spcBef>
              <a:spcAft>
                <a:spcPts val="0"/>
              </a:spcAft>
              <a:buSzPts val="1200"/>
              <a:buFont typeface="Arial" panose="020B0604020202020204" pitchFamily="34" charset="0"/>
              <a:buChar char="•"/>
              <a:tabLst>
                <a:tab pos="294005" algn="l"/>
                <a:tab pos="521970" algn="l"/>
                <a:tab pos="1223010" algn="l"/>
              </a:tabLst>
            </a:pPr>
            <a:r>
              <a:rPr lang="de-DE" sz="1200" dirty="0" err="1">
                <a:ea typeface="Symbol" panose="05050102010706020507" pitchFamily="18" charset="2"/>
                <a:cs typeface="Times New Roman" panose="02020603050405020304" pitchFamily="18" charset="0"/>
              </a:rPr>
              <a:t>Denial</a:t>
            </a:r>
            <a:r>
              <a:rPr lang="de-DE" sz="1200" dirty="0">
                <a:ea typeface="Symbol" panose="05050102010706020507" pitchFamily="18" charset="2"/>
                <a:cs typeface="Times New Roman" panose="02020603050405020304" pitchFamily="18" charset="0"/>
              </a:rPr>
              <a:t> </a:t>
            </a:r>
            <a:r>
              <a:rPr lang="de-DE" sz="1200" spc="-5" dirty="0" err="1">
                <a:ea typeface="Symbol" panose="05050102010706020507" pitchFamily="18" charset="2"/>
                <a:cs typeface="Times New Roman" panose="02020603050405020304" pitchFamily="18" charset="0"/>
              </a:rPr>
              <a:t>of</a:t>
            </a:r>
            <a:r>
              <a:rPr lang="de-DE" sz="1200" spc="-5" dirty="0">
                <a:ea typeface="Symbol" panose="05050102010706020507" pitchFamily="18" charset="2"/>
                <a:cs typeface="Times New Roman" panose="02020603050405020304" pitchFamily="18" charset="0"/>
              </a:rPr>
              <a:t> Service</a:t>
            </a:r>
            <a:r>
              <a:rPr lang="de-DE" sz="1200" spc="135" dirty="0">
                <a:ea typeface="Symbol" panose="05050102010706020507" pitchFamily="18" charset="2"/>
                <a:cs typeface="Times New Roman" panose="02020603050405020304" pitchFamily="18" charset="0"/>
              </a:rPr>
              <a:t> </a:t>
            </a:r>
          </a:p>
          <a:p>
            <a:pPr marL="171450" marR="4095115" lvl="0" indent="-171450">
              <a:spcBef>
                <a:spcPts val="1475"/>
              </a:spcBef>
              <a:spcAft>
                <a:spcPts val="0"/>
              </a:spcAft>
              <a:buSzPts val="1200"/>
              <a:buFont typeface="Arial" panose="020B0604020202020204" pitchFamily="34" charset="0"/>
              <a:buChar char="•"/>
              <a:tabLst>
                <a:tab pos="294005" algn="l"/>
                <a:tab pos="521970" algn="l"/>
                <a:tab pos="1223010" algn="l"/>
              </a:tabLst>
            </a:pPr>
            <a:r>
              <a:rPr lang="de-DE" sz="1200" spc="-5" dirty="0">
                <a:ea typeface="Symbol" panose="05050102010706020507" pitchFamily="18" charset="2"/>
                <a:cs typeface="Times New Roman" panose="02020603050405020304" pitchFamily="18" charset="0"/>
              </a:rPr>
              <a:t>Spoofing</a:t>
            </a:r>
          </a:p>
          <a:p>
            <a:pPr marL="171450" marR="4095115" lvl="0" indent="-171450">
              <a:spcBef>
                <a:spcPts val="1475"/>
              </a:spcBef>
              <a:spcAft>
                <a:spcPts val="0"/>
              </a:spcAft>
              <a:buSzPts val="1200"/>
              <a:buFont typeface="Arial" panose="020B0604020202020204" pitchFamily="34" charset="0"/>
              <a:buChar char="•"/>
              <a:tabLst>
                <a:tab pos="294005" algn="l"/>
                <a:tab pos="521970" algn="l"/>
                <a:tab pos="1223010" algn="l"/>
              </a:tabLst>
            </a:pPr>
            <a:r>
              <a:rPr lang="de-DE" sz="1200" spc="-5" dirty="0">
                <a:ea typeface="Calibri" panose="020F0502020204030204" pitchFamily="34" charset="0"/>
                <a:cs typeface="Times New Roman" panose="02020603050405020304" pitchFamily="18" charset="0"/>
              </a:rPr>
              <a:t>Hijacking	</a:t>
            </a:r>
          </a:p>
          <a:p>
            <a:pPr marL="171450" marR="4095115" lvl="0" indent="-171450">
              <a:spcBef>
                <a:spcPts val="1475"/>
              </a:spcBef>
              <a:spcAft>
                <a:spcPts val="0"/>
              </a:spcAft>
              <a:buSzPts val="1200"/>
              <a:buFont typeface="Arial" panose="020B0604020202020204" pitchFamily="34" charset="0"/>
              <a:buChar char="•"/>
              <a:tabLst>
                <a:tab pos="294005" algn="l"/>
                <a:tab pos="521970" algn="l"/>
                <a:tab pos="1223010" algn="l"/>
              </a:tabLst>
            </a:pPr>
            <a:r>
              <a:rPr lang="de-DE" sz="1200" dirty="0">
                <a:ea typeface="Calibri" panose="020F0502020204030204" pitchFamily="34" charset="0"/>
                <a:cs typeface="Times New Roman" panose="02020603050405020304" pitchFamily="18" charset="0"/>
              </a:rPr>
              <a:t>Replay</a:t>
            </a:r>
          </a:p>
          <a:p>
            <a:pPr marL="742950" lvl="1" indent="-285750">
              <a:lnSpc>
                <a:spcPts val="1485"/>
              </a:lnSpc>
              <a:spcBef>
                <a:spcPts val="10"/>
              </a:spcBef>
              <a:spcAft>
                <a:spcPts val="0"/>
              </a:spcAft>
              <a:buSzPts val="1200"/>
              <a:buFont typeface="Courier New" panose="02070309020205020404" pitchFamily="49" charset="0"/>
              <a:buChar char="o"/>
              <a:tabLst>
                <a:tab pos="751205" algn="l"/>
              </a:tabLst>
            </a:pPr>
            <a:r>
              <a:rPr lang="de-DE" sz="1200" spc="-5" dirty="0">
                <a:ea typeface="Courier New" panose="02070309020205020404" pitchFamily="49" charset="0"/>
                <a:cs typeface="Times New Roman" panose="02020603050405020304" pitchFamily="18" charset="0"/>
              </a:rPr>
              <a:t>Transitive</a:t>
            </a:r>
            <a:r>
              <a:rPr lang="de-DE" sz="1200" spc="-35" dirty="0">
                <a:ea typeface="Courier New" panose="02070309020205020404" pitchFamily="49" charset="0"/>
                <a:cs typeface="Times New Roman" panose="02020603050405020304" pitchFamily="18" charset="0"/>
              </a:rPr>
              <a:t> </a:t>
            </a:r>
            <a:r>
              <a:rPr lang="de-DE" sz="1200" spc="-5" dirty="0">
                <a:ea typeface="Courier New" panose="02070309020205020404" pitchFamily="49" charset="0"/>
                <a:cs typeface="Times New Roman" panose="02020603050405020304" pitchFamily="18" charset="0"/>
              </a:rPr>
              <a:t>Angriffe</a:t>
            </a:r>
            <a:endParaRPr lang="de-DE" sz="1200" dirty="0">
              <a:ea typeface="Courier New" panose="02070309020205020404" pitchFamily="49" charset="0"/>
              <a:cs typeface="Times New Roman" panose="02020603050405020304" pitchFamily="18" charset="0"/>
            </a:endParaRPr>
          </a:p>
          <a:p>
            <a:pPr marL="742950" lvl="1" indent="-285750">
              <a:lnSpc>
                <a:spcPts val="1470"/>
              </a:lnSpc>
              <a:buSzPts val="1200"/>
              <a:buFont typeface="Courier New" panose="02070309020205020404" pitchFamily="49" charset="0"/>
              <a:buChar char="o"/>
              <a:tabLst>
                <a:tab pos="751205" algn="l"/>
              </a:tabLst>
            </a:pPr>
            <a:r>
              <a:rPr lang="de-DE" sz="1200" spc="-5" dirty="0">
                <a:ea typeface="Courier New" panose="02070309020205020404" pitchFamily="49" charset="0"/>
                <a:cs typeface="Times New Roman" panose="02020603050405020304" pitchFamily="18" charset="0"/>
              </a:rPr>
              <a:t>DNS-Angriffe</a:t>
            </a:r>
            <a:endParaRPr lang="de-DE" sz="1200" dirty="0">
              <a:ea typeface="Courier New" panose="02070309020205020404" pitchFamily="49" charset="0"/>
              <a:cs typeface="Times New Roman" panose="02020603050405020304" pitchFamily="18" charset="0"/>
            </a:endParaRPr>
          </a:p>
          <a:p>
            <a:pPr marL="742950" lvl="1" indent="-285750">
              <a:lnSpc>
                <a:spcPts val="1470"/>
              </a:lnSpc>
              <a:buSzPts val="1200"/>
              <a:buFont typeface="Courier New" panose="02070309020205020404" pitchFamily="49" charset="0"/>
              <a:buChar char="o"/>
              <a:tabLst>
                <a:tab pos="751205" algn="l"/>
              </a:tabLst>
            </a:pPr>
            <a:r>
              <a:rPr lang="de-DE" sz="1200" spc="-5" dirty="0">
                <a:ea typeface="Courier New" panose="02070309020205020404" pitchFamily="49" charset="0"/>
                <a:cs typeface="Times New Roman" panose="02020603050405020304" pitchFamily="18" charset="0"/>
              </a:rPr>
              <a:t>ARP-Vergiftung</a:t>
            </a:r>
            <a:endParaRPr lang="de-DE" sz="1200" dirty="0">
              <a:ea typeface="Courier New" panose="02070309020205020404" pitchFamily="49" charset="0"/>
              <a:cs typeface="Times New Roman" panose="02020603050405020304" pitchFamily="18" charset="0"/>
            </a:endParaRPr>
          </a:p>
          <a:p>
            <a:pPr marL="742950" lvl="1" indent="-285750">
              <a:lnSpc>
                <a:spcPts val="1485"/>
              </a:lnSpc>
              <a:buSzPts val="1200"/>
              <a:buFont typeface="Courier New" panose="02070309020205020404" pitchFamily="49" charset="0"/>
              <a:buChar char="o"/>
              <a:tabLst>
                <a:tab pos="751205" algn="l"/>
              </a:tabLst>
            </a:pPr>
            <a:r>
              <a:rPr lang="de-DE" sz="1200" dirty="0">
                <a:ea typeface="Courier New" panose="02070309020205020404" pitchFamily="49" charset="0"/>
                <a:cs typeface="Times New Roman" panose="02020603050405020304" pitchFamily="18" charset="0"/>
              </a:rPr>
              <a:t>Ports</a:t>
            </a:r>
            <a:r>
              <a:rPr lang="de-DE" sz="1200" spc="-35" dirty="0">
                <a:ea typeface="Courier New" panose="02070309020205020404" pitchFamily="49" charset="0"/>
                <a:cs typeface="Times New Roman" panose="02020603050405020304" pitchFamily="18" charset="0"/>
              </a:rPr>
              <a:t> </a:t>
            </a:r>
            <a:r>
              <a:rPr lang="de-DE" sz="1200" spc="-5" dirty="0">
                <a:ea typeface="Courier New" panose="02070309020205020404" pitchFamily="49" charset="0"/>
                <a:cs typeface="Times New Roman" panose="02020603050405020304" pitchFamily="18" charset="0"/>
              </a:rPr>
              <a:t>und</a:t>
            </a:r>
            <a:r>
              <a:rPr lang="de-DE" sz="1200" spc="-25" dirty="0">
                <a:ea typeface="Courier New" panose="02070309020205020404" pitchFamily="49" charset="0"/>
                <a:cs typeface="Times New Roman" panose="02020603050405020304" pitchFamily="18" charset="0"/>
              </a:rPr>
              <a:t> </a:t>
            </a:r>
            <a:r>
              <a:rPr lang="de-DE" sz="1200" spc="-5" dirty="0">
                <a:ea typeface="Courier New" panose="02070309020205020404" pitchFamily="49" charset="0"/>
                <a:cs typeface="Times New Roman" panose="02020603050405020304" pitchFamily="18" charset="0"/>
              </a:rPr>
              <a:t>Protokolle</a:t>
            </a:r>
            <a:r>
              <a:rPr lang="de-DE" sz="1200" spc="-25" dirty="0">
                <a:ea typeface="Courier New" panose="02070309020205020404" pitchFamily="49" charset="0"/>
                <a:cs typeface="Times New Roman" panose="02020603050405020304" pitchFamily="18" charset="0"/>
              </a:rPr>
              <a:t> </a:t>
            </a:r>
            <a:r>
              <a:rPr lang="de-DE" sz="1200" spc="-5" dirty="0">
                <a:ea typeface="Courier New" panose="02070309020205020404" pitchFamily="49" charset="0"/>
                <a:cs typeface="Times New Roman" panose="02020603050405020304" pitchFamily="18" charset="0"/>
              </a:rPr>
              <a:t>werden</a:t>
            </a:r>
            <a:r>
              <a:rPr lang="de-DE" sz="1200" spc="-20" dirty="0">
                <a:ea typeface="Courier New" panose="02070309020205020404" pitchFamily="49" charset="0"/>
                <a:cs typeface="Times New Roman" panose="02020603050405020304" pitchFamily="18" charset="0"/>
              </a:rPr>
              <a:t> </a:t>
            </a:r>
            <a:r>
              <a:rPr lang="de-DE" sz="1200" dirty="0">
                <a:ea typeface="Courier New" panose="02070309020205020404" pitchFamily="49" charset="0"/>
                <a:cs typeface="Times New Roman" panose="02020603050405020304" pitchFamily="18" charset="0"/>
              </a:rPr>
              <a:t>in</a:t>
            </a:r>
            <a:r>
              <a:rPr lang="de-DE" sz="1200" spc="-25" dirty="0">
                <a:ea typeface="Courier New" panose="02070309020205020404" pitchFamily="49" charset="0"/>
                <a:cs typeface="Times New Roman" panose="02020603050405020304" pitchFamily="18" charset="0"/>
              </a:rPr>
              <a:t> </a:t>
            </a:r>
            <a:r>
              <a:rPr lang="de-DE" sz="1200" dirty="0">
                <a:ea typeface="Courier New" panose="02070309020205020404" pitchFamily="49" charset="0"/>
                <a:cs typeface="Times New Roman" panose="02020603050405020304" pitchFamily="18" charset="0"/>
              </a:rPr>
              <a:t>der</a:t>
            </a:r>
            <a:r>
              <a:rPr lang="de-DE" sz="1200" spc="-25" dirty="0">
                <a:ea typeface="Courier New" panose="02070309020205020404" pitchFamily="49" charset="0"/>
                <a:cs typeface="Times New Roman" panose="02020603050405020304" pitchFamily="18" charset="0"/>
              </a:rPr>
              <a:t> </a:t>
            </a:r>
            <a:r>
              <a:rPr lang="de-DE" sz="1200" spc="-5" dirty="0">
                <a:ea typeface="Courier New" panose="02070309020205020404" pitchFamily="49" charset="0"/>
                <a:cs typeface="Times New Roman" panose="02020603050405020304" pitchFamily="18" charset="0"/>
              </a:rPr>
              <a:t>Security+</a:t>
            </a:r>
            <a:r>
              <a:rPr lang="de-DE" sz="1200" spc="-20" dirty="0">
                <a:ea typeface="Courier New" panose="02070309020205020404" pitchFamily="49" charset="0"/>
                <a:cs typeface="Times New Roman" panose="02020603050405020304" pitchFamily="18" charset="0"/>
              </a:rPr>
              <a:t> </a:t>
            </a:r>
            <a:r>
              <a:rPr lang="de-DE" sz="1200" spc="-5" dirty="0">
                <a:ea typeface="Courier New" panose="02070309020205020404" pitchFamily="49" charset="0"/>
                <a:cs typeface="Times New Roman" panose="02020603050405020304" pitchFamily="18" charset="0"/>
              </a:rPr>
              <a:t>Prüfung</a:t>
            </a:r>
            <a:r>
              <a:rPr lang="de-DE" sz="1200" spc="-20" dirty="0">
                <a:ea typeface="Courier New" panose="02070309020205020404" pitchFamily="49" charset="0"/>
                <a:cs typeface="Times New Roman" panose="02020603050405020304" pitchFamily="18" charset="0"/>
              </a:rPr>
              <a:t> </a:t>
            </a:r>
            <a:r>
              <a:rPr lang="de-DE" sz="1200" spc="-5" dirty="0">
                <a:ea typeface="Courier New" panose="02070309020205020404" pitchFamily="49" charset="0"/>
                <a:cs typeface="Times New Roman" panose="02020603050405020304" pitchFamily="18" charset="0"/>
              </a:rPr>
              <a:t>getestet</a:t>
            </a:r>
            <a:endParaRPr lang="de-DE" sz="1200" dirty="0">
              <a:ea typeface="Calibri" panose="020F0502020204030204" pitchFamily="34" charset="0"/>
              <a:cs typeface="Times New Roman" panose="02020603050405020304" pitchFamily="18" charset="0"/>
            </a:endParaRPr>
          </a:p>
          <a:p>
            <a:pPr marL="342900" lvl="0" indent="-342900">
              <a:buSzPts val="1200"/>
              <a:buFont typeface="Symbol" panose="05050102010706020507" pitchFamily="18" charset="2"/>
              <a:buChar char=""/>
              <a:tabLst>
                <a:tab pos="294005" algn="l"/>
              </a:tabLst>
            </a:pPr>
            <a:r>
              <a:rPr lang="de-DE" sz="1200" b="1" spc="-10" dirty="0">
                <a:ea typeface="Symbol" panose="05050102010706020507" pitchFamily="18" charset="2"/>
                <a:cs typeface="Times New Roman" panose="02020603050405020304" pitchFamily="18" charset="0"/>
              </a:rPr>
              <a:t>Ports</a:t>
            </a:r>
            <a:r>
              <a:rPr lang="de-DE" sz="1200" b="1" spc="-60" dirty="0">
                <a:ea typeface="Symbol" panose="05050102010706020507" pitchFamily="18" charset="2"/>
                <a:cs typeface="Times New Roman" panose="02020603050405020304" pitchFamily="18" charset="0"/>
              </a:rPr>
              <a:t> </a:t>
            </a:r>
            <a:r>
              <a:rPr lang="de-DE" sz="1200" b="1" spc="-5" dirty="0">
                <a:ea typeface="Symbol" panose="05050102010706020507" pitchFamily="18" charset="2"/>
                <a:cs typeface="Times New Roman" panose="02020603050405020304" pitchFamily="18" charset="0"/>
              </a:rPr>
              <a:t>und</a:t>
            </a:r>
            <a:r>
              <a:rPr lang="de-DE" sz="1200" b="1" spc="-45" dirty="0">
                <a:ea typeface="Symbol" panose="05050102010706020507" pitchFamily="18" charset="2"/>
                <a:cs typeface="Times New Roman" panose="02020603050405020304" pitchFamily="18" charset="0"/>
              </a:rPr>
              <a:t> </a:t>
            </a:r>
            <a:r>
              <a:rPr lang="de-DE" sz="1200" b="1" spc="-10" dirty="0">
                <a:ea typeface="Symbol" panose="05050102010706020507" pitchFamily="18" charset="2"/>
                <a:cs typeface="Times New Roman" panose="02020603050405020304" pitchFamily="18" charset="0"/>
              </a:rPr>
              <a:t>Protokolle</a:t>
            </a:r>
            <a:endParaRPr lang="de-DE" sz="1200" b="1" dirty="0">
              <a:ea typeface="Symbol" panose="05050102010706020507" pitchFamily="18" charset="2"/>
              <a:cs typeface="Times New Roman" panose="02020603050405020304" pitchFamily="18" charset="0"/>
            </a:endParaRPr>
          </a:p>
          <a:p>
            <a:pPr marL="742950" lvl="1" indent="-285750">
              <a:lnSpc>
                <a:spcPts val="1475"/>
              </a:lnSpc>
              <a:spcBef>
                <a:spcPts val="45"/>
              </a:spcBef>
              <a:spcAft>
                <a:spcPts val="0"/>
              </a:spcAft>
              <a:buSzPts val="1200"/>
              <a:buFont typeface="Courier New" panose="02070309020205020404" pitchFamily="49" charset="0"/>
              <a:buChar char="o"/>
              <a:tabLst>
                <a:tab pos="751205" algn="l"/>
              </a:tabLst>
            </a:pPr>
            <a:r>
              <a:rPr lang="de-DE" sz="1200" b="1" spc="-10" dirty="0">
                <a:ea typeface="Courier New" panose="02070309020205020404" pitchFamily="49" charset="0"/>
                <a:cs typeface="Times New Roman" panose="02020603050405020304" pitchFamily="18" charset="0"/>
              </a:rPr>
              <a:t>PORT</a:t>
            </a:r>
            <a:endParaRPr lang="de-DE" sz="1200" dirty="0">
              <a:ea typeface="Courier New" panose="02070309020205020404" pitchFamily="49" charset="0"/>
              <a:cs typeface="Times New Roman" panose="02020603050405020304" pitchFamily="18" charset="0"/>
            </a:endParaRPr>
          </a:p>
          <a:p>
            <a:pPr marL="1143000" marR="66675" lvl="2" indent="-228600">
              <a:lnSpc>
                <a:spcPct val="97000"/>
              </a:lnSpc>
              <a:buSzPts val="1200"/>
              <a:buFont typeface="Microsoft Sans Serif" panose="020B0604020202020204" pitchFamily="34" charset="0"/>
              <a:buChar char="▪"/>
              <a:tabLst>
                <a:tab pos="1208405" algn="l"/>
              </a:tabLst>
            </a:pPr>
            <a:r>
              <a:rPr lang="de-DE" sz="1200" spc="-5" dirty="0">
                <a:ea typeface="Microsoft Sans Serif" panose="020B0604020202020204" pitchFamily="34" charset="0"/>
                <a:cs typeface="Times New Roman" panose="02020603050405020304" pitchFamily="18" charset="0"/>
              </a:rPr>
              <a:t>Ein</a:t>
            </a:r>
            <a:r>
              <a:rPr lang="de-DE" sz="1200" spc="-10" dirty="0">
                <a:ea typeface="Microsoft Sans Serif" panose="020B0604020202020204" pitchFamily="34" charset="0"/>
                <a:cs typeface="Times New Roman" panose="02020603050405020304" pitchFamily="18" charset="0"/>
              </a:rPr>
              <a:t> </a:t>
            </a:r>
            <a:r>
              <a:rPr lang="de-DE" sz="1200" spc="-5" dirty="0">
                <a:ea typeface="Microsoft Sans Serif" panose="020B0604020202020204" pitchFamily="34" charset="0"/>
                <a:cs typeface="Times New Roman" panose="02020603050405020304" pitchFamily="18" charset="0"/>
              </a:rPr>
              <a:t>logischer</a:t>
            </a:r>
            <a:r>
              <a:rPr lang="de-DE" sz="1200" spc="-15" dirty="0">
                <a:ea typeface="Microsoft Sans Serif" panose="020B0604020202020204" pitchFamily="34" charset="0"/>
                <a:cs typeface="Times New Roman" panose="02020603050405020304" pitchFamily="18" charset="0"/>
              </a:rPr>
              <a:t> </a:t>
            </a:r>
            <a:r>
              <a:rPr lang="de-DE" sz="1200" spc="-5" dirty="0">
                <a:ea typeface="Microsoft Sans Serif" panose="020B0604020202020204" pitchFamily="34" charset="0"/>
                <a:cs typeface="Times New Roman" panose="02020603050405020304" pitchFamily="18" charset="0"/>
              </a:rPr>
              <a:t>Kommunikationsendpunkt,</a:t>
            </a:r>
            <a:r>
              <a:rPr lang="de-DE" sz="1200" spc="-25" dirty="0">
                <a:ea typeface="Microsoft Sans Serif" panose="020B0604020202020204" pitchFamily="34" charset="0"/>
                <a:cs typeface="Times New Roman" panose="02020603050405020304" pitchFamily="18" charset="0"/>
              </a:rPr>
              <a:t> </a:t>
            </a:r>
            <a:r>
              <a:rPr lang="de-DE" sz="1200" dirty="0">
                <a:ea typeface="Microsoft Sans Serif" panose="020B0604020202020204" pitchFamily="34" charset="0"/>
                <a:cs typeface="Times New Roman" panose="02020603050405020304" pitchFamily="18" charset="0"/>
              </a:rPr>
              <a:t>der</a:t>
            </a:r>
            <a:r>
              <a:rPr lang="de-DE" sz="1200" spc="-15" dirty="0">
                <a:ea typeface="Microsoft Sans Serif" panose="020B0604020202020204" pitchFamily="34" charset="0"/>
                <a:cs typeface="Times New Roman" panose="02020603050405020304" pitchFamily="18" charset="0"/>
              </a:rPr>
              <a:t> </a:t>
            </a:r>
            <a:r>
              <a:rPr lang="de-DE" sz="1200" spc="-5" dirty="0">
                <a:ea typeface="Microsoft Sans Serif" panose="020B0604020202020204" pitchFamily="34" charset="0"/>
                <a:cs typeface="Times New Roman" panose="02020603050405020304" pitchFamily="18" charset="0"/>
              </a:rPr>
              <a:t>auf</a:t>
            </a:r>
            <a:r>
              <a:rPr lang="de-DE" sz="1200" spc="-20" dirty="0">
                <a:ea typeface="Microsoft Sans Serif" panose="020B0604020202020204" pitchFamily="34" charset="0"/>
                <a:cs typeface="Times New Roman" panose="02020603050405020304" pitchFamily="18" charset="0"/>
              </a:rPr>
              <a:t> </a:t>
            </a:r>
            <a:r>
              <a:rPr lang="de-DE" sz="1200" spc="-5" dirty="0">
                <a:ea typeface="Microsoft Sans Serif" panose="020B0604020202020204" pitchFamily="34" charset="0"/>
                <a:cs typeface="Times New Roman" panose="02020603050405020304" pitchFamily="18" charset="0"/>
              </a:rPr>
              <a:t>einem</a:t>
            </a:r>
            <a:r>
              <a:rPr lang="de-DE" sz="1200" spc="-15" dirty="0">
                <a:ea typeface="Microsoft Sans Serif" panose="020B0604020202020204" pitchFamily="34" charset="0"/>
                <a:cs typeface="Times New Roman" panose="02020603050405020304" pitchFamily="18" charset="0"/>
              </a:rPr>
              <a:t> </a:t>
            </a:r>
            <a:r>
              <a:rPr lang="de-DE" sz="1200" spc="-5" dirty="0">
                <a:ea typeface="Microsoft Sans Serif" panose="020B0604020202020204" pitchFamily="34" charset="0"/>
                <a:cs typeface="Times New Roman" panose="02020603050405020304" pitchFamily="18" charset="0"/>
              </a:rPr>
              <a:t>Computer</a:t>
            </a:r>
            <a:r>
              <a:rPr lang="de-DE" sz="1200" spc="-25" dirty="0">
                <a:ea typeface="Microsoft Sans Serif" panose="020B0604020202020204" pitchFamily="34" charset="0"/>
                <a:cs typeface="Times New Roman" panose="02020603050405020304" pitchFamily="18" charset="0"/>
              </a:rPr>
              <a:t> </a:t>
            </a:r>
            <a:r>
              <a:rPr lang="de-DE" sz="1200" spc="-5" dirty="0">
                <a:ea typeface="Microsoft Sans Serif" panose="020B0604020202020204" pitchFamily="34" charset="0"/>
                <a:cs typeface="Times New Roman" panose="02020603050405020304" pitchFamily="18" charset="0"/>
              </a:rPr>
              <a:t>oder</a:t>
            </a:r>
            <a:r>
              <a:rPr lang="de-DE" sz="1200" spc="215" dirty="0">
                <a:ea typeface="Microsoft Sans Serif" panose="020B0604020202020204" pitchFamily="34" charset="0"/>
                <a:cs typeface="Times New Roman" panose="02020603050405020304" pitchFamily="18" charset="0"/>
              </a:rPr>
              <a:t> </a:t>
            </a:r>
            <a:r>
              <a:rPr lang="de-DE" sz="1200" spc="-5" dirty="0">
                <a:ea typeface="Microsoft Sans Serif" panose="020B0604020202020204" pitchFamily="34" charset="0"/>
                <a:cs typeface="Times New Roman" panose="02020603050405020304" pitchFamily="18" charset="0"/>
              </a:rPr>
              <a:t>Server</a:t>
            </a:r>
            <a:r>
              <a:rPr lang="de-DE" sz="1200" spc="-35" dirty="0">
                <a:ea typeface="Microsoft Sans Serif" panose="020B0604020202020204" pitchFamily="34" charset="0"/>
                <a:cs typeface="Times New Roman" panose="02020603050405020304" pitchFamily="18" charset="0"/>
              </a:rPr>
              <a:t> </a:t>
            </a:r>
            <a:r>
              <a:rPr lang="de-DE" sz="1200" spc="-5" dirty="0">
                <a:ea typeface="Microsoft Sans Serif" panose="020B0604020202020204" pitchFamily="34" charset="0"/>
                <a:cs typeface="Times New Roman" panose="02020603050405020304" pitchFamily="18" charset="0"/>
              </a:rPr>
              <a:t>existiert</a:t>
            </a:r>
            <a:endParaRPr lang="de-DE" sz="1200" dirty="0">
              <a:ea typeface="Microsoft Sans Serif" panose="020B0604020202020204" pitchFamily="34" charset="0"/>
              <a:cs typeface="Times New Roman" panose="02020603050405020304" pitchFamily="18" charset="0"/>
            </a:endParaRPr>
          </a:p>
          <a:p>
            <a:pPr marL="742950" lvl="1" indent="-285750">
              <a:lnSpc>
                <a:spcPts val="1465"/>
              </a:lnSpc>
              <a:spcBef>
                <a:spcPts val="25"/>
              </a:spcBef>
              <a:spcAft>
                <a:spcPts val="0"/>
              </a:spcAft>
              <a:buSzPts val="1200"/>
              <a:buFont typeface="Courier New" panose="02070309020205020404" pitchFamily="49" charset="0"/>
              <a:buChar char="o"/>
              <a:tabLst>
                <a:tab pos="751205" algn="l"/>
              </a:tabLst>
            </a:pPr>
            <a:r>
              <a:rPr lang="de-DE" sz="1200" b="1" spc="-5" dirty="0">
                <a:ea typeface="Courier New" panose="02070309020205020404" pitchFamily="49" charset="0"/>
                <a:cs typeface="Times New Roman" panose="02020603050405020304" pitchFamily="18" charset="0"/>
              </a:rPr>
              <a:t>Eingehender</a:t>
            </a:r>
            <a:r>
              <a:rPr lang="de-DE" sz="1200" b="1" spc="-55" dirty="0">
                <a:ea typeface="Courier New" panose="02070309020205020404" pitchFamily="49" charset="0"/>
                <a:cs typeface="Times New Roman" panose="02020603050405020304" pitchFamily="18" charset="0"/>
              </a:rPr>
              <a:t> </a:t>
            </a:r>
            <a:r>
              <a:rPr lang="de-DE" sz="1200" b="1" spc="-5" dirty="0">
                <a:ea typeface="Courier New" panose="02070309020205020404" pitchFamily="49" charset="0"/>
                <a:cs typeface="Times New Roman" panose="02020603050405020304" pitchFamily="18" charset="0"/>
              </a:rPr>
              <a:t>Port</a:t>
            </a:r>
            <a:endParaRPr lang="de-DE" sz="1200" b="1" dirty="0">
              <a:ea typeface="Courier New" panose="02070309020205020404" pitchFamily="49" charset="0"/>
              <a:cs typeface="Times New Roman" panose="02020603050405020304" pitchFamily="18" charset="0"/>
            </a:endParaRPr>
          </a:p>
          <a:p>
            <a:pPr marL="1143000" marR="470535" lvl="2" indent="-228600">
              <a:lnSpc>
                <a:spcPct val="99000"/>
              </a:lnSpc>
              <a:buSzPts val="1200"/>
              <a:buFont typeface="Microsoft Sans Serif" panose="020B0604020202020204" pitchFamily="34" charset="0"/>
              <a:buChar char="▪"/>
              <a:tabLst>
                <a:tab pos="1208405" algn="l"/>
              </a:tabLst>
            </a:pPr>
            <a:r>
              <a:rPr lang="de-DE" sz="1200" dirty="0">
                <a:ea typeface="Microsoft Sans Serif" panose="020B0604020202020204" pitchFamily="34" charset="0"/>
                <a:cs typeface="Times New Roman" panose="02020603050405020304" pitchFamily="18" charset="0"/>
              </a:rPr>
              <a:t>Eine</a:t>
            </a:r>
            <a:r>
              <a:rPr lang="de-DE" sz="1200" spc="-10" dirty="0">
                <a:ea typeface="Microsoft Sans Serif" panose="020B0604020202020204" pitchFamily="34" charset="0"/>
                <a:cs typeface="Times New Roman" panose="02020603050405020304" pitchFamily="18" charset="0"/>
              </a:rPr>
              <a:t> </a:t>
            </a:r>
            <a:r>
              <a:rPr lang="de-DE" sz="1200" spc="-5" dirty="0">
                <a:ea typeface="Microsoft Sans Serif" panose="020B0604020202020204" pitchFamily="34" charset="0"/>
                <a:cs typeface="Times New Roman" panose="02020603050405020304" pitchFamily="18" charset="0"/>
              </a:rPr>
              <a:t>logische</a:t>
            </a:r>
            <a:r>
              <a:rPr lang="de-DE" sz="1200" spc="-10" dirty="0">
                <a:ea typeface="Microsoft Sans Serif" panose="020B0604020202020204" pitchFamily="34" charset="0"/>
                <a:cs typeface="Times New Roman" panose="02020603050405020304" pitchFamily="18" charset="0"/>
              </a:rPr>
              <a:t> </a:t>
            </a:r>
            <a:r>
              <a:rPr lang="de-DE" sz="1200" spc="-5" dirty="0">
                <a:ea typeface="Microsoft Sans Serif" panose="020B0604020202020204" pitchFamily="34" charset="0"/>
                <a:cs typeface="Times New Roman" panose="02020603050405020304" pitchFamily="18" charset="0"/>
              </a:rPr>
              <a:t>Kommunikationsöffnung</a:t>
            </a:r>
            <a:r>
              <a:rPr lang="de-DE" sz="1200" spc="-15" dirty="0">
                <a:ea typeface="Microsoft Sans Serif" panose="020B0604020202020204" pitchFamily="34" charset="0"/>
                <a:cs typeface="Times New Roman" panose="02020603050405020304" pitchFamily="18" charset="0"/>
              </a:rPr>
              <a:t> </a:t>
            </a:r>
            <a:r>
              <a:rPr lang="de-DE" sz="1200" spc="-5" dirty="0">
                <a:ea typeface="Microsoft Sans Serif" panose="020B0604020202020204" pitchFamily="34" charset="0"/>
                <a:cs typeface="Times New Roman" panose="02020603050405020304" pitchFamily="18" charset="0"/>
              </a:rPr>
              <a:t>auf</a:t>
            </a:r>
            <a:r>
              <a:rPr lang="de-DE" sz="1200" spc="-15" dirty="0">
                <a:ea typeface="Microsoft Sans Serif" panose="020B0604020202020204" pitchFamily="34" charset="0"/>
                <a:cs typeface="Times New Roman" panose="02020603050405020304" pitchFamily="18" charset="0"/>
              </a:rPr>
              <a:t> </a:t>
            </a:r>
            <a:r>
              <a:rPr lang="de-DE" sz="1200" spc="-5" dirty="0">
                <a:ea typeface="Microsoft Sans Serif" panose="020B0604020202020204" pitchFamily="34" charset="0"/>
                <a:cs typeface="Times New Roman" panose="02020603050405020304" pitchFamily="18" charset="0"/>
              </a:rPr>
              <a:t>einem</a:t>
            </a:r>
            <a:r>
              <a:rPr lang="de-DE" sz="1200" spc="-20" dirty="0">
                <a:ea typeface="Microsoft Sans Serif" panose="020B0604020202020204" pitchFamily="34" charset="0"/>
                <a:cs typeface="Times New Roman" panose="02020603050405020304" pitchFamily="18" charset="0"/>
              </a:rPr>
              <a:t> </a:t>
            </a:r>
            <a:r>
              <a:rPr lang="de-DE" sz="1200" spc="-5" dirty="0">
                <a:ea typeface="Microsoft Sans Serif" panose="020B0604020202020204" pitchFamily="34" charset="0"/>
                <a:cs typeface="Times New Roman" panose="02020603050405020304" pitchFamily="18" charset="0"/>
              </a:rPr>
              <a:t>Server,</a:t>
            </a:r>
            <a:r>
              <a:rPr lang="de-DE" sz="1200" spc="-20" dirty="0">
                <a:ea typeface="Microsoft Sans Serif" panose="020B0604020202020204" pitchFamily="34" charset="0"/>
                <a:cs typeface="Times New Roman" panose="02020603050405020304" pitchFamily="18" charset="0"/>
              </a:rPr>
              <a:t> </a:t>
            </a:r>
            <a:r>
              <a:rPr lang="de-DE" sz="1200" dirty="0">
                <a:ea typeface="Microsoft Sans Serif" panose="020B0604020202020204" pitchFamily="34" charset="0"/>
                <a:cs typeface="Times New Roman" panose="02020603050405020304" pitchFamily="18" charset="0"/>
              </a:rPr>
              <a:t>der</a:t>
            </a:r>
            <a:r>
              <a:rPr lang="de-DE" sz="1200" spc="-10" dirty="0">
                <a:ea typeface="Microsoft Sans Serif" panose="020B0604020202020204" pitchFamily="34" charset="0"/>
                <a:cs typeface="Times New Roman" panose="02020603050405020304" pitchFamily="18" charset="0"/>
              </a:rPr>
              <a:t> </a:t>
            </a:r>
            <a:r>
              <a:rPr lang="de-DE" sz="1200" spc="-5" dirty="0">
                <a:ea typeface="Microsoft Sans Serif" panose="020B0604020202020204" pitchFamily="34" charset="0"/>
                <a:cs typeface="Times New Roman" panose="02020603050405020304" pitchFamily="18" charset="0"/>
              </a:rPr>
              <a:t>auf</a:t>
            </a:r>
            <a:r>
              <a:rPr lang="de-DE" sz="1200" spc="185" dirty="0">
                <a:ea typeface="Microsoft Sans Serif" panose="020B0604020202020204" pitchFamily="34" charset="0"/>
                <a:cs typeface="Times New Roman" panose="02020603050405020304" pitchFamily="18" charset="0"/>
              </a:rPr>
              <a:t> </a:t>
            </a:r>
            <a:r>
              <a:rPr lang="de-DE" sz="1200" dirty="0">
                <a:ea typeface="Microsoft Sans Serif" panose="020B0604020202020204" pitchFamily="34" charset="0"/>
                <a:cs typeface="Times New Roman" panose="02020603050405020304" pitchFamily="18" charset="0"/>
              </a:rPr>
              <a:t>eine</a:t>
            </a:r>
            <a:r>
              <a:rPr lang="de-DE" sz="1200" spc="-25" dirty="0">
                <a:ea typeface="Microsoft Sans Serif" panose="020B0604020202020204" pitchFamily="34" charset="0"/>
                <a:cs typeface="Times New Roman" panose="02020603050405020304" pitchFamily="18" charset="0"/>
              </a:rPr>
              <a:t> </a:t>
            </a:r>
            <a:r>
              <a:rPr lang="de-DE" sz="1200" spc="-5" dirty="0">
                <a:ea typeface="Microsoft Sans Serif" panose="020B0604020202020204" pitchFamily="34" charset="0"/>
                <a:cs typeface="Times New Roman" panose="02020603050405020304" pitchFamily="18" charset="0"/>
              </a:rPr>
              <a:t>Verbindung</a:t>
            </a:r>
            <a:r>
              <a:rPr lang="de-DE" sz="1200" spc="-30" dirty="0">
                <a:ea typeface="Microsoft Sans Serif" panose="020B0604020202020204" pitchFamily="34" charset="0"/>
                <a:cs typeface="Times New Roman" panose="02020603050405020304" pitchFamily="18" charset="0"/>
              </a:rPr>
              <a:t> </a:t>
            </a:r>
            <a:r>
              <a:rPr lang="de-DE" sz="1200" dirty="0">
                <a:ea typeface="Microsoft Sans Serif" panose="020B0604020202020204" pitchFamily="34" charset="0"/>
                <a:cs typeface="Times New Roman" panose="02020603050405020304" pitchFamily="18" charset="0"/>
              </a:rPr>
              <a:t>von</a:t>
            </a:r>
            <a:r>
              <a:rPr lang="de-DE" sz="1200" spc="-20" dirty="0">
                <a:ea typeface="Microsoft Sans Serif" panose="020B0604020202020204" pitchFamily="34" charset="0"/>
                <a:cs typeface="Times New Roman" panose="02020603050405020304" pitchFamily="18" charset="0"/>
              </a:rPr>
              <a:t> </a:t>
            </a:r>
            <a:r>
              <a:rPr lang="de-DE" sz="1200" spc="-5" dirty="0">
                <a:ea typeface="Microsoft Sans Serif" panose="020B0604020202020204" pitchFamily="34" charset="0"/>
                <a:cs typeface="Times New Roman" panose="02020603050405020304" pitchFamily="18" charset="0"/>
              </a:rPr>
              <a:t>einem</a:t>
            </a:r>
            <a:r>
              <a:rPr lang="de-DE" sz="1200" spc="-15" dirty="0">
                <a:ea typeface="Microsoft Sans Serif" panose="020B0604020202020204" pitchFamily="34" charset="0"/>
                <a:cs typeface="Times New Roman" panose="02020603050405020304" pitchFamily="18" charset="0"/>
              </a:rPr>
              <a:t> </a:t>
            </a:r>
            <a:r>
              <a:rPr lang="de-DE" sz="1200" spc="-5" dirty="0">
                <a:ea typeface="Microsoft Sans Serif" panose="020B0604020202020204" pitchFamily="34" charset="0"/>
                <a:cs typeface="Times New Roman" panose="02020603050405020304" pitchFamily="18" charset="0"/>
              </a:rPr>
              <a:t>Client</a:t>
            </a:r>
            <a:r>
              <a:rPr lang="de-DE" sz="1200" spc="-25" dirty="0">
                <a:ea typeface="Microsoft Sans Serif" panose="020B0604020202020204" pitchFamily="34" charset="0"/>
                <a:cs typeface="Times New Roman" panose="02020603050405020304" pitchFamily="18" charset="0"/>
              </a:rPr>
              <a:t> </a:t>
            </a:r>
            <a:r>
              <a:rPr lang="de-DE" sz="1200" dirty="0">
                <a:ea typeface="Microsoft Sans Serif" panose="020B0604020202020204" pitchFamily="34" charset="0"/>
                <a:cs typeface="Times New Roman" panose="02020603050405020304" pitchFamily="18" charset="0"/>
              </a:rPr>
              <a:t>wartet</a:t>
            </a:r>
          </a:p>
          <a:p>
            <a:pPr marL="742950" lvl="1" indent="-285750">
              <a:lnSpc>
                <a:spcPts val="1470"/>
              </a:lnSpc>
              <a:spcBef>
                <a:spcPts val="35"/>
              </a:spcBef>
              <a:spcAft>
                <a:spcPts val="0"/>
              </a:spcAft>
              <a:buSzPts val="1200"/>
              <a:buFont typeface="Courier New" panose="02070309020205020404" pitchFamily="49" charset="0"/>
              <a:buChar char="o"/>
              <a:tabLst>
                <a:tab pos="751205" algn="l"/>
              </a:tabLst>
            </a:pPr>
            <a:r>
              <a:rPr lang="de-DE" sz="1200" b="1" spc="-10" dirty="0">
                <a:ea typeface="Courier New" panose="02070309020205020404" pitchFamily="49" charset="0"/>
                <a:cs typeface="Times New Roman" panose="02020603050405020304" pitchFamily="18" charset="0"/>
              </a:rPr>
              <a:t>Ausgehender</a:t>
            </a:r>
            <a:r>
              <a:rPr lang="de-DE" sz="1200" b="1" spc="-50" dirty="0">
                <a:ea typeface="Courier New" panose="02070309020205020404" pitchFamily="49" charset="0"/>
                <a:cs typeface="Times New Roman" panose="02020603050405020304" pitchFamily="18" charset="0"/>
              </a:rPr>
              <a:t> </a:t>
            </a:r>
            <a:r>
              <a:rPr lang="de-DE" sz="1200" b="1" spc="-10" dirty="0">
                <a:ea typeface="Courier New" panose="02070309020205020404" pitchFamily="49" charset="0"/>
                <a:cs typeface="Times New Roman" panose="02020603050405020304" pitchFamily="18" charset="0"/>
              </a:rPr>
              <a:t>Port</a:t>
            </a:r>
            <a:endParaRPr lang="de-DE" sz="1200" b="1" dirty="0">
              <a:ea typeface="Courier New" panose="02070309020205020404" pitchFamily="49" charset="0"/>
              <a:cs typeface="Times New Roman" panose="02020603050405020304" pitchFamily="18" charset="0"/>
            </a:endParaRPr>
          </a:p>
          <a:p>
            <a:pPr lvl="0"/>
            <a:r>
              <a:rPr lang="de-DE" sz="1200" dirty="0">
                <a:ea typeface="Microsoft Sans Serif" panose="020B0604020202020204" pitchFamily="34" charset="0"/>
                <a:cs typeface="Times New Roman" panose="02020603050405020304" pitchFamily="18" charset="0"/>
              </a:rPr>
              <a:t>	Eine</a:t>
            </a:r>
            <a:r>
              <a:rPr lang="de-DE" sz="1200" spc="-10" dirty="0">
                <a:ea typeface="Microsoft Sans Serif" panose="020B0604020202020204" pitchFamily="34" charset="0"/>
                <a:cs typeface="Times New Roman" panose="02020603050405020304" pitchFamily="18" charset="0"/>
              </a:rPr>
              <a:t> </a:t>
            </a:r>
            <a:r>
              <a:rPr lang="de-DE" sz="1200" spc="-5" dirty="0">
                <a:ea typeface="Microsoft Sans Serif" panose="020B0604020202020204" pitchFamily="34" charset="0"/>
                <a:cs typeface="Times New Roman" panose="02020603050405020304" pitchFamily="18" charset="0"/>
              </a:rPr>
              <a:t>logische</a:t>
            </a:r>
            <a:r>
              <a:rPr lang="de-DE" sz="1200" spc="-10" dirty="0">
                <a:ea typeface="Microsoft Sans Serif" panose="020B0604020202020204" pitchFamily="34" charset="0"/>
                <a:cs typeface="Times New Roman" panose="02020603050405020304" pitchFamily="18" charset="0"/>
              </a:rPr>
              <a:t> </a:t>
            </a:r>
            <a:r>
              <a:rPr lang="de-DE" sz="1200" spc="-5" dirty="0">
                <a:ea typeface="Microsoft Sans Serif" panose="020B0604020202020204" pitchFamily="34" charset="0"/>
                <a:cs typeface="Times New Roman" panose="02020603050405020304" pitchFamily="18" charset="0"/>
              </a:rPr>
              <a:t>Kommunikationsöffnung,</a:t>
            </a:r>
            <a:r>
              <a:rPr lang="de-DE" sz="1200" spc="-25" dirty="0">
                <a:ea typeface="Microsoft Sans Serif" panose="020B0604020202020204" pitchFamily="34" charset="0"/>
                <a:cs typeface="Times New Roman" panose="02020603050405020304" pitchFamily="18" charset="0"/>
              </a:rPr>
              <a:t> </a:t>
            </a:r>
            <a:r>
              <a:rPr lang="de-DE" sz="1200" dirty="0">
                <a:ea typeface="Microsoft Sans Serif" panose="020B0604020202020204" pitchFamily="34" charset="0"/>
                <a:cs typeface="Times New Roman" panose="02020603050405020304" pitchFamily="18" charset="0"/>
              </a:rPr>
              <a:t>die</a:t>
            </a:r>
            <a:r>
              <a:rPr lang="de-DE" sz="1200" spc="-10" dirty="0">
                <a:ea typeface="Microsoft Sans Serif" panose="020B0604020202020204" pitchFamily="34" charset="0"/>
                <a:cs typeface="Times New Roman" panose="02020603050405020304" pitchFamily="18" charset="0"/>
              </a:rPr>
              <a:t> </a:t>
            </a:r>
            <a:r>
              <a:rPr lang="de-DE" sz="1200" spc="-5" dirty="0">
                <a:ea typeface="Microsoft Sans Serif" panose="020B0604020202020204" pitchFamily="34" charset="0"/>
                <a:cs typeface="Times New Roman" panose="02020603050405020304" pitchFamily="18" charset="0"/>
              </a:rPr>
              <a:t>auf</a:t>
            </a:r>
            <a:r>
              <a:rPr lang="de-DE" sz="1200" spc="-15" dirty="0">
                <a:ea typeface="Microsoft Sans Serif" panose="020B0604020202020204" pitchFamily="34" charset="0"/>
                <a:cs typeface="Times New Roman" panose="02020603050405020304" pitchFamily="18" charset="0"/>
              </a:rPr>
              <a:t> </a:t>
            </a:r>
            <a:r>
              <a:rPr lang="de-DE" sz="1200" spc="-5" dirty="0">
                <a:ea typeface="Microsoft Sans Serif" panose="020B0604020202020204" pitchFamily="34" charset="0"/>
                <a:cs typeface="Times New Roman" panose="02020603050405020304" pitchFamily="18" charset="0"/>
              </a:rPr>
              <a:t>einem</a:t>
            </a:r>
            <a:r>
              <a:rPr lang="de-DE" sz="1200" spc="-10" dirty="0">
                <a:ea typeface="Microsoft Sans Serif" panose="020B0604020202020204" pitchFamily="34" charset="0"/>
                <a:cs typeface="Times New Roman" panose="02020603050405020304" pitchFamily="18" charset="0"/>
              </a:rPr>
              <a:t> </a:t>
            </a:r>
            <a:r>
              <a:rPr lang="de-DE" sz="1200" spc="-5" dirty="0">
                <a:ea typeface="Microsoft Sans Serif" panose="020B0604020202020204" pitchFamily="34" charset="0"/>
                <a:cs typeface="Times New Roman" panose="02020603050405020304" pitchFamily="18" charset="0"/>
              </a:rPr>
              <a:t>Client</a:t>
            </a:r>
            <a:r>
              <a:rPr lang="de-DE" sz="1200" spc="-20" dirty="0">
                <a:ea typeface="Microsoft Sans Serif" panose="020B0604020202020204" pitchFamily="34" charset="0"/>
                <a:cs typeface="Times New Roman" panose="02020603050405020304" pitchFamily="18" charset="0"/>
              </a:rPr>
              <a:t> </a:t>
            </a:r>
            <a:r>
              <a:rPr lang="de-DE" sz="1200" spc="-5" dirty="0">
                <a:ea typeface="Microsoft Sans Serif" panose="020B0604020202020204" pitchFamily="34" charset="0"/>
                <a:cs typeface="Times New Roman" panose="02020603050405020304" pitchFamily="18" charset="0"/>
              </a:rPr>
              <a:t>erstellt</a:t>
            </a:r>
            <a:r>
              <a:rPr lang="de-DE" sz="1200" spc="205" dirty="0">
                <a:ea typeface="Microsoft Sans Serif" panose="020B0604020202020204" pitchFamily="34" charset="0"/>
                <a:cs typeface="Times New Roman" panose="02020603050405020304" pitchFamily="18" charset="0"/>
              </a:rPr>
              <a:t> </a:t>
            </a:r>
            <a:r>
              <a:rPr lang="de-DE" sz="1200" dirty="0">
                <a:ea typeface="Microsoft Sans Serif" panose="020B0604020202020204" pitchFamily="34" charset="0"/>
                <a:cs typeface="Times New Roman" panose="02020603050405020304" pitchFamily="18" charset="0"/>
              </a:rPr>
              <a:t>wird,</a:t>
            </a:r>
            <a:r>
              <a:rPr lang="de-DE" sz="1200" spc="-30" dirty="0">
                <a:ea typeface="Microsoft Sans Serif" panose="020B0604020202020204" pitchFamily="34" charset="0"/>
                <a:cs typeface="Times New Roman" panose="02020603050405020304" pitchFamily="18" charset="0"/>
              </a:rPr>
              <a:t> </a:t>
            </a:r>
            <a:r>
              <a:rPr lang="de-DE" sz="1200" dirty="0">
                <a:ea typeface="Microsoft Sans Serif" panose="020B0604020202020204" pitchFamily="34" charset="0"/>
                <a:cs typeface="Times New Roman" panose="02020603050405020304" pitchFamily="18" charset="0"/>
              </a:rPr>
              <a:t>um</a:t>
            </a:r>
            <a:r>
              <a:rPr lang="de-DE" sz="1200" spc="-25" dirty="0">
                <a:ea typeface="Microsoft Sans Serif" panose="020B0604020202020204" pitchFamily="34" charset="0"/>
                <a:cs typeface="Times New Roman" panose="02020603050405020304" pitchFamily="18" charset="0"/>
              </a:rPr>
              <a:t> </a:t>
            </a:r>
            <a:r>
              <a:rPr lang="de-DE" sz="1200" spc="-5" dirty="0">
                <a:ea typeface="Microsoft Sans Serif" panose="020B0604020202020204" pitchFamily="34" charset="0"/>
                <a:cs typeface="Times New Roman" panose="02020603050405020304" pitchFamily="18" charset="0"/>
              </a:rPr>
              <a:t>einen Server</a:t>
            </a:r>
            <a:r>
              <a:rPr lang="de-DE" sz="1200" spc="-10" dirty="0">
                <a:ea typeface="Microsoft Sans Serif" panose="020B0604020202020204" pitchFamily="34" charset="0"/>
                <a:cs typeface="Times New Roman" panose="02020603050405020304" pitchFamily="18" charset="0"/>
              </a:rPr>
              <a:t> </a:t>
            </a:r>
            <a:r>
              <a:rPr lang="de-DE" sz="1200" spc="-5" dirty="0">
                <a:ea typeface="Microsoft Sans Serif" panose="020B0604020202020204" pitchFamily="34" charset="0"/>
                <a:cs typeface="Times New Roman" panose="02020603050405020304" pitchFamily="18" charset="0"/>
              </a:rPr>
              <a:t>aufzurufen,</a:t>
            </a:r>
            <a:r>
              <a:rPr lang="de-DE" sz="1200" spc="-25" dirty="0">
                <a:ea typeface="Microsoft Sans Serif" panose="020B0604020202020204" pitchFamily="34" charset="0"/>
                <a:cs typeface="Times New Roman" panose="02020603050405020304" pitchFamily="18" charset="0"/>
              </a:rPr>
              <a:t> </a:t>
            </a:r>
            <a:r>
              <a:rPr lang="de-DE" sz="1200" dirty="0">
                <a:ea typeface="Microsoft Sans Serif" panose="020B0604020202020204" pitchFamily="34" charset="0"/>
                <a:cs typeface="Times New Roman" panose="02020603050405020304" pitchFamily="18" charset="0"/>
              </a:rPr>
              <a:t>der</a:t>
            </a:r>
            <a:r>
              <a:rPr lang="de-DE" sz="1200" spc="-20" dirty="0">
                <a:ea typeface="Microsoft Sans Serif" panose="020B0604020202020204" pitchFamily="34" charset="0"/>
                <a:cs typeface="Times New Roman" panose="02020603050405020304" pitchFamily="18" charset="0"/>
              </a:rPr>
              <a:t> </a:t>
            </a:r>
            <a:r>
              <a:rPr lang="de-DE" sz="1200" spc="-5" dirty="0">
                <a:ea typeface="Microsoft Sans Serif" panose="020B0604020202020204" pitchFamily="34" charset="0"/>
                <a:cs typeface="Times New Roman" panose="02020603050405020304" pitchFamily="18" charset="0"/>
              </a:rPr>
              <a:t>auf</a:t>
            </a:r>
            <a:r>
              <a:rPr lang="de-DE" sz="1200" spc="-20" dirty="0">
                <a:ea typeface="Microsoft Sans Serif" panose="020B0604020202020204" pitchFamily="34" charset="0"/>
                <a:cs typeface="Times New Roman" panose="02020603050405020304" pitchFamily="18" charset="0"/>
              </a:rPr>
              <a:t> </a:t>
            </a:r>
            <a:r>
              <a:rPr lang="de-DE" sz="1200" dirty="0">
                <a:ea typeface="Microsoft Sans Serif" panose="020B0604020202020204" pitchFamily="34" charset="0"/>
                <a:cs typeface="Times New Roman" panose="02020603050405020304" pitchFamily="18" charset="0"/>
              </a:rPr>
              <a:t>eine</a:t>
            </a:r>
            <a:r>
              <a:rPr lang="de-DE" sz="1200" spc="-20" dirty="0">
                <a:ea typeface="Microsoft Sans Serif" panose="020B0604020202020204" pitchFamily="34" charset="0"/>
                <a:cs typeface="Times New Roman" panose="02020603050405020304" pitchFamily="18" charset="0"/>
              </a:rPr>
              <a:t> </a:t>
            </a:r>
            <a:r>
              <a:rPr lang="de-DE" sz="1200" dirty="0">
                <a:ea typeface="Microsoft Sans Serif" panose="020B0604020202020204" pitchFamily="34" charset="0"/>
                <a:cs typeface="Times New Roman" panose="02020603050405020304" pitchFamily="18" charset="0"/>
              </a:rPr>
              <a:t>Verbindung</a:t>
            </a:r>
            <a:r>
              <a:rPr lang="de-DE" sz="1200" spc="-25" dirty="0">
                <a:ea typeface="Microsoft Sans Serif" panose="020B0604020202020204" pitchFamily="34" charset="0"/>
                <a:cs typeface="Times New Roman" panose="02020603050405020304" pitchFamily="18" charset="0"/>
              </a:rPr>
              <a:t> </a:t>
            </a:r>
            <a:r>
              <a:rPr lang="de-DE" sz="1200" spc="-5" dirty="0">
                <a:ea typeface="Microsoft Sans Serif" panose="020B0604020202020204" pitchFamily="34" charset="0"/>
                <a:cs typeface="Times New Roman" panose="02020603050405020304" pitchFamily="18" charset="0"/>
              </a:rPr>
              <a:t>wartet 	</a:t>
            </a:r>
            <a:r>
              <a:rPr lang="de-DE" sz="1200" dirty="0"/>
              <a:t>Ports können eine beliebige Zahl zwischen 0 und 65.535 sein</a:t>
            </a:r>
          </a:p>
          <a:p>
            <a:pPr marL="171450" lvl="0" indent="-171450">
              <a:buFont typeface="Arial" panose="020B0604020202020204" pitchFamily="34" charset="0"/>
              <a:buChar char="•"/>
            </a:pPr>
            <a:r>
              <a:rPr lang="de-DE" sz="1200" b="1" dirty="0"/>
              <a:t>Bekannte Ports</a:t>
            </a:r>
          </a:p>
          <a:p>
            <a:pPr marL="628650" lvl="1" indent="-171450">
              <a:buFont typeface="Arial" panose="020B0604020202020204" pitchFamily="34" charset="0"/>
              <a:buChar char="•"/>
            </a:pPr>
            <a:r>
              <a:rPr lang="de-DE" sz="1200" dirty="0"/>
              <a:t>Die Ports 0 bis 1023 gelten als bekannt und werden von der Internet </a:t>
            </a:r>
            <a:r>
              <a:rPr lang="de-DE" sz="1200" dirty="0" err="1"/>
              <a:t>Assigned</a:t>
            </a:r>
            <a:r>
              <a:rPr lang="de-DE" sz="1200" dirty="0"/>
              <a:t> Numbers Authority (IANA) zugewiesen</a:t>
            </a:r>
          </a:p>
          <a:p>
            <a:pPr marL="171450" lvl="0" indent="-171450">
              <a:buFont typeface="Arial" panose="020B0604020202020204" pitchFamily="34" charset="0"/>
              <a:buChar char="•"/>
            </a:pPr>
            <a:r>
              <a:rPr lang="de-DE" sz="1200" b="1" dirty="0"/>
              <a:t>Registrierte Ports</a:t>
            </a:r>
          </a:p>
          <a:p>
            <a:pPr marL="628650" lvl="1" indent="-171450">
              <a:buFont typeface="Arial" panose="020B0604020202020204" pitchFamily="34" charset="0"/>
              <a:buChar char="•"/>
            </a:pPr>
            <a:r>
              <a:rPr lang="de-DE" sz="1200" dirty="0"/>
              <a:t>Die Ports 1024 bis 49.151 gelten als registriert und werden in der Regel proprietären Protokollen zugewiesen</a:t>
            </a:r>
          </a:p>
          <a:p>
            <a:pPr marL="171450" lvl="0" indent="-171450">
              <a:buFont typeface="Arial" panose="020B0604020202020204" pitchFamily="34" charset="0"/>
              <a:buChar char="•"/>
            </a:pPr>
            <a:r>
              <a:rPr lang="de-DE" sz="1200" b="1" dirty="0"/>
              <a:t>Dynamische oder private Ports</a:t>
            </a:r>
          </a:p>
          <a:p>
            <a:pPr marL="628650" lvl="1" indent="-171450">
              <a:buFont typeface="Arial" panose="020B0604020202020204" pitchFamily="34" charset="0"/>
              <a:buChar char="•"/>
            </a:pPr>
            <a:r>
              <a:rPr lang="de-DE" sz="1200" dirty="0"/>
              <a:t>Die Ports 49.152 bis 65.535 können von jeder Anwendung verwendet werden, ohne bei IANA registriert zu sein</a:t>
            </a:r>
          </a:p>
          <a:p>
            <a:r>
              <a:rPr lang="de-DE" sz="1200" dirty="0"/>
              <a:t> </a:t>
            </a:r>
          </a:p>
          <a:p>
            <a:pPr marL="1143000" marR="291465" lvl="2" indent="-228600">
              <a:lnSpc>
                <a:spcPct val="99000"/>
              </a:lnSpc>
              <a:buSzPts val="1200"/>
              <a:buFont typeface="Microsoft Sans Serif" panose="020B0604020202020204" pitchFamily="34" charset="0"/>
              <a:buChar char="▪"/>
              <a:tabLst>
                <a:tab pos="1208405" algn="l"/>
              </a:tabLst>
            </a:pPr>
            <a:endParaRPr lang="de-DE" sz="1200" dirty="0">
              <a:ea typeface="Microsoft Sans Serif" panose="020B0604020202020204" pitchFamily="34" charset="0"/>
              <a:cs typeface="Times New Roman" panose="02020603050405020304" pitchFamily="18" charset="0"/>
            </a:endParaRPr>
          </a:p>
          <a:p>
            <a:r>
              <a:rPr lang="de-DE" sz="1200" dirty="0">
                <a:ea typeface="Calibri" panose="020F0502020204030204" pitchFamily="34" charset="0"/>
                <a:cs typeface="Calibri" panose="020F0502020204030204" pitchFamily="34" charset="0"/>
              </a:rPr>
              <a:t> </a:t>
            </a:r>
            <a:endParaRPr lang="de-DE" sz="1200" dirty="0">
              <a:effectLst/>
              <a:ea typeface="Calibri" panose="020F0502020204030204" pitchFamily="34" charset="0"/>
              <a:cs typeface="Times New Roman" panose="02020603050405020304" pitchFamily="18" charset="0"/>
            </a:endParaRPr>
          </a:p>
        </p:txBody>
      </p:sp>
      <p:pic>
        <p:nvPicPr>
          <p:cNvPr id="11" name="Grafik 10">
            <a:extLst>
              <a:ext uri="{FF2B5EF4-FFF2-40B4-BE49-F238E27FC236}">
                <a16:creationId xmlns:a16="http://schemas.microsoft.com/office/drawing/2014/main" id="{9645F778-2708-4A4C-B6E2-D1549519C01A}"/>
              </a:ext>
            </a:extLst>
          </p:cNvPr>
          <p:cNvPicPr>
            <a:picLocks noChangeAspect="1"/>
          </p:cNvPicPr>
          <p:nvPr/>
        </p:nvPicPr>
        <p:blipFill>
          <a:blip r:embed="rId4"/>
          <a:stretch>
            <a:fillRect/>
          </a:stretch>
        </p:blipFill>
        <p:spPr>
          <a:xfrm>
            <a:off x="6327923" y="395016"/>
            <a:ext cx="4244942" cy="4773429"/>
          </a:xfrm>
          <a:prstGeom prst="rect">
            <a:avLst/>
          </a:prstGeom>
        </p:spPr>
      </p:pic>
    </p:spTree>
    <p:extLst>
      <p:ext uri="{BB962C8B-B14F-4D97-AF65-F5344CB8AC3E}">
        <p14:creationId xmlns:p14="http://schemas.microsoft.com/office/powerpoint/2010/main" val="240481882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102997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831544"/>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15"/>
            </a:pPr>
            <a:r>
              <a:rPr lang="de-DE" sz="2000" b="1"/>
              <a:t>Netzwerk-Angriffe</a:t>
            </a:r>
          </a:p>
          <a:p>
            <a:pPr marL="457200" indent="-457200">
              <a:buFont typeface="+mj-lt"/>
              <a:buAutoNum type="arabicPeriod" startAt="15"/>
            </a:pPr>
            <a:endParaRPr lang="de-DE" sz="2000" b="1"/>
          </a:p>
          <a:p>
            <a:pPr marL="457200" indent="-457200">
              <a:buFont typeface="+mj-lt"/>
              <a:buAutoNum type="arabicPeriod" startAt="15"/>
            </a:pPr>
            <a:endParaRPr lang="de-DE" sz="2000" b="1"/>
          </a:p>
          <a:p>
            <a:pPr marL="457200" indent="-457200">
              <a:buFont typeface="+mj-lt"/>
              <a:buAutoNum type="arabicPeriod" startAt="15"/>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43B29DF6-5D4D-4D3D-9F7A-0F50548972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10" name="Rechteck 9">
            <a:extLst>
              <a:ext uri="{FF2B5EF4-FFF2-40B4-BE49-F238E27FC236}">
                <a16:creationId xmlns:a16="http://schemas.microsoft.com/office/drawing/2014/main" id="{6A1ED0AA-164A-4BC0-855B-C90BA5BD9165}"/>
              </a:ext>
            </a:extLst>
          </p:cNvPr>
          <p:cNvSpPr/>
          <p:nvPr/>
        </p:nvSpPr>
        <p:spPr>
          <a:xfrm>
            <a:off x="546100" y="2368404"/>
            <a:ext cx="9360408" cy="273280"/>
          </a:xfrm>
          <a:prstGeom prst="rect">
            <a:avLst/>
          </a:prstGeom>
        </p:spPr>
        <p:txBody>
          <a:bodyPr wrap="square">
            <a:spAutoFit/>
          </a:bodyPr>
          <a:lstStyle/>
          <a:p>
            <a:pPr marL="171450" marR="4095115" lvl="0" indent="-171450">
              <a:lnSpc>
                <a:spcPct val="98000"/>
              </a:lnSpc>
              <a:spcBef>
                <a:spcPts val="1475"/>
              </a:spcBef>
              <a:spcAft>
                <a:spcPts val="0"/>
              </a:spcAft>
              <a:buSzPts val="1200"/>
              <a:buFont typeface="Arial" panose="020B0604020202020204" pitchFamily="34" charset="0"/>
              <a:buChar char="•"/>
              <a:tabLst>
                <a:tab pos="294005" algn="l"/>
                <a:tab pos="521970" algn="l"/>
                <a:tab pos="1223010" algn="l"/>
              </a:tabLst>
            </a:pPr>
            <a:endParaRPr lang="de-DE" sz="1200" b="1" spc="-5">
              <a:ea typeface="Symbol" panose="05050102010706020507" pitchFamily="18" charset="2"/>
              <a:cs typeface="Times New Roman" panose="02020603050405020304" pitchFamily="18" charset="0"/>
            </a:endParaRPr>
          </a:p>
        </p:txBody>
      </p:sp>
      <p:sp>
        <p:nvSpPr>
          <p:cNvPr id="2" name="Rechteck 1">
            <a:extLst>
              <a:ext uri="{FF2B5EF4-FFF2-40B4-BE49-F238E27FC236}">
                <a16:creationId xmlns:a16="http://schemas.microsoft.com/office/drawing/2014/main" id="{CD83DC0C-58F4-40A8-A724-559DCE2B0C69}"/>
              </a:ext>
            </a:extLst>
          </p:cNvPr>
          <p:cNvSpPr/>
          <p:nvPr/>
        </p:nvSpPr>
        <p:spPr>
          <a:xfrm>
            <a:off x="393700" y="2406071"/>
            <a:ext cx="5346700" cy="646331"/>
          </a:xfrm>
          <a:prstGeom prst="rect">
            <a:avLst/>
          </a:prstGeom>
        </p:spPr>
        <p:txBody>
          <a:bodyPr>
            <a:spAutoFit/>
          </a:bodyPr>
          <a:lstStyle/>
          <a:p>
            <a:pPr marL="342900" lvl="0" indent="-342900">
              <a:buSzPts val="1200"/>
              <a:buFont typeface="Symbol" panose="05050102010706020507" pitchFamily="18" charset="2"/>
              <a:buChar char=""/>
              <a:tabLst>
                <a:tab pos="509905" algn="l"/>
              </a:tabLst>
            </a:pPr>
            <a:r>
              <a:rPr lang="de-DE" b="1" spc="-5">
                <a:latin typeface="Calibri" panose="020F0502020204030204" pitchFamily="34" charset="0"/>
                <a:ea typeface="Symbol" panose="05050102010706020507" pitchFamily="18" charset="2"/>
                <a:cs typeface="Times New Roman" panose="02020603050405020304" pitchFamily="18" charset="0"/>
              </a:rPr>
              <a:t>Auswendiglernen</a:t>
            </a:r>
            <a:r>
              <a:rPr lang="de-DE" b="1" spc="-35">
                <a:latin typeface="Calibri" panose="020F0502020204030204" pitchFamily="34" charset="0"/>
                <a:ea typeface="Symbol" panose="05050102010706020507" pitchFamily="18" charset="2"/>
                <a:cs typeface="Times New Roman" panose="02020603050405020304" pitchFamily="18" charset="0"/>
              </a:rPr>
              <a:t> </a:t>
            </a:r>
            <a:r>
              <a:rPr lang="de-DE" b="1" spc="-5">
                <a:latin typeface="Calibri" panose="020F0502020204030204" pitchFamily="34" charset="0"/>
                <a:ea typeface="Symbol" panose="05050102010706020507" pitchFamily="18" charset="2"/>
                <a:cs typeface="Times New Roman" panose="02020603050405020304" pitchFamily="18" charset="0"/>
              </a:rPr>
              <a:t>von</a:t>
            </a:r>
            <a:r>
              <a:rPr lang="de-DE" b="1" spc="-45">
                <a:latin typeface="Calibri" panose="020F0502020204030204" pitchFamily="34" charset="0"/>
                <a:ea typeface="Symbol" panose="05050102010706020507" pitchFamily="18" charset="2"/>
                <a:cs typeface="Times New Roman" panose="02020603050405020304" pitchFamily="18" charset="0"/>
              </a:rPr>
              <a:t> </a:t>
            </a:r>
            <a:r>
              <a:rPr lang="de-DE" b="1" spc="-5">
                <a:latin typeface="Calibri" panose="020F0502020204030204" pitchFamily="34" charset="0"/>
                <a:ea typeface="Symbol" panose="05050102010706020507" pitchFamily="18" charset="2"/>
                <a:cs typeface="Times New Roman" panose="02020603050405020304" pitchFamily="18" charset="0"/>
              </a:rPr>
              <a:t>Ports</a:t>
            </a:r>
            <a:endParaRPr lang="de-DE" b="1">
              <a:latin typeface="Calibri" panose="020F0502020204030204" pitchFamily="34" charset="0"/>
              <a:ea typeface="Symbol" panose="05050102010706020507" pitchFamily="18" charset="2"/>
              <a:cs typeface="Times New Roman" panose="02020603050405020304" pitchFamily="18" charset="0"/>
            </a:endParaRPr>
          </a:p>
          <a:p>
            <a:pPr marL="737870" indent="-228600">
              <a:tabLst>
                <a:tab pos="966470" algn="l"/>
              </a:tabLst>
            </a:pPr>
            <a:r>
              <a:rPr lang="de-DE">
                <a:latin typeface="Courier New" panose="02070309020205020404" pitchFamily="49" charset="0"/>
                <a:ea typeface="Calibri" panose="020F0502020204030204" pitchFamily="34" charset="0"/>
                <a:cs typeface="Times New Roman" panose="02020603050405020304" pitchFamily="18" charset="0"/>
              </a:rPr>
              <a:t>o</a:t>
            </a:r>
            <a:r>
              <a:rPr lang="de-DE">
                <a:latin typeface="Times New Roman" panose="02020603050405020304" pitchFamily="18" charset="0"/>
                <a:ea typeface="Calibri" panose="020F0502020204030204" pitchFamily="34" charset="0"/>
                <a:cs typeface="Times New Roman" panose="02020603050405020304" pitchFamily="18" charset="0"/>
              </a:rPr>
              <a:t>	</a:t>
            </a:r>
            <a:r>
              <a:rPr lang="de-DE" spc="-5">
                <a:latin typeface="Calibri" panose="020F0502020204030204" pitchFamily="34" charset="0"/>
                <a:ea typeface="Calibri" panose="020F0502020204030204" pitchFamily="34" charset="0"/>
                <a:cs typeface="Times New Roman" panose="02020603050405020304" pitchFamily="18" charset="0"/>
              </a:rPr>
              <a:t>65.536</a:t>
            </a:r>
            <a:r>
              <a:rPr lang="de-DE" spc="-25">
                <a:latin typeface="Calibri" panose="020F0502020204030204" pitchFamily="34" charset="0"/>
                <a:ea typeface="Calibri" panose="020F0502020204030204" pitchFamily="34" charset="0"/>
                <a:cs typeface="Times New Roman" panose="02020603050405020304" pitchFamily="18" charset="0"/>
              </a:rPr>
              <a:t> </a:t>
            </a:r>
            <a:r>
              <a:rPr lang="de-DE" spc="-5">
                <a:latin typeface="Calibri" panose="020F0502020204030204" pitchFamily="34" charset="0"/>
                <a:ea typeface="Calibri" panose="020F0502020204030204" pitchFamily="34" charset="0"/>
                <a:cs typeface="Times New Roman" panose="02020603050405020304" pitchFamily="18" charset="0"/>
              </a:rPr>
              <a:t>Ports</a:t>
            </a:r>
            <a:r>
              <a:rPr lang="de-DE" spc="-20">
                <a:latin typeface="Calibri" panose="020F0502020204030204" pitchFamily="34" charset="0"/>
                <a:ea typeface="Calibri" panose="020F0502020204030204" pitchFamily="34" charset="0"/>
                <a:cs typeface="Times New Roman" panose="02020603050405020304" pitchFamily="18" charset="0"/>
              </a:rPr>
              <a:t> </a:t>
            </a:r>
            <a:r>
              <a:rPr lang="de-DE" spc="-5">
                <a:latin typeface="Calibri" panose="020F0502020204030204" pitchFamily="34" charset="0"/>
                <a:ea typeface="Calibri" panose="020F0502020204030204" pitchFamily="34" charset="0"/>
                <a:cs typeface="Times New Roman" panose="02020603050405020304" pitchFamily="18" charset="0"/>
              </a:rPr>
              <a:t>sind</a:t>
            </a:r>
            <a:r>
              <a:rPr lang="de-DE" spc="-25">
                <a:latin typeface="Calibri" panose="020F0502020204030204" pitchFamily="34" charset="0"/>
                <a:ea typeface="Calibri" panose="020F0502020204030204" pitchFamily="34" charset="0"/>
                <a:cs typeface="Times New Roman" panose="02020603050405020304" pitchFamily="18" charset="0"/>
              </a:rPr>
              <a:t> </a:t>
            </a:r>
            <a:r>
              <a:rPr lang="de-DE" spc="-5">
                <a:latin typeface="Calibri" panose="020F0502020204030204" pitchFamily="34" charset="0"/>
                <a:ea typeface="Calibri" panose="020F0502020204030204" pitchFamily="34" charset="0"/>
                <a:cs typeface="Times New Roman" panose="02020603050405020304" pitchFamily="18" charset="0"/>
              </a:rPr>
              <a:t>zur</a:t>
            </a:r>
            <a:r>
              <a:rPr lang="de-DE" spc="-15">
                <a:latin typeface="Calibri" panose="020F0502020204030204" pitchFamily="34" charset="0"/>
                <a:ea typeface="Calibri" panose="020F0502020204030204" pitchFamily="34" charset="0"/>
                <a:cs typeface="Times New Roman" panose="02020603050405020304" pitchFamily="18" charset="0"/>
              </a:rPr>
              <a:t> </a:t>
            </a:r>
            <a:r>
              <a:rPr lang="de-DE" spc="-5">
                <a:latin typeface="Calibri" panose="020F0502020204030204" pitchFamily="34" charset="0"/>
                <a:ea typeface="Calibri" panose="020F0502020204030204" pitchFamily="34" charset="0"/>
                <a:cs typeface="Times New Roman" panose="02020603050405020304" pitchFamily="18" charset="0"/>
              </a:rPr>
              <a:t>Nutzung</a:t>
            </a:r>
            <a:r>
              <a:rPr lang="de-DE" spc="-20">
                <a:latin typeface="Calibri" panose="020F0502020204030204" pitchFamily="34" charset="0"/>
                <a:ea typeface="Calibri" panose="020F0502020204030204" pitchFamily="34" charset="0"/>
                <a:cs typeface="Times New Roman" panose="02020603050405020304" pitchFamily="18" charset="0"/>
              </a:rPr>
              <a:t> </a:t>
            </a:r>
            <a:r>
              <a:rPr lang="de-DE" spc="-5">
                <a:latin typeface="Calibri" panose="020F0502020204030204" pitchFamily="34" charset="0"/>
                <a:ea typeface="Calibri" panose="020F0502020204030204" pitchFamily="34" charset="0"/>
                <a:cs typeface="Times New Roman" panose="02020603050405020304" pitchFamily="18" charset="0"/>
              </a:rPr>
              <a:t>verfügbar</a:t>
            </a:r>
            <a:endParaRPr lang="de-DE">
              <a:latin typeface="Calibri" panose="020F0502020204030204" pitchFamily="34" charset="0"/>
              <a:ea typeface="Calibri" panose="020F0502020204030204" pitchFamily="34" charset="0"/>
              <a:cs typeface="Times New Roman" panose="02020603050405020304" pitchFamily="18" charset="0"/>
            </a:endParaRPr>
          </a:p>
        </p:txBody>
      </p:sp>
      <p:sp>
        <p:nvSpPr>
          <p:cNvPr id="4" name="Rechteck 3">
            <a:extLst>
              <a:ext uri="{FF2B5EF4-FFF2-40B4-BE49-F238E27FC236}">
                <a16:creationId xmlns:a16="http://schemas.microsoft.com/office/drawing/2014/main" id="{E6293601-0260-4A76-9B78-81F5E6C71F09}"/>
              </a:ext>
            </a:extLst>
          </p:cNvPr>
          <p:cNvSpPr/>
          <p:nvPr/>
        </p:nvSpPr>
        <p:spPr>
          <a:xfrm>
            <a:off x="393700" y="2986752"/>
            <a:ext cx="6477000" cy="2494465"/>
          </a:xfrm>
          <a:prstGeom prst="rect">
            <a:avLst/>
          </a:prstGeom>
        </p:spPr>
        <p:txBody>
          <a:bodyPr wrap="square">
            <a:spAutoFit/>
          </a:bodyPr>
          <a:lstStyle/>
          <a:p>
            <a:pPr marL="342900" lvl="0" indent="-342900">
              <a:spcBef>
                <a:spcPts val="275"/>
              </a:spcBef>
              <a:spcAft>
                <a:spcPts val="0"/>
              </a:spcAft>
              <a:buSzPts val="1200"/>
              <a:buFont typeface="Symbol" panose="05050102010706020507" pitchFamily="18" charset="2"/>
              <a:buChar char=""/>
              <a:tabLst>
                <a:tab pos="522605" algn="l"/>
              </a:tabLst>
            </a:pPr>
            <a:r>
              <a:rPr lang="de-DE" sz="1200" b="1" spc="-5">
                <a:latin typeface="Calibri" panose="020F0502020204030204" pitchFamily="34" charset="0"/>
                <a:ea typeface="Symbol" panose="05050102010706020507" pitchFamily="18" charset="2"/>
                <a:cs typeface="Times New Roman" panose="02020603050405020304" pitchFamily="18" charset="0"/>
              </a:rPr>
              <a:t>Unnötige</a:t>
            </a:r>
            <a:r>
              <a:rPr lang="de-DE" sz="1200" b="1" spc="-60">
                <a:latin typeface="Calibri" panose="020F0502020204030204" pitchFamily="34" charset="0"/>
                <a:ea typeface="Symbol" panose="05050102010706020507" pitchFamily="18" charset="2"/>
                <a:cs typeface="Times New Roman" panose="02020603050405020304" pitchFamily="18" charset="0"/>
              </a:rPr>
              <a:t> </a:t>
            </a:r>
            <a:r>
              <a:rPr lang="de-DE" sz="1200" b="1" spc="-10">
                <a:latin typeface="Calibri" panose="020F0502020204030204" pitchFamily="34" charset="0"/>
                <a:ea typeface="Symbol" panose="05050102010706020507" pitchFamily="18" charset="2"/>
                <a:cs typeface="Times New Roman" panose="02020603050405020304" pitchFamily="18" charset="0"/>
              </a:rPr>
              <a:t>Ports</a:t>
            </a:r>
            <a:endParaRPr lang="de-DE" sz="1200" b="1">
              <a:latin typeface="Calibri" panose="020F0502020204030204" pitchFamily="34" charset="0"/>
              <a:ea typeface="Symbol" panose="05050102010706020507" pitchFamily="18" charset="2"/>
              <a:cs typeface="Times New Roman" panose="02020603050405020304" pitchFamily="18" charset="0"/>
            </a:endParaRPr>
          </a:p>
          <a:p>
            <a:pPr marL="742950" marR="3796665" lvl="1" indent="-285750" algn="just">
              <a:lnSpc>
                <a:spcPct val="96000"/>
              </a:lnSpc>
              <a:spcBef>
                <a:spcPts val="30"/>
              </a:spcBef>
              <a:spcAft>
                <a:spcPts val="0"/>
              </a:spcAft>
              <a:buSzPts val="1200"/>
              <a:buFont typeface="Courier New" panose="02070309020205020404" pitchFamily="49" charset="0"/>
              <a:buChar char="o"/>
              <a:tabLst>
                <a:tab pos="751205" algn="l"/>
              </a:tabLst>
            </a:pPr>
            <a:r>
              <a:rPr lang="de-DE" sz="1200" spc="-5">
                <a:latin typeface="Calibri" panose="020F0502020204030204" pitchFamily="34" charset="0"/>
                <a:ea typeface="Courier New" panose="02070309020205020404" pitchFamily="49" charset="0"/>
                <a:cs typeface="Times New Roman" panose="02020603050405020304" pitchFamily="18" charset="0"/>
              </a:rPr>
              <a:t>65.536</a:t>
            </a:r>
            <a:r>
              <a:rPr lang="de-DE" sz="1200" spc="10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Ports</a:t>
            </a:r>
            <a:r>
              <a:rPr lang="de-DE" sz="1200" spc="11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verfügbar</a:t>
            </a:r>
            <a:r>
              <a:rPr lang="de-DE" sz="1200" spc="110">
                <a:latin typeface="Calibri" panose="020F0502020204030204" pitchFamily="34" charset="0"/>
                <a:ea typeface="Courier New" panose="02070309020205020404" pitchFamily="49" charset="0"/>
                <a:cs typeface="Times New Roman" panose="02020603050405020304" pitchFamily="18" charset="0"/>
              </a:rPr>
              <a:t> </a:t>
            </a:r>
          </a:p>
          <a:p>
            <a:pPr marL="742950" marR="3796665" lvl="1" indent="-285750" algn="just">
              <a:lnSpc>
                <a:spcPct val="96000"/>
              </a:lnSpc>
              <a:spcBef>
                <a:spcPts val="30"/>
              </a:spcBef>
              <a:spcAft>
                <a:spcPts val="0"/>
              </a:spcAft>
              <a:buSzPts val="1200"/>
              <a:buFont typeface="Courier New" panose="02070309020205020404" pitchFamily="49" charset="0"/>
              <a:buChar char="o"/>
              <a:tabLst>
                <a:tab pos="751205" algn="l"/>
              </a:tabLst>
            </a:pPr>
            <a:r>
              <a:rPr lang="de-DE" sz="1200">
                <a:latin typeface="Courier New" panose="02070309020205020404" pitchFamily="49" charset="0"/>
                <a:ea typeface="Courier New" panose="02070309020205020404" pitchFamily="49" charset="0"/>
                <a:cs typeface="Times New Roman" panose="02020603050405020304" pitchFamily="18" charset="0"/>
              </a:rPr>
              <a:t>o</a:t>
            </a:r>
            <a:r>
              <a:rPr lang="de-DE" sz="1200" spc="140">
                <a:latin typeface="Times New Roman" panose="02020603050405020304" pitchFamily="18"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35</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zu</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speichernde</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Ports</a:t>
            </a:r>
            <a:r>
              <a:rPr lang="de-DE" sz="1200" spc="-35">
                <a:latin typeface="Calibri" panose="020F0502020204030204" pitchFamily="34" charset="0"/>
                <a:ea typeface="Courier New" panose="02070309020205020404" pitchFamily="49" charset="0"/>
                <a:cs typeface="Times New Roman" panose="02020603050405020304" pitchFamily="18" charset="0"/>
              </a:rPr>
              <a:t> </a:t>
            </a:r>
          </a:p>
          <a:p>
            <a:pPr marL="742950" marR="3796665" lvl="1" indent="-285750" algn="just">
              <a:lnSpc>
                <a:spcPct val="96000"/>
              </a:lnSpc>
              <a:spcBef>
                <a:spcPts val="30"/>
              </a:spcBef>
              <a:spcAft>
                <a:spcPts val="0"/>
              </a:spcAft>
              <a:buSzPts val="1200"/>
              <a:buFont typeface="Courier New" panose="02070309020205020404" pitchFamily="49" charset="0"/>
              <a:buChar char="o"/>
              <a:tabLst>
                <a:tab pos="751205" algn="l"/>
              </a:tabLst>
            </a:pPr>
            <a:r>
              <a:rPr lang="de-DE" sz="1200">
                <a:latin typeface="Courier New" panose="02070309020205020404" pitchFamily="49" charset="0"/>
                <a:ea typeface="Courier New" panose="02070309020205020404" pitchFamily="49" charset="0"/>
                <a:cs typeface="Times New Roman" panose="02020603050405020304" pitchFamily="18" charset="0"/>
              </a:rPr>
              <a:t>o</a:t>
            </a:r>
            <a:r>
              <a:rPr lang="de-DE" sz="1200" spc="105">
                <a:latin typeface="Times New Roman" panose="02020603050405020304" pitchFamily="18" charset="0"/>
                <a:ea typeface="Courier New" panose="02070309020205020404" pitchFamily="49" charset="0"/>
                <a:cs typeface="Times New Roman" panose="02020603050405020304" pitchFamily="18" charset="0"/>
              </a:rPr>
              <a:t> </a:t>
            </a:r>
            <a:r>
              <a:rPr lang="de-DE" sz="1200" b="1" spc="-10">
                <a:latin typeface="Calibri" panose="020F0502020204030204" pitchFamily="34" charset="0"/>
                <a:ea typeface="Courier New" panose="02070309020205020404" pitchFamily="49" charset="0"/>
                <a:cs typeface="Times New Roman" panose="02020603050405020304" pitchFamily="18" charset="0"/>
              </a:rPr>
              <a:t>Unnötiger</a:t>
            </a:r>
            <a:r>
              <a:rPr lang="de-DE" sz="1200" b="1" spc="-60">
                <a:latin typeface="Calibri" panose="020F0502020204030204" pitchFamily="34" charset="0"/>
                <a:ea typeface="Courier New" panose="02070309020205020404" pitchFamily="49" charset="0"/>
                <a:cs typeface="Times New Roman" panose="02020603050405020304" pitchFamily="18" charset="0"/>
              </a:rPr>
              <a:t> </a:t>
            </a:r>
            <a:r>
              <a:rPr lang="de-DE" sz="1200" b="1" spc="-10">
                <a:latin typeface="Calibri" panose="020F0502020204030204" pitchFamily="34" charset="0"/>
                <a:ea typeface="Courier New" panose="02070309020205020404" pitchFamily="49" charset="0"/>
                <a:cs typeface="Times New Roman" panose="02020603050405020304" pitchFamily="18" charset="0"/>
              </a:rPr>
              <a:t>Port</a:t>
            </a:r>
            <a:endParaRPr lang="de-DE" sz="1100">
              <a:latin typeface="Calibri" panose="020F0502020204030204" pitchFamily="34" charset="0"/>
              <a:ea typeface="Courier New" panose="02070309020205020404" pitchFamily="49" charset="0"/>
              <a:cs typeface="Times New Roman" panose="02020603050405020304" pitchFamily="18" charset="0"/>
            </a:endParaRPr>
          </a:p>
          <a:p>
            <a:pPr marL="1143000" marR="324485" lvl="2" indent="-228600">
              <a:lnSpc>
                <a:spcPct val="99000"/>
              </a:lnSpc>
              <a:spcAft>
                <a:spcPts val="0"/>
              </a:spcAft>
              <a:buSzPts val="1200"/>
              <a:buFont typeface="Microsoft Sans Serif" panose="020B0604020202020204" pitchFamily="34" charset="0"/>
              <a:buChar char="▪"/>
              <a:tabLst>
                <a:tab pos="143700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Jeder</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Port,</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mit</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Dienst</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oder</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einer</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Funktion verbunden</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ist,</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p>
          <a:p>
            <a:pPr marL="1143000" marR="324485" lvl="2" indent="-228600">
              <a:lnSpc>
                <a:spcPct val="99000"/>
              </a:lnSpc>
              <a:spcAft>
                <a:spcPts val="0"/>
              </a:spcAft>
              <a:buSzPts val="1200"/>
              <a:buFont typeface="Microsoft Sans Serif" panose="020B0604020202020204" pitchFamily="34" charset="0"/>
              <a:buChar char="▪"/>
              <a:tabLst>
                <a:tab pos="143700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die</a:t>
            </a:r>
            <a:r>
              <a:rPr lang="de-DE" sz="1200" spc="19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für</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den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Betrieb</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Ihres</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Computers</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Netzwerks</a:t>
            </a:r>
            <a:r>
              <a:rPr lang="de-DE" sz="1200">
                <a:latin typeface="Calibri" panose="020F0502020204030204" pitchFamily="34" charset="0"/>
                <a:ea typeface="Microsoft Sans Serif" panose="020B0604020202020204" pitchFamily="34" charset="0"/>
                <a:cs typeface="Times New Roman" panose="02020603050405020304" pitchFamily="18" charset="0"/>
              </a:rPr>
              <a:t> </a:t>
            </a:r>
            <a:r>
              <a:rPr lang="de-DE" sz="1200" spc="-10">
                <a:latin typeface="Calibri" panose="020F0502020204030204" pitchFamily="34" charset="0"/>
                <a:ea typeface="Microsoft Sans Serif" panose="020B0604020202020204" pitchFamily="34" charset="0"/>
                <a:cs typeface="Times New Roman" panose="02020603050405020304" pitchFamily="18" charset="0"/>
              </a:rPr>
              <a:t>nicht</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10">
                <a:latin typeface="Calibri" panose="020F0502020204030204" pitchFamily="34" charset="0"/>
                <a:ea typeface="Microsoft Sans Serif" panose="020B0604020202020204" pitchFamily="34" charset="0"/>
                <a:cs typeface="Times New Roman" panose="02020603050405020304" pitchFamily="18" charset="0"/>
              </a:rPr>
              <a:t>notwendig</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ist</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342900" marR="66040" lvl="0" indent="-342900">
              <a:lnSpc>
                <a:spcPts val="1480"/>
              </a:lnSpc>
              <a:spcBef>
                <a:spcPts val="5"/>
              </a:spcBef>
              <a:spcAft>
                <a:spcPts val="0"/>
              </a:spcAft>
              <a:buSzPts val="1200"/>
              <a:buFont typeface="Courier New" panose="02070309020205020404" pitchFamily="49" charset="0"/>
              <a:buChar char="o"/>
              <a:tabLst>
                <a:tab pos="979805" algn="l"/>
              </a:tabLst>
            </a:pPr>
            <a:endParaRPr lang="de-DE" sz="1200">
              <a:latin typeface="Calibri" panose="020F0502020204030204" pitchFamily="34" charset="0"/>
              <a:ea typeface="Courier New" panose="02070309020205020404" pitchFamily="49" charset="0"/>
              <a:cs typeface="Times New Roman" panose="02020603050405020304" pitchFamily="18" charset="0"/>
            </a:endParaRPr>
          </a:p>
          <a:p>
            <a:pPr marL="342900" marR="66040" lvl="0" indent="-342900">
              <a:lnSpc>
                <a:spcPts val="1480"/>
              </a:lnSpc>
              <a:spcBef>
                <a:spcPts val="5"/>
              </a:spcBef>
              <a:spcAft>
                <a:spcPts val="0"/>
              </a:spcAft>
              <a:buSzPts val="1200"/>
              <a:buFont typeface="Courier New" panose="02070309020205020404" pitchFamily="49" charset="0"/>
              <a:buChar char="o"/>
              <a:tabLst>
                <a:tab pos="979805" algn="l"/>
              </a:tabLst>
            </a:pPr>
            <a:r>
              <a:rPr lang="de-DE" sz="1200">
                <a:latin typeface="Calibri" panose="020F0502020204030204" pitchFamily="34" charset="0"/>
                <a:ea typeface="Courier New" panose="02070309020205020404" pitchFamily="49" charset="0"/>
                <a:cs typeface="Times New Roman" panose="02020603050405020304" pitchFamily="18" charset="0"/>
              </a:rPr>
              <a:t>Jeder</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offene Port</a:t>
            </a:r>
            <a:r>
              <a:rPr lang="de-DE" sz="120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stellt</a:t>
            </a:r>
            <a:r>
              <a:rPr lang="de-DE" sz="120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eine mögliche</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Sicherheitslücke </a:t>
            </a:r>
            <a:r>
              <a:rPr lang="de-DE" sz="1200">
                <a:latin typeface="Calibri" panose="020F0502020204030204" pitchFamily="34" charset="0"/>
                <a:ea typeface="Courier New" panose="02070309020205020404" pitchFamily="49" charset="0"/>
                <a:cs typeface="Times New Roman" panose="02020603050405020304" pitchFamily="18" charset="0"/>
              </a:rPr>
              <a:t>dar,</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die</a:t>
            </a:r>
            <a:r>
              <a:rPr lang="de-DE" sz="1200" spc="-5">
                <a:latin typeface="Calibri" panose="020F0502020204030204" pitchFamily="34" charset="0"/>
                <a:ea typeface="Courier New" panose="02070309020205020404" pitchFamily="49" charset="0"/>
                <a:cs typeface="Times New Roman" panose="02020603050405020304" pitchFamily="18" charset="0"/>
              </a:rPr>
              <a:t> angegriffen</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werden</a:t>
            </a:r>
            <a:r>
              <a:rPr lang="de-DE" sz="1200" spc="215">
                <a:latin typeface="Times New Roman" panose="02020603050405020304" pitchFamily="18"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kann</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marL="342900" lvl="0" indent="-342900">
              <a:lnSpc>
                <a:spcPts val="1465"/>
              </a:lnSpc>
              <a:spcBef>
                <a:spcPts val="35"/>
              </a:spcBef>
              <a:spcAft>
                <a:spcPts val="0"/>
              </a:spcAft>
              <a:buSzPts val="1200"/>
              <a:buFont typeface="Courier New" panose="02070309020205020404" pitchFamily="49" charset="0"/>
              <a:buChar char="o"/>
              <a:tabLst>
                <a:tab pos="979805" algn="l"/>
              </a:tabLst>
            </a:pPr>
            <a:r>
              <a:rPr lang="de-DE" sz="1200" spc="-5">
                <a:latin typeface="Calibri" panose="020F0502020204030204" pitchFamily="34" charset="0"/>
                <a:ea typeface="Courier New" panose="02070309020205020404" pitchFamily="49" charset="0"/>
                <a:cs typeface="Times New Roman" panose="02020603050405020304" pitchFamily="18" charset="0"/>
              </a:rPr>
              <a:t>Eingehender</a:t>
            </a:r>
            <a:r>
              <a:rPr lang="de-DE" sz="1200" spc="-5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Port</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marL="742950" marR="737235" lvl="1" indent="-285750">
              <a:lnSpc>
                <a:spcPct val="99000"/>
              </a:lnSpc>
              <a:spcAft>
                <a:spcPts val="0"/>
              </a:spcAft>
              <a:buSzPts val="1200"/>
              <a:buFont typeface="Microsoft Sans Serif" panose="020B0604020202020204" pitchFamily="34" charset="0"/>
              <a:buChar char="▪"/>
              <a:tabLst>
                <a:tab pos="143700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logische</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Kommunikationsöffnung</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auf</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Server,</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der</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auf</a:t>
            </a:r>
            <a:r>
              <a:rPr lang="de-DE" sz="1200" spc="18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Verbindung</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von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Client</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wartet</a:t>
            </a:r>
          </a:p>
          <a:p>
            <a:pPr marL="342900" lvl="0" indent="-342900">
              <a:lnSpc>
                <a:spcPts val="1495"/>
              </a:lnSpc>
              <a:spcBef>
                <a:spcPts val="35"/>
              </a:spcBef>
              <a:spcAft>
                <a:spcPts val="0"/>
              </a:spcAft>
              <a:buSzPts val="1200"/>
              <a:buFont typeface="Courier New" panose="02070309020205020404" pitchFamily="49" charset="0"/>
              <a:buChar char="o"/>
              <a:tabLst>
                <a:tab pos="979805" algn="l"/>
              </a:tabLst>
            </a:pPr>
            <a:r>
              <a:rPr lang="de-DE" sz="1200" spc="-5">
                <a:latin typeface="Calibri" panose="020F0502020204030204" pitchFamily="34" charset="0"/>
                <a:ea typeface="Courier New" panose="02070309020205020404" pitchFamily="49" charset="0"/>
                <a:cs typeface="Times New Roman" panose="02020603050405020304" pitchFamily="18" charset="0"/>
              </a:rPr>
              <a:t>C:\ net</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stop </a:t>
            </a:r>
            <a:r>
              <a:rPr lang="de-DE" sz="1200" i="1" spc="-5">
                <a:latin typeface="Calibri" panose="020F0502020204030204" pitchFamily="34" charset="0"/>
                <a:ea typeface="Courier New" panose="02070309020205020404" pitchFamily="49" charset="0"/>
                <a:cs typeface="Times New Roman" panose="02020603050405020304" pitchFamily="18" charset="0"/>
              </a:rPr>
              <a:t>service</a:t>
            </a:r>
            <a:endParaRPr lang="de-DE" sz="1100">
              <a:latin typeface="Calibri" panose="020F0502020204030204" pitchFamily="34" charset="0"/>
              <a:ea typeface="Courier New" panose="02070309020205020404" pitchFamily="49" charset="0"/>
              <a:cs typeface="Times New Roman" panose="02020603050405020304" pitchFamily="18" charset="0"/>
            </a:endParaRPr>
          </a:p>
          <a:p>
            <a:pPr marL="342900" lvl="0" indent="-342900">
              <a:lnSpc>
                <a:spcPts val="1495"/>
              </a:lnSpc>
              <a:buSzPts val="1200"/>
              <a:buFont typeface="Courier New" panose="02070309020205020404" pitchFamily="49" charset="0"/>
              <a:buChar char="o"/>
              <a:tabLst>
                <a:tab pos="979805" algn="l"/>
              </a:tabLst>
            </a:pPr>
            <a:r>
              <a:rPr lang="de-DE" sz="1200">
                <a:latin typeface="Calibri" panose="020F0502020204030204" pitchFamily="34" charset="0"/>
                <a:ea typeface="Courier New" panose="02070309020205020404" pitchFamily="49" charset="0"/>
                <a:cs typeface="Times New Roman" panose="02020603050405020304" pitchFamily="18" charset="0"/>
              </a:rPr>
              <a:t>#</a:t>
            </a:r>
            <a:r>
              <a:rPr lang="de-DE" sz="1200" spc="-5">
                <a:latin typeface="Calibri" panose="020F0502020204030204" pitchFamily="34" charset="0"/>
                <a:ea typeface="Courier New" panose="02070309020205020404" pitchFamily="49" charset="0"/>
                <a:cs typeface="Times New Roman" panose="02020603050405020304" pitchFamily="18" charset="0"/>
              </a:rPr>
              <a:t> sudo</a:t>
            </a:r>
            <a:r>
              <a:rPr lang="de-DE" sz="120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stop</a:t>
            </a:r>
            <a:r>
              <a:rPr lang="de-DE" sz="1200" spc="5">
                <a:latin typeface="Calibri" panose="020F0502020204030204" pitchFamily="34" charset="0"/>
                <a:ea typeface="Courier New" panose="02070309020205020404" pitchFamily="49" charset="0"/>
                <a:cs typeface="Times New Roman" panose="02020603050405020304" pitchFamily="18" charset="0"/>
              </a:rPr>
              <a:t> </a:t>
            </a:r>
            <a:r>
              <a:rPr lang="de-DE" sz="1200" i="1" spc="-5">
                <a:latin typeface="Calibri" panose="020F0502020204030204" pitchFamily="34" charset="0"/>
                <a:ea typeface="Courier New" panose="02070309020205020404" pitchFamily="49" charset="0"/>
                <a:cs typeface="Times New Roman" panose="02020603050405020304" pitchFamily="18" charset="0"/>
              </a:rPr>
              <a:t>service</a:t>
            </a:r>
            <a:endParaRPr lang="de-DE" sz="1100">
              <a:effectLst/>
              <a:latin typeface="Calibri" panose="020F0502020204030204" pitchFamily="34" charset="0"/>
              <a:ea typeface="Courier New" panose="02070309020205020404" pitchFamily="49" charset="0"/>
              <a:cs typeface="Times New Roman" panose="02020603050405020304" pitchFamily="18" charset="0"/>
            </a:endParaRPr>
          </a:p>
        </p:txBody>
      </p:sp>
      <p:pic>
        <p:nvPicPr>
          <p:cNvPr id="5" name="Grafik 4">
            <a:extLst>
              <a:ext uri="{FF2B5EF4-FFF2-40B4-BE49-F238E27FC236}">
                <a16:creationId xmlns:a16="http://schemas.microsoft.com/office/drawing/2014/main" id="{5E53D058-DDBF-45E1-8978-103816099531}"/>
              </a:ext>
            </a:extLst>
          </p:cNvPr>
          <p:cNvPicPr>
            <a:picLocks noChangeAspect="1"/>
          </p:cNvPicPr>
          <p:nvPr/>
        </p:nvPicPr>
        <p:blipFill>
          <a:blip r:embed="rId4"/>
          <a:stretch>
            <a:fillRect/>
          </a:stretch>
        </p:blipFill>
        <p:spPr>
          <a:xfrm>
            <a:off x="6261100" y="1290883"/>
            <a:ext cx="4363789" cy="4884737"/>
          </a:xfrm>
          <a:prstGeom prst="rect">
            <a:avLst/>
          </a:prstGeom>
        </p:spPr>
      </p:pic>
      <p:pic>
        <p:nvPicPr>
          <p:cNvPr id="11" name="Grafik 10">
            <a:extLst>
              <a:ext uri="{FF2B5EF4-FFF2-40B4-BE49-F238E27FC236}">
                <a16:creationId xmlns:a16="http://schemas.microsoft.com/office/drawing/2014/main" id="{BC3108A1-ECCD-47B5-A0AF-FA3CBE098151}"/>
              </a:ext>
            </a:extLst>
          </p:cNvPr>
          <p:cNvPicPr>
            <a:picLocks noChangeAspect="1"/>
          </p:cNvPicPr>
          <p:nvPr/>
        </p:nvPicPr>
        <p:blipFill>
          <a:blip r:embed="rId5"/>
          <a:stretch>
            <a:fillRect/>
          </a:stretch>
        </p:blipFill>
        <p:spPr>
          <a:xfrm>
            <a:off x="6239019" y="6091344"/>
            <a:ext cx="4379520" cy="570644"/>
          </a:xfrm>
          <a:prstGeom prst="rect">
            <a:avLst/>
          </a:prstGeom>
        </p:spPr>
      </p:pic>
    </p:spTree>
    <p:extLst>
      <p:ext uri="{BB962C8B-B14F-4D97-AF65-F5344CB8AC3E}">
        <p14:creationId xmlns:p14="http://schemas.microsoft.com/office/powerpoint/2010/main" val="186123138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831544"/>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15"/>
            </a:pPr>
            <a:r>
              <a:rPr lang="de-DE" sz="2000" b="1"/>
              <a:t>Netzwerk-Angriffe</a:t>
            </a:r>
          </a:p>
          <a:p>
            <a:pPr marL="457200" indent="-457200">
              <a:buFont typeface="+mj-lt"/>
              <a:buAutoNum type="arabicPeriod" startAt="15"/>
            </a:pPr>
            <a:endParaRPr lang="de-DE" sz="2000" b="1"/>
          </a:p>
          <a:p>
            <a:pPr marL="457200" indent="-457200">
              <a:buFont typeface="+mj-lt"/>
              <a:buAutoNum type="arabicPeriod" startAt="15"/>
            </a:pPr>
            <a:endParaRPr lang="de-DE" sz="2000" b="1"/>
          </a:p>
          <a:p>
            <a:pPr marL="457200" indent="-457200">
              <a:buFont typeface="+mj-lt"/>
              <a:buAutoNum type="arabicPeriod" startAt="15"/>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43B29DF6-5D4D-4D3D-9F7A-0F50548972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10" name="Rechteck 9">
            <a:extLst>
              <a:ext uri="{FF2B5EF4-FFF2-40B4-BE49-F238E27FC236}">
                <a16:creationId xmlns:a16="http://schemas.microsoft.com/office/drawing/2014/main" id="{6A1ED0AA-164A-4BC0-855B-C90BA5BD9165}"/>
              </a:ext>
            </a:extLst>
          </p:cNvPr>
          <p:cNvSpPr/>
          <p:nvPr/>
        </p:nvSpPr>
        <p:spPr>
          <a:xfrm>
            <a:off x="546100" y="2368404"/>
            <a:ext cx="9360408" cy="273280"/>
          </a:xfrm>
          <a:prstGeom prst="rect">
            <a:avLst/>
          </a:prstGeom>
        </p:spPr>
        <p:txBody>
          <a:bodyPr wrap="square">
            <a:spAutoFit/>
          </a:bodyPr>
          <a:lstStyle/>
          <a:p>
            <a:pPr marL="171450" marR="4095115" lvl="0" indent="-171450">
              <a:lnSpc>
                <a:spcPct val="98000"/>
              </a:lnSpc>
              <a:spcBef>
                <a:spcPts val="1475"/>
              </a:spcBef>
              <a:spcAft>
                <a:spcPts val="0"/>
              </a:spcAft>
              <a:buSzPts val="1200"/>
              <a:buFont typeface="Arial" panose="020B0604020202020204" pitchFamily="34" charset="0"/>
              <a:buChar char="•"/>
              <a:tabLst>
                <a:tab pos="294005" algn="l"/>
                <a:tab pos="521970" algn="l"/>
                <a:tab pos="1223010" algn="l"/>
              </a:tabLst>
            </a:pPr>
            <a:endParaRPr lang="de-DE" sz="1200" b="1" spc="-5">
              <a:ea typeface="Symbol" panose="05050102010706020507" pitchFamily="18" charset="2"/>
              <a:cs typeface="Times New Roman" panose="02020603050405020304" pitchFamily="18" charset="0"/>
            </a:endParaRPr>
          </a:p>
        </p:txBody>
      </p:sp>
      <p:sp>
        <p:nvSpPr>
          <p:cNvPr id="13" name="Rechteck 12">
            <a:extLst>
              <a:ext uri="{FF2B5EF4-FFF2-40B4-BE49-F238E27FC236}">
                <a16:creationId xmlns:a16="http://schemas.microsoft.com/office/drawing/2014/main" id="{B159320E-6B62-4420-B0A3-AED0C7DFC58A}"/>
              </a:ext>
            </a:extLst>
          </p:cNvPr>
          <p:cNvSpPr/>
          <p:nvPr/>
        </p:nvSpPr>
        <p:spPr>
          <a:xfrm>
            <a:off x="546100" y="2482153"/>
            <a:ext cx="5346700" cy="4931928"/>
          </a:xfrm>
          <a:prstGeom prst="rect">
            <a:avLst/>
          </a:prstGeom>
        </p:spPr>
        <p:txBody>
          <a:bodyPr>
            <a:spAutoFit/>
          </a:bodyPr>
          <a:lstStyle/>
          <a:p>
            <a:pPr marL="342900" lvl="0" indent="-342900">
              <a:buSzPts val="1200"/>
              <a:buFont typeface="Symbol" panose="05050102010706020507" pitchFamily="18" charset="2"/>
              <a:buChar char=""/>
              <a:tabLst>
                <a:tab pos="522605" algn="l"/>
              </a:tabLst>
            </a:pPr>
            <a:r>
              <a:rPr lang="de-DE" sz="1200" b="1" spc="-10" dirty="0" err="1">
                <a:latin typeface="Calibri" panose="020F0502020204030204" pitchFamily="34" charset="0"/>
                <a:ea typeface="Symbol" panose="05050102010706020507" pitchFamily="18" charset="2"/>
                <a:cs typeface="Times New Roman" panose="02020603050405020304" pitchFamily="18" charset="0"/>
              </a:rPr>
              <a:t>Denial</a:t>
            </a:r>
            <a:r>
              <a:rPr lang="de-DE" sz="1200" b="1" spc="-20" dirty="0">
                <a:latin typeface="Calibri" panose="020F0502020204030204" pitchFamily="34" charset="0"/>
                <a:ea typeface="Symbol" panose="05050102010706020507" pitchFamily="18" charset="2"/>
                <a:cs typeface="Times New Roman" panose="02020603050405020304" pitchFamily="18" charset="0"/>
              </a:rPr>
              <a:t> </a:t>
            </a:r>
            <a:r>
              <a:rPr lang="de-DE" sz="1200" b="1" spc="-5" dirty="0" err="1">
                <a:latin typeface="Calibri" panose="020F0502020204030204" pitchFamily="34" charset="0"/>
                <a:ea typeface="Symbol" panose="05050102010706020507" pitchFamily="18" charset="2"/>
                <a:cs typeface="Times New Roman" panose="02020603050405020304" pitchFamily="18" charset="0"/>
              </a:rPr>
              <a:t>of</a:t>
            </a:r>
            <a:r>
              <a:rPr lang="de-DE" sz="1200" b="1" spc="-20" dirty="0">
                <a:latin typeface="Calibri" panose="020F0502020204030204" pitchFamily="34" charset="0"/>
                <a:ea typeface="Symbol" panose="05050102010706020507" pitchFamily="18" charset="2"/>
                <a:cs typeface="Times New Roman" panose="02020603050405020304" pitchFamily="18" charset="0"/>
              </a:rPr>
              <a:t> </a:t>
            </a:r>
            <a:r>
              <a:rPr lang="de-DE" sz="1200" b="1" spc="-10" dirty="0">
                <a:latin typeface="Calibri" panose="020F0502020204030204" pitchFamily="34" charset="0"/>
                <a:ea typeface="Symbol" panose="05050102010706020507" pitchFamily="18" charset="2"/>
                <a:cs typeface="Times New Roman" panose="02020603050405020304" pitchFamily="18" charset="0"/>
              </a:rPr>
              <a:t>Service</a:t>
            </a:r>
            <a:endParaRPr lang="de-DE" sz="1200" b="1" dirty="0">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65"/>
              </a:lnSpc>
              <a:spcBef>
                <a:spcPts val="50"/>
              </a:spcBef>
              <a:spcAft>
                <a:spcPts val="0"/>
              </a:spcAft>
              <a:buSzPts val="1200"/>
              <a:buFont typeface="Courier New" panose="02070309020205020404" pitchFamily="49" charset="0"/>
              <a:buChar char="o"/>
              <a:tabLst>
                <a:tab pos="979805" algn="l"/>
              </a:tabLst>
            </a:pPr>
            <a:r>
              <a:rPr lang="de-DE" sz="1200" b="1" spc="-10" dirty="0" err="1">
                <a:latin typeface="Calibri" panose="020F0502020204030204" pitchFamily="34" charset="0"/>
                <a:ea typeface="Courier New" panose="02070309020205020404" pitchFamily="49" charset="0"/>
                <a:cs typeface="Times New Roman" panose="02020603050405020304" pitchFamily="18" charset="0"/>
              </a:rPr>
              <a:t>Denial</a:t>
            </a:r>
            <a:r>
              <a:rPr lang="de-DE" sz="1200" b="1" spc="-25" dirty="0">
                <a:latin typeface="Calibri" panose="020F0502020204030204" pitchFamily="34" charset="0"/>
                <a:ea typeface="Courier New" panose="02070309020205020404" pitchFamily="49" charset="0"/>
                <a:cs typeface="Times New Roman" panose="02020603050405020304" pitchFamily="18" charset="0"/>
              </a:rPr>
              <a:t> </a:t>
            </a:r>
            <a:r>
              <a:rPr lang="de-DE" sz="1200" b="1" spc="-5" dirty="0" err="1">
                <a:latin typeface="Calibri" panose="020F0502020204030204" pitchFamily="34" charset="0"/>
                <a:ea typeface="Courier New" panose="02070309020205020404" pitchFamily="49" charset="0"/>
                <a:cs typeface="Times New Roman" panose="02020603050405020304" pitchFamily="18" charset="0"/>
              </a:rPr>
              <a:t>of</a:t>
            </a:r>
            <a:r>
              <a:rPr lang="de-DE" sz="1200" b="1" spc="-25" dirty="0">
                <a:latin typeface="Calibri" panose="020F0502020204030204" pitchFamily="34" charset="0"/>
                <a:ea typeface="Courier New" panose="02070309020205020404" pitchFamily="49" charset="0"/>
                <a:cs typeface="Times New Roman" panose="02020603050405020304" pitchFamily="18" charset="0"/>
              </a:rPr>
              <a:t> </a:t>
            </a:r>
            <a:r>
              <a:rPr lang="de-DE" sz="1200" b="1" spc="-10" dirty="0">
                <a:latin typeface="Calibri" panose="020F0502020204030204" pitchFamily="34" charset="0"/>
                <a:ea typeface="Courier New" panose="02070309020205020404" pitchFamily="49" charset="0"/>
                <a:cs typeface="Times New Roman" panose="02020603050405020304" pitchFamily="18" charset="0"/>
              </a:rPr>
              <a:t>Service</a:t>
            </a:r>
            <a:r>
              <a:rPr lang="de-DE" sz="1200" b="1" spc="-30" dirty="0">
                <a:latin typeface="Calibri" panose="020F0502020204030204" pitchFamily="34" charset="0"/>
                <a:ea typeface="Courier New" panose="02070309020205020404" pitchFamily="49" charset="0"/>
                <a:cs typeface="Times New Roman" panose="02020603050405020304" pitchFamily="18" charset="0"/>
              </a:rPr>
              <a:t> </a:t>
            </a:r>
            <a:r>
              <a:rPr lang="de-DE" sz="1200" b="1" spc="-5" dirty="0">
                <a:latin typeface="Calibri" panose="020F0502020204030204" pitchFamily="34" charset="0"/>
                <a:ea typeface="Courier New" panose="02070309020205020404" pitchFamily="49" charset="0"/>
                <a:cs typeface="Times New Roman" panose="02020603050405020304" pitchFamily="18" charset="0"/>
              </a:rPr>
              <a:t>(</a:t>
            </a:r>
            <a:r>
              <a:rPr lang="de-DE" sz="1200" b="1" spc="-5" dirty="0" err="1">
                <a:latin typeface="Calibri" panose="020F0502020204030204" pitchFamily="34" charset="0"/>
                <a:ea typeface="Courier New" panose="02070309020205020404" pitchFamily="49" charset="0"/>
                <a:cs typeface="Times New Roman" panose="02020603050405020304" pitchFamily="18" charset="0"/>
              </a:rPr>
              <a:t>DoS</a:t>
            </a:r>
            <a:r>
              <a:rPr lang="de-DE" sz="1200" b="1" spc="-5" dirty="0">
                <a:latin typeface="Calibri" panose="020F0502020204030204" pitchFamily="34" charset="0"/>
                <a:ea typeface="Courier New" panose="02070309020205020404" pitchFamily="49" charset="0"/>
                <a:cs typeface="Times New Roman" panose="02020603050405020304" pitchFamily="18" charset="0"/>
              </a:rPr>
              <a:t>)</a:t>
            </a:r>
            <a:endParaRPr lang="de-DE" sz="1100" dirty="0">
              <a:latin typeface="Calibri" panose="020F0502020204030204" pitchFamily="34" charset="0"/>
              <a:ea typeface="Courier New" panose="02070309020205020404" pitchFamily="49" charset="0"/>
              <a:cs typeface="Times New Roman" panose="02020603050405020304" pitchFamily="18" charset="0"/>
            </a:endParaRPr>
          </a:p>
          <a:p>
            <a:pPr marL="1143000" marR="324485" lvl="2" indent="-228600">
              <a:lnSpc>
                <a:spcPct val="99000"/>
              </a:lnSpc>
              <a:spcAft>
                <a:spcPts val="0"/>
              </a:spcAft>
              <a:buSzPts val="1200"/>
              <a:buFont typeface="Microsoft Sans Serif" panose="020B0604020202020204" pitchFamily="34" charset="0"/>
              <a:buChar char="▪"/>
              <a:tabLst>
                <a:tab pos="1437005" algn="l"/>
              </a:tabLst>
            </a:pPr>
            <a:r>
              <a:rPr lang="de-DE" sz="1200" spc="-5" dirty="0">
                <a:latin typeface="Calibri" panose="020F0502020204030204" pitchFamily="34" charset="0"/>
                <a:ea typeface="Microsoft Sans Serif" panose="020B0604020202020204" pitchFamily="34" charset="0"/>
                <a:cs typeface="Times New Roman" panose="02020603050405020304" pitchFamily="18" charset="0"/>
              </a:rPr>
              <a:t>Ein</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 Begriff,</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viele</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verschiedene</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Arten</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von</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Angriffen beschreibt,</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5" dirty="0">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versuchen,</a:t>
            </a:r>
            <a:r>
              <a:rPr lang="de-DE"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Ressourcen</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eines</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Computers</a:t>
            </a:r>
            <a:r>
              <a:rPr lang="de-DE"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oder</a:t>
            </a:r>
            <a:r>
              <a:rPr lang="de-DE"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Servers</a:t>
            </a:r>
            <a:r>
              <a:rPr lang="de-DE"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unzugänglich</a:t>
            </a:r>
            <a:r>
              <a:rPr lang="de-DE" sz="1200" spc="255" dirty="0">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zu</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machen</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1600200" lvl="3" indent="-228600">
              <a:lnSpc>
                <a:spcPts val="1525"/>
              </a:lnSpc>
              <a:spcBef>
                <a:spcPts val="20"/>
              </a:spcBef>
              <a:spcAft>
                <a:spcPts val="0"/>
              </a:spcAft>
              <a:buSzPts val="1200"/>
              <a:buFont typeface="Symbol" panose="05050102010706020507" pitchFamily="18" charset="2"/>
              <a:buChar char=""/>
              <a:tabLst>
                <a:tab pos="1894840" algn="l"/>
              </a:tabLst>
            </a:pPr>
            <a:r>
              <a:rPr lang="de-DE" sz="1200" spc="-5" dirty="0">
                <a:latin typeface="Calibri" panose="020F0502020204030204" pitchFamily="34" charset="0"/>
                <a:ea typeface="Symbol" panose="05050102010706020507" pitchFamily="18" charset="2"/>
                <a:cs typeface="Times New Roman" panose="02020603050405020304" pitchFamily="18" charset="0"/>
              </a:rPr>
              <a:t>Hochwasser-Angriffe (Flooding </a:t>
            </a:r>
            <a:r>
              <a:rPr lang="de-DE" sz="1200" spc="-5" dirty="0" err="1">
                <a:latin typeface="Calibri" panose="020F0502020204030204" pitchFamily="34" charset="0"/>
                <a:ea typeface="Symbol" panose="05050102010706020507" pitchFamily="18" charset="2"/>
                <a:cs typeface="Times New Roman" panose="02020603050405020304" pitchFamily="18" charset="0"/>
              </a:rPr>
              <a:t>Attack</a:t>
            </a:r>
            <a:r>
              <a:rPr lang="de-DE" sz="1200" spc="-5" dirty="0">
                <a:latin typeface="Calibri" panose="020F0502020204030204" pitchFamily="34" charset="0"/>
                <a:ea typeface="Symbol" panose="05050102010706020507" pitchFamily="18" charset="2"/>
                <a:cs typeface="Times New Roman" panose="02020603050405020304" pitchFamily="18" charset="0"/>
              </a:rPr>
              <a:t>)</a:t>
            </a:r>
            <a:endParaRPr lang="de-DE" sz="1200" dirty="0">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20"/>
              </a:lnSpc>
              <a:buSzPts val="1200"/>
              <a:buFont typeface="Symbol" panose="05050102010706020507" pitchFamily="18" charset="2"/>
              <a:buChar char=""/>
              <a:tabLst>
                <a:tab pos="1894840" algn="l"/>
              </a:tabLst>
            </a:pPr>
            <a:r>
              <a:rPr lang="de-DE" sz="1200" dirty="0">
                <a:latin typeface="Calibri" panose="020F0502020204030204" pitchFamily="34" charset="0"/>
                <a:ea typeface="Symbol" panose="05050102010706020507" pitchFamily="18" charset="2"/>
                <a:cs typeface="Times New Roman" panose="02020603050405020304" pitchFamily="18" charset="0"/>
              </a:rPr>
              <a:t>Ping</a:t>
            </a:r>
            <a:r>
              <a:rPr lang="de-DE" sz="1200" spc="-25" dirty="0">
                <a:latin typeface="Calibri" panose="020F0502020204030204" pitchFamily="34" charset="0"/>
                <a:ea typeface="Symbol" panose="05050102010706020507" pitchFamily="18" charset="2"/>
                <a:cs typeface="Times New Roman" panose="02020603050405020304" pitchFamily="18" charset="0"/>
              </a:rPr>
              <a:t> </a:t>
            </a:r>
            <a:r>
              <a:rPr lang="de-DE" sz="1200" dirty="0">
                <a:latin typeface="Calibri" panose="020F0502020204030204" pitchFamily="34" charset="0"/>
                <a:ea typeface="Symbol" panose="05050102010706020507" pitchFamily="18" charset="2"/>
                <a:cs typeface="Times New Roman" panose="02020603050405020304" pitchFamily="18" charset="0"/>
              </a:rPr>
              <a:t>des</a:t>
            </a:r>
            <a:r>
              <a:rPr lang="de-DE" sz="1200" spc="-10"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Todes (Ping </a:t>
            </a:r>
            <a:r>
              <a:rPr lang="de-DE" sz="1200" spc="-5" dirty="0" err="1">
                <a:latin typeface="Calibri" panose="020F0502020204030204" pitchFamily="34" charset="0"/>
                <a:ea typeface="Symbol" panose="05050102010706020507" pitchFamily="18" charset="2"/>
                <a:cs typeface="Times New Roman" panose="02020603050405020304" pitchFamily="18" charset="0"/>
              </a:rPr>
              <a:t>of</a:t>
            </a:r>
            <a:r>
              <a:rPr lang="de-DE" sz="1200" spc="-5" dirty="0">
                <a:latin typeface="Calibri" panose="020F0502020204030204" pitchFamily="34" charset="0"/>
                <a:ea typeface="Symbol" panose="05050102010706020507" pitchFamily="18" charset="2"/>
                <a:cs typeface="Times New Roman" panose="02020603050405020304" pitchFamily="18" charset="0"/>
              </a:rPr>
              <a:t> Death)</a:t>
            </a:r>
            <a:endParaRPr lang="de-DE" sz="1200" dirty="0">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20"/>
              </a:lnSpc>
              <a:buSzPts val="1200"/>
              <a:buFont typeface="Symbol" panose="05050102010706020507" pitchFamily="18" charset="2"/>
              <a:buChar char=""/>
              <a:tabLst>
                <a:tab pos="1894840" algn="l"/>
              </a:tabLst>
            </a:pPr>
            <a:r>
              <a:rPr lang="de-DE" sz="1200" spc="-5" dirty="0" err="1">
                <a:latin typeface="Calibri" panose="020F0502020204030204" pitchFamily="34" charset="0"/>
                <a:ea typeface="Symbol" panose="05050102010706020507" pitchFamily="18" charset="2"/>
                <a:cs typeface="Times New Roman" panose="02020603050405020304" pitchFamily="18" charset="0"/>
              </a:rPr>
              <a:t>Teardrop</a:t>
            </a:r>
            <a:r>
              <a:rPr lang="de-DE" sz="1200" spc="-5" dirty="0">
                <a:latin typeface="Calibri" panose="020F0502020204030204" pitchFamily="34" charset="0"/>
                <a:ea typeface="Symbol" panose="05050102010706020507" pitchFamily="18" charset="2"/>
                <a:cs typeface="Times New Roman" panose="02020603050405020304" pitchFamily="18" charset="0"/>
              </a:rPr>
              <a:t>-Attacke</a:t>
            </a:r>
            <a:endParaRPr lang="de-DE" sz="1200" dirty="0">
              <a:latin typeface="Calibri" panose="020F0502020204030204" pitchFamily="34" charset="0"/>
              <a:ea typeface="Symbol" panose="05050102010706020507" pitchFamily="18" charset="2"/>
              <a:cs typeface="Times New Roman" panose="02020603050405020304" pitchFamily="18" charset="0"/>
            </a:endParaRPr>
          </a:p>
          <a:p>
            <a:pPr marL="1600200" lvl="3" indent="-228600">
              <a:spcBef>
                <a:spcPts val="5"/>
              </a:spcBef>
              <a:spcAft>
                <a:spcPts val="0"/>
              </a:spcAft>
              <a:buSzPts val="1200"/>
              <a:buFont typeface="Symbol" panose="05050102010706020507" pitchFamily="18" charset="2"/>
              <a:buChar char=""/>
              <a:tabLst>
                <a:tab pos="1894840" algn="l"/>
              </a:tabLst>
            </a:pPr>
            <a:r>
              <a:rPr lang="de-DE" sz="1200" spc="-5" dirty="0">
                <a:latin typeface="Calibri" panose="020F0502020204030204" pitchFamily="34" charset="0"/>
                <a:ea typeface="Symbol" panose="05050102010706020507" pitchFamily="18" charset="2"/>
                <a:cs typeface="Times New Roman" panose="02020603050405020304" pitchFamily="18" charset="0"/>
              </a:rPr>
              <a:t>Permanente</a:t>
            </a:r>
            <a:r>
              <a:rPr lang="de-DE" sz="1200" spc="-65" dirty="0">
                <a:latin typeface="Calibri" panose="020F0502020204030204" pitchFamily="34" charset="0"/>
                <a:ea typeface="Symbol" panose="05050102010706020507" pitchFamily="18" charset="2"/>
                <a:cs typeface="Times New Roman" panose="02020603050405020304" pitchFamily="18" charset="0"/>
              </a:rPr>
              <a:t> </a:t>
            </a:r>
            <a:r>
              <a:rPr lang="de-DE" sz="1200" spc="-5" dirty="0" err="1">
                <a:latin typeface="Calibri" panose="020F0502020204030204" pitchFamily="34" charset="0"/>
                <a:ea typeface="Symbol" panose="05050102010706020507" pitchFamily="18" charset="2"/>
                <a:cs typeface="Times New Roman" panose="02020603050405020304" pitchFamily="18" charset="0"/>
              </a:rPr>
              <a:t>DoS</a:t>
            </a:r>
            <a:endParaRPr lang="de-DE" sz="1200" dirty="0">
              <a:latin typeface="Calibri" panose="020F0502020204030204" pitchFamily="34" charset="0"/>
              <a:ea typeface="Symbol" panose="05050102010706020507" pitchFamily="18" charset="2"/>
              <a:cs typeface="Times New Roman" panose="02020603050405020304" pitchFamily="18" charset="0"/>
            </a:endParaRPr>
          </a:p>
          <a:p>
            <a:pPr marL="1600200" lvl="3" indent="-228600">
              <a:spcBef>
                <a:spcPts val="5"/>
              </a:spcBef>
              <a:spcAft>
                <a:spcPts val="0"/>
              </a:spcAft>
              <a:buSzPts val="1200"/>
              <a:buFont typeface="Symbol" panose="05050102010706020507" pitchFamily="18" charset="2"/>
              <a:buChar char=""/>
              <a:tabLst>
                <a:tab pos="1894840" algn="l"/>
              </a:tabLst>
            </a:pPr>
            <a:r>
              <a:rPr lang="de-DE" sz="1200" spc="-5" dirty="0">
                <a:latin typeface="Calibri" panose="020F0502020204030204" pitchFamily="34" charset="0"/>
                <a:ea typeface="Symbol" panose="05050102010706020507" pitchFamily="18" charset="2"/>
                <a:cs typeface="Times New Roman" panose="02020603050405020304" pitchFamily="18" charset="0"/>
              </a:rPr>
              <a:t>Fork</a:t>
            </a:r>
            <a:r>
              <a:rPr lang="de-DE" sz="1200" spc="-20"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Bomb</a:t>
            </a:r>
            <a:endParaRPr lang="de-DE" sz="1200" dirty="0">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0"/>
              </a:lnSpc>
              <a:spcBef>
                <a:spcPts val="35"/>
              </a:spcBef>
              <a:spcAft>
                <a:spcPts val="0"/>
              </a:spcAft>
              <a:buSzPts val="1200"/>
              <a:buFont typeface="Courier New" panose="02070309020205020404" pitchFamily="49" charset="0"/>
              <a:buChar char="o"/>
              <a:tabLst>
                <a:tab pos="979805" algn="l"/>
              </a:tabLst>
            </a:pPr>
            <a:r>
              <a:rPr lang="de-DE" sz="1200" b="1" spc="-5" dirty="0">
                <a:latin typeface="Calibri" panose="020F0502020204030204" pitchFamily="34" charset="0"/>
                <a:ea typeface="Courier New" panose="02070309020205020404" pitchFamily="49" charset="0"/>
                <a:cs typeface="Times New Roman" panose="02020603050405020304" pitchFamily="18" charset="0"/>
              </a:rPr>
              <a:t>FLUT angriff (Flood </a:t>
            </a:r>
            <a:r>
              <a:rPr lang="de-DE" sz="1200" b="1" spc="-5" dirty="0" err="1">
                <a:latin typeface="Calibri" panose="020F0502020204030204" pitchFamily="34" charset="0"/>
                <a:ea typeface="Courier New" panose="02070309020205020404" pitchFamily="49" charset="0"/>
                <a:cs typeface="Times New Roman" panose="02020603050405020304" pitchFamily="18" charset="0"/>
              </a:rPr>
              <a:t>Attack</a:t>
            </a:r>
            <a:r>
              <a:rPr lang="de-DE" sz="1200" b="1" spc="-5" dirty="0">
                <a:latin typeface="Calibri" panose="020F0502020204030204" pitchFamily="34" charset="0"/>
                <a:ea typeface="Courier New" panose="02070309020205020404" pitchFamily="49" charset="0"/>
                <a:cs typeface="Times New Roman" panose="02020603050405020304" pitchFamily="18" charset="0"/>
              </a:rPr>
              <a:t>) (Puffer wird überlastet)</a:t>
            </a:r>
            <a:endParaRPr lang="de-DE" sz="1200" b="1" dirty="0">
              <a:latin typeface="Calibri" panose="020F0502020204030204" pitchFamily="34" charset="0"/>
              <a:ea typeface="Courier New" panose="02070309020205020404" pitchFamily="49" charset="0"/>
              <a:cs typeface="Times New Roman" panose="02020603050405020304" pitchFamily="18" charset="0"/>
            </a:endParaRPr>
          </a:p>
          <a:p>
            <a:pPr marL="1143000" marR="584200" lvl="2" indent="-228600">
              <a:lnSpc>
                <a:spcPct val="99000"/>
              </a:lnSpc>
              <a:spcAft>
                <a:spcPts val="0"/>
              </a:spcAft>
              <a:buSzPts val="1200"/>
              <a:buFont typeface="Microsoft Sans Serif" panose="020B0604020202020204" pitchFamily="34" charset="0"/>
              <a:buChar char="▪"/>
              <a:tabLst>
                <a:tab pos="1437005" algn="l"/>
              </a:tabLst>
            </a:pPr>
            <a:r>
              <a:rPr lang="de-DE" sz="1200" dirty="0">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spezielle</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Art</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von</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err="1">
                <a:latin typeface="Calibri" panose="020F0502020204030204" pitchFamily="34" charset="0"/>
                <a:ea typeface="Microsoft Sans Serif" panose="020B0604020202020204" pitchFamily="34" charset="0"/>
                <a:cs typeface="Times New Roman" panose="02020603050405020304" pitchFamily="18" charset="0"/>
              </a:rPr>
              <a:t>DoS</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bei</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versucht</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wird,</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mehr</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Pakete</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an</a:t>
            </a:r>
            <a:r>
              <a:rPr lang="de-DE" sz="1200" spc="185" dirty="0">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einen</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einzelnen</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Server</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oder</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Host</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zu</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senden,</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als</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dieser</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verarbeiten</a:t>
            </a:r>
            <a:r>
              <a:rPr lang="de-DE" sz="1200" spc="215" dirty="0">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kann</a:t>
            </a:r>
          </a:p>
          <a:p>
            <a:r>
              <a:rPr lang="en-US" dirty="0"/>
              <a:t> </a:t>
            </a:r>
            <a:endParaRPr lang="de-DE" sz="1200" dirty="0"/>
          </a:p>
          <a:p>
            <a:pPr lvl="1"/>
            <a:r>
              <a:rPr lang="de-DE" sz="1200" b="1" dirty="0"/>
              <a:t>Ping Flut (Flooding)</a:t>
            </a:r>
          </a:p>
          <a:p>
            <a:pPr lvl="2"/>
            <a:r>
              <a:rPr lang="de-DE" sz="1200" dirty="0"/>
              <a:t>Ein Angreifer versucht, den Server zu überfluten, indem er zu viele ICMP-Echo-Request-Pakete (sogenannte Pings) sendet</a:t>
            </a:r>
          </a:p>
          <a:p>
            <a:pPr lvl="1"/>
            <a:r>
              <a:rPr lang="de-DE" sz="1200" b="1" dirty="0"/>
              <a:t>Schlumpf-Attacke (</a:t>
            </a:r>
            <a:r>
              <a:rPr lang="de-DE" sz="1200" b="1" dirty="0" err="1"/>
              <a:t>Smurf</a:t>
            </a:r>
            <a:r>
              <a:rPr lang="de-DE" sz="1200" b="1" dirty="0"/>
              <a:t> </a:t>
            </a:r>
            <a:r>
              <a:rPr lang="de-DE" sz="1200" b="1" dirty="0" err="1"/>
              <a:t>attack</a:t>
            </a:r>
            <a:r>
              <a:rPr lang="de-DE" sz="1200" b="1" dirty="0"/>
              <a:t>)</a:t>
            </a:r>
          </a:p>
          <a:p>
            <a:pPr lvl="2"/>
            <a:r>
              <a:rPr lang="de-DE" sz="1200" dirty="0"/>
              <a:t>Der Angreifer sendet einen Ping an die Broadcast-Adresse des Subnetzes, und die Geräte antworten mit einer gefälschten IP (Opfer-Server), was Bandbreite und Verarbeitungszeit verbraucht</a:t>
            </a:r>
          </a:p>
          <a:p>
            <a:r>
              <a:rPr lang="de-DE" dirty="0"/>
              <a:t> </a:t>
            </a:r>
            <a:endParaRPr lang="de-DE" sz="1600" dirty="0"/>
          </a:p>
          <a:p>
            <a:pPr marL="1143000" marR="584200" lvl="2" indent="-228600">
              <a:lnSpc>
                <a:spcPct val="99000"/>
              </a:lnSpc>
              <a:spcAft>
                <a:spcPts val="0"/>
              </a:spcAft>
              <a:buSzPts val="1200"/>
              <a:buFont typeface="Microsoft Sans Serif" panose="020B0604020202020204" pitchFamily="34" charset="0"/>
              <a:buChar char="▪"/>
              <a:tabLst>
                <a:tab pos="1437005" algn="l"/>
              </a:tabLst>
            </a:pPr>
            <a:endParaRPr lang="de-DE" sz="1200" dirty="0">
              <a:effectLst/>
              <a:latin typeface="Calibri" panose="020F0502020204030204" pitchFamily="34" charset="0"/>
              <a:ea typeface="Microsoft Sans Serif" panose="020B0604020202020204" pitchFamily="34" charset="0"/>
              <a:cs typeface="Times New Roman" panose="02020603050405020304" pitchFamily="18" charset="0"/>
            </a:endParaRPr>
          </a:p>
        </p:txBody>
      </p:sp>
      <p:pic>
        <p:nvPicPr>
          <p:cNvPr id="16" name="image36.png">
            <a:extLst>
              <a:ext uri="{FF2B5EF4-FFF2-40B4-BE49-F238E27FC236}">
                <a16:creationId xmlns:a16="http://schemas.microsoft.com/office/drawing/2014/main" id="{0E90C400-AFB4-4094-8AB0-F1CDCD36464F}"/>
              </a:ext>
            </a:extLst>
          </p:cNvPr>
          <p:cNvPicPr/>
          <p:nvPr/>
        </p:nvPicPr>
        <p:blipFill>
          <a:blip r:embed="rId4" cstate="print"/>
          <a:stretch>
            <a:fillRect/>
          </a:stretch>
        </p:blipFill>
        <p:spPr>
          <a:xfrm>
            <a:off x="4530610" y="1275372"/>
            <a:ext cx="3149600" cy="1600835"/>
          </a:xfrm>
          <a:prstGeom prst="rect">
            <a:avLst/>
          </a:prstGeom>
        </p:spPr>
      </p:pic>
      <p:pic>
        <p:nvPicPr>
          <p:cNvPr id="17" name="image37.png">
            <a:extLst>
              <a:ext uri="{FF2B5EF4-FFF2-40B4-BE49-F238E27FC236}">
                <a16:creationId xmlns:a16="http://schemas.microsoft.com/office/drawing/2014/main" id="{3878AFA5-4E4D-4DCF-939C-637B7E545E13}"/>
              </a:ext>
            </a:extLst>
          </p:cNvPr>
          <p:cNvPicPr/>
          <p:nvPr/>
        </p:nvPicPr>
        <p:blipFill>
          <a:blip r:embed="rId5" cstate="print"/>
          <a:stretch>
            <a:fillRect/>
          </a:stretch>
        </p:blipFill>
        <p:spPr>
          <a:xfrm>
            <a:off x="6506718" y="3008458"/>
            <a:ext cx="3399790" cy="1957705"/>
          </a:xfrm>
          <a:prstGeom prst="rect">
            <a:avLst/>
          </a:prstGeom>
        </p:spPr>
      </p:pic>
    </p:spTree>
    <p:extLst>
      <p:ext uri="{BB962C8B-B14F-4D97-AF65-F5344CB8AC3E}">
        <p14:creationId xmlns:p14="http://schemas.microsoft.com/office/powerpoint/2010/main" val="190297172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8298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831544"/>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15"/>
            </a:pPr>
            <a:r>
              <a:rPr lang="de-DE" sz="2000" b="1"/>
              <a:t>Netzwerk-Angriffe</a:t>
            </a:r>
          </a:p>
          <a:p>
            <a:pPr marL="457200" indent="-457200">
              <a:buFont typeface="+mj-lt"/>
              <a:buAutoNum type="arabicPeriod" startAt="15"/>
            </a:pPr>
            <a:endParaRPr lang="de-DE" sz="2000" b="1"/>
          </a:p>
          <a:p>
            <a:pPr marL="457200" indent="-457200">
              <a:buFont typeface="+mj-lt"/>
              <a:buAutoNum type="arabicPeriod" startAt="15"/>
            </a:pPr>
            <a:endParaRPr lang="de-DE" sz="2000" b="1"/>
          </a:p>
          <a:p>
            <a:pPr marL="457200" indent="-457200">
              <a:buFont typeface="+mj-lt"/>
              <a:buAutoNum type="arabicPeriod" startAt="15"/>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43B29DF6-5D4D-4D3D-9F7A-0F50548972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10" name="Rechteck 9">
            <a:extLst>
              <a:ext uri="{FF2B5EF4-FFF2-40B4-BE49-F238E27FC236}">
                <a16:creationId xmlns:a16="http://schemas.microsoft.com/office/drawing/2014/main" id="{6A1ED0AA-164A-4BC0-855B-C90BA5BD9165}"/>
              </a:ext>
            </a:extLst>
          </p:cNvPr>
          <p:cNvSpPr/>
          <p:nvPr/>
        </p:nvSpPr>
        <p:spPr>
          <a:xfrm>
            <a:off x="546100" y="2368404"/>
            <a:ext cx="9360408" cy="273280"/>
          </a:xfrm>
          <a:prstGeom prst="rect">
            <a:avLst/>
          </a:prstGeom>
        </p:spPr>
        <p:txBody>
          <a:bodyPr wrap="square">
            <a:spAutoFit/>
          </a:bodyPr>
          <a:lstStyle/>
          <a:p>
            <a:pPr marL="171450" marR="4095115" lvl="0" indent="-171450">
              <a:lnSpc>
                <a:spcPct val="98000"/>
              </a:lnSpc>
              <a:spcBef>
                <a:spcPts val="1475"/>
              </a:spcBef>
              <a:spcAft>
                <a:spcPts val="0"/>
              </a:spcAft>
              <a:buSzPts val="1200"/>
              <a:buFont typeface="Arial" panose="020B0604020202020204" pitchFamily="34" charset="0"/>
              <a:buChar char="•"/>
              <a:tabLst>
                <a:tab pos="294005" algn="l"/>
                <a:tab pos="521970" algn="l"/>
                <a:tab pos="1223010" algn="l"/>
              </a:tabLst>
            </a:pPr>
            <a:endParaRPr lang="de-DE" sz="1200" b="1" spc="-5">
              <a:ea typeface="Symbol" panose="05050102010706020507" pitchFamily="18" charset="2"/>
              <a:cs typeface="Times New Roman" panose="02020603050405020304" pitchFamily="18" charset="0"/>
            </a:endParaRPr>
          </a:p>
        </p:txBody>
      </p:sp>
      <p:sp>
        <p:nvSpPr>
          <p:cNvPr id="2" name="Rechteck 1">
            <a:extLst>
              <a:ext uri="{FF2B5EF4-FFF2-40B4-BE49-F238E27FC236}">
                <a16:creationId xmlns:a16="http://schemas.microsoft.com/office/drawing/2014/main" id="{7063BEBB-52F4-475B-AD6A-00FB6451399F}"/>
              </a:ext>
            </a:extLst>
          </p:cNvPr>
          <p:cNvSpPr/>
          <p:nvPr/>
        </p:nvSpPr>
        <p:spPr>
          <a:xfrm>
            <a:off x="666357" y="2460888"/>
            <a:ext cx="5346700" cy="516936"/>
          </a:xfrm>
          <a:prstGeom prst="rect">
            <a:avLst/>
          </a:prstGeom>
        </p:spPr>
        <p:txBody>
          <a:bodyPr>
            <a:spAutoFit/>
          </a:bodyPr>
          <a:lstStyle/>
          <a:p>
            <a:pPr>
              <a:lnSpc>
                <a:spcPct val="107000"/>
              </a:lnSpc>
              <a:spcAft>
                <a:spcPts val="800"/>
              </a:spcAft>
            </a:pPr>
            <a:r>
              <a:rPr lang="en-US" sz="1000">
                <a:latin typeface="Calibri" panose="020F0502020204030204" pitchFamily="34" charset="0"/>
                <a:ea typeface="Calibri" panose="020F0502020204030204" pitchFamily="34" charset="0"/>
                <a:cs typeface="Calibri" panose="020F0502020204030204" pitchFamily="34" charset="0"/>
              </a:rPr>
              <a:t> </a:t>
            </a:r>
            <a:endParaRPr lang="de-DE"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a:latin typeface="Calibri" panose="020F0502020204030204" pitchFamily="34" charset="0"/>
                <a:ea typeface="Calibri" panose="020F0502020204030204" pitchFamily="34" charset="0"/>
                <a:cs typeface="Calibri" panose="020F0502020204030204" pitchFamily="34" charset="0"/>
              </a:rPr>
              <a:t> </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hteck 3">
            <a:extLst>
              <a:ext uri="{FF2B5EF4-FFF2-40B4-BE49-F238E27FC236}">
                <a16:creationId xmlns:a16="http://schemas.microsoft.com/office/drawing/2014/main" id="{664EDFD9-03DF-4079-8448-B152E05B70DE}"/>
              </a:ext>
            </a:extLst>
          </p:cNvPr>
          <p:cNvSpPr/>
          <p:nvPr/>
        </p:nvSpPr>
        <p:spPr>
          <a:xfrm>
            <a:off x="88900" y="2319580"/>
            <a:ext cx="6553200" cy="1392945"/>
          </a:xfrm>
          <a:prstGeom prst="rect">
            <a:avLst/>
          </a:prstGeom>
        </p:spPr>
        <p:txBody>
          <a:bodyPr wrap="square">
            <a:spAutoFit/>
          </a:bodyPr>
          <a:lstStyle/>
          <a:p>
            <a:pPr marL="742950" lvl="1" indent="-285750">
              <a:lnSpc>
                <a:spcPts val="1470"/>
              </a:lnSpc>
              <a:buSzPts val="1200"/>
              <a:buFont typeface="Courier New" panose="02070309020205020404" pitchFamily="49" charset="0"/>
              <a:buChar char="o"/>
              <a:tabLst>
                <a:tab pos="9671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Fraggle-Angriff</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143000" marR="482600" lvl="2" indent="-228600">
              <a:lnSpc>
                <a:spcPct val="99000"/>
              </a:lnSpc>
              <a:spcAft>
                <a:spcPts val="0"/>
              </a:spcAft>
              <a:buSzPts val="1200"/>
              <a:buFont typeface="Microsoft Sans Serif" panose="020B0604020202020204" pitchFamily="34" charset="0"/>
              <a:buChar char="▪"/>
              <a:tabLst>
                <a:tab pos="142430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Angreifer</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sendet</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ein</a:t>
            </a:r>
            <a:r>
              <a:rPr lang="de-DE" sz="1200" spc="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UDP-Echopaket</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an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Port</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7</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10">
                <a:latin typeface="Calibri" panose="020F0502020204030204" pitchFamily="34" charset="0"/>
                <a:ea typeface="Microsoft Sans Serif" panose="020B0604020202020204" pitchFamily="34" charset="0"/>
                <a:cs typeface="Times New Roman" panose="02020603050405020304" pitchFamily="18" charset="0"/>
              </a:rPr>
              <a:t>(ECHO)</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und</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Port</a:t>
            </a:r>
            <a:r>
              <a:rPr lang="de-DE" sz="1200" spc="11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19</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(CHARGEN),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um</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Server</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mit</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UDP-Paketen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zu</a:t>
            </a:r>
            <a:r>
              <a:rPr lang="de-DE" sz="1200" spc="21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überfluten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65"/>
              </a:lnSpc>
              <a:spcBef>
                <a:spcPts val="45"/>
              </a:spcBef>
              <a:buSzPts val="1200"/>
              <a:buFont typeface="Courier New" panose="02070309020205020404" pitchFamily="49" charset="0"/>
              <a:buChar char="o"/>
              <a:tabLst>
                <a:tab pos="967105" algn="l"/>
              </a:tabLst>
            </a:pPr>
            <a:r>
              <a:rPr lang="de-DE" sz="1200" b="1">
                <a:latin typeface="Calibri" panose="020F0502020204030204" pitchFamily="34" charset="0"/>
                <a:ea typeface="Courier New" panose="02070309020205020404" pitchFamily="49" charset="0"/>
                <a:cs typeface="Times New Roman" panose="02020603050405020304" pitchFamily="18" charset="0"/>
              </a:rPr>
              <a:t>SYN-Flut</a:t>
            </a:r>
          </a:p>
          <a:p>
            <a:pPr marL="1143000" marR="420370" lvl="2" indent="-228600">
              <a:lnSpc>
                <a:spcPct val="99000"/>
              </a:lnSpc>
              <a:spcAft>
                <a:spcPts val="0"/>
              </a:spcAft>
              <a:buSzPts val="1200"/>
              <a:buFont typeface="Microsoft Sans Serif" panose="020B0604020202020204" pitchFamily="34" charset="0"/>
              <a:buChar char="▪"/>
              <a:tabLst>
                <a:tab pos="14243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Variante</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eines</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Denial-of-Service-Angriffs</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(DOS),</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bei</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dem</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der</a:t>
            </a:r>
            <a:r>
              <a:rPr lang="de-DE" sz="1200" spc="33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Angreifer</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mehrere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TCP-Sitzungen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initiiert,</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aber</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nie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den</a:t>
            </a:r>
            <a:r>
              <a:rPr lang="de-DE" sz="1200" spc="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3-Wege-</a:t>
            </a:r>
            <a:r>
              <a:rPr lang="de-DE" sz="1200" spc="18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Handshake</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abschließt</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4243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Flood-Wächter,</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Timeouts</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und</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IPS</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können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SYN-Floods</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verhindern</a:t>
            </a:r>
            <a:endParaRPr lang="de-DE" sz="1200">
              <a:effectLst/>
              <a:latin typeface="Calibri" panose="020F0502020204030204" pitchFamily="34" charset="0"/>
              <a:ea typeface="Microsoft Sans Serif" panose="020B0604020202020204" pitchFamily="34" charset="0"/>
              <a:cs typeface="Times New Roman" panose="02020603050405020304" pitchFamily="18" charset="0"/>
            </a:endParaRPr>
          </a:p>
        </p:txBody>
      </p:sp>
      <p:pic>
        <p:nvPicPr>
          <p:cNvPr id="18" name="image38.png">
            <a:extLst>
              <a:ext uri="{FF2B5EF4-FFF2-40B4-BE49-F238E27FC236}">
                <a16:creationId xmlns:a16="http://schemas.microsoft.com/office/drawing/2014/main" id="{42BBFBBF-C05D-4085-9E27-C6EFD1DA4B92}"/>
              </a:ext>
            </a:extLst>
          </p:cNvPr>
          <p:cNvPicPr/>
          <p:nvPr/>
        </p:nvPicPr>
        <p:blipFill>
          <a:blip r:embed="rId4" cstate="print"/>
          <a:stretch>
            <a:fillRect/>
          </a:stretch>
        </p:blipFill>
        <p:spPr>
          <a:xfrm>
            <a:off x="5718874" y="1321427"/>
            <a:ext cx="3555365" cy="1884045"/>
          </a:xfrm>
          <a:prstGeom prst="rect">
            <a:avLst/>
          </a:prstGeom>
        </p:spPr>
      </p:pic>
      <p:sp>
        <p:nvSpPr>
          <p:cNvPr id="5" name="Rechteck 4">
            <a:extLst>
              <a:ext uri="{FF2B5EF4-FFF2-40B4-BE49-F238E27FC236}">
                <a16:creationId xmlns:a16="http://schemas.microsoft.com/office/drawing/2014/main" id="{40664657-13DA-42EC-8D98-26CF8392D0C8}"/>
              </a:ext>
            </a:extLst>
          </p:cNvPr>
          <p:cNvSpPr/>
          <p:nvPr/>
        </p:nvSpPr>
        <p:spPr>
          <a:xfrm>
            <a:off x="88900" y="3787936"/>
            <a:ext cx="10415968" cy="2170787"/>
          </a:xfrm>
          <a:prstGeom prst="rect">
            <a:avLst/>
          </a:prstGeom>
        </p:spPr>
        <p:txBody>
          <a:bodyPr wrap="square">
            <a:spAutoFit/>
          </a:bodyPr>
          <a:lstStyle/>
          <a:p>
            <a:pPr marL="742950" lvl="1" indent="-285750">
              <a:lnSpc>
                <a:spcPts val="1470"/>
              </a:lnSpc>
              <a:spcBef>
                <a:spcPts val="190"/>
              </a:spcBef>
              <a:buSzPts val="1200"/>
              <a:buFont typeface="Courier New" panose="02070309020205020404" pitchFamily="49" charset="0"/>
              <a:buChar char="o"/>
              <a:tabLst>
                <a:tab pos="967105" algn="l"/>
              </a:tabLst>
            </a:pPr>
            <a:r>
              <a:rPr lang="de-DE" sz="1200" b="1" spc="-5" dirty="0">
                <a:latin typeface="Calibri" panose="020F0502020204030204" pitchFamily="34" charset="0"/>
                <a:ea typeface="Courier New" panose="02070309020205020404" pitchFamily="49" charset="0"/>
                <a:cs typeface="Times New Roman" panose="02020603050405020304" pitchFamily="18" charset="0"/>
              </a:rPr>
              <a:t>XMAS-Angriff</a:t>
            </a:r>
            <a:endParaRPr lang="de-DE" sz="1200" b="1" dirty="0">
              <a:latin typeface="Calibri" panose="020F0502020204030204" pitchFamily="34" charset="0"/>
              <a:ea typeface="Courier New" panose="02070309020205020404" pitchFamily="49" charset="0"/>
              <a:cs typeface="Times New Roman" panose="02020603050405020304" pitchFamily="18" charset="0"/>
            </a:endParaRPr>
          </a:p>
          <a:p>
            <a:pPr marL="1143000" marR="313055" lvl="2" indent="-228600">
              <a:lnSpc>
                <a:spcPct val="99000"/>
              </a:lnSpc>
              <a:spcAft>
                <a:spcPts val="0"/>
              </a:spcAft>
              <a:buSzPts val="1200"/>
              <a:buFont typeface="Microsoft Sans Serif" panose="020B0604020202020204" pitchFamily="34" charset="0"/>
              <a:buChar char="▪"/>
              <a:tabLst>
                <a:tab pos="1424305" algn="l"/>
              </a:tabLst>
            </a:pPr>
            <a:r>
              <a:rPr lang="de-DE" sz="1200" spc="-5" dirty="0">
                <a:latin typeface="Calibri" panose="020F0502020204030204" pitchFamily="34" charset="0"/>
                <a:ea typeface="Microsoft Sans Serif" panose="020B0604020202020204" pitchFamily="34" charset="0"/>
                <a:cs typeface="Times New Roman" panose="02020603050405020304" pitchFamily="18" charset="0"/>
              </a:rPr>
              <a:t>Ein</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spezieller</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Netzwerk-Scan,</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der</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FIN-,</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PSH-</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und</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URG-Flags</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setzt</a:t>
            </a:r>
            <a:r>
              <a:rPr lang="de-DE" sz="1200" spc="355" dirty="0">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zum</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Absturz</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Neustart</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eines</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Geräts</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führen</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kann</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35"/>
              </a:spcBef>
              <a:buSzPts val="1200"/>
              <a:buFont typeface="Courier New" panose="02070309020205020404" pitchFamily="49" charset="0"/>
              <a:buChar char="o"/>
              <a:tabLst>
                <a:tab pos="967105" algn="l"/>
              </a:tabLst>
            </a:pPr>
            <a:r>
              <a:rPr lang="de-DE" sz="1200" b="1" spc="-5" dirty="0">
                <a:latin typeface="Calibri" panose="020F0502020204030204" pitchFamily="34" charset="0"/>
                <a:ea typeface="Courier New" panose="02070309020205020404" pitchFamily="49" charset="0"/>
                <a:cs typeface="Times New Roman" panose="02020603050405020304" pitchFamily="18" charset="0"/>
              </a:rPr>
              <a:t>Ping</a:t>
            </a:r>
            <a:r>
              <a:rPr lang="de-DE" sz="1200" b="1" spc="-40" dirty="0">
                <a:latin typeface="Calibri" panose="020F0502020204030204" pitchFamily="34" charset="0"/>
                <a:ea typeface="Courier New" panose="02070309020205020404" pitchFamily="49" charset="0"/>
                <a:cs typeface="Times New Roman" panose="02020603050405020304" pitchFamily="18" charset="0"/>
              </a:rPr>
              <a:t> </a:t>
            </a:r>
            <a:r>
              <a:rPr lang="de-DE" sz="1200" b="1" spc="-10" dirty="0">
                <a:latin typeface="Calibri" panose="020F0502020204030204" pitchFamily="34" charset="0"/>
                <a:ea typeface="Courier New" panose="02070309020205020404" pitchFamily="49" charset="0"/>
                <a:cs typeface="Times New Roman" panose="02020603050405020304" pitchFamily="18" charset="0"/>
              </a:rPr>
              <a:t>des</a:t>
            </a:r>
            <a:r>
              <a:rPr lang="de-DE" sz="1200" b="1" spc="-45" dirty="0">
                <a:latin typeface="Calibri" panose="020F0502020204030204" pitchFamily="34" charset="0"/>
                <a:ea typeface="Courier New" panose="02070309020205020404" pitchFamily="49" charset="0"/>
                <a:cs typeface="Times New Roman" panose="02020603050405020304" pitchFamily="18" charset="0"/>
              </a:rPr>
              <a:t> </a:t>
            </a:r>
            <a:r>
              <a:rPr lang="de-DE" sz="1200" b="1" spc="-10" dirty="0">
                <a:latin typeface="Calibri" panose="020F0502020204030204" pitchFamily="34" charset="0"/>
                <a:ea typeface="Courier New" panose="02070309020205020404" pitchFamily="49" charset="0"/>
                <a:cs typeface="Times New Roman" panose="02020603050405020304" pitchFamily="18" charset="0"/>
              </a:rPr>
              <a:t>Todes</a:t>
            </a:r>
            <a:endParaRPr lang="de-DE" sz="1200" b="1" dirty="0">
              <a:latin typeface="Calibri" panose="020F0502020204030204" pitchFamily="34" charset="0"/>
              <a:ea typeface="Courier New" panose="02070309020205020404" pitchFamily="49" charset="0"/>
              <a:cs typeface="Times New Roman" panose="02020603050405020304" pitchFamily="18" charset="0"/>
            </a:endParaRPr>
          </a:p>
          <a:p>
            <a:pPr marL="1143000" marR="611505" lvl="2" indent="-228600">
              <a:lnSpc>
                <a:spcPct val="99000"/>
              </a:lnSpc>
              <a:spcAft>
                <a:spcPts val="0"/>
              </a:spcAft>
              <a:buSzPts val="1200"/>
              <a:buFont typeface="Microsoft Sans Serif" panose="020B0604020202020204" pitchFamily="34" charset="0"/>
              <a:buChar char="▪"/>
              <a:tabLst>
                <a:tab pos="1424305" algn="l"/>
              </a:tabLst>
            </a:pPr>
            <a:r>
              <a:rPr lang="de-DE" sz="1200" spc="-5" dirty="0">
                <a:latin typeface="Calibri" panose="020F0502020204030204" pitchFamily="34" charset="0"/>
                <a:ea typeface="Microsoft Sans Serif" panose="020B0604020202020204" pitchFamily="34" charset="0"/>
                <a:cs typeface="Times New Roman" panose="02020603050405020304" pitchFamily="18" charset="0"/>
              </a:rPr>
              <a:t>Ein</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Angriff,</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ein</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übergroßes</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und</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fehlerhaftes</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Paket</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an</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einen</a:t>
            </a:r>
            <a:r>
              <a:rPr lang="de-DE" sz="1200" spc="245" dirty="0">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anderen</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Computer</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oder</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Server</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sendet</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35"/>
              </a:spcBef>
              <a:buSzPts val="1200"/>
              <a:buFont typeface="Courier New" panose="02070309020205020404" pitchFamily="49" charset="0"/>
              <a:buChar char="o"/>
              <a:tabLst>
                <a:tab pos="967105" algn="l"/>
              </a:tabLst>
            </a:pPr>
            <a:r>
              <a:rPr lang="de-DE" sz="1200" b="1" spc="-5" dirty="0" err="1">
                <a:latin typeface="Calibri" panose="020F0502020204030204" pitchFamily="34" charset="0"/>
                <a:ea typeface="Courier New" panose="02070309020205020404" pitchFamily="49" charset="0"/>
                <a:cs typeface="Times New Roman" panose="02020603050405020304" pitchFamily="18" charset="0"/>
              </a:rPr>
              <a:t>Teardrop</a:t>
            </a:r>
            <a:r>
              <a:rPr lang="de-DE" sz="1200" b="1" spc="-5" dirty="0">
                <a:latin typeface="Calibri" panose="020F0502020204030204" pitchFamily="34" charset="0"/>
                <a:ea typeface="Courier New" panose="02070309020205020404" pitchFamily="49" charset="0"/>
                <a:cs typeface="Times New Roman" panose="02020603050405020304" pitchFamily="18" charset="0"/>
              </a:rPr>
              <a:t>-Attacke</a:t>
            </a:r>
            <a:endParaRPr lang="de-DE" sz="1200" b="1" dirty="0">
              <a:latin typeface="Calibri" panose="020F0502020204030204" pitchFamily="34" charset="0"/>
              <a:ea typeface="Courier New" panose="02070309020205020404" pitchFamily="49" charset="0"/>
              <a:cs typeface="Times New Roman" panose="02020603050405020304" pitchFamily="18" charset="0"/>
            </a:endParaRPr>
          </a:p>
          <a:p>
            <a:pPr marL="1143000" marR="255905" lvl="2" indent="-228600">
              <a:lnSpc>
                <a:spcPct val="99000"/>
              </a:lnSpc>
              <a:spcAft>
                <a:spcPts val="0"/>
              </a:spcAft>
              <a:buSzPts val="1200"/>
              <a:buFont typeface="Microsoft Sans Serif" panose="020B0604020202020204" pitchFamily="34" charset="0"/>
              <a:buChar char="▪"/>
              <a:tabLst>
                <a:tab pos="1424305" algn="l"/>
              </a:tabLst>
            </a:pPr>
            <a:r>
              <a:rPr lang="de-DE" sz="1200" spc="-5" dirty="0">
                <a:latin typeface="Calibri" panose="020F0502020204030204" pitchFamily="34" charset="0"/>
                <a:ea typeface="Microsoft Sans Serif" panose="020B0604020202020204" pitchFamily="34" charset="0"/>
                <a:cs typeface="Times New Roman" panose="02020603050405020304" pitchFamily="18" charset="0"/>
              </a:rPr>
              <a:t>Angriff,</a:t>
            </a:r>
            <a:r>
              <a:rPr lang="de-DE"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der</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Pakete</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in</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IP-Fragmente</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zerlegt,</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diese</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mit</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überlappenden</a:t>
            </a:r>
            <a:r>
              <a:rPr lang="de-DE" sz="1200" spc="325" dirty="0">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übergroßen</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Nutzdaten</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modifiziert</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an</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einen</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Opferrechner</a:t>
            </a:r>
            <a:r>
              <a:rPr lang="de-DE" sz="1200" spc="175" dirty="0">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sendet</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65"/>
              </a:lnSpc>
              <a:spcBef>
                <a:spcPts val="50"/>
              </a:spcBef>
              <a:buSzPts val="1200"/>
              <a:buFont typeface="Courier New" panose="02070309020205020404" pitchFamily="49" charset="0"/>
              <a:buChar char="o"/>
              <a:tabLst>
                <a:tab pos="967105" algn="l"/>
              </a:tabLst>
            </a:pPr>
            <a:r>
              <a:rPr lang="de-DE" sz="1200" b="1" spc="-10" dirty="0">
                <a:latin typeface="Calibri" panose="020F0502020204030204" pitchFamily="34" charset="0"/>
                <a:ea typeface="Courier New" panose="02070309020205020404" pitchFamily="49" charset="0"/>
                <a:cs typeface="Times New Roman" panose="02020603050405020304" pitchFamily="18" charset="0"/>
              </a:rPr>
              <a:t>Permanente</a:t>
            </a:r>
            <a:r>
              <a:rPr lang="de-DE" sz="1200" b="1" spc="-60" dirty="0">
                <a:latin typeface="Calibri" panose="020F0502020204030204" pitchFamily="34" charset="0"/>
                <a:ea typeface="Courier New" panose="02070309020205020404" pitchFamily="49" charset="0"/>
                <a:cs typeface="Times New Roman" panose="02020603050405020304" pitchFamily="18" charset="0"/>
              </a:rPr>
              <a:t> </a:t>
            </a:r>
            <a:r>
              <a:rPr lang="de-DE" sz="1200" b="1" spc="-10" dirty="0">
                <a:latin typeface="Calibri" panose="020F0502020204030204" pitchFamily="34" charset="0"/>
                <a:ea typeface="Courier New" panose="02070309020205020404" pitchFamily="49" charset="0"/>
                <a:cs typeface="Times New Roman" panose="02020603050405020304" pitchFamily="18" charset="0"/>
              </a:rPr>
              <a:t>Dienstverweigerung -Service </a:t>
            </a:r>
            <a:r>
              <a:rPr lang="de-DE" sz="1200" b="1" spc="-10" dirty="0" err="1">
                <a:latin typeface="Calibri" panose="020F0502020204030204" pitchFamily="34" charset="0"/>
                <a:ea typeface="Courier New" panose="02070309020205020404" pitchFamily="49" charset="0"/>
                <a:cs typeface="Times New Roman" panose="02020603050405020304" pitchFamily="18" charset="0"/>
              </a:rPr>
              <a:t>Denial</a:t>
            </a:r>
            <a:r>
              <a:rPr lang="de-DE" sz="1200" b="1" spc="-10" dirty="0">
                <a:latin typeface="Calibri" panose="020F0502020204030204" pitchFamily="34" charset="0"/>
                <a:ea typeface="Courier New" panose="02070309020205020404" pitchFamily="49" charset="0"/>
                <a:cs typeface="Times New Roman" panose="02020603050405020304" pitchFamily="18" charset="0"/>
              </a:rPr>
              <a:t> (DOS)</a:t>
            </a:r>
            <a:endParaRPr lang="de-DE" sz="1200" b="1" dirty="0">
              <a:latin typeface="Calibri" panose="020F0502020204030204" pitchFamily="34" charset="0"/>
              <a:ea typeface="Courier New" panose="02070309020205020404" pitchFamily="49" charset="0"/>
              <a:cs typeface="Times New Roman" panose="02020603050405020304" pitchFamily="18" charset="0"/>
            </a:endParaRPr>
          </a:p>
          <a:p>
            <a:pPr marL="1143000" marR="64135" lvl="2" indent="-228600">
              <a:lnSpc>
                <a:spcPct val="99000"/>
              </a:lnSpc>
              <a:spcAft>
                <a:spcPts val="0"/>
              </a:spcAft>
              <a:buSzPts val="1200"/>
              <a:buFont typeface="Microsoft Sans Serif" panose="020B0604020202020204" pitchFamily="34" charset="0"/>
              <a:buChar char="▪"/>
              <a:tabLst>
                <a:tab pos="1424305" algn="l"/>
              </a:tabLst>
            </a:pPr>
            <a:r>
              <a:rPr lang="de-DE" sz="1200" spc="-5" dirty="0">
                <a:latin typeface="Calibri" panose="020F0502020204030204" pitchFamily="34" charset="0"/>
                <a:ea typeface="Microsoft Sans Serif" panose="020B0604020202020204" pitchFamily="34" charset="0"/>
                <a:cs typeface="Times New Roman" panose="02020603050405020304" pitchFamily="18" charset="0"/>
              </a:rPr>
              <a:t>Angriff,</a:t>
            </a:r>
            <a:r>
              <a:rPr lang="de-DE"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eine</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Sicherheitslücke</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ausnutzt,</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um</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ein</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Netzwerkgerät</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durch</a:t>
            </a:r>
            <a:r>
              <a:rPr lang="de-DE" sz="1200" spc="265" dirty="0">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erneutes</a:t>
            </a:r>
            <a:r>
              <a:rPr lang="de-DE"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err="1">
                <a:latin typeface="Calibri" panose="020F0502020204030204" pitchFamily="34" charset="0"/>
                <a:ea typeface="Microsoft Sans Serif" panose="020B0604020202020204" pitchFamily="34" charset="0"/>
                <a:cs typeface="Times New Roman" panose="02020603050405020304" pitchFamily="18" charset="0"/>
              </a:rPr>
              <a:t>Flashen</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seiner</a:t>
            </a:r>
            <a:r>
              <a:rPr lang="de-DE" sz="1200" spc="-4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Firmware</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dauerhaft</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zu</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zerstören</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65"/>
              </a:lnSpc>
              <a:spcBef>
                <a:spcPts val="45"/>
              </a:spcBef>
              <a:buSzPts val="1200"/>
              <a:buFont typeface="Courier New" panose="02070309020205020404" pitchFamily="49" charset="0"/>
              <a:buChar char="o"/>
              <a:tabLst>
                <a:tab pos="967105" algn="l"/>
              </a:tabLst>
            </a:pPr>
            <a:r>
              <a:rPr lang="de-DE" sz="1200" b="1" dirty="0">
                <a:latin typeface="Calibri" panose="020F0502020204030204" pitchFamily="34" charset="0"/>
                <a:ea typeface="Courier New" panose="02070309020205020404" pitchFamily="49" charset="0"/>
                <a:cs typeface="Times New Roman" panose="02020603050405020304" pitchFamily="18" charset="0"/>
              </a:rPr>
              <a:t>Fork</a:t>
            </a:r>
            <a:r>
              <a:rPr lang="de-DE" sz="1200" b="1" spc="-50" dirty="0">
                <a:latin typeface="Calibri" panose="020F0502020204030204" pitchFamily="34" charset="0"/>
                <a:ea typeface="Courier New" panose="02070309020205020404" pitchFamily="49" charset="0"/>
                <a:cs typeface="Times New Roman" panose="02020603050405020304" pitchFamily="18" charset="0"/>
              </a:rPr>
              <a:t> </a:t>
            </a:r>
            <a:r>
              <a:rPr lang="de-DE" sz="1200" b="1" dirty="0">
                <a:latin typeface="Calibri" panose="020F0502020204030204" pitchFamily="34" charset="0"/>
                <a:ea typeface="Courier New" panose="02070309020205020404" pitchFamily="49" charset="0"/>
                <a:cs typeface="Times New Roman" panose="02020603050405020304" pitchFamily="18" charset="0"/>
              </a:rPr>
              <a:t>Bomb</a:t>
            </a:r>
          </a:p>
          <a:p>
            <a:pPr marL="1143000" marR="744855" lvl="2" indent="-228600">
              <a:lnSpc>
                <a:spcPct val="99000"/>
              </a:lnSpc>
              <a:spcAft>
                <a:spcPts val="0"/>
              </a:spcAft>
              <a:buSzPts val="1200"/>
              <a:buFont typeface="Microsoft Sans Serif" panose="020B0604020202020204" pitchFamily="34" charset="0"/>
              <a:buChar char="▪"/>
              <a:tabLst>
                <a:tab pos="1424305" algn="l"/>
              </a:tabLst>
            </a:pPr>
            <a:r>
              <a:rPr lang="de-DE" sz="1200" spc="-5" dirty="0">
                <a:latin typeface="Calibri" panose="020F0502020204030204" pitchFamily="34" charset="0"/>
                <a:ea typeface="Microsoft Sans Serif" panose="020B0604020202020204" pitchFamily="34" charset="0"/>
                <a:cs typeface="Times New Roman" panose="02020603050405020304" pitchFamily="18" charset="0"/>
              </a:rPr>
              <a:t>Angriff,</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große</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Anzahl</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von</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Prozessen</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erzeugt,</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um</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5" dirty="0">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verfügbare</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Rechenleistung</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eines</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Computers</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auszunutzen</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a:spcBef>
                <a:spcPts val="55"/>
              </a:spcBef>
            </a:pPr>
            <a:r>
              <a:rPr lang="de-DE" sz="1150" dirty="0">
                <a:latin typeface="Calibri" panose="020F0502020204030204" pitchFamily="34" charset="0"/>
                <a:ea typeface="Calibri" panose="020F0502020204030204" pitchFamily="34" charset="0"/>
                <a:cs typeface="Calibri" panose="020F0502020204030204" pitchFamily="34" charset="0"/>
              </a:rPr>
              <a:t> </a:t>
            </a:r>
            <a:endParaRPr lang="de-DE"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1518252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831544"/>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15"/>
            </a:pPr>
            <a:r>
              <a:rPr lang="de-DE" sz="2000" b="1"/>
              <a:t>Netzwerk-Angriffe</a:t>
            </a:r>
          </a:p>
          <a:p>
            <a:pPr marL="457200" indent="-457200">
              <a:buFont typeface="+mj-lt"/>
              <a:buAutoNum type="arabicPeriod" startAt="15"/>
            </a:pPr>
            <a:endParaRPr lang="de-DE" sz="2000" b="1"/>
          </a:p>
          <a:p>
            <a:pPr marL="457200" indent="-457200">
              <a:buFont typeface="+mj-lt"/>
              <a:buAutoNum type="arabicPeriod" startAt="15"/>
            </a:pPr>
            <a:endParaRPr lang="de-DE" sz="2000" b="1"/>
          </a:p>
          <a:p>
            <a:pPr marL="457200" indent="-457200">
              <a:buFont typeface="+mj-lt"/>
              <a:buAutoNum type="arabicPeriod" startAt="15"/>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43B29DF6-5D4D-4D3D-9F7A-0F50548972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10" name="Rechteck 9">
            <a:extLst>
              <a:ext uri="{FF2B5EF4-FFF2-40B4-BE49-F238E27FC236}">
                <a16:creationId xmlns:a16="http://schemas.microsoft.com/office/drawing/2014/main" id="{6A1ED0AA-164A-4BC0-855B-C90BA5BD9165}"/>
              </a:ext>
            </a:extLst>
          </p:cNvPr>
          <p:cNvSpPr/>
          <p:nvPr/>
        </p:nvSpPr>
        <p:spPr>
          <a:xfrm>
            <a:off x="546100" y="2368404"/>
            <a:ext cx="9360408" cy="273280"/>
          </a:xfrm>
          <a:prstGeom prst="rect">
            <a:avLst/>
          </a:prstGeom>
        </p:spPr>
        <p:txBody>
          <a:bodyPr wrap="square">
            <a:spAutoFit/>
          </a:bodyPr>
          <a:lstStyle/>
          <a:p>
            <a:pPr marL="171450" marR="4095115" lvl="0" indent="-171450">
              <a:lnSpc>
                <a:spcPct val="98000"/>
              </a:lnSpc>
              <a:spcBef>
                <a:spcPts val="1475"/>
              </a:spcBef>
              <a:spcAft>
                <a:spcPts val="0"/>
              </a:spcAft>
              <a:buSzPts val="1200"/>
              <a:buFont typeface="Arial" panose="020B0604020202020204" pitchFamily="34" charset="0"/>
              <a:buChar char="•"/>
              <a:tabLst>
                <a:tab pos="294005" algn="l"/>
                <a:tab pos="521970" algn="l"/>
                <a:tab pos="1223010" algn="l"/>
              </a:tabLst>
            </a:pPr>
            <a:endParaRPr lang="de-DE" sz="1200" b="1" spc="-5">
              <a:ea typeface="Symbol" panose="05050102010706020507" pitchFamily="18" charset="2"/>
              <a:cs typeface="Times New Roman" panose="02020603050405020304" pitchFamily="18" charset="0"/>
            </a:endParaRPr>
          </a:p>
        </p:txBody>
      </p:sp>
      <p:sp>
        <p:nvSpPr>
          <p:cNvPr id="2" name="Rechteck 1">
            <a:extLst>
              <a:ext uri="{FF2B5EF4-FFF2-40B4-BE49-F238E27FC236}">
                <a16:creationId xmlns:a16="http://schemas.microsoft.com/office/drawing/2014/main" id="{7063BEBB-52F4-475B-AD6A-00FB6451399F}"/>
              </a:ext>
            </a:extLst>
          </p:cNvPr>
          <p:cNvSpPr/>
          <p:nvPr/>
        </p:nvSpPr>
        <p:spPr>
          <a:xfrm>
            <a:off x="666357" y="2460888"/>
            <a:ext cx="5346700" cy="516936"/>
          </a:xfrm>
          <a:prstGeom prst="rect">
            <a:avLst/>
          </a:prstGeom>
        </p:spPr>
        <p:txBody>
          <a:bodyPr>
            <a:spAutoFit/>
          </a:bodyPr>
          <a:lstStyle/>
          <a:p>
            <a:pPr>
              <a:lnSpc>
                <a:spcPct val="107000"/>
              </a:lnSpc>
              <a:spcAft>
                <a:spcPts val="800"/>
              </a:spcAft>
            </a:pPr>
            <a:r>
              <a:rPr lang="en-US" sz="1000">
                <a:latin typeface="Calibri" panose="020F0502020204030204" pitchFamily="34" charset="0"/>
                <a:ea typeface="Calibri" panose="020F0502020204030204" pitchFamily="34" charset="0"/>
                <a:cs typeface="Calibri" panose="020F0502020204030204" pitchFamily="34" charset="0"/>
              </a:rPr>
              <a:t> </a:t>
            </a:r>
            <a:endParaRPr lang="de-DE"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a:latin typeface="Calibri" panose="020F0502020204030204" pitchFamily="34" charset="0"/>
                <a:ea typeface="Calibri" panose="020F0502020204030204" pitchFamily="34" charset="0"/>
                <a:cs typeface="Calibri" panose="020F0502020204030204" pitchFamily="34" charset="0"/>
              </a:rPr>
              <a:t> </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Rechteck 10">
            <a:extLst>
              <a:ext uri="{FF2B5EF4-FFF2-40B4-BE49-F238E27FC236}">
                <a16:creationId xmlns:a16="http://schemas.microsoft.com/office/drawing/2014/main" id="{22B8BE8A-296C-47B8-B2B9-868E23AC2CDA}"/>
              </a:ext>
            </a:extLst>
          </p:cNvPr>
          <p:cNvSpPr/>
          <p:nvPr/>
        </p:nvSpPr>
        <p:spPr>
          <a:xfrm>
            <a:off x="393700" y="2454890"/>
            <a:ext cx="10058400" cy="3080139"/>
          </a:xfrm>
          <a:prstGeom prst="rect">
            <a:avLst/>
          </a:prstGeom>
        </p:spPr>
        <p:txBody>
          <a:bodyPr wrap="square">
            <a:spAutoFit/>
          </a:bodyPr>
          <a:lstStyle/>
          <a:p>
            <a:pPr marL="342900" lvl="0" indent="-342900">
              <a:buSzPts val="1200"/>
              <a:buFont typeface="Symbol" panose="05050102010706020507" pitchFamily="18" charset="2"/>
              <a:buChar char=""/>
              <a:tabLst>
                <a:tab pos="509905" algn="l"/>
              </a:tabLst>
            </a:pPr>
            <a:r>
              <a:rPr lang="de-DE" sz="1200" b="1" spc="-5" dirty="0">
                <a:latin typeface="Calibri" panose="020F0502020204030204" pitchFamily="34" charset="0"/>
                <a:ea typeface="Symbol" panose="05050102010706020507" pitchFamily="18" charset="2"/>
                <a:cs typeface="Times New Roman" panose="02020603050405020304" pitchFamily="18" charset="0"/>
              </a:rPr>
              <a:t>DDoS</a:t>
            </a:r>
            <a:endParaRPr lang="de-DE" sz="1200" b="1" dirty="0">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0"/>
              </a:lnSpc>
              <a:spcBef>
                <a:spcPts val="45"/>
              </a:spcBef>
              <a:spcAft>
                <a:spcPts val="0"/>
              </a:spcAft>
              <a:buSzPts val="1200"/>
              <a:buFont typeface="Courier New" panose="02070309020205020404" pitchFamily="49" charset="0"/>
              <a:buChar char="o"/>
              <a:tabLst>
                <a:tab pos="967105" algn="l"/>
              </a:tabLst>
            </a:pPr>
            <a:r>
              <a:rPr lang="de-DE" sz="1200" b="1" spc="-10" dirty="0">
                <a:latin typeface="Calibri" panose="020F0502020204030204" pitchFamily="34" charset="0"/>
                <a:ea typeface="Courier New" panose="02070309020205020404" pitchFamily="49" charset="0"/>
                <a:cs typeface="Times New Roman" panose="02020603050405020304" pitchFamily="18" charset="0"/>
              </a:rPr>
              <a:t>Verteilter</a:t>
            </a:r>
            <a:r>
              <a:rPr lang="de-DE" sz="1200" b="1" spc="-30" dirty="0">
                <a:latin typeface="Calibri" panose="020F0502020204030204" pitchFamily="34" charset="0"/>
                <a:ea typeface="Courier New" panose="02070309020205020404" pitchFamily="49" charset="0"/>
                <a:cs typeface="Times New Roman" panose="02020603050405020304" pitchFamily="18" charset="0"/>
              </a:rPr>
              <a:t> </a:t>
            </a:r>
            <a:r>
              <a:rPr lang="de-DE" sz="1200" b="1" spc="-10" dirty="0" err="1">
                <a:latin typeface="Calibri" panose="020F0502020204030204" pitchFamily="34" charset="0"/>
                <a:ea typeface="Courier New" panose="02070309020205020404" pitchFamily="49" charset="0"/>
                <a:cs typeface="Times New Roman" panose="02020603050405020304" pitchFamily="18" charset="0"/>
              </a:rPr>
              <a:t>Denial</a:t>
            </a:r>
            <a:r>
              <a:rPr lang="de-DE" sz="1200" b="1" spc="-30" dirty="0">
                <a:latin typeface="Calibri" panose="020F0502020204030204" pitchFamily="34" charset="0"/>
                <a:ea typeface="Courier New" panose="02070309020205020404" pitchFamily="49" charset="0"/>
                <a:cs typeface="Times New Roman" panose="02020603050405020304" pitchFamily="18" charset="0"/>
              </a:rPr>
              <a:t> </a:t>
            </a:r>
            <a:r>
              <a:rPr lang="de-DE" sz="1200" b="1" dirty="0" err="1">
                <a:latin typeface="Calibri" panose="020F0502020204030204" pitchFamily="34" charset="0"/>
                <a:ea typeface="Courier New" panose="02070309020205020404" pitchFamily="49" charset="0"/>
                <a:cs typeface="Times New Roman" panose="02020603050405020304" pitchFamily="18" charset="0"/>
              </a:rPr>
              <a:t>of</a:t>
            </a:r>
            <a:r>
              <a:rPr lang="de-DE" sz="1200" b="1" spc="-15" dirty="0">
                <a:latin typeface="Calibri" panose="020F0502020204030204" pitchFamily="34" charset="0"/>
                <a:ea typeface="Courier New" panose="02070309020205020404" pitchFamily="49" charset="0"/>
                <a:cs typeface="Times New Roman" panose="02020603050405020304" pitchFamily="18" charset="0"/>
              </a:rPr>
              <a:t> </a:t>
            </a:r>
            <a:r>
              <a:rPr lang="de-DE" sz="1200" b="1" spc="-10" dirty="0">
                <a:latin typeface="Calibri" panose="020F0502020204030204" pitchFamily="34" charset="0"/>
                <a:ea typeface="Courier New" panose="02070309020205020404" pitchFamily="49" charset="0"/>
                <a:cs typeface="Times New Roman" panose="02020603050405020304" pitchFamily="18" charset="0"/>
              </a:rPr>
              <a:t>Service</a:t>
            </a:r>
            <a:r>
              <a:rPr lang="de-DE" sz="1200" b="1" spc="-25" dirty="0">
                <a:latin typeface="Calibri" panose="020F0502020204030204" pitchFamily="34" charset="0"/>
                <a:ea typeface="Courier New" panose="02070309020205020404" pitchFamily="49" charset="0"/>
                <a:cs typeface="Times New Roman" panose="02020603050405020304" pitchFamily="18" charset="0"/>
              </a:rPr>
              <a:t> </a:t>
            </a:r>
            <a:r>
              <a:rPr lang="de-DE" sz="1200" b="1" spc="-10" dirty="0">
                <a:latin typeface="Calibri" panose="020F0502020204030204" pitchFamily="34" charset="0"/>
                <a:ea typeface="Courier New" panose="02070309020205020404" pitchFamily="49" charset="0"/>
                <a:cs typeface="Times New Roman" panose="02020603050405020304" pitchFamily="18" charset="0"/>
              </a:rPr>
              <a:t>(DDoS)</a:t>
            </a:r>
            <a:endParaRPr lang="de-DE" sz="1100" dirty="0">
              <a:latin typeface="Calibri" panose="020F0502020204030204" pitchFamily="34" charset="0"/>
              <a:ea typeface="Courier New" panose="02070309020205020404" pitchFamily="49" charset="0"/>
              <a:cs typeface="Times New Roman" panose="02020603050405020304" pitchFamily="18" charset="0"/>
            </a:endParaRPr>
          </a:p>
          <a:p>
            <a:pPr marL="1143000" marR="386080" lvl="2" indent="-228600">
              <a:lnSpc>
                <a:spcPct val="99000"/>
              </a:lnSpc>
              <a:spcAft>
                <a:spcPts val="0"/>
              </a:spcAft>
              <a:buSzPts val="1200"/>
              <a:buFont typeface="Microsoft Sans Serif" panose="020B0604020202020204" pitchFamily="34" charset="0"/>
              <a:buChar char="▪"/>
              <a:tabLst>
                <a:tab pos="1424305" algn="l"/>
              </a:tabLst>
            </a:pPr>
            <a:r>
              <a:rPr lang="de-DE" sz="1200" dirty="0">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Gruppe</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von</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kompromittierten</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Systemen</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greift</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gleichzeitig</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ein</a:t>
            </a:r>
            <a:r>
              <a:rPr lang="de-DE" sz="1200" spc="245" dirty="0">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einzelnes</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Ziel</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an,</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um</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einen</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err="1">
                <a:latin typeface="Calibri" panose="020F0502020204030204" pitchFamily="34" charset="0"/>
                <a:ea typeface="Microsoft Sans Serif" panose="020B0604020202020204" pitchFamily="34" charset="0"/>
                <a:cs typeface="Times New Roman" panose="02020603050405020304" pitchFamily="18" charset="0"/>
              </a:rPr>
              <a:t>Denial</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err="1">
                <a:latin typeface="Calibri" panose="020F0502020204030204" pitchFamily="34" charset="0"/>
                <a:ea typeface="Microsoft Sans Serif" panose="020B0604020202020204" pitchFamily="34" charset="0"/>
                <a:cs typeface="Times New Roman" panose="02020603050405020304" pitchFamily="18" charset="0"/>
              </a:rPr>
              <a:t>of</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Service</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(DOS)</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zu</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erzeugen</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35"/>
              </a:spcBef>
              <a:buSzPts val="1200"/>
              <a:buFont typeface="Courier New" panose="02070309020205020404" pitchFamily="49" charset="0"/>
              <a:buChar char="o"/>
              <a:tabLst>
                <a:tab pos="967105" algn="l"/>
              </a:tabLst>
            </a:pPr>
            <a:r>
              <a:rPr lang="de-DE" sz="1200" b="1" spc="-5" dirty="0">
                <a:latin typeface="Calibri" panose="020F0502020204030204" pitchFamily="34" charset="0"/>
                <a:ea typeface="Courier New" panose="02070309020205020404" pitchFamily="49" charset="0"/>
                <a:cs typeface="Times New Roman" panose="02020603050405020304" pitchFamily="18" charset="0"/>
              </a:rPr>
              <a:t>DNS-</a:t>
            </a:r>
            <a:r>
              <a:rPr lang="de-DE" sz="1200" b="1" spc="-5" dirty="0" err="1">
                <a:latin typeface="Calibri" panose="020F0502020204030204" pitchFamily="34" charset="0"/>
                <a:ea typeface="Courier New" panose="02070309020205020404" pitchFamily="49" charset="0"/>
                <a:cs typeface="Times New Roman" panose="02020603050405020304" pitchFamily="18" charset="0"/>
              </a:rPr>
              <a:t>Amplification</a:t>
            </a:r>
            <a:r>
              <a:rPr lang="de-DE" sz="1200" b="1" spc="-5" dirty="0">
                <a:latin typeface="Calibri" panose="020F0502020204030204" pitchFamily="34" charset="0"/>
                <a:ea typeface="Courier New" panose="02070309020205020404" pitchFamily="49" charset="0"/>
                <a:cs typeface="Times New Roman" panose="02020603050405020304" pitchFamily="18" charset="0"/>
              </a:rPr>
              <a:t> (https://de.zxc.wiki/wiki/DNS_Amplification_Attack)</a:t>
            </a:r>
            <a:endParaRPr lang="de-DE" sz="1200" b="1" dirty="0">
              <a:latin typeface="Calibri" panose="020F0502020204030204" pitchFamily="34" charset="0"/>
              <a:ea typeface="Courier New" panose="02070309020205020404" pitchFamily="49" charset="0"/>
              <a:cs typeface="Times New Roman" panose="02020603050405020304" pitchFamily="18" charset="0"/>
            </a:endParaRPr>
          </a:p>
          <a:p>
            <a:pPr marL="1143000" marR="139065" lvl="2" indent="-228600">
              <a:lnSpc>
                <a:spcPct val="99000"/>
              </a:lnSpc>
              <a:spcAft>
                <a:spcPts val="0"/>
              </a:spcAft>
              <a:buSzPts val="1200"/>
              <a:buFont typeface="Microsoft Sans Serif" panose="020B0604020202020204" pitchFamily="34" charset="0"/>
              <a:buChar char="▪"/>
              <a:tabLst>
                <a:tab pos="1424305" algn="l"/>
              </a:tabLst>
            </a:pPr>
            <a:r>
              <a:rPr lang="de-DE" sz="1200" spc="-5" dirty="0">
                <a:latin typeface="Calibri" panose="020F0502020204030204" pitchFamily="34" charset="0"/>
                <a:ea typeface="Microsoft Sans Serif" panose="020B0604020202020204" pitchFamily="34" charset="0"/>
                <a:cs typeface="Times New Roman" panose="02020603050405020304" pitchFamily="18" charset="0"/>
              </a:rPr>
              <a:t>Angriff,</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der</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 sich</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auf</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große</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Menge</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an</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DNS-Informationen</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stützt,</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die</a:t>
            </a:r>
            <a:r>
              <a:rPr lang="de-DE" sz="1200" spc="285" dirty="0">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als</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Antwort</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auf</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gefälschte</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Anfrage</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im</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Namen</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des</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geschädigten</a:t>
            </a:r>
            <a:r>
              <a:rPr lang="de-DE" sz="1200" spc="175" dirty="0">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Servers</a:t>
            </a:r>
            <a:r>
              <a:rPr lang="de-DE"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gesendet</a:t>
            </a:r>
            <a:r>
              <a:rPr lang="de-DE" sz="1200" spc="-4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wird</a:t>
            </a:r>
          </a:p>
          <a:p>
            <a:endParaRPr lang="de-DE" sz="11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spcBef>
                <a:spcPts val="275"/>
              </a:spcBef>
              <a:spcAft>
                <a:spcPts val="0"/>
              </a:spcAft>
              <a:buSzPts val="1200"/>
              <a:buFont typeface="Symbol" panose="05050102010706020507" pitchFamily="18" charset="2"/>
              <a:buChar char=""/>
              <a:tabLst>
                <a:tab pos="294005" algn="l"/>
              </a:tabLst>
            </a:pPr>
            <a:r>
              <a:rPr lang="de-DE" sz="1200" b="1" dirty="0">
                <a:latin typeface="Calibri" panose="020F0502020204030204" pitchFamily="34" charset="0"/>
                <a:ea typeface="Symbol" panose="05050102010706020507" pitchFamily="18" charset="2"/>
                <a:cs typeface="Times New Roman" panose="02020603050405020304" pitchFamily="18" charset="0"/>
              </a:rPr>
              <a:t>Stoppen</a:t>
            </a:r>
            <a:r>
              <a:rPr lang="de-DE" sz="1200" b="1" spc="-35" dirty="0">
                <a:latin typeface="Calibri" panose="020F0502020204030204" pitchFamily="34" charset="0"/>
                <a:ea typeface="Symbol" panose="05050102010706020507" pitchFamily="18" charset="2"/>
                <a:cs typeface="Times New Roman" panose="02020603050405020304" pitchFamily="18" charset="0"/>
              </a:rPr>
              <a:t> </a:t>
            </a:r>
            <a:r>
              <a:rPr lang="de-DE" sz="1200" b="1" spc="-5" dirty="0">
                <a:latin typeface="Calibri" panose="020F0502020204030204" pitchFamily="34" charset="0"/>
                <a:ea typeface="Symbol" panose="05050102010706020507" pitchFamily="18" charset="2"/>
                <a:cs typeface="Times New Roman" panose="02020603050405020304" pitchFamily="18" charset="0"/>
              </a:rPr>
              <a:t>eines</a:t>
            </a:r>
            <a:r>
              <a:rPr lang="de-DE" sz="1200" b="1" spc="-35" dirty="0">
                <a:latin typeface="Calibri" panose="020F0502020204030204" pitchFamily="34" charset="0"/>
                <a:ea typeface="Symbol" panose="05050102010706020507" pitchFamily="18" charset="2"/>
                <a:cs typeface="Times New Roman" panose="02020603050405020304" pitchFamily="18" charset="0"/>
              </a:rPr>
              <a:t> </a:t>
            </a:r>
            <a:r>
              <a:rPr lang="de-DE" sz="1200" b="1" spc="-5" dirty="0">
                <a:latin typeface="Calibri" panose="020F0502020204030204" pitchFamily="34" charset="0"/>
                <a:ea typeface="Symbol" panose="05050102010706020507" pitchFamily="18" charset="2"/>
                <a:cs typeface="Times New Roman" panose="02020603050405020304" pitchFamily="18" charset="0"/>
              </a:rPr>
              <a:t>DDoS</a:t>
            </a:r>
            <a:endParaRPr lang="de-DE" sz="1200" b="1" dirty="0">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90"/>
              </a:lnSpc>
              <a:spcBef>
                <a:spcPts val="45"/>
              </a:spcBef>
              <a:spcAft>
                <a:spcPts val="0"/>
              </a:spcAft>
              <a:buSzPts val="1200"/>
              <a:buFont typeface="Courier New" panose="02070309020205020404" pitchFamily="49" charset="0"/>
              <a:buChar char="o"/>
              <a:tabLst>
                <a:tab pos="751205" algn="l"/>
              </a:tabLst>
            </a:pPr>
            <a:r>
              <a:rPr lang="de-DE" sz="1200" spc="-5" dirty="0">
                <a:latin typeface="Calibri" panose="020F0502020204030204" pitchFamily="34" charset="0"/>
                <a:ea typeface="Courier New" panose="02070309020205020404" pitchFamily="49" charset="0"/>
                <a:cs typeface="Times New Roman" panose="02020603050405020304" pitchFamily="18" charset="0"/>
              </a:rPr>
              <a:t>GitHub</a:t>
            </a:r>
            <a:r>
              <a:rPr lang="de-DE" sz="1200" spc="-1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erlitt</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einen</a:t>
            </a:r>
            <a:r>
              <a:rPr lang="de-DE" sz="1200" spc="-1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DDoS</a:t>
            </a:r>
            <a:r>
              <a:rPr lang="de-DE" sz="1200" spc="-15"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mit</a:t>
            </a:r>
            <a:r>
              <a:rPr lang="de-DE" sz="1200" spc="-10"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1,35</a:t>
            </a:r>
            <a:r>
              <a:rPr lang="de-DE" sz="1200" spc="-1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err="1">
                <a:latin typeface="Calibri" panose="020F0502020204030204" pitchFamily="34" charset="0"/>
                <a:ea typeface="Courier New" panose="02070309020205020404" pitchFamily="49" charset="0"/>
                <a:cs typeface="Times New Roman" panose="02020603050405020304" pitchFamily="18" charset="0"/>
              </a:rPr>
              <a:t>Tbps</a:t>
            </a:r>
            <a:endParaRPr lang="de-DE" sz="1200" dirty="0">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45"/>
              </a:lnSpc>
              <a:buSzPts val="1200"/>
              <a:buFont typeface="Courier New" panose="02070309020205020404" pitchFamily="49" charset="0"/>
              <a:buChar char="o"/>
              <a:tabLst>
                <a:tab pos="751205" algn="l"/>
              </a:tabLst>
            </a:pPr>
            <a:r>
              <a:rPr lang="de-DE" sz="1200" b="1" spc="-5" dirty="0" err="1">
                <a:latin typeface="Calibri" panose="020F0502020204030204" pitchFamily="34" charset="0"/>
                <a:ea typeface="Courier New" panose="02070309020205020404" pitchFamily="49" charset="0"/>
                <a:cs typeface="Times New Roman" panose="02020603050405020304" pitchFamily="18" charset="0"/>
              </a:rPr>
              <a:t>Blackholing</a:t>
            </a:r>
            <a:r>
              <a:rPr lang="de-DE" sz="1200" b="1" spc="-55" dirty="0">
                <a:latin typeface="Calibri" panose="020F0502020204030204" pitchFamily="34" charset="0"/>
                <a:ea typeface="Courier New" panose="02070309020205020404" pitchFamily="49" charset="0"/>
                <a:cs typeface="Times New Roman" panose="02020603050405020304" pitchFamily="18" charset="0"/>
              </a:rPr>
              <a:t> </a:t>
            </a:r>
            <a:r>
              <a:rPr lang="de-DE" sz="1200" b="1" spc="-5" dirty="0">
                <a:latin typeface="Calibri" panose="020F0502020204030204" pitchFamily="34" charset="0"/>
                <a:ea typeface="Courier New" panose="02070309020205020404" pitchFamily="49" charset="0"/>
                <a:cs typeface="Times New Roman" panose="02020603050405020304" pitchFamily="18" charset="0"/>
              </a:rPr>
              <a:t>oder</a:t>
            </a:r>
            <a:r>
              <a:rPr lang="de-DE" sz="1200" b="1" spc="-30" dirty="0">
                <a:latin typeface="Calibri" panose="020F0502020204030204" pitchFamily="34" charset="0"/>
                <a:ea typeface="Courier New" panose="02070309020205020404" pitchFamily="49" charset="0"/>
                <a:cs typeface="Times New Roman" panose="02020603050405020304" pitchFamily="18" charset="0"/>
              </a:rPr>
              <a:t> </a:t>
            </a:r>
            <a:r>
              <a:rPr lang="de-DE" sz="1200" b="1" spc="-5" dirty="0" err="1">
                <a:latin typeface="Calibri" panose="020F0502020204030204" pitchFamily="34" charset="0"/>
                <a:ea typeface="Courier New" panose="02070309020205020404" pitchFamily="49" charset="0"/>
                <a:cs typeface="Times New Roman" panose="02020603050405020304" pitchFamily="18" charset="0"/>
              </a:rPr>
              <a:t>Sinkholing</a:t>
            </a:r>
            <a:endParaRPr lang="de-DE" sz="1200" b="1" dirty="0">
              <a:latin typeface="Calibri" panose="020F0502020204030204" pitchFamily="34" charset="0"/>
              <a:ea typeface="Courier New" panose="02070309020205020404" pitchFamily="49" charset="0"/>
              <a:cs typeface="Times New Roman" panose="02020603050405020304" pitchFamily="18" charset="0"/>
            </a:endParaRPr>
          </a:p>
          <a:p>
            <a:pPr marL="1143000" marR="273685" lvl="2" indent="-228600" algn="just">
              <a:lnSpc>
                <a:spcPct val="99000"/>
              </a:lnSpc>
              <a:buSzPts val="1200"/>
              <a:buFont typeface="Microsoft Sans Serif" panose="020B0604020202020204" pitchFamily="34" charset="0"/>
              <a:buChar char="▪"/>
              <a:tabLst>
                <a:tab pos="1208405" algn="l"/>
              </a:tabLst>
            </a:pPr>
            <a:r>
              <a:rPr lang="de-DE" sz="1200" spc="-5" dirty="0">
                <a:latin typeface="Calibri" panose="020F0502020204030204" pitchFamily="34" charset="0"/>
                <a:ea typeface="Microsoft Sans Serif" panose="020B0604020202020204" pitchFamily="34" charset="0"/>
                <a:cs typeface="Times New Roman" panose="02020603050405020304" pitchFamily="18" charset="0"/>
              </a:rPr>
              <a:t>Identifiziert</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alle</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angreifenden</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IP-Adressen</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und</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leitet</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deren</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gesamten</a:t>
            </a:r>
            <a:r>
              <a:rPr lang="de-DE" sz="1200" spc="415" dirty="0">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Datenverkehr</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über</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Null-Schnittstelle</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 an</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einen </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nicht</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existierenden</a:t>
            </a:r>
            <a:r>
              <a:rPr lang="de-DE" sz="1200" spc="375" dirty="0">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Server</a:t>
            </a:r>
            <a:r>
              <a:rPr lang="de-DE" sz="1200" spc="-5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weiter</a:t>
            </a:r>
          </a:p>
          <a:p>
            <a:pPr marL="742950" lvl="1" indent="-285750">
              <a:lnSpc>
                <a:spcPts val="1495"/>
              </a:lnSpc>
              <a:spcBef>
                <a:spcPts val="45"/>
              </a:spcBef>
              <a:spcAft>
                <a:spcPts val="0"/>
              </a:spcAft>
              <a:buSzPts val="1200"/>
              <a:buFont typeface="Courier New" panose="02070309020205020404" pitchFamily="49" charset="0"/>
              <a:buChar char="o"/>
              <a:tabLst>
                <a:tab pos="751205" algn="l"/>
              </a:tabLst>
            </a:pPr>
            <a:r>
              <a:rPr lang="de-DE" sz="1200" spc="-5" dirty="0">
                <a:latin typeface="Calibri" panose="020F0502020204030204" pitchFamily="34" charset="0"/>
                <a:ea typeface="Courier New" panose="02070309020205020404" pitchFamily="49" charset="0"/>
                <a:cs typeface="Times New Roman" panose="02020603050405020304" pitchFamily="18" charset="0"/>
              </a:rPr>
              <a:t>Ein </a:t>
            </a:r>
            <a:r>
              <a:rPr lang="de-DE" sz="1200" dirty="0">
                <a:latin typeface="Calibri" panose="020F0502020204030204" pitchFamily="34" charset="0"/>
                <a:ea typeface="Courier New" panose="02070309020205020404" pitchFamily="49" charset="0"/>
                <a:cs typeface="Times New Roman" panose="02020603050405020304" pitchFamily="18" charset="0"/>
              </a:rPr>
              <a:t>IPS</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kann</a:t>
            </a:r>
            <a:r>
              <a:rPr lang="de-DE" sz="1200" spc="-1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einen</a:t>
            </a:r>
            <a:r>
              <a:rPr lang="de-DE" sz="1200" spc="-1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DDoS </a:t>
            </a:r>
            <a:r>
              <a:rPr lang="de-DE" sz="1200" dirty="0">
                <a:latin typeface="Calibri" panose="020F0502020204030204" pitchFamily="34" charset="0"/>
                <a:ea typeface="Courier New" panose="02070309020205020404" pitchFamily="49" charset="0"/>
                <a:cs typeface="Times New Roman" panose="02020603050405020304" pitchFamily="18" charset="0"/>
              </a:rPr>
              <a:t>im</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spc="-10" dirty="0">
                <a:latin typeface="Calibri" panose="020F0502020204030204" pitchFamily="34" charset="0"/>
                <a:ea typeface="Courier New" panose="02070309020205020404" pitchFamily="49" charset="0"/>
                <a:cs typeface="Times New Roman" panose="02020603050405020304" pitchFamily="18" charset="0"/>
              </a:rPr>
              <a:t>kleinen</a:t>
            </a:r>
            <a:r>
              <a:rPr lang="de-DE" sz="1200" spc="-15" dirty="0">
                <a:latin typeface="Calibri" panose="020F0502020204030204" pitchFamily="34" charset="0"/>
                <a:ea typeface="Courier New" panose="02070309020205020404" pitchFamily="49" charset="0"/>
                <a:cs typeface="Times New Roman" panose="02020603050405020304" pitchFamily="18" charset="0"/>
              </a:rPr>
              <a:t> </a:t>
            </a:r>
            <a:r>
              <a:rPr lang="de-DE" sz="1200" spc="-10" dirty="0">
                <a:latin typeface="Calibri" panose="020F0502020204030204" pitchFamily="34" charset="0"/>
                <a:ea typeface="Courier New" panose="02070309020205020404" pitchFamily="49" charset="0"/>
                <a:cs typeface="Times New Roman" panose="02020603050405020304" pitchFamily="18" charset="0"/>
              </a:rPr>
              <a:t>Rahmen</a:t>
            </a:r>
            <a:r>
              <a:rPr lang="de-DE" sz="1200" spc="-1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verhindern</a:t>
            </a:r>
            <a:endParaRPr lang="de-DE" sz="1200" dirty="0">
              <a:latin typeface="Calibri" panose="020F0502020204030204" pitchFamily="34" charset="0"/>
              <a:ea typeface="Courier New" panose="02070309020205020404" pitchFamily="49" charset="0"/>
              <a:cs typeface="Times New Roman" panose="02020603050405020304" pitchFamily="18" charset="0"/>
            </a:endParaRPr>
          </a:p>
          <a:p>
            <a:pPr marL="742950" marR="288290" lvl="1" indent="-285750">
              <a:lnSpc>
                <a:spcPct val="99000"/>
              </a:lnSpc>
              <a:spcAft>
                <a:spcPts val="0"/>
              </a:spcAft>
              <a:buSzPts val="1200"/>
              <a:buFont typeface="Courier New" panose="02070309020205020404" pitchFamily="49" charset="0"/>
              <a:buChar char="o"/>
              <a:tabLst>
                <a:tab pos="751205" algn="l"/>
              </a:tabLst>
            </a:pPr>
            <a:r>
              <a:rPr lang="de-DE" sz="1200" spc="-5" dirty="0">
                <a:latin typeface="Calibri" panose="020F0502020204030204" pitchFamily="34" charset="0"/>
                <a:ea typeface="Courier New" panose="02070309020205020404" pitchFamily="49" charset="0"/>
                <a:cs typeface="Times New Roman" panose="02020603050405020304" pitchFamily="18" charset="0"/>
              </a:rPr>
              <a:t>Spezialisierte</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Sicherheitsdienste</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von</a:t>
            </a:r>
            <a:r>
              <a:rPr lang="de-DE" sz="120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Cloud-Anbietern</a:t>
            </a:r>
            <a:r>
              <a:rPr lang="de-DE" sz="1200" spc="-3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können</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DDoS-Angriffe</a:t>
            </a:r>
            <a:r>
              <a:rPr lang="de-DE" sz="1200" spc="365" dirty="0">
                <a:latin typeface="Times New Roman" panose="02020603050405020304" pitchFamily="18"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stoppen</a:t>
            </a:r>
          </a:p>
          <a:p>
            <a:pPr marL="742950" marR="288290" lvl="1" indent="-285750">
              <a:lnSpc>
                <a:spcPct val="99000"/>
              </a:lnSpc>
              <a:spcAft>
                <a:spcPts val="0"/>
              </a:spcAft>
              <a:buSzPts val="1200"/>
              <a:buFont typeface="Courier New" panose="02070309020205020404" pitchFamily="49" charset="0"/>
              <a:buChar char="o"/>
              <a:tabLst>
                <a:tab pos="751205" algn="l"/>
              </a:tabLst>
            </a:pPr>
            <a:r>
              <a:rPr lang="de-DE" sz="1200" spc="-5" dirty="0">
                <a:latin typeface="Calibri" panose="020F0502020204030204" pitchFamily="34" charset="0"/>
                <a:ea typeface="Courier New" panose="02070309020205020404" pitchFamily="49" charset="0"/>
                <a:cs typeface="Times New Roman" panose="02020603050405020304" pitchFamily="18" charset="0"/>
              </a:rPr>
              <a:t>Beispiel Akamai: https://www.akamai.com/de/solutions/security/ddos-protection</a:t>
            </a:r>
            <a:endParaRPr lang="de-DE" sz="1200" dirty="0">
              <a:latin typeface="Calibri" panose="020F0502020204030204" pitchFamily="34" charset="0"/>
              <a:ea typeface="Courier New" panose="02070309020205020404" pitchFamily="49" charset="0"/>
              <a:cs typeface="Times New Roman" panose="02020603050405020304" pitchFamily="18" charset="0"/>
            </a:endParaRPr>
          </a:p>
          <a:p>
            <a:pPr>
              <a:spcBef>
                <a:spcPts val="60"/>
              </a:spcBef>
            </a:pPr>
            <a:r>
              <a:rPr lang="de-DE" sz="1100" dirty="0">
                <a:latin typeface="Calibri" panose="020F0502020204030204" pitchFamily="34" charset="0"/>
                <a:ea typeface="Calibri" panose="020F0502020204030204" pitchFamily="34" charset="0"/>
                <a:cs typeface="Calibri" panose="020F0502020204030204" pitchFamily="34" charset="0"/>
              </a:rPr>
              <a:t> </a:t>
            </a:r>
            <a:endParaRPr lang="de-DE" sz="11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5883423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102997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831544"/>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15"/>
            </a:pPr>
            <a:r>
              <a:rPr lang="de-DE" sz="2000" b="1"/>
              <a:t>Netzwerk-Angriffe</a:t>
            </a:r>
          </a:p>
          <a:p>
            <a:pPr marL="457200" indent="-457200">
              <a:buFont typeface="+mj-lt"/>
              <a:buAutoNum type="arabicPeriod" startAt="15"/>
            </a:pPr>
            <a:endParaRPr lang="de-DE" sz="2000" b="1"/>
          </a:p>
          <a:p>
            <a:pPr marL="457200" indent="-457200">
              <a:buFont typeface="+mj-lt"/>
              <a:buAutoNum type="arabicPeriod" startAt="15"/>
            </a:pPr>
            <a:endParaRPr lang="de-DE" sz="2000" b="1"/>
          </a:p>
          <a:p>
            <a:pPr marL="457200" indent="-457200">
              <a:buFont typeface="+mj-lt"/>
              <a:buAutoNum type="arabicPeriod" startAt="15"/>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43B29DF6-5D4D-4D3D-9F7A-0F50548972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10" name="Rechteck 9">
            <a:extLst>
              <a:ext uri="{FF2B5EF4-FFF2-40B4-BE49-F238E27FC236}">
                <a16:creationId xmlns:a16="http://schemas.microsoft.com/office/drawing/2014/main" id="{6A1ED0AA-164A-4BC0-855B-C90BA5BD9165}"/>
              </a:ext>
            </a:extLst>
          </p:cNvPr>
          <p:cNvSpPr/>
          <p:nvPr/>
        </p:nvSpPr>
        <p:spPr>
          <a:xfrm>
            <a:off x="546100" y="2368404"/>
            <a:ext cx="9360408" cy="273280"/>
          </a:xfrm>
          <a:prstGeom prst="rect">
            <a:avLst/>
          </a:prstGeom>
        </p:spPr>
        <p:txBody>
          <a:bodyPr wrap="square">
            <a:spAutoFit/>
          </a:bodyPr>
          <a:lstStyle/>
          <a:p>
            <a:pPr marL="171450" marR="4095115" lvl="0" indent="-171450">
              <a:lnSpc>
                <a:spcPct val="98000"/>
              </a:lnSpc>
              <a:spcBef>
                <a:spcPts val="1475"/>
              </a:spcBef>
              <a:spcAft>
                <a:spcPts val="0"/>
              </a:spcAft>
              <a:buSzPts val="1200"/>
              <a:buFont typeface="Arial" panose="020B0604020202020204" pitchFamily="34" charset="0"/>
              <a:buChar char="•"/>
              <a:tabLst>
                <a:tab pos="294005" algn="l"/>
                <a:tab pos="521970" algn="l"/>
                <a:tab pos="1223010" algn="l"/>
              </a:tabLst>
            </a:pPr>
            <a:endParaRPr lang="de-DE" sz="1200" b="1" spc="-5">
              <a:ea typeface="Symbol" panose="05050102010706020507" pitchFamily="18" charset="2"/>
              <a:cs typeface="Times New Roman" panose="02020603050405020304" pitchFamily="18" charset="0"/>
            </a:endParaRPr>
          </a:p>
        </p:txBody>
      </p:sp>
      <p:sp>
        <p:nvSpPr>
          <p:cNvPr id="2" name="Rechteck 1">
            <a:extLst>
              <a:ext uri="{FF2B5EF4-FFF2-40B4-BE49-F238E27FC236}">
                <a16:creationId xmlns:a16="http://schemas.microsoft.com/office/drawing/2014/main" id="{7063BEBB-52F4-475B-AD6A-00FB6451399F}"/>
              </a:ext>
            </a:extLst>
          </p:cNvPr>
          <p:cNvSpPr/>
          <p:nvPr/>
        </p:nvSpPr>
        <p:spPr>
          <a:xfrm>
            <a:off x="666357" y="2460888"/>
            <a:ext cx="5346700" cy="516936"/>
          </a:xfrm>
          <a:prstGeom prst="rect">
            <a:avLst/>
          </a:prstGeom>
        </p:spPr>
        <p:txBody>
          <a:bodyPr>
            <a:spAutoFit/>
          </a:bodyPr>
          <a:lstStyle/>
          <a:p>
            <a:pPr>
              <a:lnSpc>
                <a:spcPct val="107000"/>
              </a:lnSpc>
              <a:spcAft>
                <a:spcPts val="800"/>
              </a:spcAft>
            </a:pPr>
            <a:r>
              <a:rPr lang="en-US" sz="1000">
                <a:latin typeface="Calibri" panose="020F0502020204030204" pitchFamily="34" charset="0"/>
                <a:ea typeface="Calibri" panose="020F0502020204030204" pitchFamily="34" charset="0"/>
                <a:cs typeface="Calibri" panose="020F0502020204030204" pitchFamily="34" charset="0"/>
              </a:rPr>
              <a:t> </a:t>
            </a:r>
            <a:endParaRPr lang="de-DE"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a:latin typeface="Calibri" panose="020F0502020204030204" pitchFamily="34" charset="0"/>
                <a:ea typeface="Calibri" panose="020F0502020204030204" pitchFamily="34" charset="0"/>
                <a:cs typeface="Calibri" panose="020F0502020204030204" pitchFamily="34" charset="0"/>
              </a:rPr>
              <a:t> </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Rechteck 10">
            <a:extLst>
              <a:ext uri="{FF2B5EF4-FFF2-40B4-BE49-F238E27FC236}">
                <a16:creationId xmlns:a16="http://schemas.microsoft.com/office/drawing/2014/main" id="{22B8BE8A-296C-47B8-B2B9-868E23AC2CDA}"/>
              </a:ext>
            </a:extLst>
          </p:cNvPr>
          <p:cNvSpPr/>
          <p:nvPr/>
        </p:nvSpPr>
        <p:spPr>
          <a:xfrm>
            <a:off x="393700" y="2454890"/>
            <a:ext cx="10058400" cy="261610"/>
          </a:xfrm>
          <a:prstGeom prst="rect">
            <a:avLst/>
          </a:prstGeom>
        </p:spPr>
        <p:txBody>
          <a:bodyPr wrap="square">
            <a:spAutoFit/>
          </a:bodyPr>
          <a:lstStyle/>
          <a:p>
            <a:pPr>
              <a:spcBef>
                <a:spcPts val="60"/>
              </a:spcBef>
            </a:pPr>
            <a:r>
              <a:rPr lang="de-DE" sz="1100">
                <a:latin typeface="Calibri" panose="020F0502020204030204" pitchFamily="34" charset="0"/>
                <a:ea typeface="Calibri" panose="020F0502020204030204" pitchFamily="34" charset="0"/>
                <a:cs typeface="Calibri" panose="020F0502020204030204" pitchFamily="34" charset="0"/>
              </a:rPr>
              <a:t> </a:t>
            </a:r>
            <a:endParaRPr lang="de-DE" sz="110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hteck 3">
            <a:extLst>
              <a:ext uri="{FF2B5EF4-FFF2-40B4-BE49-F238E27FC236}">
                <a16:creationId xmlns:a16="http://schemas.microsoft.com/office/drawing/2014/main" id="{0E5FC7C0-AB1B-4B3D-9F99-61C5C2A58E73}"/>
              </a:ext>
            </a:extLst>
          </p:cNvPr>
          <p:cNvSpPr/>
          <p:nvPr/>
        </p:nvSpPr>
        <p:spPr>
          <a:xfrm>
            <a:off x="450850" y="2366816"/>
            <a:ext cx="10001250" cy="3614772"/>
          </a:xfrm>
          <a:prstGeom prst="rect">
            <a:avLst/>
          </a:prstGeom>
        </p:spPr>
        <p:txBody>
          <a:bodyPr wrap="square">
            <a:spAutoFit/>
          </a:bodyPr>
          <a:lstStyle/>
          <a:p>
            <a:pPr marL="342900" lvl="0" indent="-342900">
              <a:buSzPts val="1200"/>
              <a:buFont typeface="Symbol" panose="05050102010706020507" pitchFamily="18" charset="2"/>
              <a:buChar char=""/>
              <a:tabLst>
                <a:tab pos="294005" algn="l"/>
              </a:tabLst>
            </a:pPr>
            <a:r>
              <a:rPr lang="de-DE" sz="1200" b="1" spc="-5">
                <a:latin typeface="Calibri" panose="020F0502020204030204" pitchFamily="34" charset="0"/>
                <a:ea typeface="Symbol" panose="05050102010706020507" pitchFamily="18" charset="2"/>
                <a:cs typeface="Times New Roman" panose="02020603050405020304" pitchFamily="18" charset="0"/>
              </a:rPr>
              <a:t>Spoofing</a:t>
            </a:r>
            <a:endParaRPr lang="de-DE" sz="1200" b="1">
              <a:latin typeface="Calibri" panose="020F0502020204030204" pitchFamily="34" charset="0"/>
              <a:ea typeface="Symbol" panose="05050102010706020507" pitchFamily="18" charset="2"/>
              <a:cs typeface="Times New Roman" panose="02020603050405020304" pitchFamily="18" charset="0"/>
            </a:endParaRPr>
          </a:p>
          <a:p>
            <a:pPr marL="742950" marR="436245" lvl="1" indent="-285750">
              <a:lnSpc>
                <a:spcPts val="1430"/>
              </a:lnSpc>
              <a:spcAft>
                <a:spcPts val="0"/>
              </a:spcAft>
              <a:buSzPts val="1200"/>
              <a:buFont typeface="Courier New" panose="02070309020205020404" pitchFamily="49" charset="0"/>
              <a:buChar char="o"/>
              <a:tabLst>
                <a:tab pos="751205" algn="l"/>
              </a:tabLst>
            </a:pPr>
            <a:r>
              <a:rPr lang="de-DE" sz="1200" spc="-5">
                <a:latin typeface="Calibri" panose="020F0502020204030204" pitchFamily="34" charset="0"/>
                <a:ea typeface="Courier New" panose="02070309020205020404" pitchFamily="49" charset="0"/>
                <a:cs typeface="Times New Roman" panose="02020603050405020304" pitchFamily="18" charset="0"/>
              </a:rPr>
              <a:t>Tritt</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auf,</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wenn sich</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ein</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Angreifer </a:t>
            </a:r>
            <a:r>
              <a:rPr lang="de-DE" sz="1200">
                <a:latin typeface="Calibri" panose="020F0502020204030204" pitchFamily="34" charset="0"/>
                <a:ea typeface="Courier New" panose="02070309020205020404" pitchFamily="49" charset="0"/>
                <a:cs typeface="Times New Roman" panose="02020603050405020304" pitchFamily="18" charset="0"/>
              </a:rPr>
              <a:t>als</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eine</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andere</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Person</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ausgibt,</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indem</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er</a:t>
            </a:r>
            <a:r>
              <a:rPr lang="de-DE" sz="1200" spc="305">
                <a:latin typeface="Times New Roman" panose="02020603050405020304" pitchFamily="18"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deren</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Identität</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verfälscht</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marL="742950" marR="70485" lvl="1" indent="-285750">
              <a:lnSpc>
                <a:spcPts val="1490"/>
              </a:lnSpc>
              <a:spcBef>
                <a:spcPts val="20"/>
              </a:spcBef>
              <a:spcAft>
                <a:spcPts val="0"/>
              </a:spcAft>
              <a:buSzPts val="1200"/>
              <a:buFont typeface="Courier New" panose="02070309020205020404" pitchFamily="49" charset="0"/>
              <a:buChar char="o"/>
              <a:tabLst>
                <a:tab pos="751205" algn="l"/>
              </a:tabLst>
            </a:pPr>
            <a:r>
              <a:rPr lang="de-DE" sz="1200">
                <a:latin typeface="Calibri" panose="020F0502020204030204" pitchFamily="34" charset="0"/>
                <a:ea typeface="Courier New" panose="02070309020205020404" pitchFamily="49" charset="0"/>
                <a:cs typeface="Times New Roman" panose="02020603050405020304" pitchFamily="18" charset="0"/>
              </a:rPr>
              <a:t>Alles,</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was</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einen</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Benutzer</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oder</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ein</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System</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eindeutig</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identifiziert,</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kann</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gefälscht</a:t>
            </a:r>
            <a:r>
              <a:rPr lang="de-DE" sz="1200" spc="225">
                <a:latin typeface="Times New Roman" panose="02020603050405020304" pitchFamily="18"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werden</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marL="742950" marR="132715" lvl="1" indent="-285750">
              <a:lnSpc>
                <a:spcPct val="98000"/>
              </a:lnSpc>
              <a:spcBef>
                <a:spcPts val="45"/>
              </a:spcBef>
              <a:spcAft>
                <a:spcPts val="0"/>
              </a:spcAft>
              <a:buSzPts val="1200"/>
              <a:buFont typeface="Courier New" panose="02070309020205020404" pitchFamily="49" charset="0"/>
              <a:buChar char="o"/>
              <a:tabLst>
                <a:tab pos="751205" algn="l"/>
              </a:tabLst>
            </a:pPr>
            <a:r>
              <a:rPr lang="de-DE" sz="1200">
                <a:latin typeface="Calibri" panose="020F0502020204030204" pitchFamily="34" charset="0"/>
                <a:ea typeface="Courier New" panose="02070309020205020404" pitchFamily="49" charset="0"/>
                <a:cs typeface="Times New Roman" panose="02020603050405020304" pitchFamily="18" charset="0"/>
              </a:rPr>
              <a:t>Eine</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korrekte</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Authentifizierung</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wird</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verwendet,</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um</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Spoofing</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zu</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erkennen</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und</a:t>
            </a:r>
            <a:r>
              <a:rPr lang="de-DE" sz="1200" spc="205">
                <a:latin typeface="Times New Roman" panose="02020603050405020304" pitchFamily="18"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zu</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verhindern</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a:spcBef>
                <a:spcPts val="10"/>
              </a:spcBef>
            </a:pPr>
            <a:r>
              <a:rPr lang="de-DE" sz="1150">
                <a:latin typeface="Calibri" panose="020F0502020204030204" pitchFamily="34" charset="0"/>
                <a:ea typeface="Calibri" panose="020F0502020204030204" pitchFamily="34" charset="0"/>
                <a:cs typeface="Calibri" panose="020F0502020204030204" pitchFamily="34" charset="0"/>
              </a:rPr>
              <a:t> </a:t>
            </a:r>
            <a:endParaRPr lang="de-DE" sz="1100">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200"/>
              <a:buFont typeface="Symbol" panose="05050102010706020507" pitchFamily="18" charset="2"/>
              <a:buChar char=""/>
              <a:tabLst>
                <a:tab pos="294005" algn="l"/>
              </a:tabLst>
            </a:pPr>
            <a:r>
              <a:rPr lang="de-DE" sz="1200" b="1" spc="-5">
                <a:latin typeface="Calibri" panose="020F0502020204030204" pitchFamily="34" charset="0"/>
                <a:ea typeface="Symbol" panose="05050102010706020507" pitchFamily="18" charset="2"/>
                <a:cs typeface="Times New Roman" panose="02020603050405020304" pitchFamily="18" charset="0"/>
              </a:rPr>
              <a:t>Hijacking</a:t>
            </a:r>
            <a:endParaRPr lang="de-DE" sz="1200" b="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65"/>
              </a:lnSpc>
              <a:spcBef>
                <a:spcPts val="45"/>
              </a:spcBef>
              <a:spcAft>
                <a:spcPts val="0"/>
              </a:spcAft>
              <a:buSzPts val="1200"/>
              <a:buFont typeface="Courier New" panose="02070309020205020404" pitchFamily="49" charset="0"/>
              <a:buChar char="o"/>
              <a:tabLst>
                <a:tab pos="7512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Hijacking</a:t>
            </a:r>
            <a:endParaRPr lang="de-DE" sz="1100">
              <a:latin typeface="Calibri" panose="020F0502020204030204" pitchFamily="34" charset="0"/>
              <a:ea typeface="Courier New" panose="02070309020205020404" pitchFamily="49" charset="0"/>
              <a:cs typeface="Times New Roman" panose="02020603050405020304" pitchFamily="18" charset="0"/>
            </a:endParaRPr>
          </a:p>
          <a:p>
            <a:pPr marL="1143000" marR="356235" lvl="2" indent="-228600">
              <a:lnSpc>
                <a:spcPct val="99000"/>
              </a:lnSpc>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Ausnutzung</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einer</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Computersitzung</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in</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dem</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Versuch,</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unberechtigten</a:t>
            </a:r>
            <a:r>
              <a:rPr lang="de-DE" sz="1200" spc="22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Zugriff</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auf</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Daten,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Dienste</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oder</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andere</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Ressourcen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auf</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19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Computer</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oder</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Server</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zu</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erhalten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Sitzung</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Diebstahl</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43330"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TCP/IP-Hijacking</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spcBef>
                <a:spcPts val="10"/>
              </a:spcBef>
              <a:spcAft>
                <a:spcPts val="0"/>
              </a:spcAft>
              <a:buSzPts val="1200"/>
              <a:buFont typeface="Microsoft Sans Serif" panose="020B0604020202020204" pitchFamily="34" charset="0"/>
              <a:buChar char="▪"/>
              <a:tabLst>
                <a:tab pos="1243330"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Blindes</a:t>
            </a:r>
            <a:r>
              <a:rPr lang="de-DE" sz="1200" spc="-4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Hijacking</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43330"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Clickjacking</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43330"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Man-in-the-Middle</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43330"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Man-in-the-Browser</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43330"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Wasserstelle</a:t>
            </a:r>
          </a:p>
          <a:p>
            <a:pPr marL="1143000" lvl="2" indent="-228600">
              <a:buSzPts val="1200"/>
              <a:buFont typeface="Microsoft Sans Serif" panose="020B0604020202020204" pitchFamily="34" charset="0"/>
              <a:buChar char="▪"/>
              <a:tabLst>
                <a:tab pos="1243330" algn="l"/>
              </a:tabLst>
            </a:pPr>
            <a:r>
              <a:rPr lang="de-DE" sz="1200" spc="-10">
                <a:latin typeface="Calibri" panose="020F0502020204030204" pitchFamily="34" charset="0"/>
                <a:ea typeface="Microsoft Sans Serif" panose="020B0604020202020204" pitchFamily="34" charset="0"/>
                <a:cs typeface="Times New Roman" panose="02020603050405020304" pitchFamily="18" charset="0"/>
              </a:rPr>
              <a:t>Cross-Site-Scripting</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60"/>
              </a:spcBef>
              <a:spcAft>
                <a:spcPts val="0"/>
              </a:spcAft>
              <a:buSzPts val="1200"/>
              <a:buFont typeface="Courier New" panose="02070309020205020404" pitchFamily="49" charset="0"/>
              <a:buChar char="o"/>
              <a:tabLst>
                <a:tab pos="7512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Sitzung</a:t>
            </a:r>
            <a:r>
              <a:rPr lang="de-DE" sz="1200" b="1" spc="-75">
                <a:latin typeface="Calibri" panose="020F0502020204030204" pitchFamily="34" charset="0"/>
                <a:ea typeface="Courier New" panose="02070309020205020404" pitchFamily="49" charset="0"/>
                <a:cs typeface="Times New Roman" panose="02020603050405020304" pitchFamily="18" charset="0"/>
              </a:rPr>
              <a:t> </a:t>
            </a:r>
            <a:r>
              <a:rPr lang="de-DE" sz="1200" b="1" spc="-10">
                <a:latin typeface="Calibri" panose="020F0502020204030204" pitchFamily="34" charset="0"/>
                <a:ea typeface="Courier New" panose="02070309020205020404" pitchFamily="49" charset="0"/>
                <a:cs typeface="Times New Roman" panose="02020603050405020304" pitchFamily="18" charset="0"/>
              </a:rPr>
              <a:t>Diebstahl</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143000" marR="356235" lvl="2" indent="-228600">
              <a:lnSpc>
                <a:spcPct val="99000"/>
              </a:lnSpc>
              <a:buSzPts val="1200"/>
              <a:buFont typeface="Microsoft Sans Serif" panose="020B0604020202020204" pitchFamily="34" charset="0"/>
              <a:buChar char="▪"/>
              <a:tabLst>
                <a:tab pos="120840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Angreifer</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errät</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Sitzungs-ID</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für</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Web-Sitzung</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kann</a:t>
            </a:r>
            <a:r>
              <a:rPr lang="de-DE" sz="1200" spc="-10">
                <a:latin typeface="Calibri" panose="020F0502020204030204" pitchFamily="34" charset="0"/>
                <a:ea typeface="Microsoft Sans Serif" panose="020B0604020202020204" pitchFamily="34" charset="0"/>
                <a:cs typeface="Times New Roman" panose="02020603050405020304" pitchFamily="18" charset="0"/>
              </a:rPr>
              <a:t> so</a:t>
            </a:r>
            <a:r>
              <a:rPr lang="de-DE" sz="1200" spc="-5">
                <a:latin typeface="Calibri" panose="020F0502020204030204" pitchFamily="34" charset="0"/>
                <a:ea typeface="Microsoft Sans Serif" panose="020B0604020202020204" pitchFamily="34" charset="0"/>
                <a:cs typeface="Times New Roman" panose="02020603050405020304" pitchFamily="18" charset="0"/>
              </a:rPr>
              <a:t> die</a:t>
            </a:r>
            <a:r>
              <a:rPr lang="de-DE" sz="1200" spc="25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bereits</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autorisierte</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Sitzung</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des</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Clients</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übernehmen</a:t>
            </a:r>
            <a:endParaRPr lang="de-DE" sz="1200">
              <a:effectLst/>
              <a:latin typeface="Calibri" panose="020F0502020204030204" pitchFamily="34" charset="0"/>
              <a:ea typeface="Microsoft Sans Serif" panose="020B0604020202020204" pitchFamily="34" charset="0"/>
              <a:cs typeface="Times New Roman" panose="02020603050405020304" pitchFamily="18" charset="0"/>
            </a:endParaRPr>
          </a:p>
        </p:txBody>
      </p:sp>
      <p:pic>
        <p:nvPicPr>
          <p:cNvPr id="13" name="image7.png">
            <a:extLst>
              <a:ext uri="{FF2B5EF4-FFF2-40B4-BE49-F238E27FC236}">
                <a16:creationId xmlns:a16="http://schemas.microsoft.com/office/drawing/2014/main" id="{0D809242-C83E-4A18-B4D1-29FF22F1D273}"/>
              </a:ext>
            </a:extLst>
          </p:cNvPr>
          <p:cNvPicPr/>
          <p:nvPr/>
        </p:nvPicPr>
        <p:blipFill>
          <a:blip r:embed="rId4" cstate="print"/>
          <a:stretch>
            <a:fillRect/>
          </a:stretch>
        </p:blipFill>
        <p:spPr>
          <a:xfrm>
            <a:off x="7479030" y="1255338"/>
            <a:ext cx="2820670" cy="2295899"/>
          </a:xfrm>
          <a:prstGeom prst="rect">
            <a:avLst/>
          </a:prstGeom>
        </p:spPr>
      </p:pic>
    </p:spTree>
    <p:extLst>
      <p:ext uri="{BB962C8B-B14F-4D97-AF65-F5344CB8AC3E}">
        <p14:creationId xmlns:p14="http://schemas.microsoft.com/office/powerpoint/2010/main" val="2156686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dirty="0"/>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dirty="0">
                <a:solidFill>
                  <a:schemeClr val="bg1"/>
                </a:solidFill>
              </a:rPr>
              <a:t>CompTIA</a:t>
            </a:r>
            <a:r>
              <a:rPr lang="de-DE" sz="1050" b="1" dirty="0">
                <a:solidFill>
                  <a:schemeClr val="bg1"/>
                </a:solidFill>
              </a:rPr>
              <a:t>©</a:t>
            </a:r>
            <a:r>
              <a:rPr lang="de-DE" sz="2400" b="1" dirty="0">
                <a:solidFill>
                  <a:schemeClr val="bg1"/>
                </a:solidFill>
              </a:rPr>
              <a:t>  </a:t>
            </a:r>
            <a:r>
              <a:rPr lang="de-DE" sz="2400" b="1" dirty="0">
                <a:solidFill>
                  <a:schemeClr val="bg1"/>
                </a:solidFill>
                <a:cs typeface="Arial"/>
              </a:rPr>
              <a:t>Security + Prüfungsvorbereitung</a:t>
            </a:r>
            <a:endParaRPr lang="de-DE" sz="2400" dirty="0">
              <a:solidFill>
                <a:schemeClr val="bg1"/>
              </a:solidFill>
              <a:cs typeface="Arial"/>
            </a:endParaRPr>
          </a:p>
        </p:txBody>
      </p:sp>
      <p:sp>
        <p:nvSpPr>
          <p:cNvPr id="7" name="Rechteck 6"/>
          <p:cNvSpPr/>
          <p:nvPr/>
        </p:nvSpPr>
        <p:spPr>
          <a:xfrm>
            <a:off x="666635" y="1330737"/>
            <a:ext cx="8032865" cy="7140416"/>
          </a:xfrm>
          <a:prstGeom prst="rect">
            <a:avLst/>
          </a:prstGeom>
        </p:spPr>
        <p:txBody>
          <a:bodyPr wrap="square">
            <a:spAutoFit/>
          </a:bodyPr>
          <a:lstStyle/>
          <a:p>
            <a:r>
              <a:rPr lang="en-GB" sz="2000" b="1" dirty="0"/>
              <a:t>Security+ (SEC+) </a:t>
            </a:r>
            <a:r>
              <a:rPr lang="en-GB" sz="2000" b="1" dirty="0" err="1"/>
              <a:t>Inhalt</a:t>
            </a:r>
            <a:r>
              <a:rPr lang="en-GB" sz="2000" b="1" dirty="0"/>
              <a:t> I</a:t>
            </a:r>
          </a:p>
          <a:p>
            <a:pPr marL="457200" indent="-457200">
              <a:buFont typeface="+mj-lt"/>
              <a:buAutoNum type="arabicPeriod"/>
            </a:pPr>
            <a:endParaRPr lang="de-DE" b="1" dirty="0"/>
          </a:p>
          <a:p>
            <a:pPr marL="457200" indent="-457200">
              <a:buFont typeface="+mj-lt"/>
              <a:buAutoNum type="arabicPeriod"/>
            </a:pPr>
            <a:r>
              <a:rPr lang="de-DE" sz="2000" b="1" dirty="0"/>
              <a:t>Überblick über die Sicherheit </a:t>
            </a:r>
          </a:p>
          <a:p>
            <a:pPr marL="457200" indent="-457200">
              <a:buFont typeface="+mj-lt"/>
              <a:buAutoNum type="arabicPeriod"/>
            </a:pPr>
            <a:endParaRPr lang="de-DE" sz="2000" b="1" dirty="0"/>
          </a:p>
          <a:p>
            <a:pPr marL="457200" indent="-457200">
              <a:buFont typeface="+mj-lt"/>
              <a:buAutoNum type="arabicPeriod"/>
            </a:pPr>
            <a:r>
              <a:rPr lang="de-DE" sz="2000" b="1" dirty="0"/>
              <a:t>Malware </a:t>
            </a:r>
          </a:p>
          <a:p>
            <a:pPr marL="457200" indent="-457200">
              <a:buFont typeface="+mj-lt"/>
              <a:buAutoNum type="arabicPeriod"/>
            </a:pPr>
            <a:endParaRPr lang="de-DE" sz="2000" b="1" dirty="0"/>
          </a:p>
          <a:p>
            <a:pPr marL="457200" indent="-457200">
              <a:buFont typeface="+mj-lt"/>
              <a:buAutoNum type="arabicPeriod"/>
            </a:pPr>
            <a:r>
              <a:rPr lang="de-DE" sz="2000" b="1" dirty="0"/>
              <a:t>Malware-Infektionen </a:t>
            </a:r>
          </a:p>
          <a:p>
            <a:pPr marL="457200" indent="-457200">
              <a:buFont typeface="+mj-lt"/>
              <a:buAutoNum type="arabicPeriod"/>
            </a:pPr>
            <a:endParaRPr lang="de-DE" sz="2000" b="1" dirty="0"/>
          </a:p>
          <a:p>
            <a:pPr marL="457200" indent="-457200">
              <a:buFont typeface="+mj-lt"/>
              <a:buAutoNum type="arabicPeriod"/>
            </a:pPr>
            <a:r>
              <a:rPr lang="de-DE" sz="2000" b="1" dirty="0"/>
              <a:t>Sicherheit Software und Geräte </a:t>
            </a:r>
          </a:p>
          <a:p>
            <a:pPr marL="457200" indent="-457200">
              <a:buFont typeface="+mj-lt"/>
              <a:buAutoNum type="arabicPeriod"/>
            </a:pPr>
            <a:endParaRPr lang="de-DE" sz="2000" b="1" dirty="0"/>
          </a:p>
          <a:p>
            <a:pPr marL="457200" indent="-457200">
              <a:buFont typeface="+mj-lt"/>
              <a:buAutoNum type="arabicPeriod"/>
            </a:pPr>
            <a:r>
              <a:rPr lang="de-DE" sz="2000" b="1" dirty="0"/>
              <a:t>Mobile Geräte Sicherheit</a:t>
            </a:r>
          </a:p>
          <a:p>
            <a:pPr marL="457200" indent="-457200">
              <a:buFont typeface="+mj-lt"/>
              <a:buAutoNum type="arabicPeriod"/>
            </a:pPr>
            <a:endParaRPr lang="de-DE" sz="2000" b="1" dirty="0"/>
          </a:p>
          <a:p>
            <a:pPr marL="457200" indent="-457200">
              <a:buFont typeface="+mj-lt"/>
              <a:buAutoNum type="arabicPeriod"/>
            </a:pPr>
            <a:r>
              <a:rPr lang="de-DE" sz="2000" b="1" dirty="0"/>
              <a:t>System-Härtung </a:t>
            </a:r>
          </a:p>
          <a:p>
            <a:pPr marL="457200" indent="-457200">
              <a:buFont typeface="+mj-lt"/>
              <a:buAutoNum type="arabicPeriod"/>
            </a:pPr>
            <a:endParaRPr lang="de-DE" sz="2000" b="1" dirty="0"/>
          </a:p>
          <a:p>
            <a:pPr marL="457200" indent="-457200">
              <a:buFont typeface="+mj-lt"/>
              <a:buAutoNum type="arabicPeriod"/>
            </a:pPr>
            <a:r>
              <a:rPr lang="de-DE" sz="2000" b="1" dirty="0"/>
              <a:t>Management der </a:t>
            </a:r>
            <a:r>
              <a:rPr lang="de-DE" sz="2000" b="1" dirty="0" err="1"/>
              <a:t>Supplychain</a:t>
            </a:r>
            <a:endParaRPr lang="de-DE" sz="2000" b="1" dirty="0"/>
          </a:p>
          <a:p>
            <a:pPr marL="457200" indent="-457200">
              <a:buFont typeface="+mj-lt"/>
              <a:buAutoNum type="arabicPeriod"/>
            </a:pPr>
            <a:endParaRPr lang="de-DE" sz="2000" b="1" dirty="0"/>
          </a:p>
          <a:p>
            <a:pPr marL="457200" indent="-457200">
              <a:buFont typeface="+mj-lt"/>
              <a:buAutoNum type="arabicPeriod"/>
            </a:pPr>
            <a:r>
              <a:rPr lang="de-DE" sz="2000" b="1" dirty="0"/>
              <a:t>Virtualisierung </a:t>
            </a:r>
          </a:p>
          <a:p>
            <a:pPr marL="457200" indent="-457200">
              <a:buFont typeface="+mj-lt"/>
              <a:buAutoNum type="arabicPeriod"/>
            </a:pPr>
            <a:endParaRPr lang="de-DE" sz="2000" b="1" dirty="0"/>
          </a:p>
          <a:p>
            <a:pPr marL="457200" indent="-457200">
              <a:buFont typeface="+mj-lt"/>
              <a:buAutoNum type="arabicPeriod"/>
            </a:pPr>
            <a:endParaRPr lang="de-DE" sz="2000" b="1" dirty="0"/>
          </a:p>
          <a:p>
            <a:pPr marL="457200" indent="-457200">
              <a:buFont typeface="+mj-lt"/>
              <a:buAutoNum type="arabicPeriod"/>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5" name="Rechteck 4">
            <a:extLst>
              <a:ext uri="{FF2B5EF4-FFF2-40B4-BE49-F238E27FC236}">
                <a16:creationId xmlns:a16="http://schemas.microsoft.com/office/drawing/2014/main" id="{3A0736C4-B130-4575-8080-EF3E7DB4FCFF}"/>
              </a:ext>
            </a:extLst>
          </p:cNvPr>
          <p:cNvSpPr/>
          <p:nvPr/>
        </p:nvSpPr>
        <p:spPr>
          <a:xfrm>
            <a:off x="6096000" y="1903535"/>
            <a:ext cx="5346700" cy="4708981"/>
          </a:xfrm>
          <a:prstGeom prst="rect">
            <a:avLst/>
          </a:prstGeom>
        </p:spPr>
        <p:txBody>
          <a:bodyPr>
            <a:spAutoFit/>
          </a:bodyPr>
          <a:lstStyle/>
          <a:p>
            <a:pPr marL="457200" indent="-457200">
              <a:buFont typeface="+mj-lt"/>
              <a:buAutoNum type="arabicPeriod" startAt="9"/>
            </a:pPr>
            <a:r>
              <a:rPr lang="de-DE" sz="2000" b="1" dirty="0"/>
              <a:t>Anwendungssicherheit</a:t>
            </a:r>
          </a:p>
          <a:p>
            <a:r>
              <a:rPr lang="de-DE" sz="2000" b="1" dirty="0"/>
              <a:t> </a:t>
            </a:r>
          </a:p>
          <a:p>
            <a:pPr marL="457200" indent="-457200">
              <a:buFont typeface="+mj-lt"/>
              <a:buAutoNum type="arabicPeriod" startAt="10"/>
            </a:pPr>
            <a:r>
              <a:rPr lang="de-DE" sz="2000" b="1" dirty="0"/>
              <a:t>Sichere Software-Entwicklung </a:t>
            </a:r>
          </a:p>
          <a:p>
            <a:pPr marL="457200" indent="-457200">
              <a:buFont typeface="+mj-lt"/>
              <a:buAutoNum type="arabicPeriod" startAt="10"/>
            </a:pPr>
            <a:endParaRPr lang="de-DE" sz="2000" b="1" dirty="0"/>
          </a:p>
          <a:p>
            <a:pPr marL="457200" indent="-457200">
              <a:buFont typeface="+mj-lt"/>
              <a:buAutoNum type="arabicPeriod" startAt="10"/>
            </a:pPr>
            <a:r>
              <a:rPr lang="de-DE" sz="2000" b="1" dirty="0"/>
              <a:t>Netzwerk-Design </a:t>
            </a:r>
          </a:p>
          <a:p>
            <a:pPr marL="457200" indent="-457200">
              <a:buFont typeface="+mj-lt"/>
              <a:buAutoNum type="arabicPeriod" startAt="10"/>
            </a:pPr>
            <a:endParaRPr lang="de-DE" sz="2000" b="1" dirty="0"/>
          </a:p>
          <a:p>
            <a:pPr marL="457200" indent="-457200">
              <a:buFont typeface="+mj-lt"/>
              <a:buAutoNum type="arabicPeriod" startAt="10"/>
            </a:pPr>
            <a:r>
              <a:rPr lang="de-DE" sz="2000" b="1" dirty="0"/>
              <a:t>Perimeter-Sicherheit </a:t>
            </a:r>
          </a:p>
          <a:p>
            <a:pPr marL="457200" indent="-457200">
              <a:buFont typeface="+mj-lt"/>
              <a:buAutoNum type="arabicPeriod" startAt="10"/>
            </a:pPr>
            <a:endParaRPr lang="de-DE" sz="2000" b="1" dirty="0"/>
          </a:p>
          <a:p>
            <a:pPr marL="457200" indent="-457200">
              <a:buFont typeface="+mj-lt"/>
              <a:buAutoNum type="arabicPeriod" startAt="10"/>
            </a:pPr>
            <a:r>
              <a:rPr lang="de-DE" sz="2000" b="1" dirty="0"/>
              <a:t>Cloud-Sicherheit </a:t>
            </a:r>
          </a:p>
          <a:p>
            <a:pPr marL="457200" indent="-457200">
              <a:buFont typeface="+mj-lt"/>
              <a:buAutoNum type="arabicPeriod" startAt="10"/>
            </a:pPr>
            <a:endParaRPr lang="de-DE" sz="2000" b="1" dirty="0"/>
          </a:p>
          <a:p>
            <a:pPr marL="457200" indent="-457200">
              <a:buFont typeface="+mj-lt"/>
              <a:buAutoNum type="arabicPeriod" startAt="10"/>
            </a:pPr>
            <a:r>
              <a:rPr lang="de-DE" sz="2000" b="1" dirty="0"/>
              <a:t>Automatisierung </a:t>
            </a:r>
          </a:p>
          <a:p>
            <a:pPr marL="457200" indent="-457200">
              <a:buFont typeface="+mj-lt"/>
              <a:buAutoNum type="arabicPeriod" startAt="10"/>
            </a:pPr>
            <a:endParaRPr lang="de-DE" sz="2000" b="1" dirty="0"/>
          </a:p>
          <a:p>
            <a:pPr marL="457200" indent="-457200">
              <a:buFont typeface="+mj-lt"/>
              <a:buAutoNum type="arabicPeriod" startAt="10"/>
            </a:pPr>
            <a:r>
              <a:rPr lang="de-DE" sz="2000" b="1" dirty="0"/>
              <a:t>Netzwerk-Angriffe </a:t>
            </a:r>
          </a:p>
          <a:p>
            <a:pPr marL="457200" indent="-457200">
              <a:buFont typeface="+mj-lt"/>
              <a:buAutoNum type="arabicPeriod" startAt="10"/>
            </a:pPr>
            <a:endParaRPr lang="de-DE" sz="2000" b="1" dirty="0"/>
          </a:p>
          <a:p>
            <a:pPr marL="457200" indent="-457200">
              <a:buFont typeface="+mj-lt"/>
              <a:buAutoNum type="arabicPeriod" startAt="10"/>
            </a:pPr>
            <a:r>
              <a:rPr lang="de-DE" sz="2000" b="1" dirty="0"/>
              <a:t>Absicherung von Netzwerken </a:t>
            </a:r>
          </a:p>
        </p:txBody>
      </p:sp>
    </p:spTree>
    <p:extLst>
      <p:ext uri="{BB962C8B-B14F-4D97-AF65-F5344CB8AC3E}">
        <p14:creationId xmlns:p14="http://schemas.microsoft.com/office/powerpoint/2010/main" val="2619784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288327"/>
            <a:ext cx="10299700" cy="7121324"/>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a:pPr>
            <a:r>
              <a:rPr lang="de-DE" sz="2000" b="1"/>
              <a:t>Überblick über die Sicherheit</a:t>
            </a:r>
            <a:endParaRPr lang="de-DE" sz="2000">
              <a:solidFill>
                <a:srgbClr val="00B0F0"/>
              </a:solidFill>
            </a:endParaRPr>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4" name="Rechteck 3">
            <a:extLst>
              <a:ext uri="{FF2B5EF4-FFF2-40B4-BE49-F238E27FC236}">
                <a16:creationId xmlns:a16="http://schemas.microsoft.com/office/drawing/2014/main" id="{F2A638D0-84F4-4D77-8972-720E4691D1BF}"/>
              </a:ext>
            </a:extLst>
          </p:cNvPr>
          <p:cNvSpPr/>
          <p:nvPr/>
        </p:nvSpPr>
        <p:spPr>
          <a:xfrm>
            <a:off x="393700" y="2389028"/>
            <a:ext cx="10896600" cy="5355312"/>
          </a:xfrm>
          <a:prstGeom prst="rect">
            <a:avLst/>
          </a:prstGeom>
        </p:spPr>
        <p:txBody>
          <a:bodyPr wrap="square">
            <a:spAutoFit/>
          </a:bodyPr>
          <a:lstStyle/>
          <a:p>
            <a:r>
              <a:rPr lang="de-DE" b="1"/>
              <a:t>Angriffs-Frameworks</a:t>
            </a:r>
          </a:p>
          <a:p>
            <a:r>
              <a:rPr lang="de-DE" b="1"/>
              <a:t> </a:t>
            </a:r>
          </a:p>
          <a:p>
            <a:r>
              <a:rPr lang="de-DE" b="1"/>
              <a:t> Kill Chain (Tödliche Kette)  II</a:t>
            </a:r>
          </a:p>
          <a:p>
            <a:endParaRPr lang="de-DE" b="1"/>
          </a:p>
          <a:p>
            <a:r>
              <a:rPr lang="de-DE" b="1"/>
              <a:t>Installation</a:t>
            </a:r>
          </a:p>
          <a:p>
            <a:pPr lvl="1"/>
            <a:r>
              <a:rPr lang="de-DE" sz="1400"/>
              <a:t>Dieser Mechanismus ermöglicht es waffenfähigen Code, ein Remotetool auszuführen </a:t>
            </a:r>
          </a:p>
          <a:p>
            <a:pPr lvl="1"/>
            <a:r>
              <a:rPr lang="de-DE" sz="1400"/>
              <a:t>und Dauerhaften Zugriff auf dem Zielsystem zu erreichen</a:t>
            </a:r>
          </a:p>
          <a:p>
            <a:endParaRPr lang="de-DE" b="1"/>
          </a:p>
          <a:p>
            <a:r>
              <a:rPr lang="de-DE" b="1"/>
              <a:t>Command &amp; Control(C2)</a:t>
            </a:r>
          </a:p>
          <a:p>
            <a:pPr lvl="1"/>
            <a:r>
              <a:rPr lang="de-DE" sz="1400"/>
              <a:t>Der angriffsfähige Code baut einen ausgehenden Kanal zu einem Remote-Server auf, der dann zur Steuerung des </a:t>
            </a:r>
          </a:p>
          <a:p>
            <a:pPr lvl="1"/>
            <a:r>
              <a:rPr lang="de-DE" sz="1400"/>
              <a:t>Remote-Access-Tools und möglicherweise zum Herunterladen zusätzlicher Tools verwendet werden kann, </a:t>
            </a:r>
          </a:p>
          <a:p>
            <a:pPr lvl="1"/>
            <a:r>
              <a:rPr lang="de-DE" sz="1400"/>
              <a:t>um den Angriff voranzutreiben</a:t>
            </a:r>
          </a:p>
          <a:p>
            <a:endParaRPr lang="de-DE" b="1"/>
          </a:p>
          <a:p>
            <a:r>
              <a:rPr lang="de-DE" b="1"/>
              <a:t>Aktionen zu den Zielen</a:t>
            </a:r>
          </a:p>
          <a:p>
            <a:pPr lvl="1"/>
            <a:r>
              <a:rPr lang="de-DE" sz="1400"/>
              <a:t>Der Angreifer nutzt den erlangten Zugriff typischerweise, um verdeckt Informationen von Zielsystemen zu sammeln </a:t>
            </a:r>
          </a:p>
          <a:p>
            <a:pPr lvl="1"/>
            <a:r>
              <a:rPr lang="de-DE" sz="1400"/>
              <a:t>und auf ein entferntes System zu übertragen (Daten-Exfiltration) oder andere Ziele und Motive zu erreichen</a:t>
            </a:r>
          </a:p>
          <a:p>
            <a:pPr lvl="1"/>
            <a:r>
              <a:rPr lang="de-DE" sz="1400"/>
              <a:t>Mit Hilfe der Kill-Chain-Analyse kann eine defensive Handlungsmatrix identifiziert werden, </a:t>
            </a:r>
          </a:p>
          <a:p>
            <a:pPr lvl="1"/>
            <a:r>
              <a:rPr lang="de-DE" sz="1400"/>
              <a:t>um dem Fortschritt entgegenzuwirken eines Angriffs in jeder Phase</a:t>
            </a:r>
            <a:endParaRPr lang="de-DE"/>
          </a:p>
          <a:p>
            <a:endParaRPr lang="de-DE"/>
          </a:p>
          <a:p>
            <a:endParaRPr lang="de-DE"/>
          </a:p>
          <a:p>
            <a:endParaRPr lang="de-DE"/>
          </a:p>
        </p:txBody>
      </p:sp>
      <p:sp>
        <p:nvSpPr>
          <p:cNvPr id="9" name="Rechteck 8">
            <a:extLst>
              <a:ext uri="{FF2B5EF4-FFF2-40B4-BE49-F238E27FC236}">
                <a16:creationId xmlns:a16="http://schemas.microsoft.com/office/drawing/2014/main" id="{742E0F33-3215-45E1-89F6-1ED2356FDD35}"/>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CC849CD2-63FC-4125-B0A3-833495E718E3}"/>
              </a:ext>
            </a:extLst>
          </p:cNvPr>
          <p:cNvPicPr>
            <a:picLocks noChangeAspect="1"/>
          </p:cNvPicPr>
          <p:nvPr/>
        </p:nvPicPr>
        <p:blipFill>
          <a:blip r:embed="rId4"/>
          <a:stretch>
            <a:fillRect/>
          </a:stretch>
        </p:blipFill>
        <p:spPr>
          <a:xfrm>
            <a:off x="6318279" y="350837"/>
            <a:ext cx="4253753" cy="3048000"/>
          </a:xfrm>
          <a:prstGeom prst="rect">
            <a:avLst/>
          </a:prstGeom>
        </p:spPr>
      </p:pic>
      <p:sp>
        <p:nvSpPr>
          <p:cNvPr id="5" name="Rechteck 4">
            <a:extLst>
              <a:ext uri="{FF2B5EF4-FFF2-40B4-BE49-F238E27FC236}">
                <a16:creationId xmlns:a16="http://schemas.microsoft.com/office/drawing/2014/main" id="{478D8186-DE42-4B2A-A898-3F715F3E036F}"/>
              </a:ext>
            </a:extLst>
          </p:cNvPr>
          <p:cNvSpPr/>
          <p:nvPr/>
        </p:nvSpPr>
        <p:spPr>
          <a:xfrm>
            <a:off x="8918406" y="7195008"/>
            <a:ext cx="1856598" cy="215444"/>
          </a:xfrm>
          <a:prstGeom prst="rect">
            <a:avLst/>
          </a:prstGeom>
        </p:spPr>
        <p:txBody>
          <a:bodyPr wrap="none">
            <a:spAutoFit/>
          </a:bodyPr>
          <a:lstStyle/>
          <a:p>
            <a:r>
              <a:rPr lang="de-DE" sz="800"/>
              <a:t>https://en.wikipedia.org/wiki/Kill_chain</a:t>
            </a:r>
          </a:p>
        </p:txBody>
      </p:sp>
      <p:sp>
        <p:nvSpPr>
          <p:cNvPr id="10" name="Rechteck 9">
            <a:extLst>
              <a:ext uri="{FF2B5EF4-FFF2-40B4-BE49-F238E27FC236}">
                <a16:creationId xmlns:a16="http://schemas.microsoft.com/office/drawing/2014/main" id="{9BE56DDD-9C4A-47A0-8195-1C55DF797B64}"/>
              </a:ext>
            </a:extLst>
          </p:cNvPr>
          <p:cNvSpPr/>
          <p:nvPr/>
        </p:nvSpPr>
        <p:spPr>
          <a:xfrm>
            <a:off x="5803900" y="6661348"/>
            <a:ext cx="4715650" cy="646331"/>
          </a:xfrm>
          <a:prstGeom prst="rect">
            <a:avLst/>
          </a:prstGeom>
        </p:spPr>
        <p:txBody>
          <a:bodyPr wrap="none">
            <a:spAutoFit/>
          </a:bodyPr>
          <a:lstStyle/>
          <a:p>
            <a:r>
              <a:rPr lang="de-DE">
                <a:hlinkClick r:id="rId5"/>
              </a:rPr>
              <a:t>https://www.youtube.com/watch?v=II91fiUax2g</a:t>
            </a:r>
            <a:endParaRPr lang="de-DE"/>
          </a:p>
          <a:p>
            <a:endParaRPr lang="de-DE"/>
          </a:p>
        </p:txBody>
      </p:sp>
    </p:spTree>
    <p:extLst>
      <p:ext uri="{BB962C8B-B14F-4D97-AF65-F5344CB8AC3E}">
        <p14:creationId xmlns:p14="http://schemas.microsoft.com/office/powerpoint/2010/main" val="283407922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102997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831544"/>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15"/>
            </a:pPr>
            <a:r>
              <a:rPr lang="de-DE" sz="2000" b="1"/>
              <a:t>Netzwerk-Angriffe</a:t>
            </a:r>
          </a:p>
          <a:p>
            <a:pPr marL="457200" indent="-457200">
              <a:buFont typeface="+mj-lt"/>
              <a:buAutoNum type="arabicPeriod" startAt="15"/>
            </a:pPr>
            <a:endParaRPr lang="de-DE" sz="2000" b="1"/>
          </a:p>
          <a:p>
            <a:pPr marL="457200" indent="-457200">
              <a:buFont typeface="+mj-lt"/>
              <a:buAutoNum type="arabicPeriod" startAt="15"/>
            </a:pPr>
            <a:endParaRPr lang="de-DE" sz="2000" b="1"/>
          </a:p>
          <a:p>
            <a:pPr marL="457200" indent="-457200">
              <a:buFont typeface="+mj-lt"/>
              <a:buAutoNum type="arabicPeriod" startAt="15"/>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43B29DF6-5D4D-4D3D-9F7A-0F50548972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10" name="Rechteck 9">
            <a:extLst>
              <a:ext uri="{FF2B5EF4-FFF2-40B4-BE49-F238E27FC236}">
                <a16:creationId xmlns:a16="http://schemas.microsoft.com/office/drawing/2014/main" id="{6A1ED0AA-164A-4BC0-855B-C90BA5BD9165}"/>
              </a:ext>
            </a:extLst>
          </p:cNvPr>
          <p:cNvSpPr/>
          <p:nvPr/>
        </p:nvSpPr>
        <p:spPr>
          <a:xfrm>
            <a:off x="546100" y="2368404"/>
            <a:ext cx="9360408" cy="273280"/>
          </a:xfrm>
          <a:prstGeom prst="rect">
            <a:avLst/>
          </a:prstGeom>
        </p:spPr>
        <p:txBody>
          <a:bodyPr wrap="square">
            <a:spAutoFit/>
          </a:bodyPr>
          <a:lstStyle/>
          <a:p>
            <a:pPr marL="171450" marR="4095115" lvl="0" indent="-171450">
              <a:lnSpc>
                <a:spcPct val="98000"/>
              </a:lnSpc>
              <a:spcBef>
                <a:spcPts val="1475"/>
              </a:spcBef>
              <a:spcAft>
                <a:spcPts val="0"/>
              </a:spcAft>
              <a:buSzPts val="1200"/>
              <a:buFont typeface="Arial" panose="020B0604020202020204" pitchFamily="34" charset="0"/>
              <a:buChar char="•"/>
              <a:tabLst>
                <a:tab pos="294005" algn="l"/>
                <a:tab pos="521970" algn="l"/>
                <a:tab pos="1223010" algn="l"/>
              </a:tabLst>
            </a:pPr>
            <a:endParaRPr lang="de-DE" sz="1200" b="1" spc="-5">
              <a:ea typeface="Symbol" panose="05050102010706020507" pitchFamily="18" charset="2"/>
              <a:cs typeface="Times New Roman" panose="02020603050405020304" pitchFamily="18" charset="0"/>
            </a:endParaRPr>
          </a:p>
        </p:txBody>
      </p:sp>
      <p:sp>
        <p:nvSpPr>
          <p:cNvPr id="2" name="Rechteck 1">
            <a:extLst>
              <a:ext uri="{FF2B5EF4-FFF2-40B4-BE49-F238E27FC236}">
                <a16:creationId xmlns:a16="http://schemas.microsoft.com/office/drawing/2014/main" id="{7063BEBB-52F4-475B-AD6A-00FB6451399F}"/>
              </a:ext>
            </a:extLst>
          </p:cNvPr>
          <p:cNvSpPr/>
          <p:nvPr/>
        </p:nvSpPr>
        <p:spPr>
          <a:xfrm>
            <a:off x="666357" y="2460888"/>
            <a:ext cx="5346700" cy="516936"/>
          </a:xfrm>
          <a:prstGeom prst="rect">
            <a:avLst/>
          </a:prstGeom>
        </p:spPr>
        <p:txBody>
          <a:bodyPr>
            <a:spAutoFit/>
          </a:bodyPr>
          <a:lstStyle/>
          <a:p>
            <a:pPr>
              <a:lnSpc>
                <a:spcPct val="107000"/>
              </a:lnSpc>
              <a:spcAft>
                <a:spcPts val="800"/>
              </a:spcAft>
            </a:pPr>
            <a:r>
              <a:rPr lang="en-US" sz="1000">
                <a:latin typeface="Calibri" panose="020F0502020204030204" pitchFamily="34" charset="0"/>
                <a:ea typeface="Calibri" panose="020F0502020204030204" pitchFamily="34" charset="0"/>
                <a:cs typeface="Calibri" panose="020F0502020204030204" pitchFamily="34" charset="0"/>
              </a:rPr>
              <a:t> </a:t>
            </a:r>
            <a:endParaRPr lang="de-DE"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a:latin typeface="Calibri" panose="020F0502020204030204" pitchFamily="34" charset="0"/>
                <a:ea typeface="Calibri" panose="020F0502020204030204" pitchFamily="34" charset="0"/>
                <a:cs typeface="Calibri" panose="020F0502020204030204" pitchFamily="34" charset="0"/>
              </a:rPr>
              <a:t> </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Rechteck 10">
            <a:extLst>
              <a:ext uri="{FF2B5EF4-FFF2-40B4-BE49-F238E27FC236}">
                <a16:creationId xmlns:a16="http://schemas.microsoft.com/office/drawing/2014/main" id="{22B8BE8A-296C-47B8-B2B9-868E23AC2CDA}"/>
              </a:ext>
            </a:extLst>
          </p:cNvPr>
          <p:cNvSpPr/>
          <p:nvPr/>
        </p:nvSpPr>
        <p:spPr>
          <a:xfrm>
            <a:off x="393700" y="2454890"/>
            <a:ext cx="10058400" cy="261610"/>
          </a:xfrm>
          <a:prstGeom prst="rect">
            <a:avLst/>
          </a:prstGeom>
        </p:spPr>
        <p:txBody>
          <a:bodyPr wrap="square">
            <a:spAutoFit/>
          </a:bodyPr>
          <a:lstStyle/>
          <a:p>
            <a:pPr>
              <a:spcBef>
                <a:spcPts val="60"/>
              </a:spcBef>
            </a:pPr>
            <a:r>
              <a:rPr lang="de-DE" sz="1100">
                <a:latin typeface="Calibri" panose="020F0502020204030204" pitchFamily="34" charset="0"/>
                <a:ea typeface="Calibri" panose="020F0502020204030204" pitchFamily="34" charset="0"/>
                <a:cs typeface="Calibri" panose="020F0502020204030204" pitchFamily="34" charset="0"/>
              </a:rPr>
              <a:t> </a:t>
            </a:r>
            <a:endParaRPr lang="de-DE" sz="1100">
              <a:latin typeface="Calibri" panose="020F0502020204030204" pitchFamily="34" charset="0"/>
              <a:ea typeface="Calibri" panose="020F0502020204030204" pitchFamily="34" charset="0"/>
              <a:cs typeface="Times New Roman" panose="02020603050405020304" pitchFamily="18" charset="0"/>
            </a:endParaRPr>
          </a:p>
        </p:txBody>
      </p:sp>
      <p:sp>
        <p:nvSpPr>
          <p:cNvPr id="5" name="Rechteck 4">
            <a:extLst>
              <a:ext uri="{FF2B5EF4-FFF2-40B4-BE49-F238E27FC236}">
                <a16:creationId xmlns:a16="http://schemas.microsoft.com/office/drawing/2014/main" id="{5D555CC2-4FD9-4DCB-B957-7DCB16C2A15D}"/>
              </a:ext>
            </a:extLst>
          </p:cNvPr>
          <p:cNvSpPr/>
          <p:nvPr/>
        </p:nvSpPr>
        <p:spPr>
          <a:xfrm>
            <a:off x="403872" y="3027647"/>
            <a:ext cx="5609185" cy="3232423"/>
          </a:xfrm>
          <a:prstGeom prst="rect">
            <a:avLst/>
          </a:prstGeom>
        </p:spPr>
        <p:txBody>
          <a:bodyPr wrap="square">
            <a:spAutoFit/>
          </a:bodyPr>
          <a:lstStyle/>
          <a:p>
            <a:pPr marL="342900" lvl="0" indent="-342900">
              <a:lnSpc>
                <a:spcPts val="1465"/>
              </a:lnSpc>
              <a:spcBef>
                <a:spcPts val="255"/>
              </a:spcBef>
              <a:buSzPts val="1200"/>
              <a:buFont typeface="Courier New" panose="02070309020205020404" pitchFamily="49" charset="0"/>
              <a:buChar char="o"/>
              <a:tabLst>
                <a:tab pos="9671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TCP/IP-Hijacking</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742950" marR="581660" lvl="1" indent="-285750">
              <a:lnSpc>
                <a:spcPct val="99000"/>
              </a:lnSpc>
              <a:spcAft>
                <a:spcPts val="0"/>
              </a:spcAft>
              <a:buSzPts val="1200"/>
              <a:buFont typeface="Microsoft Sans Serif" panose="020B0604020202020204" pitchFamily="34" charset="0"/>
              <a:buChar char="▪"/>
              <a:tabLst>
                <a:tab pos="14243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Tritt</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auf,</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wenn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ein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Angreifer</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TCP-Sitzung</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zwischen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zwei</a:t>
            </a:r>
            <a:r>
              <a:rPr lang="de-DE" sz="1200" spc="29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Computern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übernimmt,</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ohne</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dass</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ein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Cookie</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oder ein</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anderer</a:t>
            </a:r>
            <a:r>
              <a:rPr lang="de-DE" sz="1200" spc="18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Host-Zugriff</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erforderlich</a:t>
            </a:r>
            <a:r>
              <a:rPr lang="de-DE" sz="1200" spc="-4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ist</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342900" lvl="0" indent="-342900">
              <a:lnSpc>
                <a:spcPts val="1470"/>
              </a:lnSpc>
              <a:spcBef>
                <a:spcPts val="45"/>
              </a:spcBef>
              <a:buSzPts val="1200"/>
              <a:buFont typeface="Courier New" panose="02070309020205020404" pitchFamily="49" charset="0"/>
              <a:buChar char="o"/>
              <a:tabLst>
                <a:tab pos="9671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Blindes</a:t>
            </a:r>
            <a:r>
              <a:rPr lang="de-DE" sz="1200" b="1" spc="-70">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Hijacking</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742950" marR="440690" lvl="1" indent="-285750">
              <a:lnSpc>
                <a:spcPct val="99000"/>
              </a:lnSpc>
              <a:spcAft>
                <a:spcPts val="0"/>
              </a:spcAft>
              <a:buSzPts val="1200"/>
              <a:buFont typeface="Microsoft Sans Serif" panose="020B0604020202020204" pitchFamily="34" charset="0"/>
              <a:buChar char="▪"/>
              <a:tabLst>
                <a:tab pos="14243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Tritt</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auf,</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wenn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ein</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Angreifer</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blind</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Daten</a:t>
            </a:r>
            <a:r>
              <a:rPr lang="de-DE" sz="1200" spc="-10">
                <a:latin typeface="Calibri" panose="020F0502020204030204" pitchFamily="34" charset="0"/>
                <a:ea typeface="Microsoft Sans Serif" panose="020B0604020202020204" pitchFamily="34" charset="0"/>
                <a:cs typeface="Times New Roman" panose="02020603050405020304" pitchFamily="18" charset="0"/>
              </a:rPr>
              <a:t> in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den</a:t>
            </a:r>
            <a:r>
              <a:rPr lang="de-DE" sz="1200" spc="25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Kommunikationsstrom</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injiziert,</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ohne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dass</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er</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sehen kann,</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ob</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dies</a:t>
            </a:r>
            <a:r>
              <a:rPr lang="de-DE" sz="1200" spc="20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erfolgreich</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ist</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nicht</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342900" lvl="0" indent="-342900">
              <a:lnSpc>
                <a:spcPts val="1470"/>
              </a:lnSpc>
              <a:spcBef>
                <a:spcPts val="40"/>
              </a:spcBef>
              <a:buSzPts val="1200"/>
              <a:buFont typeface="Courier New" panose="02070309020205020404" pitchFamily="49" charset="0"/>
              <a:buChar char="o"/>
              <a:tabLst>
                <a:tab pos="9671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Clickjacking</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742950" marR="105410" lvl="1" indent="-285750">
              <a:lnSpc>
                <a:spcPct val="99000"/>
              </a:lnSpc>
              <a:spcAft>
                <a:spcPts val="0"/>
              </a:spcAft>
              <a:buSzPts val="1200"/>
              <a:buFont typeface="Microsoft Sans Serif" panose="020B0604020202020204" pitchFamily="34" charset="0"/>
              <a:buChar char="▪"/>
              <a:tabLst>
                <a:tab pos="14243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Angriff,</a:t>
            </a:r>
            <a:r>
              <a:rPr lang="de-DE" sz="1200" spc="-4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bei</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dem</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mehrere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transparente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Ebenen</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werden,</a:t>
            </a:r>
            <a:r>
              <a:rPr lang="de-DE" sz="1200" spc="-4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um</a:t>
            </a:r>
            <a:r>
              <a:rPr lang="de-DE" sz="1200" spc="24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einen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Benutzer</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dazu</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zu</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verleiten,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10">
                <a:latin typeface="Calibri" panose="020F0502020204030204" pitchFamily="34" charset="0"/>
                <a:ea typeface="Microsoft Sans Serif" panose="020B0604020202020204" pitchFamily="34" charset="0"/>
                <a:cs typeface="Times New Roman" panose="02020603050405020304" pitchFamily="18" charset="0"/>
              </a:rPr>
              <a:t>auf</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Schaltfläche</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einen</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Link</a:t>
            </a:r>
            <a:r>
              <a:rPr lang="de-DE" sz="1200" spc="28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auf</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einer Seite</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zu</a:t>
            </a:r>
            <a:r>
              <a:rPr lang="de-DE" sz="1200" spc="-5">
                <a:latin typeface="Calibri" panose="020F0502020204030204" pitchFamily="34" charset="0"/>
                <a:ea typeface="Microsoft Sans Serif" panose="020B0604020202020204" pitchFamily="34" charset="0"/>
                <a:cs typeface="Times New Roman" panose="02020603050405020304" pitchFamily="18" charset="0"/>
              </a:rPr>
              <a:t> </a:t>
            </a:r>
            <a:r>
              <a:rPr lang="de-DE" sz="1200" spc="-10">
                <a:latin typeface="Calibri" panose="020F0502020204030204" pitchFamily="34" charset="0"/>
                <a:ea typeface="Microsoft Sans Serif" panose="020B0604020202020204" pitchFamily="34" charset="0"/>
                <a:cs typeface="Times New Roman" panose="02020603050405020304" pitchFamily="18" charset="0"/>
              </a:rPr>
              <a:t>klicken,</a:t>
            </a:r>
            <a:r>
              <a:rPr lang="de-DE" sz="1200" spc="-5">
                <a:latin typeface="Calibri" panose="020F0502020204030204" pitchFamily="34" charset="0"/>
                <a:ea typeface="Microsoft Sans Serif" panose="020B0604020202020204" pitchFamily="34" charset="0"/>
                <a:cs typeface="Times New Roman" panose="02020603050405020304" pitchFamily="18" charset="0"/>
              </a:rPr>
              <a:t> obwohl</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er</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eigentlich</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vorhatte,</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auf</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die</a:t>
            </a:r>
            <a:r>
              <a:rPr lang="de-DE" sz="1200" spc="27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eigentliche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Seite</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zu</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klicken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342900" lvl="0" indent="-342900">
              <a:lnSpc>
                <a:spcPts val="1470"/>
              </a:lnSpc>
              <a:spcBef>
                <a:spcPts val="35"/>
              </a:spcBef>
              <a:buSzPts val="1200"/>
              <a:buFont typeface="Courier New" panose="02070309020205020404" pitchFamily="49" charset="0"/>
              <a:buChar char="o"/>
              <a:tabLst>
                <a:tab pos="9671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Man-in-the-Middle</a:t>
            </a:r>
            <a:r>
              <a:rPr lang="de-DE" sz="1200" b="1" spc="-85">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(MITM)</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742950" marR="271145" lvl="1" indent="-285750">
              <a:lnSpc>
                <a:spcPct val="99000"/>
              </a:lnSpc>
              <a:spcAft>
                <a:spcPts val="0"/>
              </a:spcAft>
              <a:buSzPts val="1200"/>
              <a:buFont typeface="Microsoft Sans Serif" panose="020B0604020202020204" pitchFamily="34" charset="0"/>
              <a:buChar char="▪"/>
              <a:tabLst>
                <a:tab pos="14243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Angriff,</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bewirkt,</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dass</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Daten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durch</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Computer</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des</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Angreifers</a:t>
            </a:r>
            <a:r>
              <a:rPr lang="de-DE" sz="1200" spc="27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fließen,</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wo</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er</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Daten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abfangen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oder</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manipulieren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kann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a:spcBef>
                <a:spcPts val="45"/>
              </a:spcBef>
            </a:pPr>
            <a:r>
              <a:rPr lang="de-DE" sz="1150">
                <a:latin typeface="Calibri" panose="020F0502020204030204" pitchFamily="34" charset="0"/>
                <a:ea typeface="Calibri" panose="020F0502020204030204" pitchFamily="34" charset="0"/>
                <a:cs typeface="Calibri" panose="020F0502020204030204" pitchFamily="34" charset="0"/>
              </a:rPr>
              <a:t> </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6" name="image8.png">
            <a:extLst>
              <a:ext uri="{FF2B5EF4-FFF2-40B4-BE49-F238E27FC236}">
                <a16:creationId xmlns:a16="http://schemas.microsoft.com/office/drawing/2014/main" id="{3C3606B5-57E2-4422-9956-4DA2A709CD2D}"/>
              </a:ext>
            </a:extLst>
          </p:cNvPr>
          <p:cNvPicPr/>
          <p:nvPr/>
        </p:nvPicPr>
        <p:blipFill>
          <a:blip r:embed="rId4" cstate="print"/>
          <a:stretch>
            <a:fillRect/>
          </a:stretch>
        </p:blipFill>
        <p:spPr>
          <a:xfrm>
            <a:off x="5856454" y="1343969"/>
            <a:ext cx="4748046" cy="2740668"/>
          </a:xfrm>
          <a:prstGeom prst="rect">
            <a:avLst/>
          </a:prstGeom>
        </p:spPr>
      </p:pic>
      <p:sp>
        <p:nvSpPr>
          <p:cNvPr id="12" name="Rechteck 11">
            <a:extLst>
              <a:ext uri="{FF2B5EF4-FFF2-40B4-BE49-F238E27FC236}">
                <a16:creationId xmlns:a16="http://schemas.microsoft.com/office/drawing/2014/main" id="{1D8867F6-7610-4CCD-BBD6-65F5E47757C7}"/>
              </a:ext>
            </a:extLst>
          </p:cNvPr>
          <p:cNvSpPr/>
          <p:nvPr/>
        </p:nvSpPr>
        <p:spPr>
          <a:xfrm>
            <a:off x="393700" y="6065179"/>
            <a:ext cx="5346700" cy="833113"/>
          </a:xfrm>
          <a:prstGeom prst="rect">
            <a:avLst/>
          </a:prstGeom>
        </p:spPr>
        <p:txBody>
          <a:bodyPr>
            <a:spAutoFit/>
          </a:bodyPr>
          <a:lstStyle/>
          <a:p>
            <a:pPr marL="342900" lvl="0" indent="-342900">
              <a:lnSpc>
                <a:spcPts val="1465"/>
              </a:lnSpc>
              <a:spcBef>
                <a:spcPts val="190"/>
              </a:spcBef>
              <a:buSzPts val="1200"/>
              <a:buFont typeface="Courier New" panose="02070309020205020404" pitchFamily="49" charset="0"/>
              <a:buChar char="o"/>
              <a:tabLst>
                <a:tab pos="9671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Man-in-the-Browser</a:t>
            </a:r>
            <a:r>
              <a:rPr lang="de-DE" sz="1200" b="1" spc="-85">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(MITB)</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742950" marR="137160" lvl="1" indent="-285750">
              <a:lnSpc>
                <a:spcPct val="99000"/>
              </a:lnSpc>
              <a:spcAft>
                <a:spcPts val="0"/>
              </a:spcAft>
              <a:buSzPts val="1200"/>
              <a:buFont typeface="Microsoft Sans Serif" panose="020B0604020202020204" pitchFamily="34" charset="0"/>
              <a:buChar char="▪"/>
              <a:tabLst>
                <a:tab pos="14243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Tritt</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auf,</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wenn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ein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Trojaner</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anfälligen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Webbrowser</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infiziert</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die</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Webseiten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oder</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10">
                <a:latin typeface="Calibri" panose="020F0502020204030204" pitchFamily="34" charset="0"/>
                <a:ea typeface="Microsoft Sans Serif" panose="020B0604020202020204" pitchFamily="34" charset="0"/>
                <a:cs typeface="Times New Roman" panose="02020603050405020304" pitchFamily="18" charset="0"/>
              </a:rPr>
              <a:t>im</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Browser</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durchgeführten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Transaktionen</a:t>
            </a:r>
            <a:r>
              <a:rPr lang="de-DE" sz="1200" spc="19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verändert</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p:txBody>
      </p:sp>
      <p:sp>
        <p:nvSpPr>
          <p:cNvPr id="17" name="Rechteck 16">
            <a:extLst>
              <a:ext uri="{FF2B5EF4-FFF2-40B4-BE49-F238E27FC236}">
                <a16:creationId xmlns:a16="http://schemas.microsoft.com/office/drawing/2014/main" id="{5C52F55F-3FFF-45BA-A7FB-1F4E388479DC}"/>
              </a:ext>
            </a:extLst>
          </p:cNvPr>
          <p:cNvSpPr/>
          <p:nvPr/>
        </p:nvSpPr>
        <p:spPr>
          <a:xfrm>
            <a:off x="5308993" y="4409373"/>
            <a:ext cx="5346700" cy="1900520"/>
          </a:xfrm>
          <a:prstGeom prst="rect">
            <a:avLst/>
          </a:prstGeom>
        </p:spPr>
        <p:txBody>
          <a:bodyPr>
            <a:spAutoFit/>
          </a:bodyPr>
          <a:lstStyle/>
          <a:p>
            <a:pPr marL="342900" lvl="0" indent="-342900">
              <a:lnSpc>
                <a:spcPts val="1475"/>
              </a:lnSpc>
              <a:spcBef>
                <a:spcPts val="45"/>
              </a:spcBef>
              <a:buSzPts val="1200"/>
              <a:buFont typeface="Courier New" panose="02070309020205020404" pitchFamily="49" charset="0"/>
              <a:buChar char="o"/>
              <a:tabLst>
                <a:tab pos="967105" algn="l"/>
              </a:tabLst>
            </a:pPr>
            <a:r>
              <a:rPr lang="de-DE" sz="1200" b="1" spc="-10">
                <a:latin typeface="Calibri" panose="020F0502020204030204" pitchFamily="34" charset="0"/>
                <a:ea typeface="Courier New" panose="02070309020205020404" pitchFamily="49" charset="0"/>
                <a:cs typeface="Times New Roman" panose="02020603050405020304" pitchFamily="18" charset="0"/>
              </a:rPr>
              <a:t>Waterholing</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742950" marR="105410" lvl="1" indent="-285750">
              <a:lnSpc>
                <a:spcPct val="98000"/>
              </a:lnSpc>
              <a:spcAft>
                <a:spcPts val="0"/>
              </a:spcAft>
              <a:buSzPts val="1200"/>
              <a:buFont typeface="Microsoft Sans Serif" panose="020B0604020202020204" pitchFamily="34" charset="0"/>
              <a:buChar char="▪"/>
              <a:tabLst>
                <a:tab pos="14243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Tritt</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auf,</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wenn</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Malware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auf</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einer</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Website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platziert</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wird,</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von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der</a:t>
            </a:r>
            <a:r>
              <a:rPr lang="de-DE" sz="1200" spc="27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Angreifer</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weiß,</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dass</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10">
                <a:latin typeface="Calibri" panose="020F0502020204030204" pitchFamily="34" charset="0"/>
                <a:ea typeface="Microsoft Sans Serif" panose="020B0604020202020204" pitchFamily="34" charset="0"/>
                <a:cs typeface="Times New Roman" panose="02020603050405020304" pitchFamily="18" charset="0"/>
              </a:rPr>
              <a:t>seine</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potenziellen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Opfer</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darauf</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zugreifen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werden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a:spcBef>
                <a:spcPts val="10"/>
              </a:spcBef>
            </a:pPr>
            <a:r>
              <a:rPr lang="de-DE" sz="1200">
                <a:latin typeface="Calibri" panose="020F0502020204030204" pitchFamily="34" charset="0"/>
                <a:ea typeface="Calibri" panose="020F0502020204030204" pitchFamily="34" charset="0"/>
                <a:cs typeface="Calibri" panose="020F0502020204030204" pitchFamily="34" charset="0"/>
              </a:rPr>
              <a:t> </a:t>
            </a:r>
            <a:endParaRPr lang="de-DE" sz="1100">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200"/>
              <a:buFont typeface="Symbol" panose="05050102010706020507" pitchFamily="18" charset="2"/>
              <a:buChar char=""/>
              <a:tabLst>
                <a:tab pos="509905" algn="l"/>
              </a:tabLst>
            </a:pPr>
            <a:r>
              <a:rPr lang="de-DE" sz="1200" b="1" spc="-5">
                <a:latin typeface="Calibri" panose="020F0502020204030204" pitchFamily="34" charset="0"/>
                <a:ea typeface="Symbol" panose="05050102010706020507" pitchFamily="18" charset="2"/>
                <a:cs typeface="Times New Roman" panose="02020603050405020304" pitchFamily="18" charset="0"/>
              </a:rPr>
              <a:t>Replay-Angriff</a:t>
            </a:r>
            <a:endParaRPr lang="de-DE" sz="1200" b="1">
              <a:latin typeface="Calibri" panose="020F0502020204030204" pitchFamily="34" charset="0"/>
              <a:ea typeface="Symbol" panose="05050102010706020507" pitchFamily="18" charset="2"/>
              <a:cs typeface="Times New Roman" panose="02020603050405020304" pitchFamily="18" charset="0"/>
            </a:endParaRPr>
          </a:p>
          <a:p>
            <a:pPr marL="742950" marR="494665" lvl="1" indent="-285750">
              <a:lnSpc>
                <a:spcPct val="95000"/>
              </a:lnSpc>
              <a:spcBef>
                <a:spcPts val="45"/>
              </a:spcBef>
              <a:spcAft>
                <a:spcPts val="0"/>
              </a:spcAft>
              <a:buSzPts val="1200"/>
              <a:buFont typeface="Courier New" panose="02070309020205020404" pitchFamily="49" charset="0"/>
              <a:buChar char="o"/>
              <a:tabLst>
                <a:tab pos="967105" algn="l"/>
              </a:tabLst>
            </a:pPr>
            <a:r>
              <a:rPr lang="de-DE" sz="1200" spc="-5">
                <a:latin typeface="Calibri" panose="020F0502020204030204" pitchFamily="34" charset="0"/>
                <a:ea typeface="Courier New" panose="02070309020205020404" pitchFamily="49" charset="0"/>
                <a:cs typeface="Times New Roman" panose="02020603050405020304" pitchFamily="18" charset="0"/>
              </a:rPr>
              <a:t>Netzwerkbasierter</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Angriff,</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bei</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dem</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eine</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gültige</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Datenübertragung</a:t>
            </a:r>
            <a:r>
              <a:rPr lang="de-DE" sz="1200" spc="-4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in</a:t>
            </a:r>
            <a:r>
              <a:rPr lang="de-DE" sz="1200" spc="335">
                <a:latin typeface="Times New Roman" panose="02020603050405020304" pitchFamily="18"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betrügerischer</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oder</a:t>
            </a:r>
            <a:r>
              <a:rPr lang="de-DE" sz="1200" spc="-4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böswilliger</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Weise</a:t>
            </a:r>
            <a:r>
              <a:rPr lang="de-DE" sz="1200" spc="-4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weitergesendet,</a:t>
            </a:r>
            <a:r>
              <a:rPr lang="de-DE" sz="1200" spc="-4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wiederholt</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oder</a:t>
            </a:r>
            <a:r>
              <a:rPr lang="de-DE" sz="1200" spc="425">
                <a:latin typeface="Times New Roman" panose="02020603050405020304" pitchFamily="18"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verzögert</a:t>
            </a:r>
            <a:r>
              <a:rPr lang="de-DE" sz="1200" spc="-6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wird</a:t>
            </a:r>
          </a:p>
          <a:p>
            <a:pPr marL="742950" marR="271145" lvl="1" indent="-285750">
              <a:lnSpc>
                <a:spcPct val="97000"/>
              </a:lnSpc>
              <a:spcBef>
                <a:spcPts val="30"/>
              </a:spcBef>
              <a:spcAft>
                <a:spcPts val="0"/>
              </a:spcAft>
              <a:buSzPts val="1200"/>
              <a:buFont typeface="Courier New" panose="02070309020205020404" pitchFamily="49" charset="0"/>
              <a:buChar char="o"/>
              <a:tabLst>
                <a:tab pos="967105" algn="l"/>
              </a:tabLst>
            </a:pPr>
            <a:r>
              <a:rPr lang="de-DE" sz="1200" spc="-5">
                <a:latin typeface="Calibri" panose="020F0502020204030204" pitchFamily="34" charset="0"/>
                <a:ea typeface="Courier New" panose="02070309020205020404" pitchFamily="49" charset="0"/>
                <a:cs typeface="Times New Roman" panose="02020603050405020304" pitchFamily="18" charset="0"/>
              </a:rPr>
              <a:t>Multi-Faktor-Authentifizierung</a:t>
            </a:r>
            <a:r>
              <a:rPr lang="de-DE" sz="1200" spc="-4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kann</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helfen,</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erfolgreiche</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Replay-Angriffe</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zu</a:t>
            </a:r>
            <a:r>
              <a:rPr lang="de-DE" sz="1200" spc="385">
                <a:latin typeface="Times New Roman" panose="02020603050405020304" pitchFamily="18"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verhindern</a:t>
            </a:r>
            <a:endParaRPr lang="de-DE" sz="1200">
              <a:latin typeface="Calibri" panose="020F0502020204030204" pitchFamily="34" charset="0"/>
              <a:ea typeface="Courier New" panose="02070309020205020404" pitchFamily="49" charset="0"/>
              <a:cs typeface="Times New Roman" panose="02020603050405020304" pitchFamily="18" charset="0"/>
            </a:endParaRPr>
          </a:p>
        </p:txBody>
      </p:sp>
    </p:spTree>
    <p:extLst>
      <p:ext uri="{BB962C8B-B14F-4D97-AF65-F5344CB8AC3E}">
        <p14:creationId xmlns:p14="http://schemas.microsoft.com/office/powerpoint/2010/main" val="78123977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102997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831544"/>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15"/>
            </a:pPr>
            <a:r>
              <a:rPr lang="de-DE" sz="2000" b="1"/>
              <a:t>Netzwerk-Angriffe</a:t>
            </a:r>
          </a:p>
          <a:p>
            <a:pPr marL="457200" indent="-457200">
              <a:buFont typeface="+mj-lt"/>
              <a:buAutoNum type="arabicPeriod" startAt="15"/>
            </a:pPr>
            <a:endParaRPr lang="de-DE" sz="2000" b="1"/>
          </a:p>
          <a:p>
            <a:pPr marL="457200" indent="-457200">
              <a:buFont typeface="+mj-lt"/>
              <a:buAutoNum type="arabicPeriod" startAt="15"/>
            </a:pPr>
            <a:endParaRPr lang="de-DE" sz="2000" b="1"/>
          </a:p>
          <a:p>
            <a:pPr marL="457200" indent="-457200">
              <a:buFont typeface="+mj-lt"/>
              <a:buAutoNum type="arabicPeriod" startAt="15"/>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43B29DF6-5D4D-4D3D-9F7A-0F50548972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10" name="Rechteck 9">
            <a:extLst>
              <a:ext uri="{FF2B5EF4-FFF2-40B4-BE49-F238E27FC236}">
                <a16:creationId xmlns:a16="http://schemas.microsoft.com/office/drawing/2014/main" id="{6A1ED0AA-164A-4BC0-855B-C90BA5BD9165}"/>
              </a:ext>
            </a:extLst>
          </p:cNvPr>
          <p:cNvSpPr/>
          <p:nvPr/>
        </p:nvSpPr>
        <p:spPr>
          <a:xfrm>
            <a:off x="546100" y="2368404"/>
            <a:ext cx="9360408" cy="273280"/>
          </a:xfrm>
          <a:prstGeom prst="rect">
            <a:avLst/>
          </a:prstGeom>
        </p:spPr>
        <p:txBody>
          <a:bodyPr wrap="square">
            <a:spAutoFit/>
          </a:bodyPr>
          <a:lstStyle/>
          <a:p>
            <a:pPr marL="171450" marR="4095115" lvl="0" indent="-171450">
              <a:lnSpc>
                <a:spcPct val="98000"/>
              </a:lnSpc>
              <a:spcBef>
                <a:spcPts val="1475"/>
              </a:spcBef>
              <a:spcAft>
                <a:spcPts val="0"/>
              </a:spcAft>
              <a:buSzPts val="1200"/>
              <a:buFont typeface="Arial" panose="020B0604020202020204" pitchFamily="34" charset="0"/>
              <a:buChar char="•"/>
              <a:tabLst>
                <a:tab pos="294005" algn="l"/>
                <a:tab pos="521970" algn="l"/>
                <a:tab pos="1223010" algn="l"/>
              </a:tabLst>
            </a:pPr>
            <a:endParaRPr lang="de-DE" sz="1200" b="1" spc="-5">
              <a:ea typeface="Symbol" panose="05050102010706020507" pitchFamily="18" charset="2"/>
              <a:cs typeface="Times New Roman" panose="02020603050405020304" pitchFamily="18" charset="0"/>
            </a:endParaRPr>
          </a:p>
        </p:txBody>
      </p:sp>
      <p:sp>
        <p:nvSpPr>
          <p:cNvPr id="2" name="Rechteck 1">
            <a:extLst>
              <a:ext uri="{FF2B5EF4-FFF2-40B4-BE49-F238E27FC236}">
                <a16:creationId xmlns:a16="http://schemas.microsoft.com/office/drawing/2014/main" id="{7063BEBB-52F4-475B-AD6A-00FB6451399F}"/>
              </a:ext>
            </a:extLst>
          </p:cNvPr>
          <p:cNvSpPr/>
          <p:nvPr/>
        </p:nvSpPr>
        <p:spPr>
          <a:xfrm>
            <a:off x="666357" y="2460888"/>
            <a:ext cx="5346700" cy="516936"/>
          </a:xfrm>
          <a:prstGeom prst="rect">
            <a:avLst/>
          </a:prstGeom>
        </p:spPr>
        <p:txBody>
          <a:bodyPr>
            <a:spAutoFit/>
          </a:bodyPr>
          <a:lstStyle/>
          <a:p>
            <a:pPr>
              <a:lnSpc>
                <a:spcPct val="107000"/>
              </a:lnSpc>
              <a:spcAft>
                <a:spcPts val="800"/>
              </a:spcAft>
            </a:pPr>
            <a:r>
              <a:rPr lang="en-US" sz="1000">
                <a:latin typeface="Calibri" panose="020F0502020204030204" pitchFamily="34" charset="0"/>
                <a:ea typeface="Calibri" panose="020F0502020204030204" pitchFamily="34" charset="0"/>
                <a:cs typeface="Calibri" panose="020F0502020204030204" pitchFamily="34" charset="0"/>
              </a:rPr>
              <a:t> </a:t>
            </a:r>
            <a:endParaRPr lang="de-DE"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a:latin typeface="Calibri" panose="020F0502020204030204" pitchFamily="34" charset="0"/>
                <a:ea typeface="Calibri" panose="020F0502020204030204" pitchFamily="34" charset="0"/>
                <a:cs typeface="Calibri" panose="020F0502020204030204" pitchFamily="34" charset="0"/>
              </a:rPr>
              <a:t> </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Rechteck 10">
            <a:extLst>
              <a:ext uri="{FF2B5EF4-FFF2-40B4-BE49-F238E27FC236}">
                <a16:creationId xmlns:a16="http://schemas.microsoft.com/office/drawing/2014/main" id="{22B8BE8A-296C-47B8-B2B9-868E23AC2CDA}"/>
              </a:ext>
            </a:extLst>
          </p:cNvPr>
          <p:cNvSpPr/>
          <p:nvPr/>
        </p:nvSpPr>
        <p:spPr>
          <a:xfrm>
            <a:off x="393700" y="2454890"/>
            <a:ext cx="10058400" cy="261610"/>
          </a:xfrm>
          <a:prstGeom prst="rect">
            <a:avLst/>
          </a:prstGeom>
        </p:spPr>
        <p:txBody>
          <a:bodyPr wrap="square">
            <a:spAutoFit/>
          </a:bodyPr>
          <a:lstStyle/>
          <a:p>
            <a:pPr>
              <a:spcBef>
                <a:spcPts val="60"/>
              </a:spcBef>
            </a:pPr>
            <a:r>
              <a:rPr lang="de-DE" sz="1100">
                <a:latin typeface="Calibri" panose="020F0502020204030204" pitchFamily="34" charset="0"/>
                <a:ea typeface="Calibri" panose="020F0502020204030204" pitchFamily="34" charset="0"/>
                <a:cs typeface="Calibri" panose="020F0502020204030204" pitchFamily="34" charset="0"/>
              </a:rPr>
              <a:t> </a:t>
            </a:r>
            <a:endParaRPr lang="de-DE" sz="1100">
              <a:latin typeface="Calibri" panose="020F0502020204030204" pitchFamily="34" charset="0"/>
              <a:ea typeface="Calibri" panose="020F0502020204030204" pitchFamily="34" charset="0"/>
              <a:cs typeface="Times New Roman" panose="02020603050405020304" pitchFamily="18" charset="0"/>
            </a:endParaRPr>
          </a:p>
        </p:txBody>
      </p:sp>
      <p:pic>
        <p:nvPicPr>
          <p:cNvPr id="19" name="Grafik 18">
            <a:extLst>
              <a:ext uri="{FF2B5EF4-FFF2-40B4-BE49-F238E27FC236}">
                <a16:creationId xmlns:a16="http://schemas.microsoft.com/office/drawing/2014/main" id="{8EB3709D-3A0F-42EF-9C3F-B21201D7CFF2}"/>
              </a:ext>
            </a:extLst>
          </p:cNvPr>
          <p:cNvPicPr>
            <a:picLocks noChangeAspect="1"/>
          </p:cNvPicPr>
          <p:nvPr/>
        </p:nvPicPr>
        <p:blipFill>
          <a:blip r:embed="rId4"/>
          <a:stretch>
            <a:fillRect/>
          </a:stretch>
        </p:blipFill>
        <p:spPr>
          <a:xfrm>
            <a:off x="488950" y="2396212"/>
            <a:ext cx="6057900" cy="4733925"/>
          </a:xfrm>
          <a:prstGeom prst="rect">
            <a:avLst/>
          </a:prstGeom>
        </p:spPr>
      </p:pic>
      <p:pic>
        <p:nvPicPr>
          <p:cNvPr id="18" name="Grafik 17">
            <a:extLst>
              <a:ext uri="{FF2B5EF4-FFF2-40B4-BE49-F238E27FC236}">
                <a16:creationId xmlns:a16="http://schemas.microsoft.com/office/drawing/2014/main" id="{87CE04E6-83FD-439B-9BB5-4378B56C6B7E}"/>
              </a:ext>
            </a:extLst>
          </p:cNvPr>
          <p:cNvPicPr>
            <a:picLocks noChangeAspect="1"/>
          </p:cNvPicPr>
          <p:nvPr/>
        </p:nvPicPr>
        <p:blipFill>
          <a:blip r:embed="rId5"/>
          <a:stretch>
            <a:fillRect/>
          </a:stretch>
        </p:blipFill>
        <p:spPr>
          <a:xfrm>
            <a:off x="5375656" y="1455025"/>
            <a:ext cx="5378196" cy="1595628"/>
          </a:xfrm>
          <a:prstGeom prst="rect">
            <a:avLst/>
          </a:prstGeom>
        </p:spPr>
      </p:pic>
      <p:sp>
        <p:nvSpPr>
          <p:cNvPr id="4" name="Textfeld 3">
            <a:extLst>
              <a:ext uri="{FF2B5EF4-FFF2-40B4-BE49-F238E27FC236}">
                <a16:creationId xmlns:a16="http://schemas.microsoft.com/office/drawing/2014/main" id="{CEEBA570-09AE-45F4-B168-0B15213DFCD9}"/>
              </a:ext>
            </a:extLst>
          </p:cNvPr>
          <p:cNvSpPr txBox="1"/>
          <p:nvPr/>
        </p:nvSpPr>
        <p:spPr>
          <a:xfrm>
            <a:off x="2500632" y="2705969"/>
            <a:ext cx="2034536" cy="276999"/>
          </a:xfrm>
          <a:prstGeom prst="rect">
            <a:avLst/>
          </a:prstGeom>
          <a:noFill/>
        </p:spPr>
        <p:txBody>
          <a:bodyPr wrap="square" rtlCol="0">
            <a:spAutoFit/>
          </a:bodyPr>
          <a:lstStyle/>
          <a:p>
            <a:r>
              <a:rPr lang="de-DE" sz="1200" dirty="0"/>
              <a:t>- DNS </a:t>
            </a:r>
            <a:r>
              <a:rPr lang="de-DE" sz="1200" dirty="0" err="1"/>
              <a:t>Poisoning</a:t>
            </a:r>
            <a:endParaRPr lang="de-DE" sz="1200" dirty="0"/>
          </a:p>
        </p:txBody>
      </p:sp>
    </p:spTree>
    <p:extLst>
      <p:ext uri="{BB962C8B-B14F-4D97-AF65-F5344CB8AC3E}">
        <p14:creationId xmlns:p14="http://schemas.microsoft.com/office/powerpoint/2010/main" val="276875154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831544"/>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15"/>
            </a:pPr>
            <a:r>
              <a:rPr lang="de-DE" sz="2000" b="1"/>
              <a:t>Netzwerk-Angriffe</a:t>
            </a:r>
          </a:p>
          <a:p>
            <a:pPr marL="457200" indent="-457200">
              <a:buFont typeface="+mj-lt"/>
              <a:buAutoNum type="arabicPeriod" startAt="15"/>
            </a:pPr>
            <a:endParaRPr lang="de-DE" sz="2000" b="1"/>
          </a:p>
          <a:p>
            <a:pPr marL="457200" indent="-457200">
              <a:buFont typeface="+mj-lt"/>
              <a:buAutoNum type="arabicPeriod" startAt="15"/>
            </a:pPr>
            <a:endParaRPr lang="de-DE" sz="2000" b="1"/>
          </a:p>
          <a:p>
            <a:pPr marL="457200" indent="-457200">
              <a:buFont typeface="+mj-lt"/>
              <a:buAutoNum type="arabicPeriod" startAt="15"/>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43B29DF6-5D4D-4D3D-9F7A-0F50548972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10" name="Rechteck 9">
            <a:extLst>
              <a:ext uri="{FF2B5EF4-FFF2-40B4-BE49-F238E27FC236}">
                <a16:creationId xmlns:a16="http://schemas.microsoft.com/office/drawing/2014/main" id="{6A1ED0AA-164A-4BC0-855B-C90BA5BD9165}"/>
              </a:ext>
            </a:extLst>
          </p:cNvPr>
          <p:cNvSpPr/>
          <p:nvPr/>
        </p:nvSpPr>
        <p:spPr>
          <a:xfrm>
            <a:off x="546100" y="2368404"/>
            <a:ext cx="9360408" cy="273280"/>
          </a:xfrm>
          <a:prstGeom prst="rect">
            <a:avLst/>
          </a:prstGeom>
        </p:spPr>
        <p:txBody>
          <a:bodyPr wrap="square">
            <a:spAutoFit/>
          </a:bodyPr>
          <a:lstStyle/>
          <a:p>
            <a:pPr marL="171450" marR="4095115" lvl="0" indent="-171450">
              <a:lnSpc>
                <a:spcPct val="98000"/>
              </a:lnSpc>
              <a:spcBef>
                <a:spcPts val="1475"/>
              </a:spcBef>
              <a:spcAft>
                <a:spcPts val="0"/>
              </a:spcAft>
              <a:buSzPts val="1200"/>
              <a:buFont typeface="Arial" panose="020B0604020202020204" pitchFamily="34" charset="0"/>
              <a:buChar char="•"/>
              <a:tabLst>
                <a:tab pos="294005" algn="l"/>
                <a:tab pos="521970" algn="l"/>
                <a:tab pos="1223010" algn="l"/>
              </a:tabLst>
            </a:pPr>
            <a:endParaRPr lang="de-DE" sz="1200" b="1" spc="-5">
              <a:ea typeface="Symbol" panose="05050102010706020507" pitchFamily="18" charset="2"/>
              <a:cs typeface="Times New Roman" panose="02020603050405020304" pitchFamily="18" charset="0"/>
            </a:endParaRPr>
          </a:p>
        </p:txBody>
      </p:sp>
      <p:sp>
        <p:nvSpPr>
          <p:cNvPr id="2" name="Rechteck 1">
            <a:extLst>
              <a:ext uri="{FF2B5EF4-FFF2-40B4-BE49-F238E27FC236}">
                <a16:creationId xmlns:a16="http://schemas.microsoft.com/office/drawing/2014/main" id="{7063BEBB-52F4-475B-AD6A-00FB6451399F}"/>
              </a:ext>
            </a:extLst>
          </p:cNvPr>
          <p:cNvSpPr/>
          <p:nvPr/>
        </p:nvSpPr>
        <p:spPr>
          <a:xfrm>
            <a:off x="666357" y="2460888"/>
            <a:ext cx="5346700" cy="516936"/>
          </a:xfrm>
          <a:prstGeom prst="rect">
            <a:avLst/>
          </a:prstGeom>
        </p:spPr>
        <p:txBody>
          <a:bodyPr>
            <a:spAutoFit/>
          </a:bodyPr>
          <a:lstStyle/>
          <a:p>
            <a:pPr>
              <a:lnSpc>
                <a:spcPct val="107000"/>
              </a:lnSpc>
              <a:spcAft>
                <a:spcPts val="800"/>
              </a:spcAft>
            </a:pPr>
            <a:r>
              <a:rPr lang="en-US" sz="1000">
                <a:latin typeface="Calibri" panose="020F0502020204030204" pitchFamily="34" charset="0"/>
                <a:ea typeface="Calibri" panose="020F0502020204030204" pitchFamily="34" charset="0"/>
                <a:cs typeface="Calibri" panose="020F0502020204030204" pitchFamily="34" charset="0"/>
              </a:rPr>
              <a:t> </a:t>
            </a:r>
            <a:endParaRPr lang="de-DE"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a:latin typeface="Calibri" panose="020F0502020204030204" pitchFamily="34" charset="0"/>
                <a:ea typeface="Calibri" panose="020F0502020204030204" pitchFamily="34" charset="0"/>
                <a:cs typeface="Calibri" panose="020F0502020204030204" pitchFamily="34" charset="0"/>
              </a:rPr>
              <a:t> </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Rechteck 10">
            <a:extLst>
              <a:ext uri="{FF2B5EF4-FFF2-40B4-BE49-F238E27FC236}">
                <a16:creationId xmlns:a16="http://schemas.microsoft.com/office/drawing/2014/main" id="{22B8BE8A-296C-47B8-B2B9-868E23AC2CDA}"/>
              </a:ext>
            </a:extLst>
          </p:cNvPr>
          <p:cNvSpPr/>
          <p:nvPr/>
        </p:nvSpPr>
        <p:spPr>
          <a:xfrm>
            <a:off x="393700" y="2454890"/>
            <a:ext cx="10058400" cy="261610"/>
          </a:xfrm>
          <a:prstGeom prst="rect">
            <a:avLst/>
          </a:prstGeom>
        </p:spPr>
        <p:txBody>
          <a:bodyPr wrap="square">
            <a:spAutoFit/>
          </a:bodyPr>
          <a:lstStyle/>
          <a:p>
            <a:pPr>
              <a:spcBef>
                <a:spcPts val="60"/>
              </a:spcBef>
            </a:pPr>
            <a:r>
              <a:rPr lang="de-DE" sz="1100">
                <a:latin typeface="Calibri" panose="020F0502020204030204" pitchFamily="34" charset="0"/>
                <a:ea typeface="Calibri" panose="020F0502020204030204" pitchFamily="34" charset="0"/>
                <a:cs typeface="Calibri" panose="020F0502020204030204" pitchFamily="34" charset="0"/>
              </a:rPr>
              <a:t> </a:t>
            </a:r>
            <a:endParaRPr lang="de-DE" sz="110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hteck 3">
            <a:extLst>
              <a:ext uri="{FF2B5EF4-FFF2-40B4-BE49-F238E27FC236}">
                <a16:creationId xmlns:a16="http://schemas.microsoft.com/office/drawing/2014/main" id="{22331573-0C40-4CD9-865E-0D68EE1B5522}"/>
              </a:ext>
            </a:extLst>
          </p:cNvPr>
          <p:cNvSpPr/>
          <p:nvPr/>
        </p:nvSpPr>
        <p:spPr>
          <a:xfrm>
            <a:off x="666357" y="3464980"/>
            <a:ext cx="5346700" cy="1557349"/>
          </a:xfrm>
          <a:prstGeom prst="rect">
            <a:avLst/>
          </a:prstGeom>
        </p:spPr>
        <p:txBody>
          <a:bodyPr>
            <a:spAutoFit/>
          </a:bodyPr>
          <a:lstStyle/>
          <a:p>
            <a:pPr marL="342900" lvl="0" indent="-342900">
              <a:buSzPts val="1200"/>
              <a:buFont typeface="Symbol" panose="05050102010706020507" pitchFamily="18" charset="2"/>
              <a:buChar char=""/>
              <a:tabLst>
                <a:tab pos="522605" algn="l"/>
              </a:tabLst>
            </a:pPr>
            <a:r>
              <a:rPr lang="de-DE" sz="1200" b="1" spc="-5">
                <a:latin typeface="Calibri" panose="020F0502020204030204" pitchFamily="34" charset="0"/>
                <a:ea typeface="Symbol" panose="05050102010706020507" pitchFamily="18" charset="2"/>
                <a:cs typeface="Times New Roman" panose="02020603050405020304" pitchFamily="18" charset="0"/>
              </a:rPr>
              <a:t>ARP-Vergiftung (ARP-Poisoning)</a:t>
            </a:r>
            <a:endParaRPr lang="de-DE" sz="1200" b="1">
              <a:latin typeface="Calibri" panose="020F0502020204030204" pitchFamily="34" charset="0"/>
              <a:ea typeface="Symbol" panose="05050102010706020507" pitchFamily="18" charset="2"/>
              <a:cs typeface="Times New Roman" panose="02020603050405020304" pitchFamily="18" charset="0"/>
            </a:endParaRPr>
          </a:p>
          <a:p>
            <a:pPr marL="742950" marR="399415" lvl="1" indent="-285750">
              <a:lnSpc>
                <a:spcPct val="95000"/>
              </a:lnSpc>
              <a:spcBef>
                <a:spcPts val="45"/>
              </a:spcBef>
              <a:spcAft>
                <a:spcPts val="0"/>
              </a:spcAft>
              <a:buSzPts val="1200"/>
              <a:buFont typeface="Courier New" panose="02070309020205020404" pitchFamily="49" charset="0"/>
              <a:buChar char="o"/>
              <a:tabLst>
                <a:tab pos="979805" algn="l"/>
              </a:tabLst>
            </a:pPr>
            <a:r>
              <a:rPr lang="de-DE" sz="1200" spc="-5">
                <a:latin typeface="Calibri" panose="020F0502020204030204" pitchFamily="34" charset="0"/>
                <a:ea typeface="Courier New" panose="02070309020205020404" pitchFamily="49" charset="0"/>
                <a:cs typeface="Times New Roman" panose="02020603050405020304" pitchFamily="18" charset="0"/>
              </a:rPr>
              <a:t>Angriff,</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der</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die</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IP-Adress-MAC-Auflösung</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in</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einem</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Netzwerk ausnutzt,</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um</a:t>
            </a:r>
            <a:r>
              <a:rPr lang="de-DE" sz="1200" spc="255">
                <a:latin typeface="Times New Roman" panose="02020603050405020304" pitchFamily="18"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Frames</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innerhalb</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des</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lokalen</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Netzwerks</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zu</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stehlen,</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zu</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verändern</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oder</a:t>
            </a:r>
            <a:r>
              <a:rPr lang="de-DE" sz="1200" spc="270">
                <a:latin typeface="Times New Roman" panose="02020603050405020304" pitchFamily="18"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umzuleiten</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marL="742950" marR="74295" lvl="1" indent="-285750">
              <a:lnSpc>
                <a:spcPts val="1490"/>
              </a:lnSpc>
              <a:spcBef>
                <a:spcPts val="20"/>
              </a:spcBef>
              <a:spcAft>
                <a:spcPts val="0"/>
              </a:spcAft>
              <a:buSzPts val="1200"/>
              <a:buFont typeface="Courier New" panose="02070309020205020404" pitchFamily="49" charset="0"/>
              <a:buChar char="o"/>
              <a:tabLst>
                <a:tab pos="979805" algn="l"/>
              </a:tabLst>
            </a:pPr>
            <a:r>
              <a:rPr lang="de-DE" sz="1200" spc="-5">
                <a:latin typeface="Calibri" panose="020F0502020204030204" pitchFamily="34" charset="0"/>
                <a:ea typeface="Courier New" panose="02070309020205020404" pitchFamily="49" charset="0"/>
                <a:cs typeface="Times New Roman" panose="02020603050405020304" pitchFamily="18" charset="0"/>
              </a:rPr>
              <a:t>Ermöglicht</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einem</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Angreifer,</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im</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Wesentlichen</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alle</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Sitzungen</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innerhalb</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des</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LANs</a:t>
            </a:r>
            <a:r>
              <a:rPr lang="de-DE" sz="1200" spc="295">
                <a:latin typeface="Times New Roman" panose="02020603050405020304" pitchFamily="18"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zu</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übernehmen</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marL="742950" lvl="1" indent="-285750">
              <a:spcBef>
                <a:spcPts val="45"/>
              </a:spcBef>
              <a:spcAft>
                <a:spcPts val="0"/>
              </a:spcAft>
              <a:buSzPts val="1200"/>
              <a:buFont typeface="Courier New" panose="02070309020205020404" pitchFamily="49" charset="0"/>
              <a:buChar char="o"/>
              <a:tabLst>
                <a:tab pos="979805" algn="l"/>
              </a:tabLst>
            </a:pPr>
            <a:r>
              <a:rPr lang="de-DE" sz="1200">
                <a:latin typeface="Calibri" panose="020F0502020204030204" pitchFamily="34" charset="0"/>
                <a:ea typeface="Courier New" panose="02070309020205020404" pitchFamily="49" charset="0"/>
                <a:cs typeface="Times New Roman" panose="02020603050405020304" pitchFamily="18" charset="0"/>
              </a:rPr>
              <a:t>ARP</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Poisoning</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wird</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durch</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VLAN-Segmentierung</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und</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DHCP-Snooping</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verhindert</a:t>
            </a:r>
            <a:endParaRPr lang="de-DE" sz="1200">
              <a:effectLst/>
              <a:latin typeface="Calibri" panose="020F0502020204030204" pitchFamily="34" charset="0"/>
              <a:ea typeface="Courier New" panose="02070309020205020404" pitchFamily="49" charset="0"/>
              <a:cs typeface="Times New Roman" panose="02020603050405020304" pitchFamily="18" charset="0"/>
            </a:endParaRPr>
          </a:p>
        </p:txBody>
      </p:sp>
      <p:pic>
        <p:nvPicPr>
          <p:cNvPr id="12" name="Grafik 11">
            <a:extLst>
              <a:ext uri="{FF2B5EF4-FFF2-40B4-BE49-F238E27FC236}">
                <a16:creationId xmlns:a16="http://schemas.microsoft.com/office/drawing/2014/main" id="{C1E4543D-7F2C-4990-B131-401FD813F7BB}"/>
              </a:ext>
            </a:extLst>
          </p:cNvPr>
          <p:cNvPicPr>
            <a:picLocks noChangeAspect="1"/>
          </p:cNvPicPr>
          <p:nvPr/>
        </p:nvPicPr>
        <p:blipFill>
          <a:blip r:embed="rId4"/>
          <a:stretch>
            <a:fillRect/>
          </a:stretch>
        </p:blipFill>
        <p:spPr>
          <a:xfrm>
            <a:off x="5226304" y="1533261"/>
            <a:ext cx="4552950" cy="2294735"/>
          </a:xfrm>
          <a:prstGeom prst="rect">
            <a:avLst/>
          </a:prstGeom>
        </p:spPr>
      </p:pic>
      <p:sp>
        <p:nvSpPr>
          <p:cNvPr id="13" name="Rechteck 12">
            <a:extLst>
              <a:ext uri="{FF2B5EF4-FFF2-40B4-BE49-F238E27FC236}">
                <a16:creationId xmlns:a16="http://schemas.microsoft.com/office/drawing/2014/main" id="{1D371190-BC0E-42BB-876B-353394E8C58C}"/>
              </a:ext>
            </a:extLst>
          </p:cNvPr>
          <p:cNvSpPr/>
          <p:nvPr/>
        </p:nvSpPr>
        <p:spPr>
          <a:xfrm>
            <a:off x="3948902" y="5282936"/>
            <a:ext cx="5029518" cy="646331"/>
          </a:xfrm>
          <a:prstGeom prst="rect">
            <a:avLst/>
          </a:prstGeom>
        </p:spPr>
        <p:txBody>
          <a:bodyPr wrap="none">
            <a:spAutoFit/>
          </a:bodyPr>
          <a:lstStyle/>
          <a:p>
            <a:r>
              <a:rPr lang="de-DE">
                <a:hlinkClick r:id="rId5"/>
              </a:rPr>
              <a:t>https://www.okta.com/identity-101/arp-poisoning/</a:t>
            </a:r>
            <a:endParaRPr lang="de-DE"/>
          </a:p>
          <a:p>
            <a:endParaRPr lang="de-DE"/>
          </a:p>
        </p:txBody>
      </p:sp>
    </p:spTree>
    <p:extLst>
      <p:ext uri="{BB962C8B-B14F-4D97-AF65-F5344CB8AC3E}">
        <p14:creationId xmlns:p14="http://schemas.microsoft.com/office/powerpoint/2010/main" val="295166020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831544"/>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15"/>
            </a:pPr>
            <a:r>
              <a:rPr lang="de-DE" sz="2000" b="1"/>
              <a:t>Netzwerk-Angriffe</a:t>
            </a:r>
          </a:p>
          <a:p>
            <a:r>
              <a:rPr lang="de-DE" sz="2000" b="1"/>
              <a:t>Quiz:</a:t>
            </a:r>
          </a:p>
          <a:p>
            <a:pPr marL="457200" indent="-457200">
              <a:buFont typeface="+mj-lt"/>
              <a:buAutoNum type="arabicPeriod" startAt="8"/>
            </a:pPr>
            <a:endParaRPr lang="de-DE" sz="2000" b="1"/>
          </a:p>
          <a:p>
            <a:pPr marL="457200" indent="-457200">
              <a:buFont typeface="+mj-lt"/>
              <a:buAutoNum type="arabicPeriod" startAt="8"/>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48F85311-4922-4DFF-908E-0AF3F7351867}"/>
              </a:ext>
            </a:extLst>
          </p:cNvPr>
          <p:cNvPicPr>
            <a:picLocks noChangeAspect="1"/>
          </p:cNvPicPr>
          <p:nvPr/>
        </p:nvPicPr>
        <p:blipFill>
          <a:blip r:embed="rId4"/>
          <a:stretch>
            <a:fillRect/>
          </a:stretch>
        </p:blipFill>
        <p:spPr>
          <a:xfrm>
            <a:off x="1841500" y="2685539"/>
            <a:ext cx="7572375" cy="3724275"/>
          </a:xfrm>
          <a:prstGeom prst="rect">
            <a:avLst/>
          </a:prstGeom>
        </p:spPr>
      </p:pic>
    </p:spTree>
    <p:extLst>
      <p:ext uri="{BB962C8B-B14F-4D97-AF65-F5344CB8AC3E}">
        <p14:creationId xmlns:p14="http://schemas.microsoft.com/office/powerpoint/2010/main" val="302790064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831544"/>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15"/>
            </a:pPr>
            <a:r>
              <a:rPr lang="de-DE" sz="2000" b="1"/>
              <a:t>Netzwerk-Angriffe</a:t>
            </a:r>
          </a:p>
          <a:p>
            <a:r>
              <a:rPr lang="de-DE" sz="2000" b="1"/>
              <a:t>Quiz:</a:t>
            </a:r>
          </a:p>
          <a:p>
            <a:pPr marL="457200" indent="-457200">
              <a:buFont typeface="+mj-lt"/>
              <a:buAutoNum type="arabicPeriod" startAt="8"/>
            </a:pPr>
            <a:endParaRPr lang="de-DE" sz="2000" b="1"/>
          </a:p>
          <a:p>
            <a:pPr marL="457200" indent="-457200">
              <a:buFont typeface="+mj-lt"/>
              <a:buAutoNum type="arabicPeriod" startAt="8"/>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EC095644-D64B-49FF-BE42-ED06215AD5AB}"/>
              </a:ext>
            </a:extLst>
          </p:cNvPr>
          <p:cNvPicPr>
            <a:picLocks noChangeAspect="1"/>
          </p:cNvPicPr>
          <p:nvPr/>
        </p:nvPicPr>
        <p:blipFill>
          <a:blip r:embed="rId4"/>
          <a:stretch>
            <a:fillRect/>
          </a:stretch>
        </p:blipFill>
        <p:spPr>
          <a:xfrm>
            <a:off x="3306923" y="1362002"/>
            <a:ext cx="6839447" cy="5602986"/>
          </a:xfrm>
          <a:prstGeom prst="rect">
            <a:avLst/>
          </a:prstGeom>
        </p:spPr>
      </p:pic>
    </p:spTree>
    <p:extLst>
      <p:ext uri="{BB962C8B-B14F-4D97-AF65-F5344CB8AC3E}">
        <p14:creationId xmlns:p14="http://schemas.microsoft.com/office/powerpoint/2010/main" val="244268854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831544"/>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15"/>
            </a:pPr>
            <a:r>
              <a:rPr lang="de-DE" sz="2000" b="1"/>
              <a:t>Netzwerk-Angriffe</a:t>
            </a:r>
          </a:p>
          <a:p>
            <a:r>
              <a:rPr lang="de-DE" sz="2000" b="1"/>
              <a:t>Quiz:</a:t>
            </a:r>
          </a:p>
          <a:p>
            <a:pPr marL="457200" indent="-457200">
              <a:buFont typeface="+mj-lt"/>
              <a:buAutoNum type="arabicPeriod" startAt="8"/>
            </a:pPr>
            <a:endParaRPr lang="de-DE" sz="2000" b="1"/>
          </a:p>
          <a:p>
            <a:pPr marL="457200" indent="-457200">
              <a:buFont typeface="+mj-lt"/>
              <a:buAutoNum type="arabicPeriod" startAt="8"/>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39A54FFE-8428-40B0-BD6F-461BC2484E2D}"/>
              </a:ext>
            </a:extLst>
          </p:cNvPr>
          <p:cNvPicPr>
            <a:picLocks noChangeAspect="1"/>
          </p:cNvPicPr>
          <p:nvPr/>
        </p:nvPicPr>
        <p:blipFill>
          <a:blip r:embed="rId4"/>
          <a:stretch>
            <a:fillRect/>
          </a:stretch>
        </p:blipFill>
        <p:spPr>
          <a:xfrm>
            <a:off x="1579562" y="2294192"/>
            <a:ext cx="8664355" cy="4589589"/>
          </a:xfrm>
          <a:prstGeom prst="rect">
            <a:avLst/>
          </a:prstGeom>
        </p:spPr>
      </p:pic>
    </p:spTree>
    <p:extLst>
      <p:ext uri="{BB962C8B-B14F-4D97-AF65-F5344CB8AC3E}">
        <p14:creationId xmlns:p14="http://schemas.microsoft.com/office/powerpoint/2010/main" val="181032345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839"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p>
        </p:txBody>
      </p:sp>
      <p:sp>
        <p:nvSpPr>
          <p:cNvPr id="7" name="Rechteck 6"/>
          <p:cNvSpPr/>
          <p:nvPr/>
        </p:nvSpPr>
        <p:spPr>
          <a:xfrm>
            <a:off x="666634" y="1265237"/>
            <a:ext cx="10395065" cy="400110"/>
          </a:xfrm>
          <a:prstGeom prst="rect">
            <a:avLst/>
          </a:prstGeom>
        </p:spPr>
        <p:txBody>
          <a:bodyPr wrap="square">
            <a:spAutoFit/>
          </a:bodyPr>
          <a:lstStyle/>
          <a:p>
            <a:pPr marL="457200" indent="-457200">
              <a:buFont typeface="+mj-lt"/>
              <a:buAutoNum type="arabicPeriod" startAt="15"/>
            </a:pPr>
            <a:r>
              <a:rPr lang="de-DE" sz="2000" b="1"/>
              <a:t>Netzwerk-Angriffe</a:t>
            </a:r>
          </a:p>
        </p:txBody>
      </p:sp>
      <p:sp>
        <p:nvSpPr>
          <p:cNvPr id="3" name="Rechteck 2"/>
          <p:cNvSpPr/>
          <p:nvPr/>
        </p:nvSpPr>
        <p:spPr>
          <a:xfrm>
            <a:off x="927100" y="1883419"/>
            <a:ext cx="3733800" cy="923330"/>
          </a:xfrm>
          <a:prstGeom prst="rect">
            <a:avLst/>
          </a:prstGeom>
        </p:spPr>
        <p:txBody>
          <a:bodyPr wrap="square">
            <a:spAutoFit/>
          </a:bodyPr>
          <a:lstStyle/>
          <a:p>
            <a:endParaRPr lang="de-DE"/>
          </a:p>
          <a:p>
            <a:r>
              <a:rPr lang="de-DE" b="1"/>
              <a:t>DISKUSSION ca. 10 min:</a:t>
            </a:r>
          </a:p>
          <a:p>
            <a:r>
              <a:rPr lang="de-DE"/>
              <a:t> </a:t>
            </a:r>
            <a:endParaRPr lang="en-GB" b="1"/>
          </a:p>
        </p:txBody>
      </p:sp>
      <p:pic>
        <p:nvPicPr>
          <p:cNvPr id="1026" name="Picture 2" descr="Bildergebnis für gruppendiskussi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43772" y="2713037"/>
            <a:ext cx="6669638"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781006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7140416"/>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a:pPr>
            <a:r>
              <a:rPr lang="de-DE" sz="2000" b="1">
                <a:solidFill>
                  <a:schemeClr val="bg1">
                    <a:lumMod val="75000"/>
                  </a:schemeClr>
                </a:solidFill>
              </a:rPr>
              <a:t>Überblick über die Sicherheit </a:t>
            </a:r>
          </a:p>
          <a:p>
            <a:pPr marL="457200" indent="-457200">
              <a:buFont typeface="+mj-lt"/>
              <a:buAutoNum type="arabicPeriod"/>
            </a:pPr>
            <a:endParaRPr lang="de-DE" sz="2000" b="1"/>
          </a:p>
          <a:p>
            <a:pPr marL="457200" indent="-457200">
              <a:buFont typeface="+mj-lt"/>
              <a:buAutoNum type="arabicPeriod"/>
            </a:pPr>
            <a:r>
              <a:rPr lang="de-DE" sz="2000" b="1">
                <a:solidFill>
                  <a:schemeClr val="bg1">
                    <a:lumMod val="75000"/>
                  </a:schemeClr>
                </a:solidFill>
              </a:rPr>
              <a:t>Malware </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Malware-Infektionen </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Sicherheit Software und Geräte </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Mobile Geräte Sicherheit</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System-Härtung </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Management der Supplychain</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Virtualisierung </a:t>
            </a:r>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5" name="Rechteck 4">
            <a:extLst>
              <a:ext uri="{FF2B5EF4-FFF2-40B4-BE49-F238E27FC236}">
                <a16:creationId xmlns:a16="http://schemas.microsoft.com/office/drawing/2014/main" id="{3A0736C4-B130-4575-8080-EF3E7DB4FCFF}"/>
              </a:ext>
            </a:extLst>
          </p:cNvPr>
          <p:cNvSpPr/>
          <p:nvPr/>
        </p:nvSpPr>
        <p:spPr>
          <a:xfrm>
            <a:off x="6096000" y="1903535"/>
            <a:ext cx="5346700" cy="4708981"/>
          </a:xfrm>
          <a:prstGeom prst="rect">
            <a:avLst/>
          </a:prstGeom>
        </p:spPr>
        <p:txBody>
          <a:bodyPr>
            <a:spAutoFit/>
          </a:bodyPr>
          <a:lstStyle/>
          <a:p>
            <a:pPr marL="457200" indent="-457200">
              <a:buFont typeface="+mj-lt"/>
              <a:buAutoNum type="arabicPeriod" startAt="9"/>
            </a:pPr>
            <a:r>
              <a:rPr lang="de-DE" sz="2000" b="1">
                <a:solidFill>
                  <a:schemeClr val="bg1">
                    <a:lumMod val="75000"/>
                  </a:schemeClr>
                </a:solidFill>
              </a:rPr>
              <a:t>Anwendungssicherheit</a:t>
            </a:r>
          </a:p>
          <a:p>
            <a:r>
              <a:rPr lang="de-DE" sz="2000" b="1">
                <a:solidFill>
                  <a:schemeClr val="bg1">
                    <a:lumMod val="75000"/>
                  </a:schemeClr>
                </a:solidFill>
              </a:rPr>
              <a:t> </a:t>
            </a:r>
          </a:p>
          <a:p>
            <a:pPr marL="457200" indent="-457200">
              <a:buFont typeface="+mj-lt"/>
              <a:buAutoNum type="arabicPeriod" startAt="10"/>
            </a:pPr>
            <a:r>
              <a:rPr lang="de-DE" sz="2000" b="1">
                <a:solidFill>
                  <a:schemeClr val="bg1">
                    <a:lumMod val="75000"/>
                  </a:schemeClr>
                </a:solidFill>
              </a:rPr>
              <a:t>Sichere Software-Entwicklung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Netzwerk-Design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Perimeter-Sicherheit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Cloud-Sicherheit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Automatisierung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Netzwerk-Angriffe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t>Absicherung von Netzwerken </a:t>
            </a:r>
          </a:p>
        </p:txBody>
      </p:sp>
    </p:spTree>
    <p:extLst>
      <p:ext uri="{BB962C8B-B14F-4D97-AF65-F5344CB8AC3E}">
        <p14:creationId xmlns:p14="http://schemas.microsoft.com/office/powerpoint/2010/main" val="221939272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16"/>
            </a:pPr>
            <a:r>
              <a:rPr lang="de-DE" sz="2000" b="1"/>
              <a:t>Absicherung von Netzwerken </a:t>
            </a:r>
          </a:p>
          <a:p>
            <a:pPr marL="457200" indent="-457200">
              <a:buFont typeface="+mj-lt"/>
              <a:buAutoNum type="arabicPeriod" startAt="16"/>
            </a:pPr>
            <a:endParaRPr lang="de-DE" sz="2000" b="1"/>
          </a:p>
          <a:p>
            <a:pPr marL="457200" indent="-457200">
              <a:buFont typeface="+mj-lt"/>
              <a:buAutoNum type="arabicPeriod" startAt="16"/>
            </a:pPr>
            <a:endParaRPr lang="de-DE" sz="2000" b="1"/>
          </a:p>
          <a:p>
            <a:pPr marL="457200" indent="-457200">
              <a:buFont typeface="+mj-lt"/>
              <a:buAutoNum type="arabicPeriod" startAt="16"/>
            </a:pPr>
            <a:endParaRPr lang="de-DE" sz="2000" b="1"/>
          </a:p>
          <a:p>
            <a:pPr marL="457200" indent="-457200">
              <a:buFont typeface="+mj-lt"/>
              <a:buAutoNum type="arabicPeriod" startAt="16"/>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80E795D1-8F93-4FDC-8030-194C5F11B5E1}"/>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4" name="Rechteck 3">
            <a:extLst>
              <a:ext uri="{FF2B5EF4-FFF2-40B4-BE49-F238E27FC236}">
                <a16:creationId xmlns:a16="http://schemas.microsoft.com/office/drawing/2014/main" id="{4365AE41-FB87-4168-9D33-C4C2449C54CD}"/>
              </a:ext>
            </a:extLst>
          </p:cNvPr>
          <p:cNvSpPr/>
          <p:nvPr/>
        </p:nvSpPr>
        <p:spPr>
          <a:xfrm>
            <a:off x="460374" y="2274164"/>
            <a:ext cx="9686925" cy="4579010"/>
          </a:xfrm>
          <a:prstGeom prst="rect">
            <a:avLst/>
          </a:prstGeom>
        </p:spPr>
        <p:txBody>
          <a:bodyPr wrap="square">
            <a:spAutoFit/>
          </a:bodyPr>
          <a:lstStyle/>
          <a:p>
            <a:pPr marL="342900" lvl="0" indent="-342900">
              <a:spcBef>
                <a:spcPts val="1465"/>
              </a:spcBef>
              <a:spcAft>
                <a:spcPts val="0"/>
              </a:spcAft>
              <a:buSzPts val="1200"/>
              <a:buFont typeface="Symbol" panose="05050102010706020507" pitchFamily="18" charset="2"/>
              <a:buChar char=""/>
              <a:tabLst>
                <a:tab pos="294005" algn="l"/>
              </a:tabLst>
            </a:pPr>
            <a:r>
              <a:rPr lang="de-DE" sz="1200" b="1" spc="-5" dirty="0">
                <a:latin typeface="Calibri" panose="020F0502020204030204" pitchFamily="34" charset="0"/>
                <a:ea typeface="Symbol" panose="05050102010706020507" pitchFamily="18" charset="2"/>
                <a:cs typeface="Times New Roman" panose="02020603050405020304" pitchFamily="18" charset="0"/>
              </a:rPr>
              <a:t>Absicherung</a:t>
            </a:r>
            <a:r>
              <a:rPr lang="de-DE" sz="1200" b="1" spc="-50" dirty="0">
                <a:latin typeface="Calibri" panose="020F0502020204030204" pitchFamily="34" charset="0"/>
                <a:ea typeface="Symbol" panose="05050102010706020507" pitchFamily="18" charset="2"/>
                <a:cs typeface="Times New Roman" panose="02020603050405020304" pitchFamily="18" charset="0"/>
              </a:rPr>
              <a:t> </a:t>
            </a:r>
            <a:r>
              <a:rPr lang="de-DE" sz="1200" b="1" spc="-5" dirty="0">
                <a:latin typeface="Calibri" panose="020F0502020204030204" pitchFamily="34" charset="0"/>
                <a:ea typeface="Symbol" panose="05050102010706020507" pitchFamily="18" charset="2"/>
                <a:cs typeface="Times New Roman" panose="02020603050405020304" pitchFamily="18" charset="0"/>
              </a:rPr>
              <a:t>von</a:t>
            </a:r>
            <a:r>
              <a:rPr lang="de-DE" sz="1200" b="1" spc="-40" dirty="0">
                <a:latin typeface="Calibri" panose="020F0502020204030204" pitchFamily="34" charset="0"/>
                <a:ea typeface="Symbol" panose="05050102010706020507" pitchFamily="18" charset="2"/>
                <a:cs typeface="Times New Roman" panose="02020603050405020304" pitchFamily="18" charset="0"/>
              </a:rPr>
              <a:t> </a:t>
            </a:r>
            <a:r>
              <a:rPr lang="de-DE" sz="1200" b="1" spc="-5" dirty="0">
                <a:latin typeface="Calibri" panose="020F0502020204030204" pitchFamily="34" charset="0"/>
                <a:ea typeface="Symbol" panose="05050102010706020507" pitchFamily="18" charset="2"/>
                <a:cs typeface="Times New Roman" panose="02020603050405020304" pitchFamily="18" charset="0"/>
              </a:rPr>
              <a:t>Netzwerken</a:t>
            </a:r>
            <a:endParaRPr lang="de-DE" sz="1200" b="1" dirty="0">
              <a:latin typeface="Calibri" panose="020F0502020204030204" pitchFamily="34" charset="0"/>
              <a:ea typeface="Symbol" panose="05050102010706020507" pitchFamily="18" charset="2"/>
              <a:cs typeface="Times New Roman" panose="02020603050405020304" pitchFamily="18" charset="0"/>
            </a:endParaRPr>
          </a:p>
          <a:p>
            <a:pPr marL="742950" lvl="1" indent="-285750">
              <a:spcBef>
                <a:spcPts val="10"/>
              </a:spcBef>
              <a:spcAft>
                <a:spcPts val="0"/>
              </a:spcAft>
              <a:buSzPts val="1200"/>
              <a:buFont typeface="Courier New" panose="02070309020205020404" pitchFamily="49" charset="0"/>
              <a:buChar char="o"/>
              <a:tabLst>
                <a:tab pos="751205" algn="l"/>
              </a:tabLst>
            </a:pPr>
            <a:r>
              <a:rPr lang="de-DE" sz="1200" spc="-5" dirty="0">
                <a:latin typeface="Calibri" panose="020F0502020204030204" pitchFamily="34" charset="0"/>
                <a:ea typeface="Courier New" panose="02070309020205020404" pitchFamily="49" charset="0"/>
                <a:cs typeface="Times New Roman" panose="02020603050405020304" pitchFamily="18" charset="0"/>
              </a:rPr>
              <a:t>Kabelgebundene</a:t>
            </a:r>
            <a:r>
              <a:rPr lang="de-DE" sz="1200" spc="-3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und</a:t>
            </a:r>
            <a:r>
              <a:rPr lang="de-DE" sz="1200" spc="-1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drahtlose</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Netzwerke</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sind</a:t>
            </a:r>
            <a:r>
              <a:rPr lang="de-DE" sz="1200" spc="-3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anfällig</a:t>
            </a:r>
            <a:r>
              <a:rPr lang="de-DE" sz="1200" spc="-3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für</a:t>
            </a:r>
            <a:r>
              <a:rPr lang="de-DE" sz="1200" spc="-1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Angriffe</a:t>
            </a:r>
            <a:endParaRPr lang="de-DE" sz="1200" dirty="0">
              <a:latin typeface="Calibri" panose="020F0502020204030204" pitchFamily="34" charset="0"/>
              <a:ea typeface="Courier New" panose="02070309020205020404" pitchFamily="49" charset="0"/>
              <a:cs typeface="Times New Roman" panose="02020603050405020304" pitchFamily="18" charset="0"/>
            </a:endParaRPr>
          </a:p>
          <a:p>
            <a:pPr>
              <a:spcBef>
                <a:spcPts val="40"/>
              </a:spcBef>
            </a:pPr>
            <a:r>
              <a:rPr lang="de-DE" sz="1100" dirty="0">
                <a:latin typeface="Calibri" panose="020F0502020204030204" pitchFamily="34" charset="0"/>
                <a:ea typeface="Calibri" panose="020F0502020204030204" pitchFamily="34" charset="0"/>
                <a:cs typeface="Calibri" panose="020F0502020204030204" pitchFamily="34" charset="0"/>
              </a:rPr>
              <a:t> </a:t>
            </a:r>
            <a:endParaRPr lang="de-DE" sz="11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200"/>
              <a:buFont typeface="Symbol" panose="05050102010706020507" pitchFamily="18" charset="2"/>
              <a:buChar char=""/>
              <a:tabLst>
                <a:tab pos="294005" algn="l"/>
              </a:tabLst>
            </a:pPr>
            <a:r>
              <a:rPr lang="de-DE" sz="1200" b="1" spc="-5" dirty="0">
                <a:latin typeface="Calibri" panose="020F0502020204030204" pitchFamily="34" charset="0"/>
                <a:ea typeface="Symbol" panose="05050102010706020507" pitchFamily="18" charset="2"/>
                <a:cs typeface="Times New Roman" panose="02020603050405020304" pitchFamily="18" charset="0"/>
              </a:rPr>
              <a:t>Absicherung</a:t>
            </a:r>
            <a:r>
              <a:rPr lang="de-DE" sz="1200" b="1" spc="-60" dirty="0">
                <a:latin typeface="Calibri" panose="020F0502020204030204" pitchFamily="34" charset="0"/>
                <a:ea typeface="Symbol" panose="05050102010706020507" pitchFamily="18" charset="2"/>
                <a:cs typeface="Times New Roman" panose="02020603050405020304" pitchFamily="18" charset="0"/>
              </a:rPr>
              <a:t> </a:t>
            </a:r>
            <a:r>
              <a:rPr lang="de-DE" sz="1200" b="1" spc="-5" dirty="0">
                <a:latin typeface="Calibri" panose="020F0502020204030204" pitchFamily="34" charset="0"/>
                <a:ea typeface="Symbol" panose="05050102010706020507" pitchFamily="18" charset="2"/>
                <a:cs typeface="Times New Roman" panose="02020603050405020304" pitchFamily="18" charset="0"/>
              </a:rPr>
              <a:t>von</a:t>
            </a:r>
            <a:r>
              <a:rPr lang="de-DE" sz="1200" b="1" spc="-45" dirty="0">
                <a:latin typeface="Calibri" panose="020F0502020204030204" pitchFamily="34" charset="0"/>
                <a:ea typeface="Symbol" panose="05050102010706020507" pitchFamily="18" charset="2"/>
                <a:cs typeface="Times New Roman" panose="02020603050405020304" pitchFamily="18" charset="0"/>
              </a:rPr>
              <a:t> </a:t>
            </a:r>
            <a:r>
              <a:rPr lang="de-DE" sz="1200" b="1" spc="-5" dirty="0">
                <a:latin typeface="Calibri" panose="020F0502020204030204" pitchFamily="34" charset="0"/>
                <a:ea typeface="Symbol" panose="05050102010706020507" pitchFamily="18" charset="2"/>
                <a:cs typeface="Times New Roman" panose="02020603050405020304" pitchFamily="18" charset="0"/>
              </a:rPr>
              <a:t>Netzwerkgeräten</a:t>
            </a:r>
            <a:endParaRPr lang="de-DE" sz="1200" b="1" dirty="0">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90"/>
              </a:lnSpc>
              <a:spcBef>
                <a:spcPts val="45"/>
              </a:spcBef>
              <a:spcAft>
                <a:spcPts val="0"/>
              </a:spcAft>
              <a:buSzPts val="1200"/>
              <a:buFont typeface="Courier New" panose="02070309020205020404" pitchFamily="49" charset="0"/>
              <a:buChar char="o"/>
              <a:tabLst>
                <a:tab pos="751205" algn="l"/>
              </a:tabLst>
            </a:pPr>
            <a:r>
              <a:rPr lang="de-DE" sz="1200" spc="-5" dirty="0">
                <a:latin typeface="Calibri" panose="020F0502020204030204" pitchFamily="34" charset="0"/>
                <a:ea typeface="Courier New" panose="02070309020205020404" pitchFamily="49" charset="0"/>
                <a:cs typeface="Times New Roman" panose="02020603050405020304" pitchFamily="18" charset="0"/>
              </a:rPr>
              <a:t>Netzwerkgeräte</a:t>
            </a:r>
            <a:r>
              <a:rPr lang="de-DE" sz="1200" spc="-4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umfassen</a:t>
            </a:r>
            <a:r>
              <a:rPr lang="de-DE" sz="1200" spc="-3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Switches,</a:t>
            </a:r>
            <a:r>
              <a:rPr lang="de-DE" sz="1200" spc="-4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Router,</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Firewalls</a:t>
            </a:r>
            <a:r>
              <a:rPr lang="de-DE" sz="1200" spc="-3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und</a:t>
            </a:r>
            <a:r>
              <a:rPr lang="de-DE" sz="1200" spc="-3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mehr</a:t>
            </a:r>
            <a:endParaRPr lang="de-DE" sz="1200" dirty="0">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55"/>
              </a:lnSpc>
              <a:buSzPts val="1200"/>
              <a:buFont typeface="Courier New" panose="02070309020205020404" pitchFamily="49" charset="0"/>
              <a:buChar char="o"/>
              <a:tabLst>
                <a:tab pos="751205" algn="l"/>
              </a:tabLst>
            </a:pPr>
            <a:r>
              <a:rPr lang="de-DE" sz="1200" b="1" spc="-5" dirty="0">
                <a:latin typeface="Calibri" panose="020F0502020204030204" pitchFamily="34" charset="0"/>
                <a:ea typeface="Courier New" panose="02070309020205020404" pitchFamily="49" charset="0"/>
                <a:cs typeface="Times New Roman" panose="02020603050405020304" pitchFamily="18" charset="0"/>
              </a:rPr>
              <a:t>Standardkonten</a:t>
            </a:r>
            <a:endParaRPr lang="de-DE" sz="1200" b="1" dirty="0">
              <a:latin typeface="Calibri" panose="020F0502020204030204" pitchFamily="34" charset="0"/>
              <a:ea typeface="Courier New" panose="02070309020205020404" pitchFamily="49" charset="0"/>
              <a:cs typeface="Times New Roman" panose="02020603050405020304" pitchFamily="18" charset="0"/>
            </a:endParaRPr>
          </a:p>
          <a:p>
            <a:pPr marL="1143000" marR="283210" lvl="2" indent="-228600">
              <a:lnSpc>
                <a:spcPct val="99000"/>
              </a:lnSpc>
              <a:buSzPts val="1200"/>
              <a:buFont typeface="Microsoft Sans Serif" panose="020B0604020202020204" pitchFamily="34" charset="0"/>
              <a:buChar char="▪"/>
              <a:tabLst>
                <a:tab pos="1208405" algn="l"/>
              </a:tabLst>
            </a:pPr>
            <a:r>
              <a:rPr lang="de-DE" sz="1200" spc="-5" dirty="0">
                <a:latin typeface="Calibri" panose="020F0502020204030204" pitchFamily="34" charset="0"/>
                <a:ea typeface="Microsoft Sans Serif" panose="020B0604020202020204" pitchFamily="34" charset="0"/>
                <a:cs typeface="Times New Roman" panose="02020603050405020304" pitchFamily="18" charset="0"/>
              </a:rPr>
              <a:t>Ein</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Konto</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auf</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Benutzer-</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Administratorebene,</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das</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vom</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Hersteller</a:t>
            </a:r>
            <a:r>
              <a:rPr lang="de-DE" sz="1200" spc="215" dirty="0">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während</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der</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Produktion</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auf</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Gerät</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installiert</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wird</a:t>
            </a:r>
          </a:p>
          <a:p>
            <a:pPr marL="742950" lvl="1" indent="-285750">
              <a:lnSpc>
                <a:spcPts val="1470"/>
              </a:lnSpc>
              <a:spcBef>
                <a:spcPts val="35"/>
              </a:spcBef>
              <a:spcAft>
                <a:spcPts val="0"/>
              </a:spcAft>
              <a:buSzPts val="1200"/>
              <a:buFont typeface="Courier New" panose="02070309020205020404" pitchFamily="49" charset="0"/>
              <a:buChar char="o"/>
              <a:tabLst>
                <a:tab pos="751205" algn="l"/>
              </a:tabLst>
            </a:pPr>
            <a:r>
              <a:rPr lang="de-DE" sz="1200" b="1" dirty="0">
                <a:latin typeface="Calibri" panose="020F0502020204030204" pitchFamily="34" charset="0"/>
                <a:ea typeface="Courier New" panose="02070309020205020404" pitchFamily="49" charset="0"/>
                <a:cs typeface="Times New Roman" panose="02020603050405020304" pitchFamily="18" charset="0"/>
              </a:rPr>
              <a:t>Schwache</a:t>
            </a:r>
            <a:r>
              <a:rPr lang="de-DE" sz="1200" b="1" spc="-75" dirty="0">
                <a:latin typeface="Calibri" panose="020F0502020204030204" pitchFamily="34" charset="0"/>
                <a:ea typeface="Courier New" panose="02070309020205020404" pitchFamily="49" charset="0"/>
                <a:cs typeface="Times New Roman" panose="02020603050405020304" pitchFamily="18" charset="0"/>
              </a:rPr>
              <a:t> </a:t>
            </a:r>
            <a:r>
              <a:rPr lang="de-DE" sz="1200" b="1" spc="-5" dirty="0">
                <a:latin typeface="Calibri" panose="020F0502020204030204" pitchFamily="34" charset="0"/>
                <a:ea typeface="Courier New" panose="02070309020205020404" pitchFamily="49" charset="0"/>
                <a:cs typeface="Times New Roman" panose="02020603050405020304" pitchFamily="18" charset="0"/>
              </a:rPr>
              <a:t>Passwörter</a:t>
            </a:r>
            <a:endParaRPr lang="de-DE" sz="1200" b="1" dirty="0">
              <a:latin typeface="Calibri" panose="020F0502020204030204" pitchFamily="34" charset="0"/>
              <a:ea typeface="Courier New" panose="02070309020205020404" pitchFamily="49" charset="0"/>
              <a:cs typeface="Times New Roman" panose="02020603050405020304" pitchFamily="18" charset="0"/>
            </a:endParaRPr>
          </a:p>
          <a:p>
            <a:pPr marL="1143000" marR="269240" lvl="2" indent="-228600" algn="just">
              <a:lnSpc>
                <a:spcPct val="99000"/>
              </a:lnSpc>
              <a:buSzPts val="1200"/>
              <a:buFont typeface="Microsoft Sans Serif" panose="020B0604020202020204" pitchFamily="34" charset="0"/>
              <a:buChar char="▪"/>
              <a:tabLst>
                <a:tab pos="1208405" algn="l"/>
              </a:tabLst>
            </a:pPr>
            <a:r>
              <a:rPr lang="de-DE" sz="1200" spc="-5" dirty="0">
                <a:latin typeface="Calibri" panose="020F0502020204030204" pitchFamily="34" charset="0"/>
                <a:ea typeface="Microsoft Sans Serif" panose="020B0604020202020204" pitchFamily="34" charset="0"/>
                <a:cs typeface="Times New Roman" panose="02020603050405020304" pitchFamily="18" charset="0"/>
              </a:rPr>
              <a:t>Ein Passwort sollte lang,</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stark</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und</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komplex</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sein.</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Es sollte</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mindestens</a:t>
            </a:r>
            <a:r>
              <a:rPr lang="de-DE" sz="1200" spc="295" dirty="0">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14</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 Zeichen</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mit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einer</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Mischung</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aus</a:t>
            </a:r>
            <a:r>
              <a:rPr lang="de-DE" sz="120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Gr</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oßbu</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c</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hs</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t</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ab</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e</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n</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Kleinbuchstaben,</a:t>
            </a:r>
            <a:r>
              <a:rPr lang="de-DE" sz="1200" spc="285" dirty="0">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Zahlen</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Sonderzeichen</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enthalten</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1600200" lvl="3" indent="-228600">
              <a:lnSpc>
                <a:spcPts val="1525"/>
              </a:lnSpc>
              <a:spcBef>
                <a:spcPts val="20"/>
              </a:spcBef>
              <a:spcAft>
                <a:spcPts val="0"/>
              </a:spcAft>
              <a:buSzPts val="1200"/>
              <a:buFont typeface="Symbol" panose="05050102010706020507" pitchFamily="18" charset="2"/>
              <a:buChar char=""/>
              <a:tabLst>
                <a:tab pos="1666240" algn="l"/>
              </a:tabLst>
            </a:pPr>
            <a:r>
              <a:rPr lang="de-DE" sz="1200" spc="-5" dirty="0">
                <a:latin typeface="Calibri" panose="020F0502020204030204" pitchFamily="34" charset="0"/>
                <a:ea typeface="Symbol" panose="05050102010706020507" pitchFamily="18" charset="2"/>
                <a:cs typeface="Times New Roman" panose="02020603050405020304" pitchFamily="18" charset="0"/>
              </a:rPr>
              <a:t>Passwort</a:t>
            </a:r>
            <a:endParaRPr lang="de-DE" sz="1200" dirty="0">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20"/>
              </a:lnSpc>
              <a:buSzPts val="1200"/>
              <a:buFont typeface="Symbol" panose="05050102010706020507" pitchFamily="18" charset="2"/>
              <a:buChar char=""/>
              <a:tabLst>
                <a:tab pos="1666240" algn="l"/>
              </a:tabLst>
            </a:pPr>
            <a:r>
              <a:rPr lang="de-DE" sz="1200" spc="-5" dirty="0" err="1">
                <a:latin typeface="Calibri" panose="020F0502020204030204" pitchFamily="34" charset="0"/>
                <a:ea typeface="Symbol" panose="05050102010706020507" pitchFamily="18" charset="2"/>
                <a:cs typeface="Times New Roman" panose="02020603050405020304" pitchFamily="18" charset="0"/>
              </a:rPr>
              <a:t>PaSSWorD</a:t>
            </a:r>
            <a:endParaRPr lang="de-DE" sz="1200" dirty="0">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20"/>
              </a:lnSpc>
              <a:buSzPts val="1200"/>
              <a:buFont typeface="Symbol" panose="05050102010706020507" pitchFamily="18" charset="2"/>
              <a:buChar char=""/>
              <a:tabLst>
                <a:tab pos="1666240" algn="l"/>
              </a:tabLst>
            </a:pPr>
            <a:r>
              <a:rPr lang="de-DE" sz="1200" dirty="0">
                <a:latin typeface="Calibri" panose="020F0502020204030204" pitchFamily="34" charset="0"/>
                <a:ea typeface="Symbol" panose="05050102010706020507" pitchFamily="18" charset="2"/>
                <a:cs typeface="Times New Roman" panose="02020603050405020304" pitchFamily="18" charset="0"/>
              </a:rPr>
              <a:t>Pa55w0rd</a:t>
            </a:r>
          </a:p>
          <a:p>
            <a:pPr marL="1600200" lvl="3" indent="-228600">
              <a:lnSpc>
                <a:spcPts val="1525"/>
              </a:lnSpc>
              <a:buSzPts val="1200"/>
              <a:buFont typeface="Symbol" panose="05050102010706020507" pitchFamily="18" charset="2"/>
              <a:buChar char=""/>
              <a:tabLst>
                <a:tab pos="1666240" algn="l"/>
              </a:tabLst>
            </a:pPr>
            <a:r>
              <a:rPr lang="de-DE" sz="1200" spc="-5" dirty="0">
                <a:latin typeface="Calibri" panose="020F0502020204030204" pitchFamily="34" charset="0"/>
                <a:ea typeface="Symbol" panose="05050102010706020507" pitchFamily="18" charset="2"/>
                <a:cs typeface="Times New Roman" panose="02020603050405020304" pitchFamily="18" charset="0"/>
              </a:rPr>
              <a:t>P@$5w0rd</a:t>
            </a:r>
          </a:p>
          <a:p>
            <a:pPr marL="1600200" lvl="3" indent="-228600">
              <a:lnSpc>
                <a:spcPts val="1525"/>
              </a:lnSpc>
              <a:buSzPts val="1200"/>
              <a:buFont typeface="Symbol" panose="05050102010706020507" pitchFamily="18" charset="2"/>
              <a:buChar char=""/>
              <a:tabLst>
                <a:tab pos="1666240" algn="l"/>
              </a:tabLst>
            </a:pPr>
            <a:endParaRPr lang="de-DE" sz="1200" spc="-5" dirty="0">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25"/>
              </a:lnSpc>
              <a:buSzPts val="1200"/>
              <a:buFont typeface="Symbol" panose="05050102010706020507" pitchFamily="18" charset="2"/>
              <a:buChar char=""/>
              <a:tabLst>
                <a:tab pos="1666240" algn="l"/>
              </a:tabLst>
            </a:pPr>
            <a:r>
              <a:rPr lang="de-DE" sz="1200" spc="-5" dirty="0">
                <a:latin typeface="Calibri" panose="020F0502020204030204" pitchFamily="34" charset="0"/>
                <a:ea typeface="Symbol" panose="05050102010706020507" pitchFamily="18" charset="2"/>
                <a:cs typeface="Times New Roman" panose="02020603050405020304" pitchFamily="18" charset="0"/>
              </a:rPr>
              <a:t>ASdfeTe536gJ@/!</a:t>
            </a:r>
          </a:p>
          <a:p>
            <a:pPr marL="1600200" lvl="3" indent="-228600">
              <a:lnSpc>
                <a:spcPts val="1525"/>
              </a:lnSpc>
              <a:buSzPts val="1200"/>
              <a:buFont typeface="Symbol" panose="05050102010706020507" pitchFamily="18" charset="2"/>
              <a:buChar char=""/>
              <a:tabLst>
                <a:tab pos="1666240" algn="l"/>
              </a:tabLst>
            </a:pPr>
            <a:endParaRPr lang="de-DE" sz="1200" dirty="0">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0"/>
              </a:lnSpc>
              <a:spcBef>
                <a:spcPts val="45"/>
              </a:spcBef>
              <a:spcAft>
                <a:spcPts val="0"/>
              </a:spcAft>
              <a:buSzPts val="1200"/>
              <a:buFont typeface="Courier New" panose="02070309020205020404" pitchFamily="49" charset="0"/>
              <a:buChar char="o"/>
              <a:tabLst>
                <a:tab pos="751205" algn="l"/>
              </a:tabLst>
            </a:pPr>
            <a:r>
              <a:rPr lang="de-DE" sz="1200" b="1" spc="-10" dirty="0">
                <a:latin typeface="Calibri" panose="020F0502020204030204" pitchFamily="34" charset="0"/>
                <a:ea typeface="Courier New" panose="02070309020205020404" pitchFamily="49" charset="0"/>
                <a:cs typeface="Times New Roman" panose="02020603050405020304" pitchFamily="18" charset="0"/>
              </a:rPr>
              <a:t>Privilegien-Eskalation</a:t>
            </a:r>
            <a:endParaRPr lang="de-DE" sz="1200" b="1" dirty="0">
              <a:latin typeface="Calibri" panose="020F0502020204030204" pitchFamily="34" charset="0"/>
              <a:ea typeface="Courier New" panose="02070309020205020404" pitchFamily="49" charset="0"/>
              <a:cs typeface="Times New Roman" panose="02020603050405020304" pitchFamily="18" charset="0"/>
            </a:endParaRPr>
          </a:p>
          <a:p>
            <a:pPr marL="1143000" marR="880745" lvl="2" indent="-228600">
              <a:lnSpc>
                <a:spcPct val="98000"/>
              </a:lnSpc>
              <a:buSzPts val="1200"/>
              <a:buFont typeface="Microsoft Sans Serif" panose="020B0604020202020204" pitchFamily="34" charset="0"/>
              <a:buChar char="▪"/>
              <a:tabLst>
                <a:tab pos="1208405" algn="l"/>
              </a:tabLst>
            </a:pPr>
            <a:r>
              <a:rPr lang="de-DE" sz="1200" spc="-5" dirty="0">
                <a:latin typeface="Calibri" panose="020F0502020204030204" pitchFamily="34" charset="0"/>
                <a:ea typeface="Microsoft Sans Serif" panose="020B0604020202020204" pitchFamily="34" charset="0"/>
                <a:cs typeface="Times New Roman" panose="02020603050405020304" pitchFamily="18" charset="0"/>
              </a:rPr>
              <a:t>Tritt</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auf,</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wenn</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ein</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Benutzer</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 in</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der</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 Lage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ist,</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die</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Rechte</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eines</a:t>
            </a:r>
            <a:r>
              <a:rPr lang="de-DE" sz="1200" spc="235" dirty="0">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anderen</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Benutzers</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oder</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Administrators</a:t>
            </a:r>
            <a:r>
              <a:rPr lang="de-DE"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zu</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erlangen</a:t>
            </a:r>
          </a:p>
          <a:p>
            <a:pPr marL="1143000" lvl="2" indent="-228600">
              <a:buSzPts val="1200"/>
              <a:buFont typeface="Microsoft Sans Serif" panose="020B0604020202020204" pitchFamily="34" charset="0"/>
              <a:buChar char="▪"/>
              <a:tabLst>
                <a:tab pos="1208405" algn="l"/>
              </a:tabLst>
            </a:pPr>
            <a:r>
              <a:rPr lang="de-DE" sz="1200" spc="-5" dirty="0">
                <a:latin typeface="Calibri" panose="020F0502020204030204" pitchFamily="34" charset="0"/>
                <a:ea typeface="Microsoft Sans Serif" panose="020B0604020202020204" pitchFamily="34" charset="0"/>
                <a:cs typeface="Times New Roman" panose="02020603050405020304" pitchFamily="18" charset="0"/>
              </a:rPr>
              <a:t>Vertikale</a:t>
            </a:r>
            <a:r>
              <a:rPr lang="de-DE" sz="1200" spc="-9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Privilegien Eskalation</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8405" algn="l"/>
              </a:tabLst>
            </a:pPr>
            <a:r>
              <a:rPr lang="de-DE" sz="1200" spc="-5" dirty="0">
                <a:latin typeface="Calibri" panose="020F0502020204030204" pitchFamily="34" charset="0"/>
                <a:ea typeface="Microsoft Sans Serif" panose="020B0604020202020204" pitchFamily="34" charset="0"/>
                <a:cs typeface="Times New Roman" panose="02020603050405020304" pitchFamily="18" charset="0"/>
              </a:rPr>
              <a:t>Horizontale</a:t>
            </a:r>
            <a:r>
              <a:rPr lang="de-DE" sz="1200" spc="-9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Privilegien Eskalation</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5"/>
              </a:lnSpc>
              <a:spcBef>
                <a:spcPts val="45"/>
              </a:spcBef>
              <a:spcAft>
                <a:spcPts val="0"/>
              </a:spcAft>
              <a:buSzPts val="1200"/>
              <a:buFont typeface="Courier New" panose="02070309020205020404" pitchFamily="49" charset="0"/>
              <a:buChar char="o"/>
              <a:tabLst>
                <a:tab pos="751205" algn="l"/>
              </a:tabLst>
            </a:pPr>
            <a:r>
              <a:rPr lang="de-DE" sz="1200" b="1" spc="-5" dirty="0">
                <a:latin typeface="Calibri" panose="020F0502020204030204" pitchFamily="34" charset="0"/>
                <a:ea typeface="Courier New" panose="02070309020205020404" pitchFamily="49" charset="0"/>
                <a:cs typeface="Times New Roman" panose="02020603050405020304" pitchFamily="18" charset="0"/>
              </a:rPr>
              <a:t>Hintertür</a:t>
            </a:r>
            <a:endParaRPr lang="de-DE" sz="1200" b="1" dirty="0">
              <a:latin typeface="Calibri" panose="020F0502020204030204" pitchFamily="34" charset="0"/>
              <a:ea typeface="Courier New" panose="02070309020205020404" pitchFamily="49" charset="0"/>
              <a:cs typeface="Times New Roman" panose="02020603050405020304" pitchFamily="18" charset="0"/>
            </a:endParaRPr>
          </a:p>
          <a:p>
            <a:pPr marL="1143000" marR="87630" lvl="2" indent="-228600">
              <a:lnSpc>
                <a:spcPct val="98000"/>
              </a:lnSpc>
              <a:buSzPts val="1200"/>
              <a:buFont typeface="Microsoft Sans Serif" panose="020B0604020202020204" pitchFamily="34" charset="0"/>
              <a:buChar char="▪"/>
              <a:tabLst>
                <a:tab pos="1208405" algn="l"/>
              </a:tabLst>
            </a:pPr>
            <a:r>
              <a:rPr lang="de-DE" sz="1200" dirty="0">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Möglichkeit</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zur</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Umgehung</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normalen</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Authentifizierung</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in</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215" dirty="0">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System</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742950" marR="601345" lvl="1" indent="-285750">
              <a:lnSpc>
                <a:spcPct val="95000"/>
              </a:lnSpc>
              <a:spcBef>
                <a:spcPts val="20"/>
              </a:spcBef>
              <a:spcAft>
                <a:spcPts val="0"/>
              </a:spcAft>
              <a:buSzPts val="1200"/>
              <a:buFont typeface="Courier New" panose="02070309020205020404" pitchFamily="49" charset="0"/>
              <a:buChar char="o"/>
              <a:tabLst>
                <a:tab pos="751205" algn="l"/>
              </a:tabLst>
            </a:pPr>
            <a:r>
              <a:rPr lang="de-DE" sz="1200" spc="-5" dirty="0">
                <a:latin typeface="Calibri" panose="020F0502020204030204" pitchFamily="34" charset="0"/>
                <a:ea typeface="Courier New" panose="02070309020205020404" pitchFamily="49" charset="0"/>
                <a:cs typeface="Times New Roman" panose="02020603050405020304" pitchFamily="18" charset="0"/>
              </a:rPr>
              <a:t>Ein</a:t>
            </a:r>
            <a:r>
              <a:rPr lang="de-DE" sz="1200" spc="-40"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IPS,</a:t>
            </a:r>
            <a:r>
              <a:rPr lang="de-DE" sz="1200" spc="-4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korrekte</a:t>
            </a:r>
            <a:r>
              <a:rPr lang="de-DE" sz="1200" spc="-5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Firewall-Konfigurationen,</a:t>
            </a:r>
            <a:r>
              <a:rPr lang="de-DE" sz="1200" spc="-5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Netzwerksegmentierung</a:t>
            </a:r>
            <a:r>
              <a:rPr lang="de-DE" sz="1200" spc="-4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und</a:t>
            </a:r>
            <a:r>
              <a:rPr lang="de-DE" sz="1200" spc="285" dirty="0">
                <a:latin typeface="Times New Roman" panose="02020603050405020304" pitchFamily="18"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Firmware-Updates</a:t>
            </a:r>
            <a:r>
              <a:rPr lang="de-DE" sz="1200" spc="-4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sind</a:t>
            </a:r>
            <a:r>
              <a:rPr lang="de-DE" sz="1200" spc="-4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der</a:t>
            </a:r>
            <a:r>
              <a:rPr lang="de-DE" sz="1200" spc="-3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Schlüssel</a:t>
            </a:r>
            <a:r>
              <a:rPr lang="de-DE" sz="1200" spc="-3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zur</a:t>
            </a:r>
            <a:r>
              <a:rPr lang="de-DE" sz="1200" spc="-3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Netzwerksicherheit</a:t>
            </a:r>
            <a:endParaRPr lang="de-DE" sz="1200" dirty="0">
              <a:effectLst/>
              <a:latin typeface="Calibri" panose="020F0502020204030204" pitchFamily="34" charset="0"/>
              <a:ea typeface="Courier New" panose="02070309020205020404" pitchFamily="49" charset="0"/>
              <a:cs typeface="Times New Roman" panose="02020603050405020304" pitchFamily="18" charset="0"/>
            </a:endParaRPr>
          </a:p>
        </p:txBody>
      </p:sp>
    </p:spTree>
    <p:extLst>
      <p:ext uri="{BB962C8B-B14F-4D97-AF65-F5344CB8AC3E}">
        <p14:creationId xmlns:p14="http://schemas.microsoft.com/office/powerpoint/2010/main" val="272427127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16"/>
            </a:pPr>
            <a:r>
              <a:rPr lang="de-DE" sz="2000" b="1"/>
              <a:t>Absicherung von Netzwerken </a:t>
            </a:r>
          </a:p>
          <a:p>
            <a:pPr marL="457200" indent="-457200">
              <a:buFont typeface="+mj-lt"/>
              <a:buAutoNum type="arabicPeriod" startAt="16"/>
            </a:pPr>
            <a:endParaRPr lang="de-DE" sz="2000" b="1"/>
          </a:p>
          <a:p>
            <a:pPr marL="457200" indent="-457200">
              <a:buFont typeface="+mj-lt"/>
              <a:buAutoNum type="arabicPeriod" startAt="16"/>
            </a:pPr>
            <a:endParaRPr lang="de-DE" sz="2000" b="1"/>
          </a:p>
          <a:p>
            <a:pPr marL="457200" indent="-457200">
              <a:buFont typeface="+mj-lt"/>
              <a:buAutoNum type="arabicPeriod" startAt="16"/>
            </a:pPr>
            <a:endParaRPr lang="de-DE" sz="2000" b="1"/>
          </a:p>
          <a:p>
            <a:pPr marL="457200" indent="-457200">
              <a:buFont typeface="+mj-lt"/>
              <a:buAutoNum type="arabicPeriod" startAt="16"/>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80E795D1-8F93-4FDC-8030-194C5F11B5E1}"/>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501A54A7-A9C6-4CA0-A3D4-DEAD895E02ED}"/>
              </a:ext>
            </a:extLst>
          </p:cNvPr>
          <p:cNvSpPr/>
          <p:nvPr/>
        </p:nvSpPr>
        <p:spPr>
          <a:xfrm>
            <a:off x="358775" y="2326574"/>
            <a:ext cx="9940926" cy="4405245"/>
          </a:xfrm>
          <a:prstGeom prst="rect">
            <a:avLst/>
          </a:prstGeom>
        </p:spPr>
        <p:txBody>
          <a:bodyPr wrap="square">
            <a:spAutoFit/>
          </a:bodyPr>
          <a:lstStyle/>
          <a:p>
            <a:pPr marL="342900" lvl="0" indent="-342900">
              <a:buSzPts val="1200"/>
              <a:buFont typeface="Symbol" panose="05050102010706020507" pitchFamily="18" charset="2"/>
              <a:buChar char=""/>
              <a:tabLst>
                <a:tab pos="294005" algn="l"/>
              </a:tabLst>
            </a:pPr>
            <a:r>
              <a:rPr lang="de-DE" sz="1200" b="1" spc="-5">
                <a:latin typeface="Calibri" panose="020F0502020204030204" pitchFamily="34" charset="0"/>
                <a:ea typeface="Symbol" panose="05050102010706020507" pitchFamily="18" charset="2"/>
                <a:cs typeface="Times New Roman" panose="02020603050405020304" pitchFamily="18" charset="0"/>
              </a:rPr>
              <a:t>Sichern</a:t>
            </a:r>
            <a:r>
              <a:rPr lang="de-DE" sz="1200" b="1" spc="-30">
                <a:latin typeface="Calibri" panose="020F0502020204030204" pitchFamily="34" charset="0"/>
                <a:ea typeface="Symbol" panose="05050102010706020507" pitchFamily="18" charset="2"/>
                <a:cs typeface="Times New Roman" panose="02020603050405020304" pitchFamily="18" charset="0"/>
              </a:rPr>
              <a:t> </a:t>
            </a:r>
            <a:r>
              <a:rPr lang="de-DE" sz="1200" b="1" spc="-10">
                <a:latin typeface="Calibri" panose="020F0502020204030204" pitchFamily="34" charset="0"/>
                <a:ea typeface="Symbol" panose="05050102010706020507" pitchFamily="18" charset="2"/>
                <a:cs typeface="Times New Roman" panose="02020603050405020304" pitchFamily="18" charset="0"/>
              </a:rPr>
              <a:t>von</a:t>
            </a:r>
            <a:r>
              <a:rPr lang="de-DE" sz="1200" b="1" spc="-25">
                <a:latin typeface="Calibri" panose="020F0502020204030204" pitchFamily="34" charset="0"/>
                <a:ea typeface="Symbol" panose="05050102010706020507" pitchFamily="18" charset="2"/>
                <a:cs typeface="Times New Roman" panose="02020603050405020304" pitchFamily="18" charset="0"/>
              </a:rPr>
              <a:t> </a:t>
            </a:r>
            <a:r>
              <a:rPr lang="de-DE" sz="1200" b="1" spc="-5">
                <a:latin typeface="Calibri" panose="020F0502020204030204" pitchFamily="34" charset="0"/>
                <a:ea typeface="Symbol" panose="05050102010706020507" pitchFamily="18" charset="2"/>
                <a:cs typeface="Times New Roman" panose="02020603050405020304" pitchFamily="18" charset="0"/>
              </a:rPr>
              <a:t>Netzwerkmedien</a:t>
            </a:r>
            <a:endParaRPr lang="de-DE" sz="1200" b="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5"/>
              </a:lnSpc>
              <a:spcBef>
                <a:spcPts val="45"/>
              </a:spcBef>
              <a:spcAft>
                <a:spcPts val="0"/>
              </a:spcAft>
              <a:buSzPts val="1200"/>
              <a:buFont typeface="Courier New" panose="02070309020205020404" pitchFamily="49" charset="0"/>
              <a:buChar char="o"/>
              <a:tabLst>
                <a:tab pos="7512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Netzwerk</a:t>
            </a:r>
            <a:r>
              <a:rPr lang="de-DE" sz="1200" b="1" spc="-25">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Medien</a:t>
            </a:r>
            <a:endParaRPr lang="de-DE" sz="1100">
              <a:latin typeface="Calibri" panose="020F0502020204030204" pitchFamily="34" charset="0"/>
              <a:ea typeface="Courier New" panose="02070309020205020404" pitchFamily="49" charset="0"/>
              <a:cs typeface="Times New Roman" panose="02020603050405020304" pitchFamily="18" charset="0"/>
            </a:endParaRPr>
          </a:p>
          <a:p>
            <a:pPr marL="1143000" marR="601345" lvl="2" indent="-228600">
              <a:lnSpc>
                <a:spcPct val="99000"/>
              </a:lnSpc>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Kupfer-,</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Glasfaser-</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und</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Koaxialverkabelung,</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als</a:t>
            </a:r>
            <a:r>
              <a:rPr lang="de-DE" sz="1200" spc="29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Verbindungsmethode</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10">
                <a:latin typeface="Calibri" panose="020F0502020204030204" pitchFamily="34" charset="0"/>
                <a:ea typeface="Microsoft Sans Serif" panose="020B0604020202020204" pitchFamily="34" charset="0"/>
                <a:cs typeface="Times New Roman" panose="02020603050405020304" pitchFamily="18" charset="0"/>
              </a:rPr>
              <a:t>in</a:t>
            </a:r>
            <a:r>
              <a:rPr lang="de-DE" sz="1200" spc="-4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verkabelten</a:t>
            </a:r>
            <a:r>
              <a:rPr lang="de-DE" sz="1200" spc="-4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Netzwerk</a:t>
            </a:r>
            <a:r>
              <a:rPr lang="de-DE" sz="1200" spc="-4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26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werden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35"/>
              </a:spcBef>
              <a:spcAft>
                <a:spcPts val="0"/>
              </a:spcAft>
              <a:buSzPts val="1200"/>
              <a:buFont typeface="Courier New" panose="02070309020205020404" pitchFamily="49" charset="0"/>
              <a:buChar char="o"/>
              <a:tabLst>
                <a:tab pos="7512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Elektromagnetische</a:t>
            </a:r>
            <a:r>
              <a:rPr lang="de-DE" sz="1200" b="1" spc="-60">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Störung</a:t>
            </a:r>
            <a:r>
              <a:rPr lang="de-DE" sz="1200" b="1" spc="-60">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(EMI)</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143000" marR="131445" lvl="2" indent="-228600">
              <a:lnSpc>
                <a:spcPct val="99000"/>
              </a:lnSpc>
              <a:buSzPts val="1200"/>
              <a:buFont typeface="Microsoft Sans Serif" panose="020B0604020202020204" pitchFamily="34" charset="0"/>
              <a:buChar char="▪"/>
              <a:tabLst>
                <a:tab pos="120840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Störung,</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aufgrund</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von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Strahlung</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oder</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elektromagnetischer</a:t>
            </a:r>
            <a:r>
              <a:rPr lang="de-DE" sz="1200" spc="22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Leitung</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elektrische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Schaltungen,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Geräte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und</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Kabel</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beeinträchtigen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kann</a:t>
            </a:r>
            <a:endParaRPr lang="de-DE" sz="1100">
              <a:latin typeface="Calibri" panose="020F0502020204030204" pitchFamily="34" charset="0"/>
              <a:ea typeface="Calibri" panose="020F0502020204030204" pitchFamily="34" charset="0"/>
              <a:cs typeface="Times New Roman" panose="02020603050405020304" pitchFamily="18" charset="0"/>
            </a:endParaRPr>
          </a:p>
          <a:p>
            <a:pPr marL="1143000" marR="581660" lvl="2" indent="-228600">
              <a:spcBef>
                <a:spcPts val="330"/>
              </a:spcBef>
              <a:spcAft>
                <a:spcPts val="0"/>
              </a:spcAft>
              <a:buSzPts val="1200"/>
              <a:buFont typeface="Microsoft Sans Serif" panose="020B0604020202020204" pitchFamily="34" charset="0"/>
              <a:buChar char="▪"/>
              <a:tabLst>
                <a:tab pos="120840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EMI</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kann</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durch</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Fernsehgeräte,</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Mikrowellen,</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schnurlose</a:t>
            </a:r>
            <a:r>
              <a:rPr lang="de-DE" sz="1200" spc="-4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Telefone,</a:t>
            </a:r>
            <a:r>
              <a:rPr lang="de-DE" sz="1200" spc="25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Motoren</a:t>
            </a:r>
            <a:r>
              <a:rPr lang="de-DE" sz="1200" spc="-4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und</a:t>
            </a:r>
            <a:r>
              <a:rPr lang="de-DE" sz="1200" spc="-4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andere</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Geräte</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verursacht</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werden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840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Die</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Abschirmung</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der</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Kabel</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(STP)</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oder</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der</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Quelle</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kann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EMI</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minimieren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45"/>
              </a:spcBef>
              <a:spcAft>
                <a:spcPts val="0"/>
              </a:spcAft>
              <a:buSzPts val="1200"/>
              <a:buFont typeface="Courier New" panose="02070309020205020404" pitchFamily="49" charset="0"/>
              <a:buChar char="o"/>
              <a:tabLst>
                <a:tab pos="7512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Hochfrequenzstörung</a:t>
            </a:r>
            <a:r>
              <a:rPr lang="de-DE" sz="1200" b="1" spc="-95">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(RFI)</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143000" marR="137160" lvl="2" indent="-228600">
              <a:lnSpc>
                <a:spcPct val="98000"/>
              </a:lnSpc>
              <a:buSzPts val="1200"/>
              <a:buFont typeface="Microsoft Sans Serif" panose="020B0604020202020204" pitchFamily="34" charset="0"/>
              <a:buChar char="▪"/>
              <a:tabLst>
                <a:tab pos="120840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Störung,</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elektrische</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Schaltkreise,</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Geräte</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Kabel</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aufgrund</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von</a:t>
            </a:r>
            <a:r>
              <a:rPr lang="de-DE" sz="1200" spc="19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AM/FM-Übertragungen</a:t>
            </a:r>
            <a:r>
              <a:rPr lang="de-DE" sz="1200" spc="-6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oder</a:t>
            </a:r>
            <a:r>
              <a:rPr lang="de-DE" sz="1200" spc="-6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Mobilfunkmasten</a:t>
            </a:r>
            <a:r>
              <a:rPr lang="de-DE" sz="1200" spc="-5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beeinträchtigen</a:t>
            </a:r>
            <a:r>
              <a:rPr lang="de-DE" sz="1200" spc="-45">
                <a:latin typeface="Calibri" panose="020F0502020204030204" pitchFamily="34" charset="0"/>
                <a:ea typeface="Microsoft Sans Serif" panose="020B0604020202020204" pitchFamily="34" charset="0"/>
                <a:cs typeface="Times New Roman" panose="02020603050405020304" pitchFamily="18" charset="0"/>
              </a:rPr>
              <a:t> </a:t>
            </a:r>
            <a:r>
              <a:rPr lang="de-DE" sz="1200" spc="-10">
                <a:latin typeface="Calibri" panose="020F0502020204030204" pitchFamily="34" charset="0"/>
                <a:ea typeface="Microsoft Sans Serif" panose="020B0604020202020204" pitchFamily="34" charset="0"/>
                <a:cs typeface="Times New Roman" panose="02020603050405020304" pitchFamily="18" charset="0"/>
              </a:rPr>
              <a:t>kann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840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RFI</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verursacht</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mehr</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Probleme</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für</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drahtlose</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Netzwerke</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5"/>
              </a:lnSpc>
              <a:spcBef>
                <a:spcPts val="45"/>
              </a:spcBef>
              <a:spcAft>
                <a:spcPts val="0"/>
              </a:spcAft>
              <a:buSzPts val="1200"/>
              <a:buFont typeface="Courier New" panose="02070309020205020404" pitchFamily="49" charset="0"/>
              <a:buChar char="o"/>
              <a:tabLst>
                <a:tab pos="751205" algn="l"/>
              </a:tabLst>
            </a:pPr>
            <a:r>
              <a:rPr lang="de-DE" sz="1200" b="1" spc="-10">
                <a:latin typeface="Calibri" panose="020F0502020204030204" pitchFamily="34" charset="0"/>
                <a:ea typeface="Courier New" panose="02070309020205020404" pitchFamily="49" charset="0"/>
                <a:cs typeface="Times New Roman" panose="02020603050405020304" pitchFamily="18" charset="0"/>
              </a:rPr>
              <a:t>Nebensprechen</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143000" marR="801370" lvl="2" indent="-228600">
              <a:lnSpc>
                <a:spcPct val="98000"/>
              </a:lnSpc>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Tritt</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auf,</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wenn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ein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auf</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einer</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Kupferleitung</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übertragenes</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Signal</a:t>
            </a:r>
            <a:r>
              <a:rPr lang="de-DE" sz="1200" spc="27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einen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unerwünschten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Effekt</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auf</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einer</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anderen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Leitung</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erzeugt</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840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UTP</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wird </a:t>
            </a:r>
            <a:r>
              <a:rPr lang="de-DE" sz="1200" spc="-10">
                <a:latin typeface="Calibri" panose="020F0502020204030204" pitchFamily="34" charset="0"/>
                <a:ea typeface="Microsoft Sans Serif" panose="020B0604020202020204" pitchFamily="34" charset="0"/>
                <a:cs typeface="Times New Roman" panose="02020603050405020304" pitchFamily="18" charset="0"/>
              </a:rPr>
              <a:t>in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der</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Regel</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häufiger</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als</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STP</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45"/>
              </a:spcBef>
              <a:spcAft>
                <a:spcPts val="0"/>
              </a:spcAft>
              <a:buSzPts val="1200"/>
              <a:buFont typeface="Courier New" panose="02070309020205020404" pitchFamily="49" charset="0"/>
              <a:buChar char="o"/>
              <a:tabLst>
                <a:tab pos="751205" algn="l"/>
              </a:tabLst>
            </a:pPr>
            <a:r>
              <a:rPr lang="de-DE" sz="1200" b="1" spc="-10">
                <a:latin typeface="Calibri" panose="020F0502020204030204" pitchFamily="34" charset="0"/>
                <a:ea typeface="Courier New" panose="02070309020205020404" pitchFamily="49" charset="0"/>
                <a:cs typeface="Times New Roman" panose="02020603050405020304" pitchFamily="18" charset="0"/>
              </a:rPr>
              <a:t>Daten-Emanation</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143000" marR="271145" lvl="2" indent="-228600">
              <a:lnSpc>
                <a:spcPct val="98000"/>
              </a:lnSpc>
              <a:buSzPts val="1200"/>
              <a:buFont typeface="Microsoft Sans Serif" panose="020B0604020202020204" pitchFamily="34" charset="0"/>
              <a:buChar char="▪"/>
              <a:tabLst>
                <a:tab pos="120840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Das</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elektromagnetische</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Feld,</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das</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von</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Netzwerkkabel</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oder</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Gerät</a:t>
            </a:r>
            <a:r>
              <a:rPr lang="de-DE" sz="1200" spc="29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bei</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Übertragung</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erzeugt</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wird</a:t>
            </a:r>
          </a:p>
          <a:p>
            <a:pPr marL="1143000" marR="215265" lvl="2" indent="-228600">
              <a:buSzPts val="1200"/>
              <a:buFont typeface="Microsoft Sans Serif" panose="020B0604020202020204" pitchFamily="34" charset="0"/>
              <a:buChar char="▪"/>
              <a:tabLst>
                <a:tab pos="120840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Um</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Abstrahlung</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eines</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Raumes</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zu</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verhindern,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kann</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Faraday'scher</a:t>
            </a:r>
            <a:r>
              <a:rPr lang="de-DE" sz="1200" spc="23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Käfig</a:t>
            </a:r>
            <a:r>
              <a:rPr lang="de-DE" sz="1200" spc="-4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installiert</a:t>
            </a:r>
            <a:r>
              <a:rPr lang="de-DE" sz="1200" spc="-4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werden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840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Teilen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Sie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Adern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einer</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Twisted-Pair-Verbindung</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auf</a:t>
            </a:r>
          </a:p>
          <a:p>
            <a:pPr marL="742950" lvl="1" indent="-285750">
              <a:lnSpc>
                <a:spcPts val="1470"/>
              </a:lnSpc>
              <a:spcBef>
                <a:spcPts val="45"/>
              </a:spcBef>
              <a:spcAft>
                <a:spcPts val="0"/>
              </a:spcAft>
              <a:buSzPts val="1200"/>
              <a:buFont typeface="Courier New" panose="02070309020205020404" pitchFamily="49" charset="0"/>
              <a:buChar char="o"/>
              <a:tabLst>
                <a:tab pos="751205" algn="l"/>
              </a:tabLst>
            </a:pPr>
            <a:r>
              <a:rPr lang="de-DE" sz="1200" b="1" spc="-10">
                <a:latin typeface="Calibri" panose="020F0502020204030204" pitchFamily="34" charset="0"/>
                <a:ea typeface="Courier New" panose="02070309020205020404" pitchFamily="49" charset="0"/>
                <a:cs typeface="Times New Roman" panose="02020603050405020304" pitchFamily="18" charset="0"/>
              </a:rPr>
              <a:t>Geschütztes</a:t>
            </a:r>
            <a:r>
              <a:rPr lang="de-DE" sz="1200" b="1" spc="-50">
                <a:latin typeface="Calibri" panose="020F0502020204030204" pitchFamily="34" charset="0"/>
                <a:ea typeface="Courier New" panose="02070309020205020404" pitchFamily="49" charset="0"/>
                <a:cs typeface="Times New Roman" panose="02020603050405020304" pitchFamily="18" charset="0"/>
              </a:rPr>
              <a:t> </a:t>
            </a:r>
            <a:r>
              <a:rPr lang="de-DE" sz="1200" b="1" spc="-10">
                <a:latin typeface="Calibri" panose="020F0502020204030204" pitchFamily="34" charset="0"/>
                <a:ea typeface="Courier New" panose="02070309020205020404" pitchFamily="49" charset="0"/>
                <a:cs typeface="Times New Roman" panose="02020603050405020304" pitchFamily="18" charset="0"/>
              </a:rPr>
              <a:t>Verteilersystem</a:t>
            </a:r>
            <a:r>
              <a:rPr lang="de-DE" sz="1200" b="1" spc="-50">
                <a:latin typeface="Calibri" panose="020F0502020204030204" pitchFamily="34" charset="0"/>
                <a:ea typeface="Courier New" panose="02070309020205020404" pitchFamily="49" charset="0"/>
                <a:cs typeface="Times New Roman" panose="02020603050405020304" pitchFamily="18" charset="0"/>
              </a:rPr>
              <a:t> </a:t>
            </a:r>
            <a:r>
              <a:rPr lang="de-DE" sz="1200" b="1" spc="-10">
                <a:latin typeface="Calibri" panose="020F0502020204030204" pitchFamily="34" charset="0"/>
                <a:ea typeface="Courier New" panose="02070309020205020404" pitchFamily="49" charset="0"/>
                <a:cs typeface="Times New Roman" panose="02020603050405020304" pitchFamily="18" charset="0"/>
              </a:rPr>
              <a:t>(PDS)</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143000" marR="231775" lvl="2" indent="-228600" algn="just">
              <a:lnSpc>
                <a:spcPct val="99000"/>
              </a:lnSpc>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Gesichertes</a:t>
            </a:r>
            <a:r>
              <a:rPr lang="de-DE" sz="1200" spc="17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System</a:t>
            </a:r>
            <a:r>
              <a:rPr lang="de-DE" sz="1200" spc="18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des</a:t>
            </a:r>
            <a:r>
              <a:rPr lang="de-DE" sz="1200" spc="18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Kabelmanagements,</a:t>
            </a:r>
            <a:r>
              <a:rPr lang="de-DE" sz="1200" spc="17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um</a:t>
            </a:r>
            <a:r>
              <a:rPr lang="de-DE" sz="1200" spc="18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sicherzustellen,</a:t>
            </a:r>
            <a:r>
              <a:rPr lang="de-DE" sz="1200" spc="17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dass</a:t>
            </a:r>
            <a:r>
              <a:rPr lang="de-DE" sz="1200" spc="34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das</a:t>
            </a:r>
            <a:r>
              <a:rPr lang="de-DE" sz="1200" spc="17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kabelgebundene</a:t>
            </a:r>
            <a:r>
              <a:rPr lang="de-DE" sz="1200" spc="16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Netzwerk</a:t>
            </a:r>
            <a:r>
              <a:rPr lang="de-DE" sz="1200" spc="17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frei</a:t>
            </a:r>
            <a:r>
              <a:rPr lang="de-DE" sz="1200" spc="16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von</a:t>
            </a:r>
            <a:r>
              <a:rPr lang="de-DE" sz="1200" spc="17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Abhören,</a:t>
            </a:r>
            <a:r>
              <a:rPr lang="de-DE" sz="1200" spc="16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Anzapfen,</a:t>
            </a:r>
            <a:r>
              <a:rPr lang="de-DE" sz="1200" spc="27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Datenabstrahlung</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und</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anderen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Bedrohungen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bleibt</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a:spcBef>
                <a:spcPts val="55"/>
              </a:spcBef>
            </a:pPr>
            <a:r>
              <a:rPr lang="de-DE" sz="1150">
                <a:latin typeface="Calibri" panose="020F0502020204030204" pitchFamily="34" charset="0"/>
                <a:ea typeface="Calibri" panose="020F0502020204030204" pitchFamily="34" charset="0"/>
                <a:cs typeface="Calibri" panose="020F0502020204030204" pitchFamily="34" charset="0"/>
              </a:rPr>
              <a:t> </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21570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288327"/>
            <a:ext cx="10299700" cy="7121324"/>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a:pPr>
            <a:r>
              <a:rPr lang="de-DE" sz="2000" b="1"/>
              <a:t>Überblick über die Sicherheit</a:t>
            </a:r>
            <a:endParaRPr lang="de-DE" sz="2000">
              <a:solidFill>
                <a:srgbClr val="00B0F0"/>
              </a:solidFill>
            </a:endParaRPr>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4" name="Rechteck 3">
            <a:extLst>
              <a:ext uri="{FF2B5EF4-FFF2-40B4-BE49-F238E27FC236}">
                <a16:creationId xmlns:a16="http://schemas.microsoft.com/office/drawing/2014/main" id="{F2A638D0-84F4-4D77-8972-720E4691D1BF}"/>
              </a:ext>
            </a:extLst>
          </p:cNvPr>
          <p:cNvSpPr/>
          <p:nvPr/>
        </p:nvSpPr>
        <p:spPr>
          <a:xfrm>
            <a:off x="393700" y="2389028"/>
            <a:ext cx="10896600" cy="3816429"/>
          </a:xfrm>
          <a:prstGeom prst="rect">
            <a:avLst/>
          </a:prstGeom>
        </p:spPr>
        <p:txBody>
          <a:bodyPr wrap="square">
            <a:spAutoFit/>
          </a:bodyPr>
          <a:lstStyle/>
          <a:p>
            <a:r>
              <a:rPr lang="de-DE" b="1"/>
              <a:t>Angriffs-Frameworks</a:t>
            </a:r>
          </a:p>
          <a:p>
            <a:r>
              <a:rPr lang="de-DE" b="1"/>
              <a:t> </a:t>
            </a:r>
          </a:p>
          <a:p>
            <a:pPr lvl="0"/>
            <a:r>
              <a:rPr lang="de-DE" b="1"/>
              <a:t>MITRE ATT&amp;CK-Rahmenwerk</a:t>
            </a:r>
          </a:p>
          <a:p>
            <a:pPr lvl="1"/>
            <a:r>
              <a:rPr lang="de-DE" sz="1400"/>
              <a:t>Eine von der MITRE Corporation gepflegte Wissensdatenbank zur Auflistung und Erläuterung spezifischer </a:t>
            </a:r>
          </a:p>
          <a:p>
            <a:pPr lvl="1"/>
            <a:r>
              <a:rPr lang="de-DE" sz="1400"/>
              <a:t>gegnerischer Taktiken, Techniken und allgemeiner Kenntnisse oder Verfahren </a:t>
            </a:r>
            <a:r>
              <a:rPr lang="de-DE" sz="1400">
                <a:hlinkClick r:id="rId4"/>
              </a:rPr>
              <a:t>(attack.mitre.org)</a:t>
            </a:r>
            <a:endParaRPr lang="de-DE" sz="1400"/>
          </a:p>
          <a:p>
            <a:pPr lvl="1"/>
            <a:r>
              <a:rPr lang="de-DE" sz="1400"/>
              <a:t>Die Vor-ATT&amp;CK-Taktikmatrix ist auf die Aufklärungs- und Bewaffnungsphasen der Kill Chain ausgerichtet</a:t>
            </a:r>
          </a:p>
          <a:p>
            <a:r>
              <a:rPr lang="de-DE"/>
              <a:t> </a:t>
            </a:r>
            <a:endParaRPr lang="de-DE" sz="1600"/>
          </a:p>
          <a:p>
            <a:pPr lvl="0"/>
            <a:r>
              <a:rPr lang="de-DE" b="1"/>
              <a:t>Diamantmodell der Intrusionsanalyse</a:t>
            </a:r>
          </a:p>
          <a:p>
            <a:pPr lvl="1"/>
            <a:r>
              <a:rPr lang="de-DE" sz="1400"/>
              <a:t>Ein Rahmenwerk für die Analyse von Cybersicherheitsvorfällen </a:t>
            </a:r>
          </a:p>
          <a:p>
            <a:pPr lvl="1"/>
            <a:r>
              <a:rPr lang="de-DE" sz="1400"/>
              <a:t>und -einbrüchen durch die Untersuchung </a:t>
            </a:r>
          </a:p>
          <a:p>
            <a:pPr lvl="1"/>
            <a:r>
              <a:rPr lang="de-DE" sz="1400"/>
              <a:t>der Beziehungen zwischen vier </a:t>
            </a:r>
          </a:p>
          <a:p>
            <a:pPr lvl="1"/>
            <a:r>
              <a:rPr lang="de-DE" sz="1400"/>
              <a:t>Hauptmerkmalen: </a:t>
            </a:r>
            <a:r>
              <a:rPr lang="de-DE" sz="1400" b="1"/>
              <a:t>Gegner, Fähigkeit, Infrastruktur und Opfer</a:t>
            </a:r>
          </a:p>
          <a:p>
            <a:endParaRPr lang="de-DE"/>
          </a:p>
          <a:p>
            <a:endParaRPr lang="de-DE"/>
          </a:p>
          <a:p>
            <a:endParaRPr lang="de-DE"/>
          </a:p>
        </p:txBody>
      </p:sp>
      <p:sp>
        <p:nvSpPr>
          <p:cNvPr id="9" name="Rechteck 8">
            <a:extLst>
              <a:ext uri="{FF2B5EF4-FFF2-40B4-BE49-F238E27FC236}">
                <a16:creationId xmlns:a16="http://schemas.microsoft.com/office/drawing/2014/main" id="{742E0F33-3215-45E1-89F6-1ED2356FDD35}"/>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5" name="Grafik 4">
            <a:extLst>
              <a:ext uri="{FF2B5EF4-FFF2-40B4-BE49-F238E27FC236}">
                <a16:creationId xmlns:a16="http://schemas.microsoft.com/office/drawing/2014/main" id="{981B8735-991D-4EE9-87F0-48A7036EA3C4}"/>
              </a:ext>
            </a:extLst>
          </p:cNvPr>
          <p:cNvPicPr>
            <a:picLocks noChangeAspect="1"/>
          </p:cNvPicPr>
          <p:nvPr/>
        </p:nvPicPr>
        <p:blipFill>
          <a:blip r:embed="rId5"/>
          <a:stretch>
            <a:fillRect/>
          </a:stretch>
        </p:blipFill>
        <p:spPr>
          <a:xfrm>
            <a:off x="7219097" y="4004294"/>
            <a:ext cx="3042410" cy="3259454"/>
          </a:xfrm>
          <a:prstGeom prst="rect">
            <a:avLst/>
          </a:prstGeom>
        </p:spPr>
      </p:pic>
      <p:sp>
        <p:nvSpPr>
          <p:cNvPr id="10" name="Rechteck 9">
            <a:extLst>
              <a:ext uri="{FF2B5EF4-FFF2-40B4-BE49-F238E27FC236}">
                <a16:creationId xmlns:a16="http://schemas.microsoft.com/office/drawing/2014/main" id="{B2F78D4D-0C00-41B9-AD42-913EAEC5AB85}"/>
              </a:ext>
            </a:extLst>
          </p:cNvPr>
          <p:cNvSpPr/>
          <p:nvPr/>
        </p:nvSpPr>
        <p:spPr>
          <a:xfrm>
            <a:off x="411018" y="5426398"/>
            <a:ext cx="6273155" cy="584775"/>
          </a:xfrm>
          <a:prstGeom prst="rect">
            <a:avLst/>
          </a:prstGeom>
        </p:spPr>
        <p:txBody>
          <a:bodyPr wrap="square">
            <a:spAutoFit/>
          </a:bodyPr>
          <a:lstStyle/>
          <a:p>
            <a:r>
              <a:rPr lang="de-DE" sz="1400">
                <a:hlinkClick r:id="rId6"/>
              </a:rPr>
              <a:t>https://threatconnect.com/blog/diamond-model-threat-intelligence-star-wars/</a:t>
            </a:r>
            <a:endParaRPr lang="de-DE" sz="1400"/>
          </a:p>
          <a:p>
            <a:endParaRPr lang="de-DE"/>
          </a:p>
        </p:txBody>
      </p:sp>
      <p:pic>
        <p:nvPicPr>
          <p:cNvPr id="11" name="Grafik 10">
            <a:extLst>
              <a:ext uri="{FF2B5EF4-FFF2-40B4-BE49-F238E27FC236}">
                <a16:creationId xmlns:a16="http://schemas.microsoft.com/office/drawing/2014/main" id="{02F861C6-23A1-48C9-A640-4A1C24A8F71E}"/>
              </a:ext>
            </a:extLst>
          </p:cNvPr>
          <p:cNvPicPr>
            <a:picLocks noChangeAspect="1"/>
          </p:cNvPicPr>
          <p:nvPr/>
        </p:nvPicPr>
        <p:blipFill>
          <a:blip r:embed="rId7"/>
          <a:stretch>
            <a:fillRect/>
          </a:stretch>
        </p:blipFill>
        <p:spPr>
          <a:xfrm>
            <a:off x="6946900" y="398786"/>
            <a:ext cx="3564895" cy="1838112"/>
          </a:xfrm>
          <a:prstGeom prst="rect">
            <a:avLst/>
          </a:prstGeom>
        </p:spPr>
      </p:pic>
      <p:sp>
        <p:nvSpPr>
          <p:cNvPr id="12" name="Rechteck 11">
            <a:extLst>
              <a:ext uri="{FF2B5EF4-FFF2-40B4-BE49-F238E27FC236}">
                <a16:creationId xmlns:a16="http://schemas.microsoft.com/office/drawing/2014/main" id="{00134FC0-0895-420C-8AB1-EF0511A40C2A}"/>
              </a:ext>
            </a:extLst>
          </p:cNvPr>
          <p:cNvSpPr/>
          <p:nvPr/>
        </p:nvSpPr>
        <p:spPr>
          <a:xfrm>
            <a:off x="5645150" y="7229463"/>
            <a:ext cx="5346700" cy="215444"/>
          </a:xfrm>
          <a:prstGeom prst="rect">
            <a:avLst/>
          </a:prstGeom>
        </p:spPr>
        <p:txBody>
          <a:bodyPr>
            <a:spAutoFit/>
          </a:bodyPr>
          <a:lstStyle/>
          <a:p>
            <a:r>
              <a:rPr lang="de-DE" sz="800"/>
              <a:t>https://upload.wikimedia.org/wikipedia/commons/thumb/6/6c/Star_Wars_Logo.svg/2560px-Star_Wars_Logo.svg.png</a:t>
            </a:r>
          </a:p>
        </p:txBody>
      </p:sp>
      <p:sp>
        <p:nvSpPr>
          <p:cNvPr id="13" name="Rechteck 12">
            <a:extLst>
              <a:ext uri="{FF2B5EF4-FFF2-40B4-BE49-F238E27FC236}">
                <a16:creationId xmlns:a16="http://schemas.microsoft.com/office/drawing/2014/main" id="{D718A44C-31F2-4104-AB4F-B050705925FD}"/>
              </a:ext>
            </a:extLst>
          </p:cNvPr>
          <p:cNvSpPr/>
          <p:nvPr/>
        </p:nvSpPr>
        <p:spPr>
          <a:xfrm>
            <a:off x="3670300" y="2672438"/>
            <a:ext cx="5346700" cy="738664"/>
          </a:xfrm>
          <a:prstGeom prst="rect">
            <a:avLst/>
          </a:prstGeom>
        </p:spPr>
        <p:txBody>
          <a:bodyPr>
            <a:spAutoFit/>
          </a:bodyPr>
          <a:lstStyle/>
          <a:p>
            <a:r>
              <a:rPr lang="de-DE" sz="1200">
                <a:hlinkClick r:id="rId8"/>
              </a:rPr>
              <a:t>https://www.microsoft.com/security/blog/2020/05/01/microsoft-threat-protection-leads-real-world-detection-mitre-attck-evaluation/</a:t>
            </a:r>
            <a:endParaRPr lang="de-DE" sz="1200"/>
          </a:p>
          <a:p>
            <a:endParaRPr lang="de-DE"/>
          </a:p>
        </p:txBody>
      </p:sp>
      <p:sp>
        <p:nvSpPr>
          <p:cNvPr id="2" name="Rechteck 1">
            <a:extLst>
              <a:ext uri="{FF2B5EF4-FFF2-40B4-BE49-F238E27FC236}">
                <a16:creationId xmlns:a16="http://schemas.microsoft.com/office/drawing/2014/main" id="{E9C029AE-B2BD-48D9-9570-E3D211E941A8}"/>
              </a:ext>
            </a:extLst>
          </p:cNvPr>
          <p:cNvSpPr/>
          <p:nvPr/>
        </p:nvSpPr>
        <p:spPr>
          <a:xfrm>
            <a:off x="774700" y="6132721"/>
            <a:ext cx="5150577" cy="923330"/>
          </a:xfrm>
          <a:prstGeom prst="rect">
            <a:avLst/>
          </a:prstGeom>
        </p:spPr>
        <p:txBody>
          <a:bodyPr wrap="none">
            <a:spAutoFit/>
          </a:bodyPr>
          <a:lstStyle/>
          <a:p>
            <a:r>
              <a:rPr lang="de-DE">
                <a:hlinkClick r:id="rId9"/>
              </a:rPr>
              <a:t>https://www.youtube.com/watch?v=AA_D__HMuFw</a:t>
            </a:r>
            <a:endParaRPr lang="de-DE"/>
          </a:p>
          <a:p>
            <a:endParaRPr lang="de-DE"/>
          </a:p>
          <a:p>
            <a:r>
              <a:rPr lang="de-DE"/>
              <a:t>Battle of Yavin</a:t>
            </a:r>
          </a:p>
        </p:txBody>
      </p:sp>
    </p:spTree>
    <p:extLst>
      <p:ext uri="{BB962C8B-B14F-4D97-AF65-F5344CB8AC3E}">
        <p14:creationId xmlns:p14="http://schemas.microsoft.com/office/powerpoint/2010/main" val="171612193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316113"/>
            <a:ext cx="10693400" cy="7243562"/>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16"/>
            </a:pPr>
            <a:r>
              <a:rPr lang="de-DE" sz="2000" b="1"/>
              <a:t>Absicherung von Netzwerken </a:t>
            </a:r>
          </a:p>
          <a:p>
            <a:pPr marL="457200" indent="-457200">
              <a:buFont typeface="+mj-lt"/>
              <a:buAutoNum type="arabicPeriod" startAt="16"/>
            </a:pPr>
            <a:endParaRPr lang="de-DE" sz="2000" b="1"/>
          </a:p>
          <a:p>
            <a:pPr marL="457200" indent="-457200">
              <a:buFont typeface="+mj-lt"/>
              <a:buAutoNum type="arabicPeriod" startAt="16"/>
            </a:pPr>
            <a:endParaRPr lang="de-DE" sz="2000" b="1"/>
          </a:p>
          <a:p>
            <a:pPr marL="457200" indent="-457200">
              <a:buFont typeface="+mj-lt"/>
              <a:buAutoNum type="arabicPeriod" startAt="16"/>
            </a:pPr>
            <a:endParaRPr lang="de-DE" sz="2000" b="1"/>
          </a:p>
          <a:p>
            <a:pPr marL="457200" indent="-457200">
              <a:buFont typeface="+mj-lt"/>
              <a:buAutoNum type="arabicPeriod" startAt="16"/>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80E795D1-8F93-4FDC-8030-194C5F11B5E1}"/>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4111046D-5D90-4BB2-982C-CD7E189F8498}"/>
              </a:ext>
            </a:extLst>
          </p:cNvPr>
          <p:cNvSpPr/>
          <p:nvPr/>
        </p:nvSpPr>
        <p:spPr>
          <a:xfrm>
            <a:off x="463550" y="2249446"/>
            <a:ext cx="10064750" cy="5310685"/>
          </a:xfrm>
          <a:prstGeom prst="rect">
            <a:avLst/>
          </a:prstGeom>
        </p:spPr>
        <p:txBody>
          <a:bodyPr wrap="square">
            <a:spAutoFit/>
          </a:bodyPr>
          <a:lstStyle/>
          <a:p>
            <a:pPr marL="342900" lvl="0" indent="-342900">
              <a:buSzPts val="1200"/>
              <a:buFont typeface="Symbol" panose="05050102010706020507" pitchFamily="18" charset="2"/>
              <a:buChar char=""/>
              <a:tabLst>
                <a:tab pos="294005" algn="l"/>
              </a:tabLst>
            </a:pPr>
            <a:r>
              <a:rPr lang="de-DE" sz="1200" b="1" spc="-5" dirty="0">
                <a:latin typeface="Calibri" panose="020F0502020204030204" pitchFamily="34" charset="0"/>
                <a:ea typeface="Symbol" panose="05050102010706020507" pitchFamily="18" charset="2"/>
                <a:cs typeface="Times New Roman" panose="02020603050405020304" pitchFamily="18" charset="0"/>
              </a:rPr>
              <a:t>Absicherung</a:t>
            </a:r>
            <a:r>
              <a:rPr lang="de-DE" sz="1200" b="1" spc="-55" dirty="0">
                <a:latin typeface="Calibri" panose="020F0502020204030204" pitchFamily="34" charset="0"/>
                <a:ea typeface="Symbol" panose="05050102010706020507" pitchFamily="18" charset="2"/>
                <a:cs typeface="Times New Roman" panose="02020603050405020304" pitchFamily="18" charset="0"/>
              </a:rPr>
              <a:t> </a:t>
            </a:r>
            <a:r>
              <a:rPr lang="de-DE" sz="1200" b="1" spc="-5" dirty="0">
                <a:latin typeface="Calibri" panose="020F0502020204030204" pitchFamily="34" charset="0"/>
                <a:ea typeface="Symbol" panose="05050102010706020507" pitchFamily="18" charset="2"/>
                <a:cs typeface="Times New Roman" panose="02020603050405020304" pitchFamily="18" charset="0"/>
              </a:rPr>
              <a:t>von</a:t>
            </a:r>
            <a:r>
              <a:rPr lang="de-DE" sz="1200" b="1" spc="-55" dirty="0">
                <a:latin typeface="Calibri" panose="020F0502020204030204" pitchFamily="34" charset="0"/>
                <a:ea typeface="Symbol" panose="05050102010706020507" pitchFamily="18" charset="2"/>
                <a:cs typeface="Times New Roman" panose="02020603050405020304" pitchFamily="18" charset="0"/>
              </a:rPr>
              <a:t> </a:t>
            </a:r>
            <a:r>
              <a:rPr lang="de-DE" sz="1200" b="1" spc="-5" dirty="0">
                <a:latin typeface="Calibri" panose="020F0502020204030204" pitchFamily="34" charset="0"/>
                <a:ea typeface="Symbol" panose="05050102010706020507" pitchFamily="18" charset="2"/>
                <a:cs typeface="Times New Roman" panose="02020603050405020304" pitchFamily="18" charset="0"/>
              </a:rPr>
              <a:t>WiFi-Geräten</a:t>
            </a:r>
            <a:endParaRPr lang="de-DE" sz="1200" b="1" dirty="0">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0"/>
              </a:lnSpc>
              <a:spcBef>
                <a:spcPts val="45"/>
              </a:spcBef>
              <a:spcAft>
                <a:spcPts val="0"/>
              </a:spcAft>
              <a:buSzPts val="1200"/>
              <a:buFont typeface="Courier New" panose="02070309020205020404" pitchFamily="49" charset="0"/>
              <a:buChar char="o"/>
              <a:tabLst>
                <a:tab pos="751205" algn="l"/>
              </a:tabLst>
            </a:pPr>
            <a:r>
              <a:rPr lang="de-DE" sz="1200" b="1" spc="-10" dirty="0">
                <a:latin typeface="Calibri" panose="020F0502020204030204" pitchFamily="34" charset="0"/>
                <a:ea typeface="Courier New" panose="02070309020205020404" pitchFamily="49" charset="0"/>
                <a:cs typeface="Times New Roman" panose="02020603050405020304" pitchFamily="18" charset="0"/>
              </a:rPr>
              <a:t>Service</a:t>
            </a:r>
            <a:r>
              <a:rPr lang="de-DE" sz="1200" b="1" spc="-20" dirty="0">
                <a:latin typeface="Calibri" panose="020F0502020204030204" pitchFamily="34" charset="0"/>
                <a:ea typeface="Courier New" panose="02070309020205020404" pitchFamily="49" charset="0"/>
                <a:cs typeface="Times New Roman" panose="02020603050405020304" pitchFamily="18" charset="0"/>
              </a:rPr>
              <a:t> </a:t>
            </a:r>
            <a:r>
              <a:rPr lang="de-DE" sz="1200" b="1" spc="-5" dirty="0">
                <a:latin typeface="Calibri" panose="020F0502020204030204" pitchFamily="34" charset="0"/>
                <a:ea typeface="Courier New" panose="02070309020205020404" pitchFamily="49" charset="0"/>
                <a:cs typeface="Times New Roman" panose="02020603050405020304" pitchFamily="18" charset="0"/>
              </a:rPr>
              <a:t>Set</a:t>
            </a:r>
            <a:r>
              <a:rPr lang="de-DE" sz="1200" b="1" spc="-25" dirty="0">
                <a:latin typeface="Calibri" panose="020F0502020204030204" pitchFamily="34" charset="0"/>
                <a:ea typeface="Courier New" panose="02070309020205020404" pitchFamily="49" charset="0"/>
                <a:cs typeface="Times New Roman" panose="02020603050405020304" pitchFamily="18" charset="0"/>
              </a:rPr>
              <a:t> </a:t>
            </a:r>
            <a:r>
              <a:rPr lang="de-DE" sz="1200" b="1" spc="-5" dirty="0">
                <a:latin typeface="Calibri" panose="020F0502020204030204" pitchFamily="34" charset="0"/>
                <a:ea typeface="Courier New" panose="02070309020205020404" pitchFamily="49" charset="0"/>
                <a:cs typeface="Times New Roman" panose="02020603050405020304" pitchFamily="18" charset="0"/>
              </a:rPr>
              <a:t>Identifier</a:t>
            </a:r>
            <a:r>
              <a:rPr lang="de-DE" sz="1200" b="1" spc="-20" dirty="0">
                <a:latin typeface="Calibri" panose="020F0502020204030204" pitchFamily="34" charset="0"/>
                <a:ea typeface="Courier New" panose="02070309020205020404" pitchFamily="49" charset="0"/>
                <a:cs typeface="Times New Roman" panose="02020603050405020304" pitchFamily="18" charset="0"/>
              </a:rPr>
              <a:t> </a:t>
            </a:r>
            <a:r>
              <a:rPr lang="de-DE" sz="1200" b="1" spc="-10" dirty="0">
                <a:latin typeface="Calibri" panose="020F0502020204030204" pitchFamily="34" charset="0"/>
                <a:ea typeface="Courier New" panose="02070309020205020404" pitchFamily="49" charset="0"/>
                <a:cs typeface="Times New Roman" panose="02020603050405020304" pitchFamily="18" charset="0"/>
              </a:rPr>
              <a:t>(SSID)</a:t>
            </a:r>
            <a:endParaRPr lang="de-DE" sz="1100" dirty="0">
              <a:latin typeface="Calibri" panose="020F0502020204030204" pitchFamily="34" charset="0"/>
              <a:ea typeface="Courier New" panose="02070309020205020404" pitchFamily="49" charset="0"/>
              <a:cs typeface="Times New Roman" panose="02020603050405020304" pitchFamily="18" charset="0"/>
            </a:endParaRPr>
          </a:p>
          <a:p>
            <a:pPr marL="1143000" marR="589915" lvl="2" indent="-228600">
              <a:lnSpc>
                <a:spcPct val="98000"/>
              </a:lnSpc>
              <a:buSzPts val="1200"/>
              <a:buFont typeface="Microsoft Sans Serif" panose="020B0604020202020204" pitchFamily="34" charset="0"/>
              <a:buChar char="▪"/>
              <a:tabLst>
                <a:tab pos="1208405" algn="l"/>
              </a:tabLst>
            </a:pPr>
            <a:r>
              <a:rPr lang="de-DE" sz="1200" spc="-5" dirty="0">
                <a:latin typeface="Calibri" panose="020F0502020204030204" pitchFamily="34" charset="0"/>
                <a:ea typeface="Microsoft Sans Serif" panose="020B0604020202020204" pitchFamily="34" charset="0"/>
                <a:cs typeface="Times New Roman" panose="02020603050405020304" pitchFamily="18" charset="0"/>
              </a:rPr>
              <a:t>Identifiziert</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das</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Netzwerk</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eindeutig</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ist</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Name</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des</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von</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den</a:t>
            </a:r>
            <a:r>
              <a:rPr lang="de-DE" sz="1200" spc="275" dirty="0">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Clients</a:t>
            </a:r>
            <a:r>
              <a:rPr lang="de-DE" sz="1200" spc="-5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verwendeten</a:t>
            </a:r>
            <a:r>
              <a:rPr lang="de-DE" sz="1200" spc="-4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WAPs</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8405" algn="l"/>
              </a:tabLst>
            </a:pPr>
            <a:r>
              <a:rPr lang="de-DE" sz="1200" spc="-5" dirty="0">
                <a:latin typeface="Calibri" panose="020F0502020204030204" pitchFamily="34" charset="0"/>
                <a:ea typeface="Microsoft Sans Serif" panose="020B0604020202020204" pitchFamily="34" charset="0"/>
                <a:cs typeface="Times New Roman" panose="02020603050405020304" pitchFamily="18" charset="0"/>
              </a:rPr>
              <a:t>Deaktivieren</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Sie</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den</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SSID-Broadcast</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in</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Untersuchung</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45"/>
              </a:spcBef>
              <a:spcAft>
                <a:spcPts val="0"/>
              </a:spcAft>
              <a:buSzPts val="1200"/>
              <a:buFont typeface="Courier New" panose="02070309020205020404" pitchFamily="49" charset="0"/>
              <a:buChar char="o"/>
              <a:tabLst>
                <a:tab pos="751205" algn="l"/>
              </a:tabLst>
            </a:pPr>
            <a:r>
              <a:rPr lang="de-DE" sz="1200" b="1" spc="-5" dirty="0">
                <a:latin typeface="Calibri" panose="020F0502020204030204" pitchFamily="34" charset="0"/>
                <a:ea typeface="Courier New" panose="02070309020205020404" pitchFamily="49" charset="0"/>
                <a:cs typeface="Times New Roman" panose="02020603050405020304" pitchFamily="18" charset="0"/>
              </a:rPr>
              <a:t>Rogue</a:t>
            </a:r>
            <a:r>
              <a:rPr lang="de-DE" sz="1200" b="1" spc="-45" dirty="0">
                <a:latin typeface="Calibri" panose="020F0502020204030204" pitchFamily="34" charset="0"/>
                <a:ea typeface="Courier New" panose="02070309020205020404" pitchFamily="49" charset="0"/>
                <a:cs typeface="Times New Roman" panose="02020603050405020304" pitchFamily="18" charset="0"/>
              </a:rPr>
              <a:t> </a:t>
            </a:r>
            <a:r>
              <a:rPr lang="de-DE" sz="1200" b="1" spc="-5" dirty="0">
                <a:latin typeface="Calibri" panose="020F0502020204030204" pitchFamily="34" charset="0"/>
                <a:ea typeface="Courier New" panose="02070309020205020404" pitchFamily="49" charset="0"/>
                <a:cs typeface="Times New Roman" panose="02020603050405020304" pitchFamily="18" charset="0"/>
              </a:rPr>
              <a:t>Access</a:t>
            </a:r>
            <a:r>
              <a:rPr lang="de-DE" sz="1200" b="1" spc="-35" dirty="0">
                <a:latin typeface="Calibri" panose="020F0502020204030204" pitchFamily="34" charset="0"/>
                <a:ea typeface="Courier New" panose="02070309020205020404" pitchFamily="49" charset="0"/>
                <a:cs typeface="Times New Roman" panose="02020603050405020304" pitchFamily="18" charset="0"/>
              </a:rPr>
              <a:t> </a:t>
            </a:r>
            <a:r>
              <a:rPr lang="de-DE" sz="1200" b="1" spc="-5" dirty="0">
                <a:latin typeface="Calibri" panose="020F0502020204030204" pitchFamily="34" charset="0"/>
                <a:ea typeface="Courier New" panose="02070309020205020404" pitchFamily="49" charset="0"/>
                <a:cs typeface="Times New Roman" panose="02020603050405020304" pitchFamily="18" charset="0"/>
              </a:rPr>
              <a:t>Point</a:t>
            </a:r>
            <a:endParaRPr lang="de-DE" sz="1200" b="1" dirty="0">
              <a:latin typeface="Calibri" panose="020F0502020204030204" pitchFamily="34" charset="0"/>
              <a:ea typeface="Courier New" panose="02070309020205020404" pitchFamily="49" charset="0"/>
              <a:cs typeface="Times New Roman" panose="02020603050405020304" pitchFamily="18" charset="0"/>
            </a:endParaRPr>
          </a:p>
          <a:p>
            <a:pPr marL="1143000" marR="183515" lvl="2" indent="-228600">
              <a:lnSpc>
                <a:spcPct val="98000"/>
              </a:lnSpc>
              <a:buSzPts val="1200"/>
              <a:buFont typeface="Microsoft Sans Serif" panose="020B0604020202020204" pitchFamily="34" charset="0"/>
              <a:buChar char="▪"/>
              <a:tabLst>
                <a:tab pos="1208405" algn="l"/>
              </a:tabLst>
            </a:pPr>
            <a:r>
              <a:rPr lang="de-DE" sz="1200" spc="-5" dirty="0">
                <a:latin typeface="Calibri" panose="020F0502020204030204" pitchFamily="34" charset="0"/>
                <a:ea typeface="Microsoft Sans Serif" panose="020B0604020202020204" pitchFamily="34" charset="0"/>
                <a:cs typeface="Times New Roman" panose="02020603050405020304" pitchFamily="18" charset="0"/>
              </a:rPr>
              <a:t>Ein</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nicht</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autorisierter</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WAP</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oder</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Wireless</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Router,</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der</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den</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Zugriff</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auf</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das</a:t>
            </a:r>
            <a:r>
              <a:rPr lang="de-DE" sz="1200" spc="265" dirty="0">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sichere</a:t>
            </a:r>
            <a:r>
              <a:rPr lang="de-DE" sz="1200" spc="-5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Netzwerk</a:t>
            </a:r>
            <a:r>
              <a:rPr lang="de-DE" sz="1200" spc="-5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ermöglicht</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5"/>
              </a:lnSpc>
              <a:spcBef>
                <a:spcPts val="50"/>
              </a:spcBef>
              <a:spcAft>
                <a:spcPts val="0"/>
              </a:spcAft>
              <a:buSzPts val="1200"/>
              <a:buFont typeface="Courier New" panose="02070309020205020404" pitchFamily="49" charset="0"/>
              <a:buChar char="o"/>
              <a:tabLst>
                <a:tab pos="751205" algn="l"/>
              </a:tabLst>
            </a:pPr>
            <a:r>
              <a:rPr lang="de-DE" sz="1200" b="1" dirty="0">
                <a:latin typeface="Calibri" panose="020F0502020204030204" pitchFamily="34" charset="0"/>
                <a:ea typeface="Courier New" panose="02070309020205020404" pitchFamily="49" charset="0"/>
                <a:cs typeface="Times New Roman" panose="02020603050405020304" pitchFamily="18" charset="0"/>
              </a:rPr>
              <a:t>Böser</a:t>
            </a:r>
            <a:r>
              <a:rPr lang="de-DE" sz="1200" b="1" spc="-45" dirty="0">
                <a:latin typeface="Calibri" panose="020F0502020204030204" pitchFamily="34" charset="0"/>
                <a:ea typeface="Courier New" panose="02070309020205020404" pitchFamily="49" charset="0"/>
                <a:cs typeface="Times New Roman" panose="02020603050405020304" pitchFamily="18" charset="0"/>
              </a:rPr>
              <a:t> </a:t>
            </a:r>
            <a:r>
              <a:rPr lang="de-DE" sz="1200" b="1" spc="-10" dirty="0">
                <a:latin typeface="Calibri" panose="020F0502020204030204" pitchFamily="34" charset="0"/>
                <a:ea typeface="Courier New" panose="02070309020205020404" pitchFamily="49" charset="0"/>
                <a:cs typeface="Times New Roman" panose="02020603050405020304" pitchFamily="18" charset="0"/>
              </a:rPr>
              <a:t>Zwilling</a:t>
            </a:r>
            <a:endParaRPr lang="de-DE" sz="1200" b="1" dirty="0">
              <a:latin typeface="Calibri" panose="020F0502020204030204" pitchFamily="34" charset="0"/>
              <a:ea typeface="Courier New" panose="02070309020205020404" pitchFamily="49" charset="0"/>
              <a:cs typeface="Times New Roman" panose="02020603050405020304" pitchFamily="18" charset="0"/>
            </a:endParaRPr>
          </a:p>
          <a:p>
            <a:pPr marL="1143000" marR="581660" lvl="2" indent="-228600">
              <a:lnSpc>
                <a:spcPct val="98000"/>
              </a:lnSpc>
              <a:buSzPts val="1200"/>
              <a:buFont typeface="Microsoft Sans Serif" panose="020B0604020202020204" pitchFamily="34" charset="0"/>
              <a:buChar char="▪"/>
              <a:tabLst>
                <a:tab pos="1208405" algn="l"/>
              </a:tabLst>
            </a:pPr>
            <a:r>
              <a:rPr lang="de-DE" sz="1200" spc="-5" dirty="0">
                <a:latin typeface="Calibri" panose="020F0502020204030204" pitchFamily="34" charset="0"/>
                <a:ea typeface="Microsoft Sans Serif" panose="020B0604020202020204" pitchFamily="34" charset="0"/>
                <a:cs typeface="Times New Roman" panose="02020603050405020304" pitchFamily="18" charset="0"/>
              </a:rPr>
              <a:t>Ein</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betrügerischer,</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gefälschter</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nicht</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autorisierter</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WAP</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mit</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5" dirty="0">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gleichen</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SSID</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wie</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Ihr</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gültiger</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a:spcBef>
                <a:spcPts val="10"/>
              </a:spcBef>
            </a:pPr>
            <a:r>
              <a:rPr lang="de-DE" sz="1200" dirty="0">
                <a:latin typeface="Calibri" panose="020F0502020204030204" pitchFamily="34" charset="0"/>
                <a:ea typeface="Calibri" panose="020F0502020204030204" pitchFamily="34" charset="0"/>
                <a:cs typeface="Calibri" panose="020F0502020204030204" pitchFamily="34" charset="0"/>
              </a:rPr>
              <a:t> </a:t>
            </a:r>
            <a:endParaRPr lang="de-DE" sz="11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200"/>
              <a:buFont typeface="Symbol" panose="05050102010706020507" pitchFamily="18" charset="2"/>
              <a:buChar char=""/>
              <a:tabLst>
                <a:tab pos="294005" algn="l"/>
              </a:tabLst>
            </a:pPr>
            <a:r>
              <a:rPr lang="de-DE" sz="1200" b="1" spc="-10" dirty="0">
                <a:latin typeface="Calibri" panose="020F0502020204030204" pitchFamily="34" charset="0"/>
                <a:ea typeface="Symbol" panose="05050102010706020507" pitchFamily="18" charset="2"/>
                <a:cs typeface="Times New Roman" panose="02020603050405020304" pitchFamily="18" charset="0"/>
              </a:rPr>
              <a:t>Drahtlose</a:t>
            </a:r>
            <a:r>
              <a:rPr lang="de-DE" sz="1200" b="1" spc="-80" dirty="0">
                <a:latin typeface="Calibri" panose="020F0502020204030204" pitchFamily="34" charset="0"/>
                <a:ea typeface="Symbol" panose="05050102010706020507" pitchFamily="18" charset="2"/>
                <a:cs typeface="Times New Roman" panose="02020603050405020304" pitchFamily="18" charset="0"/>
              </a:rPr>
              <a:t> </a:t>
            </a:r>
            <a:r>
              <a:rPr lang="de-DE" sz="1200" b="1" spc="-10" dirty="0">
                <a:latin typeface="Calibri" panose="020F0502020204030204" pitchFamily="34" charset="0"/>
                <a:ea typeface="Symbol" panose="05050102010706020507" pitchFamily="18" charset="2"/>
                <a:cs typeface="Times New Roman" panose="02020603050405020304" pitchFamily="18" charset="0"/>
              </a:rPr>
              <a:t>Verschlüsselung</a:t>
            </a:r>
            <a:endParaRPr lang="de-DE" sz="1200" b="1" dirty="0">
              <a:latin typeface="Calibri" panose="020F0502020204030204" pitchFamily="34" charset="0"/>
              <a:ea typeface="Symbol" panose="05050102010706020507" pitchFamily="18" charset="2"/>
              <a:cs typeface="Times New Roman" panose="02020603050405020304" pitchFamily="18" charset="0"/>
            </a:endParaRPr>
          </a:p>
          <a:p>
            <a:pPr marL="742950" marR="105410" lvl="1" indent="-285750">
              <a:lnSpc>
                <a:spcPts val="1490"/>
              </a:lnSpc>
              <a:spcAft>
                <a:spcPts val="0"/>
              </a:spcAft>
              <a:buSzPts val="1200"/>
              <a:buFont typeface="Courier New" panose="02070309020205020404" pitchFamily="49" charset="0"/>
              <a:buChar char="o"/>
              <a:tabLst>
                <a:tab pos="751205" algn="l"/>
              </a:tabLst>
            </a:pPr>
            <a:r>
              <a:rPr lang="de-DE" sz="1200" dirty="0">
                <a:latin typeface="Calibri" panose="020F0502020204030204" pitchFamily="34" charset="0"/>
                <a:ea typeface="Courier New" panose="02070309020205020404" pitchFamily="49" charset="0"/>
                <a:cs typeface="Times New Roman" panose="02020603050405020304" pitchFamily="18" charset="0"/>
              </a:rPr>
              <a:t>Die</a:t>
            </a:r>
            <a:r>
              <a:rPr lang="de-DE" sz="1200" spc="-1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Verschlüsselung</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von</a:t>
            </a:r>
            <a:r>
              <a:rPr lang="de-DE" sz="1200" spc="-3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Daten</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bei</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der</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Übertragung</a:t>
            </a:r>
            <a:r>
              <a:rPr lang="de-DE" sz="1200" spc="-1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ist</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von</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größter</a:t>
            </a:r>
            <a:r>
              <a:rPr lang="de-DE" sz="1200" spc="-10"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Bedeutung</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für</a:t>
            </a:r>
            <a:r>
              <a:rPr lang="de-DE" sz="1200" spc="275" dirty="0">
                <a:latin typeface="Times New Roman" panose="02020603050405020304" pitchFamily="18"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die</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Sicherheit</a:t>
            </a:r>
            <a:endParaRPr lang="de-DE" sz="1200" dirty="0">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70"/>
              </a:lnSpc>
              <a:spcBef>
                <a:spcPts val="35"/>
              </a:spcBef>
              <a:spcAft>
                <a:spcPts val="0"/>
              </a:spcAft>
              <a:buSzPts val="1200"/>
              <a:buFont typeface="Courier New" panose="02070309020205020404" pitchFamily="49" charset="0"/>
              <a:buChar char="o"/>
              <a:tabLst>
                <a:tab pos="751205" algn="l"/>
              </a:tabLst>
            </a:pPr>
            <a:r>
              <a:rPr lang="de-DE" sz="1200" b="1" spc="-5" dirty="0">
                <a:latin typeface="Calibri" panose="020F0502020204030204" pitchFamily="34" charset="0"/>
                <a:ea typeface="Courier New" panose="02070309020205020404" pitchFamily="49" charset="0"/>
                <a:cs typeface="Times New Roman" panose="02020603050405020304" pitchFamily="18" charset="0"/>
              </a:rPr>
              <a:t>Vorgeteilter</a:t>
            </a:r>
            <a:r>
              <a:rPr lang="de-DE" sz="1200" b="1" spc="-40" dirty="0">
                <a:latin typeface="Calibri" panose="020F0502020204030204" pitchFamily="34" charset="0"/>
                <a:ea typeface="Courier New" panose="02070309020205020404" pitchFamily="49" charset="0"/>
                <a:cs typeface="Times New Roman" panose="02020603050405020304" pitchFamily="18" charset="0"/>
              </a:rPr>
              <a:t> </a:t>
            </a:r>
            <a:r>
              <a:rPr lang="de-DE" sz="1200" b="1" spc="-10" dirty="0">
                <a:latin typeface="Calibri" panose="020F0502020204030204" pitchFamily="34" charset="0"/>
                <a:ea typeface="Courier New" panose="02070309020205020404" pitchFamily="49" charset="0"/>
                <a:cs typeface="Times New Roman" panose="02020603050405020304" pitchFamily="18" charset="0"/>
              </a:rPr>
              <a:t>Schlüssel</a:t>
            </a:r>
            <a:endParaRPr lang="de-DE" sz="1200" b="1" dirty="0">
              <a:latin typeface="Calibri" panose="020F0502020204030204" pitchFamily="34" charset="0"/>
              <a:ea typeface="Courier New" panose="02070309020205020404" pitchFamily="49" charset="0"/>
              <a:cs typeface="Times New Roman" panose="02020603050405020304" pitchFamily="18" charset="0"/>
            </a:endParaRPr>
          </a:p>
          <a:p>
            <a:pPr marL="1143000" marR="137160" lvl="2" indent="-228600">
              <a:lnSpc>
                <a:spcPct val="97000"/>
              </a:lnSpc>
              <a:buSzPts val="1200"/>
              <a:buFont typeface="Microsoft Sans Serif" panose="020B0604020202020204" pitchFamily="34" charset="0"/>
              <a:buChar char="▪"/>
              <a:tabLst>
                <a:tab pos="1208405" algn="l"/>
              </a:tabLst>
            </a:pPr>
            <a:r>
              <a:rPr lang="de-DE" sz="1200" dirty="0">
                <a:latin typeface="Calibri" panose="020F0502020204030204" pitchFamily="34" charset="0"/>
                <a:ea typeface="Microsoft Sans Serif" panose="020B0604020202020204" pitchFamily="34" charset="0"/>
                <a:cs typeface="Times New Roman" panose="02020603050405020304" pitchFamily="18" charset="0"/>
              </a:rPr>
              <a:t>Gleicher</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Verschlüsselungsschlüssel</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wird </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vom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Access</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Point</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und</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dem</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Client</a:t>
            </a:r>
            <a:r>
              <a:rPr lang="de-DE" sz="1200" spc="195" dirty="0">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verwendet</a:t>
            </a:r>
            <a:endParaRPr lang="de-DE" sz="11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ts val="1465"/>
              </a:lnSpc>
              <a:spcBef>
                <a:spcPts val="255"/>
              </a:spcBef>
              <a:buSzPts val="1200"/>
              <a:buFont typeface="Courier New" panose="02070309020205020404" pitchFamily="49" charset="0"/>
              <a:buChar char="o"/>
              <a:tabLst>
                <a:tab pos="967105" algn="l"/>
              </a:tabLst>
            </a:pPr>
            <a:r>
              <a:rPr lang="de-DE" sz="1200" b="1" spc="-10" dirty="0">
                <a:latin typeface="Calibri" panose="020F0502020204030204" pitchFamily="34" charset="0"/>
                <a:ea typeface="Courier New" panose="02070309020205020404" pitchFamily="49" charset="0"/>
                <a:cs typeface="Times New Roman" panose="02020603050405020304" pitchFamily="18" charset="0"/>
              </a:rPr>
              <a:t>Drahtgebundene</a:t>
            </a:r>
            <a:r>
              <a:rPr lang="de-DE" sz="1200" b="1" spc="-80" dirty="0">
                <a:latin typeface="Calibri" panose="020F0502020204030204" pitchFamily="34" charset="0"/>
                <a:ea typeface="Courier New" panose="02070309020205020404" pitchFamily="49" charset="0"/>
                <a:cs typeface="Times New Roman" panose="02020603050405020304" pitchFamily="18" charset="0"/>
              </a:rPr>
              <a:t> </a:t>
            </a:r>
            <a:r>
              <a:rPr lang="de-DE" sz="1200" b="1" spc="-10" dirty="0">
                <a:latin typeface="Calibri" panose="020F0502020204030204" pitchFamily="34" charset="0"/>
                <a:ea typeface="Courier New" panose="02070309020205020404" pitchFamily="49" charset="0"/>
                <a:cs typeface="Times New Roman" panose="02020603050405020304" pitchFamily="18" charset="0"/>
              </a:rPr>
              <a:t>äquivalente</a:t>
            </a:r>
            <a:r>
              <a:rPr lang="de-DE" sz="1200" b="1" spc="-75" dirty="0">
                <a:latin typeface="Calibri" panose="020F0502020204030204" pitchFamily="34" charset="0"/>
                <a:ea typeface="Courier New" panose="02070309020205020404" pitchFamily="49" charset="0"/>
                <a:cs typeface="Times New Roman" panose="02020603050405020304" pitchFamily="18" charset="0"/>
              </a:rPr>
              <a:t> </a:t>
            </a:r>
            <a:r>
              <a:rPr lang="de-DE" sz="1200" b="1" spc="-10" dirty="0">
                <a:latin typeface="Calibri" panose="020F0502020204030204" pitchFamily="34" charset="0"/>
                <a:ea typeface="Courier New" panose="02070309020205020404" pitchFamily="49" charset="0"/>
                <a:cs typeface="Times New Roman" panose="02020603050405020304" pitchFamily="18" charset="0"/>
              </a:rPr>
              <a:t>Privatsphäre (WEP)</a:t>
            </a:r>
            <a:endParaRPr lang="de-DE" sz="1200" b="1" dirty="0">
              <a:latin typeface="Calibri" panose="020F0502020204030204" pitchFamily="34" charset="0"/>
              <a:ea typeface="Courier New" panose="02070309020205020404" pitchFamily="49" charset="0"/>
              <a:cs typeface="Times New Roman" panose="02020603050405020304" pitchFamily="18" charset="0"/>
            </a:endParaRPr>
          </a:p>
          <a:p>
            <a:pPr marL="742950" marR="393700" lvl="1" indent="-285750">
              <a:lnSpc>
                <a:spcPct val="99000"/>
              </a:lnSpc>
              <a:spcAft>
                <a:spcPts val="0"/>
              </a:spcAft>
              <a:buSzPts val="1200"/>
              <a:buFont typeface="Microsoft Sans Serif" panose="020B0604020202020204" pitchFamily="34" charset="0"/>
              <a:buChar char="▪"/>
              <a:tabLst>
                <a:tab pos="1424305" algn="l"/>
              </a:tabLst>
            </a:pPr>
            <a:r>
              <a:rPr lang="de-DE" sz="1200" spc="-5" dirty="0">
                <a:latin typeface="Calibri" panose="020F0502020204030204" pitchFamily="34" charset="0"/>
                <a:ea typeface="Microsoft Sans Serif" panose="020B0604020202020204" pitchFamily="34" charset="0"/>
                <a:cs typeface="Times New Roman" panose="02020603050405020304" pitchFamily="18" charset="0"/>
              </a:rPr>
              <a:t>Ursprünglicher</a:t>
            </a:r>
            <a:r>
              <a:rPr lang="de-DE" sz="1200" spc="-4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802.11-Funk-Sicherheitsstandard,</a:t>
            </a:r>
            <a:r>
              <a:rPr lang="de-DE" sz="1200" spc="-4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der</a:t>
            </a:r>
            <a:r>
              <a:rPr lang="de-DE" sz="1200" spc="-4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behauptet,</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so</a:t>
            </a:r>
            <a:r>
              <a:rPr lang="de-DE" sz="1200" spc="335" dirty="0">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sicher</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wie</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ein</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kabelgebundenes</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Netzwerk</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zu</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sein</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buSzPts val="1200"/>
              <a:buFont typeface="Microsoft Sans Serif" panose="020B0604020202020204" pitchFamily="34" charset="0"/>
              <a:buChar char="▪"/>
              <a:tabLst>
                <a:tab pos="1424305" algn="l"/>
              </a:tabLst>
            </a:pPr>
            <a:r>
              <a:rPr lang="de-DE" sz="1200" dirty="0">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Schwäche</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von</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WEP</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ist</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sein</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24-Bit-IV</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(Initialisierungsvektor)</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342900" lvl="0" indent="-342900">
              <a:lnSpc>
                <a:spcPts val="1470"/>
              </a:lnSpc>
              <a:spcBef>
                <a:spcPts val="35"/>
              </a:spcBef>
              <a:buSzPts val="1200"/>
              <a:buFont typeface="Courier New" panose="02070309020205020404" pitchFamily="49" charset="0"/>
              <a:buChar char="o"/>
              <a:tabLst>
                <a:tab pos="967105" algn="l"/>
              </a:tabLst>
            </a:pPr>
            <a:r>
              <a:rPr lang="de-DE" sz="1200" b="1" dirty="0">
                <a:latin typeface="Calibri" panose="020F0502020204030204" pitchFamily="34" charset="0"/>
                <a:ea typeface="Courier New" panose="02070309020205020404" pitchFamily="49" charset="0"/>
                <a:cs typeface="Times New Roman" panose="02020603050405020304" pitchFamily="18" charset="0"/>
              </a:rPr>
              <a:t>WiFi</a:t>
            </a:r>
            <a:r>
              <a:rPr lang="de-DE" sz="1200" b="1" spc="-30" dirty="0">
                <a:latin typeface="Calibri" panose="020F0502020204030204" pitchFamily="34" charset="0"/>
                <a:ea typeface="Courier New" panose="02070309020205020404" pitchFamily="49" charset="0"/>
                <a:cs typeface="Times New Roman" panose="02020603050405020304" pitchFamily="18" charset="0"/>
              </a:rPr>
              <a:t> </a:t>
            </a:r>
            <a:r>
              <a:rPr lang="de-DE" sz="1200" b="1" spc="-5" dirty="0" err="1">
                <a:latin typeface="Calibri" panose="020F0502020204030204" pitchFamily="34" charset="0"/>
                <a:ea typeface="Courier New" panose="02070309020205020404" pitchFamily="49" charset="0"/>
                <a:cs typeface="Times New Roman" panose="02020603050405020304" pitchFamily="18" charset="0"/>
              </a:rPr>
              <a:t>Protected</a:t>
            </a:r>
            <a:r>
              <a:rPr lang="de-DE" sz="1200" b="1" spc="-15" dirty="0">
                <a:latin typeface="Calibri" panose="020F0502020204030204" pitchFamily="34" charset="0"/>
                <a:ea typeface="Courier New" panose="02070309020205020404" pitchFamily="49" charset="0"/>
                <a:cs typeface="Times New Roman" panose="02020603050405020304" pitchFamily="18" charset="0"/>
              </a:rPr>
              <a:t> </a:t>
            </a:r>
            <a:r>
              <a:rPr lang="de-DE" sz="1200" b="1" spc="-5" dirty="0">
                <a:latin typeface="Calibri" panose="020F0502020204030204" pitchFamily="34" charset="0"/>
                <a:ea typeface="Courier New" panose="02070309020205020404" pitchFamily="49" charset="0"/>
                <a:cs typeface="Times New Roman" panose="02020603050405020304" pitchFamily="18" charset="0"/>
              </a:rPr>
              <a:t>Access</a:t>
            </a:r>
            <a:r>
              <a:rPr lang="de-DE" sz="1200" b="1" spc="-20" dirty="0">
                <a:latin typeface="Calibri" panose="020F0502020204030204" pitchFamily="34" charset="0"/>
                <a:ea typeface="Courier New" panose="02070309020205020404" pitchFamily="49" charset="0"/>
                <a:cs typeface="Times New Roman" panose="02020603050405020304" pitchFamily="18" charset="0"/>
              </a:rPr>
              <a:t> </a:t>
            </a:r>
            <a:r>
              <a:rPr lang="de-DE" sz="1200" b="1" spc="-10" dirty="0">
                <a:latin typeface="Calibri" panose="020F0502020204030204" pitchFamily="34" charset="0"/>
                <a:ea typeface="Courier New" panose="02070309020205020404" pitchFamily="49" charset="0"/>
                <a:cs typeface="Times New Roman" panose="02020603050405020304" pitchFamily="18" charset="0"/>
              </a:rPr>
              <a:t>(WPA)</a:t>
            </a:r>
            <a:endParaRPr lang="de-DE" sz="1200" b="1" dirty="0">
              <a:latin typeface="Calibri" panose="020F0502020204030204" pitchFamily="34" charset="0"/>
              <a:ea typeface="Courier New" panose="02070309020205020404" pitchFamily="49" charset="0"/>
              <a:cs typeface="Times New Roman" panose="02020603050405020304" pitchFamily="18" charset="0"/>
            </a:endParaRPr>
          </a:p>
          <a:p>
            <a:pPr marL="742950" marR="509905" lvl="1" indent="-285750">
              <a:lnSpc>
                <a:spcPct val="99000"/>
              </a:lnSpc>
              <a:spcAft>
                <a:spcPts val="0"/>
              </a:spcAft>
              <a:buSzPts val="1200"/>
              <a:buFont typeface="Microsoft Sans Serif" panose="020B0604020202020204" pitchFamily="34" charset="0"/>
              <a:buChar char="▪"/>
              <a:tabLst>
                <a:tab pos="1424305" algn="l"/>
              </a:tabLst>
            </a:pPr>
            <a:r>
              <a:rPr lang="de-DE" sz="1200" spc="-5" dirty="0">
                <a:latin typeface="Calibri" panose="020F0502020204030204" pitchFamily="34" charset="0"/>
                <a:ea typeface="Microsoft Sans Serif" panose="020B0604020202020204" pitchFamily="34" charset="0"/>
                <a:cs typeface="Times New Roman" panose="02020603050405020304" pitchFamily="18" charset="0"/>
              </a:rPr>
              <a:t>Ersatz</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für</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WEP,</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das</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TKIP,</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Message</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Integrity</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Check</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(MIC)</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und</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RC4-</a:t>
            </a:r>
            <a:r>
              <a:rPr lang="de-DE" sz="1200" spc="245" dirty="0">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Verschlüsselung</a:t>
            </a:r>
            <a:r>
              <a:rPr lang="de-DE" sz="1200" spc="-7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verwendet</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buSzPts val="1200"/>
              <a:buFont typeface="Microsoft Sans Serif" panose="020B0604020202020204" pitchFamily="34" charset="0"/>
              <a:buChar char="▪"/>
              <a:tabLst>
                <a:tab pos="1424305" algn="l"/>
              </a:tabLst>
            </a:pPr>
            <a:r>
              <a:rPr lang="de-DE" sz="1200" dirty="0">
                <a:latin typeface="Calibri" panose="020F0502020204030204" pitchFamily="34" charset="0"/>
                <a:ea typeface="Microsoft Sans Serif" panose="020B0604020202020204" pitchFamily="34" charset="0"/>
                <a:cs typeface="Times New Roman" panose="02020603050405020304" pitchFamily="18" charset="0"/>
              </a:rPr>
              <a:t>WPA</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war</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fehlerhaft,</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daher</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wurde</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es</a:t>
            </a:r>
            <a:r>
              <a:rPr lang="de-DE"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durch</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WPA2</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ersetzt</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342900" lvl="0" indent="-342900">
              <a:lnSpc>
                <a:spcPts val="1470"/>
              </a:lnSpc>
              <a:spcBef>
                <a:spcPts val="35"/>
              </a:spcBef>
              <a:buSzPts val="1200"/>
              <a:buFont typeface="Courier New" panose="02070309020205020404" pitchFamily="49" charset="0"/>
              <a:buChar char="o"/>
              <a:tabLst>
                <a:tab pos="967105" algn="l"/>
              </a:tabLst>
            </a:pPr>
            <a:r>
              <a:rPr lang="de-DE" sz="1200" b="1" dirty="0">
                <a:latin typeface="Calibri" panose="020F0502020204030204" pitchFamily="34" charset="0"/>
                <a:ea typeface="Courier New" panose="02070309020205020404" pitchFamily="49" charset="0"/>
                <a:cs typeface="Times New Roman" panose="02020603050405020304" pitchFamily="18" charset="0"/>
              </a:rPr>
              <a:t>WiFi</a:t>
            </a:r>
            <a:r>
              <a:rPr lang="de-DE" sz="1200" b="1" spc="-25" dirty="0">
                <a:latin typeface="Calibri" panose="020F0502020204030204" pitchFamily="34" charset="0"/>
                <a:ea typeface="Courier New" panose="02070309020205020404" pitchFamily="49" charset="0"/>
                <a:cs typeface="Times New Roman" panose="02020603050405020304" pitchFamily="18" charset="0"/>
              </a:rPr>
              <a:t> </a:t>
            </a:r>
            <a:r>
              <a:rPr lang="de-DE" sz="1200" b="1" spc="-5" dirty="0" err="1">
                <a:latin typeface="Calibri" panose="020F0502020204030204" pitchFamily="34" charset="0"/>
                <a:ea typeface="Courier New" panose="02070309020205020404" pitchFamily="49" charset="0"/>
                <a:cs typeface="Times New Roman" panose="02020603050405020304" pitchFamily="18" charset="0"/>
              </a:rPr>
              <a:t>Protected</a:t>
            </a:r>
            <a:r>
              <a:rPr lang="de-DE" sz="1200" b="1" spc="-10" dirty="0">
                <a:latin typeface="Calibri" panose="020F0502020204030204" pitchFamily="34" charset="0"/>
                <a:ea typeface="Courier New" panose="02070309020205020404" pitchFamily="49" charset="0"/>
                <a:cs typeface="Times New Roman" panose="02020603050405020304" pitchFamily="18" charset="0"/>
              </a:rPr>
              <a:t> </a:t>
            </a:r>
            <a:r>
              <a:rPr lang="de-DE" sz="1200" b="1" spc="-5" dirty="0">
                <a:latin typeface="Calibri" panose="020F0502020204030204" pitchFamily="34" charset="0"/>
                <a:ea typeface="Courier New" panose="02070309020205020404" pitchFamily="49" charset="0"/>
                <a:cs typeface="Times New Roman" panose="02020603050405020304" pitchFamily="18" charset="0"/>
              </a:rPr>
              <a:t>Access</a:t>
            </a:r>
            <a:r>
              <a:rPr lang="de-DE" sz="1200" b="1" spc="-10" dirty="0">
                <a:latin typeface="Calibri" panose="020F0502020204030204" pitchFamily="34" charset="0"/>
                <a:ea typeface="Courier New" panose="02070309020205020404" pitchFamily="49" charset="0"/>
                <a:cs typeface="Times New Roman" panose="02020603050405020304" pitchFamily="18" charset="0"/>
              </a:rPr>
              <a:t> </a:t>
            </a:r>
            <a:r>
              <a:rPr lang="de-DE" sz="1200" b="1" spc="-5" dirty="0">
                <a:latin typeface="Calibri" panose="020F0502020204030204" pitchFamily="34" charset="0"/>
                <a:ea typeface="Courier New" panose="02070309020205020404" pitchFamily="49" charset="0"/>
                <a:cs typeface="Times New Roman" panose="02020603050405020304" pitchFamily="18" charset="0"/>
              </a:rPr>
              <a:t>Version</a:t>
            </a:r>
            <a:r>
              <a:rPr lang="de-DE" sz="1200" b="1" spc="-20" dirty="0">
                <a:latin typeface="Calibri" panose="020F0502020204030204" pitchFamily="34" charset="0"/>
                <a:ea typeface="Courier New" panose="02070309020205020404" pitchFamily="49" charset="0"/>
                <a:cs typeface="Times New Roman" panose="02020603050405020304" pitchFamily="18" charset="0"/>
              </a:rPr>
              <a:t> </a:t>
            </a:r>
            <a:r>
              <a:rPr lang="de-DE" sz="1200" b="1" dirty="0">
                <a:latin typeface="Calibri" panose="020F0502020204030204" pitchFamily="34" charset="0"/>
                <a:ea typeface="Courier New" panose="02070309020205020404" pitchFamily="49" charset="0"/>
                <a:cs typeface="Times New Roman" panose="02020603050405020304" pitchFamily="18" charset="0"/>
              </a:rPr>
              <a:t>2</a:t>
            </a:r>
            <a:r>
              <a:rPr lang="de-DE" sz="1200" b="1" spc="-15" dirty="0">
                <a:latin typeface="Calibri" panose="020F0502020204030204" pitchFamily="34" charset="0"/>
                <a:ea typeface="Courier New" panose="02070309020205020404" pitchFamily="49" charset="0"/>
                <a:cs typeface="Times New Roman" panose="02020603050405020304" pitchFamily="18" charset="0"/>
              </a:rPr>
              <a:t> </a:t>
            </a:r>
            <a:r>
              <a:rPr lang="de-DE" sz="1200" b="1" spc="-5" dirty="0">
                <a:latin typeface="Calibri" panose="020F0502020204030204" pitchFamily="34" charset="0"/>
                <a:ea typeface="Courier New" panose="02070309020205020404" pitchFamily="49" charset="0"/>
                <a:cs typeface="Times New Roman" panose="02020603050405020304" pitchFamily="18" charset="0"/>
              </a:rPr>
              <a:t>(WPA2)</a:t>
            </a:r>
            <a:endParaRPr lang="de-DE" sz="1200" b="1" dirty="0">
              <a:latin typeface="Calibri" panose="020F0502020204030204" pitchFamily="34" charset="0"/>
              <a:ea typeface="Courier New" panose="02070309020205020404" pitchFamily="49" charset="0"/>
              <a:cs typeface="Times New Roman" panose="02020603050405020304" pitchFamily="18" charset="0"/>
            </a:endParaRPr>
          </a:p>
          <a:p>
            <a:pPr marL="742950" marR="259715" lvl="1" indent="-285750">
              <a:lnSpc>
                <a:spcPct val="99000"/>
              </a:lnSpc>
              <a:spcAft>
                <a:spcPts val="0"/>
              </a:spcAft>
              <a:buSzPts val="1200"/>
              <a:buFont typeface="Microsoft Sans Serif" panose="020B0604020202020204" pitchFamily="34" charset="0"/>
              <a:buChar char="▪"/>
              <a:tabLst>
                <a:tab pos="1424305" algn="l"/>
              </a:tabLst>
            </a:pPr>
            <a:r>
              <a:rPr lang="de-DE" sz="1200" spc="-5" dirty="0">
                <a:latin typeface="Calibri" panose="020F0502020204030204" pitchFamily="34" charset="0"/>
                <a:ea typeface="Microsoft Sans Serif" panose="020B0604020202020204" pitchFamily="34" charset="0"/>
                <a:cs typeface="Times New Roman" panose="02020603050405020304" pitchFamily="18" charset="0"/>
              </a:rPr>
              <a:t>802.11i-Standard</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für</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bessere</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Wireless-Sicherheit</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mit</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AES</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mit</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128-Bit-</a:t>
            </a:r>
            <a:r>
              <a:rPr lang="de-DE" sz="1200" spc="365" dirty="0">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Schlüssel,</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CCMP</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Integritätsprüfung</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buSzPts val="1200"/>
              <a:buFont typeface="Microsoft Sans Serif" panose="020B0604020202020204" pitchFamily="34" charset="0"/>
              <a:buChar char="▪"/>
              <a:tabLst>
                <a:tab pos="1424305" algn="l"/>
              </a:tabLst>
            </a:pPr>
            <a:r>
              <a:rPr lang="de-DE" sz="1200" dirty="0">
                <a:latin typeface="Calibri" panose="020F0502020204030204" pitchFamily="34" charset="0"/>
                <a:ea typeface="Microsoft Sans Serif" panose="020B0604020202020204" pitchFamily="34" charset="0"/>
                <a:cs typeface="Times New Roman" panose="02020603050405020304" pitchFamily="18" charset="0"/>
              </a:rPr>
              <a:t>WPA2</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gilt</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als</a:t>
            </a:r>
            <a:r>
              <a:rPr lang="de-DE"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beste</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verfügbare</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Funkverschlüsselung</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63500">
              <a:lnSpc>
                <a:spcPts val="1000"/>
              </a:lnSpc>
            </a:pPr>
            <a:r>
              <a:rPr lang="de-DE" sz="1000" dirty="0">
                <a:latin typeface="Calibri" panose="020F0502020204030204" pitchFamily="34" charset="0"/>
                <a:ea typeface="Calibri" panose="020F0502020204030204" pitchFamily="34" charset="0"/>
                <a:cs typeface="Calibri" panose="020F0502020204030204" pitchFamily="34" charset="0"/>
              </a:rPr>
              <a:t> </a:t>
            </a:r>
            <a:endParaRPr lang="de-DE" sz="11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ts val="1490"/>
              </a:lnSpc>
              <a:spcBef>
                <a:spcPts val="50"/>
              </a:spcBef>
              <a:spcAft>
                <a:spcPts val="0"/>
              </a:spcAft>
              <a:buSzPts val="1200"/>
              <a:buFont typeface="Courier New" panose="02070309020205020404" pitchFamily="49" charset="0"/>
              <a:buChar char="o"/>
              <a:tabLst>
                <a:tab pos="967105" algn="l"/>
              </a:tabLst>
            </a:pPr>
            <a:r>
              <a:rPr lang="de-DE" sz="1200" dirty="0">
                <a:latin typeface="Calibri" panose="020F0502020204030204" pitchFamily="34" charset="0"/>
                <a:ea typeface="Courier New" panose="02070309020205020404" pitchFamily="49" charset="0"/>
                <a:cs typeface="Times New Roman" panose="02020603050405020304" pitchFamily="18" charset="0"/>
              </a:rPr>
              <a:t>Wenn</a:t>
            </a:r>
            <a:r>
              <a:rPr lang="de-DE" sz="1200" spc="-30"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wir</a:t>
            </a:r>
            <a:r>
              <a:rPr lang="de-DE" sz="1200" spc="-3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den</a:t>
            </a:r>
            <a:r>
              <a:rPr lang="de-DE" sz="1200" spc="-1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Betrieb</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vereinfachen,</a:t>
            </a:r>
            <a:r>
              <a:rPr lang="de-DE" sz="1200" spc="-3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dann</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wird</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die</a:t>
            </a:r>
            <a:r>
              <a:rPr lang="de-DE" sz="1200" spc="-1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Sicherheit</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reduziert</a:t>
            </a:r>
            <a:endParaRPr lang="de-DE" sz="1200" dirty="0">
              <a:latin typeface="Calibri" panose="020F0502020204030204" pitchFamily="34" charset="0"/>
              <a:ea typeface="Courier New" panose="02070309020205020404" pitchFamily="49" charset="0"/>
              <a:cs typeface="Times New Roman" panose="02020603050405020304" pitchFamily="18" charset="0"/>
            </a:endParaRPr>
          </a:p>
          <a:p>
            <a:pPr marL="342900" lvl="0" indent="-342900">
              <a:lnSpc>
                <a:spcPts val="1445"/>
              </a:lnSpc>
              <a:buSzPts val="1200"/>
              <a:buFont typeface="Courier New" panose="02070309020205020404" pitchFamily="49" charset="0"/>
              <a:buChar char="o"/>
              <a:tabLst>
                <a:tab pos="967105" algn="l"/>
              </a:tabLst>
            </a:pPr>
            <a:r>
              <a:rPr lang="de-DE" sz="1200" b="1" dirty="0">
                <a:latin typeface="Calibri" panose="020F0502020204030204" pitchFamily="34" charset="0"/>
                <a:ea typeface="Courier New" panose="02070309020205020404" pitchFamily="49" charset="0"/>
                <a:cs typeface="Times New Roman" panose="02020603050405020304" pitchFamily="18" charset="0"/>
              </a:rPr>
              <a:t>WiFi</a:t>
            </a:r>
            <a:r>
              <a:rPr lang="de-DE" sz="1200" b="1" spc="-30" dirty="0">
                <a:latin typeface="Calibri" panose="020F0502020204030204" pitchFamily="34" charset="0"/>
                <a:ea typeface="Courier New" panose="02070309020205020404" pitchFamily="49" charset="0"/>
                <a:cs typeface="Times New Roman" panose="02020603050405020304" pitchFamily="18" charset="0"/>
              </a:rPr>
              <a:t> </a:t>
            </a:r>
            <a:r>
              <a:rPr lang="de-DE" sz="1200" b="1" spc="-5" dirty="0" err="1">
                <a:latin typeface="Calibri" panose="020F0502020204030204" pitchFamily="34" charset="0"/>
                <a:ea typeface="Courier New" panose="02070309020205020404" pitchFamily="49" charset="0"/>
                <a:cs typeface="Times New Roman" panose="02020603050405020304" pitchFamily="18" charset="0"/>
              </a:rPr>
              <a:t>Protected</a:t>
            </a:r>
            <a:r>
              <a:rPr lang="de-DE" sz="1200" b="1" spc="-25" dirty="0">
                <a:latin typeface="Calibri" panose="020F0502020204030204" pitchFamily="34" charset="0"/>
                <a:ea typeface="Courier New" panose="02070309020205020404" pitchFamily="49" charset="0"/>
                <a:cs typeface="Times New Roman" panose="02020603050405020304" pitchFamily="18" charset="0"/>
              </a:rPr>
              <a:t> </a:t>
            </a:r>
            <a:r>
              <a:rPr lang="de-DE" sz="1200" b="1" spc="-5" dirty="0">
                <a:latin typeface="Calibri" panose="020F0502020204030204" pitchFamily="34" charset="0"/>
                <a:ea typeface="Courier New" panose="02070309020205020404" pitchFamily="49" charset="0"/>
                <a:cs typeface="Times New Roman" panose="02020603050405020304" pitchFamily="18" charset="0"/>
              </a:rPr>
              <a:t>Setup</a:t>
            </a:r>
            <a:r>
              <a:rPr lang="de-DE" sz="1200" b="1" spc="-30" dirty="0">
                <a:latin typeface="Calibri" panose="020F0502020204030204" pitchFamily="34" charset="0"/>
                <a:ea typeface="Courier New" panose="02070309020205020404" pitchFamily="49" charset="0"/>
                <a:cs typeface="Times New Roman" panose="02020603050405020304" pitchFamily="18" charset="0"/>
              </a:rPr>
              <a:t> </a:t>
            </a:r>
            <a:r>
              <a:rPr lang="de-DE" sz="1200" b="1" spc="-5" dirty="0">
                <a:latin typeface="Calibri" panose="020F0502020204030204" pitchFamily="34" charset="0"/>
                <a:ea typeface="Courier New" panose="02070309020205020404" pitchFamily="49" charset="0"/>
                <a:cs typeface="Times New Roman" panose="02020603050405020304" pitchFamily="18" charset="0"/>
              </a:rPr>
              <a:t>(WPS)</a:t>
            </a:r>
            <a:endParaRPr lang="de-DE" sz="1200" b="1" dirty="0">
              <a:latin typeface="Calibri" panose="020F0502020204030204" pitchFamily="34" charset="0"/>
              <a:ea typeface="Courier New" panose="02070309020205020404" pitchFamily="49" charset="0"/>
              <a:cs typeface="Times New Roman" panose="02020603050405020304" pitchFamily="18" charset="0"/>
            </a:endParaRPr>
          </a:p>
          <a:p>
            <a:pPr marL="742950" marR="71120" lvl="1" indent="-285750">
              <a:lnSpc>
                <a:spcPct val="99000"/>
              </a:lnSpc>
              <a:spcAft>
                <a:spcPts val="0"/>
              </a:spcAft>
              <a:buSzPts val="1200"/>
              <a:buFont typeface="Microsoft Sans Serif" panose="020B0604020202020204" pitchFamily="34" charset="0"/>
              <a:buChar char="▪"/>
              <a:tabLst>
                <a:tab pos="1424305" algn="l"/>
              </a:tabLst>
            </a:pPr>
            <a:r>
              <a:rPr lang="de-DE" sz="1200" spc="-5" dirty="0">
                <a:latin typeface="Calibri" panose="020F0502020204030204" pitchFamily="34" charset="0"/>
                <a:ea typeface="Microsoft Sans Serif" panose="020B0604020202020204" pitchFamily="34" charset="0"/>
                <a:cs typeface="Times New Roman" panose="02020603050405020304" pitchFamily="18" charset="0"/>
              </a:rPr>
              <a:t>Automatisierte</a:t>
            </a:r>
            <a:r>
              <a:rPr lang="de-DE" sz="1200" spc="-4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Verschlüsselungseinrichtung</a:t>
            </a:r>
            <a:r>
              <a:rPr lang="de-DE" sz="1200" spc="-4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für</a:t>
            </a:r>
            <a:r>
              <a:rPr lang="de-DE"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drahtlose</a:t>
            </a:r>
            <a:r>
              <a:rPr lang="de-DE"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Netzwerke</a:t>
            </a:r>
            <a:r>
              <a:rPr lang="de-DE"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auf</a:t>
            </a:r>
            <a:r>
              <a:rPr lang="de-DE" sz="1200" spc="365" dirty="0">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Knopfdruck,</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ist</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aber</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stark</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fehlerbehaftet</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anfällig</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buSzPts val="1200"/>
              <a:buFont typeface="Microsoft Sans Serif" panose="020B0604020202020204" pitchFamily="34" charset="0"/>
              <a:buChar char="▪"/>
              <a:tabLst>
                <a:tab pos="1424305" algn="l"/>
              </a:tabLst>
            </a:pPr>
            <a:r>
              <a:rPr lang="de-DE" sz="1200" dirty="0">
                <a:latin typeface="Calibri" panose="020F0502020204030204" pitchFamily="34" charset="0"/>
                <a:ea typeface="Microsoft Sans Serif" panose="020B0604020202020204" pitchFamily="34" charset="0"/>
                <a:cs typeface="Times New Roman" panose="02020603050405020304" pitchFamily="18" charset="0"/>
              </a:rPr>
              <a:t>WPS</a:t>
            </a:r>
            <a:r>
              <a:rPr lang="de-DE" sz="1200" spc="-4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immer</a:t>
            </a:r>
            <a:r>
              <a:rPr lang="de-DE" sz="1200" spc="-5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deaktivieren</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342900" lvl="0" indent="-342900">
              <a:buSzPts val="1200"/>
              <a:buFont typeface="Courier New" panose="02070309020205020404" pitchFamily="49" charset="0"/>
              <a:buChar char="o"/>
              <a:tabLst>
                <a:tab pos="967105" algn="l"/>
              </a:tabLst>
            </a:pPr>
            <a:r>
              <a:rPr lang="de-DE" sz="1200" spc="-5" dirty="0">
                <a:latin typeface="Calibri" panose="020F0502020204030204" pitchFamily="34" charset="0"/>
                <a:ea typeface="Courier New" panose="02070309020205020404" pitchFamily="49" charset="0"/>
                <a:cs typeface="Times New Roman" panose="02020603050405020304" pitchFamily="18" charset="0"/>
              </a:rPr>
              <a:t>Verschlüsselung</a:t>
            </a:r>
            <a:r>
              <a:rPr lang="de-DE" sz="1200" spc="-3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und</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VPNs</a:t>
            </a:r>
            <a:r>
              <a:rPr lang="de-DE" sz="1200" spc="-1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sind</a:t>
            </a:r>
            <a:r>
              <a:rPr lang="de-DE" sz="1200" spc="-1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immer</a:t>
            </a:r>
            <a:r>
              <a:rPr lang="de-DE" sz="1200" spc="-1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eine</a:t>
            </a:r>
            <a:r>
              <a:rPr lang="de-DE" sz="1200" spc="-1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gute</a:t>
            </a:r>
            <a:r>
              <a:rPr lang="de-DE" sz="1200" spc="-30"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Idee</a:t>
            </a:r>
            <a:endParaRPr lang="de-DE" sz="1200" dirty="0">
              <a:effectLst/>
              <a:latin typeface="Calibri" panose="020F0502020204030204" pitchFamily="34" charset="0"/>
              <a:ea typeface="Courier New" panose="02070309020205020404" pitchFamily="49" charset="0"/>
              <a:cs typeface="Times New Roman" panose="02020603050405020304" pitchFamily="18" charset="0"/>
            </a:endParaRPr>
          </a:p>
        </p:txBody>
      </p:sp>
      <p:pic>
        <p:nvPicPr>
          <p:cNvPr id="10" name="image10.png">
            <a:extLst>
              <a:ext uri="{FF2B5EF4-FFF2-40B4-BE49-F238E27FC236}">
                <a16:creationId xmlns:a16="http://schemas.microsoft.com/office/drawing/2014/main" id="{DAFB3873-F48A-4134-84D5-1D79B131923E}"/>
              </a:ext>
            </a:extLst>
          </p:cNvPr>
          <p:cNvPicPr/>
          <p:nvPr/>
        </p:nvPicPr>
        <p:blipFill>
          <a:blip r:embed="rId4" cstate="print"/>
          <a:stretch>
            <a:fillRect/>
          </a:stretch>
        </p:blipFill>
        <p:spPr>
          <a:xfrm>
            <a:off x="7361237" y="647562"/>
            <a:ext cx="2676525" cy="1462405"/>
          </a:xfrm>
          <a:prstGeom prst="rect">
            <a:avLst/>
          </a:prstGeom>
        </p:spPr>
      </p:pic>
      <p:sp>
        <p:nvSpPr>
          <p:cNvPr id="4" name="Textfeld 3">
            <a:extLst>
              <a:ext uri="{FF2B5EF4-FFF2-40B4-BE49-F238E27FC236}">
                <a16:creationId xmlns:a16="http://schemas.microsoft.com/office/drawing/2014/main" id="{6F417C31-F6E3-4F18-A2F8-2F3CDE17466D}"/>
              </a:ext>
            </a:extLst>
          </p:cNvPr>
          <p:cNvSpPr txBox="1"/>
          <p:nvPr/>
        </p:nvSpPr>
        <p:spPr>
          <a:xfrm>
            <a:off x="7361236" y="2093659"/>
            <a:ext cx="3332163" cy="369332"/>
          </a:xfrm>
          <a:prstGeom prst="rect">
            <a:avLst/>
          </a:prstGeom>
          <a:noFill/>
        </p:spPr>
        <p:txBody>
          <a:bodyPr wrap="square" rtlCol="0">
            <a:spAutoFit/>
          </a:bodyPr>
          <a:lstStyle/>
          <a:p>
            <a:r>
              <a:rPr lang="de-DE" dirty="0"/>
              <a:t>WPA3             AES192 48 Bit IV</a:t>
            </a:r>
          </a:p>
        </p:txBody>
      </p:sp>
    </p:spTree>
    <p:extLst>
      <p:ext uri="{BB962C8B-B14F-4D97-AF65-F5344CB8AC3E}">
        <p14:creationId xmlns:p14="http://schemas.microsoft.com/office/powerpoint/2010/main" val="19135298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16"/>
            </a:pPr>
            <a:r>
              <a:rPr lang="de-DE" sz="2000" b="1"/>
              <a:t>Absicherung von Netzwerken </a:t>
            </a:r>
          </a:p>
          <a:p>
            <a:pPr marL="457200" indent="-457200">
              <a:buFont typeface="+mj-lt"/>
              <a:buAutoNum type="arabicPeriod" startAt="16"/>
            </a:pPr>
            <a:endParaRPr lang="de-DE" sz="2000" b="1"/>
          </a:p>
          <a:p>
            <a:pPr marL="457200" indent="-457200">
              <a:buFont typeface="+mj-lt"/>
              <a:buAutoNum type="arabicPeriod" startAt="16"/>
            </a:pPr>
            <a:endParaRPr lang="de-DE" sz="2000" b="1"/>
          </a:p>
          <a:p>
            <a:pPr marL="457200" indent="-457200">
              <a:buFont typeface="+mj-lt"/>
              <a:buAutoNum type="arabicPeriod" startAt="16"/>
            </a:pPr>
            <a:endParaRPr lang="de-DE" sz="2000" b="1"/>
          </a:p>
          <a:p>
            <a:pPr marL="457200" indent="-457200">
              <a:buFont typeface="+mj-lt"/>
              <a:buAutoNum type="arabicPeriod" startAt="16"/>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80E795D1-8F93-4FDC-8030-194C5F11B5E1}"/>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9D4BEEA3-2C32-42E3-91DA-FC1CB0EFB14F}"/>
              </a:ext>
            </a:extLst>
          </p:cNvPr>
          <p:cNvSpPr/>
          <p:nvPr/>
        </p:nvSpPr>
        <p:spPr>
          <a:xfrm>
            <a:off x="546100" y="2463180"/>
            <a:ext cx="9360408" cy="4247317"/>
          </a:xfrm>
          <a:prstGeom prst="rect">
            <a:avLst/>
          </a:prstGeom>
        </p:spPr>
        <p:txBody>
          <a:bodyPr wrap="square">
            <a:spAutoFit/>
          </a:bodyPr>
          <a:lstStyle/>
          <a:p>
            <a:pPr marL="342900" lvl="0" indent="-342900">
              <a:buSzPts val="1200"/>
              <a:buFont typeface="Symbol" panose="05050102010706020507" pitchFamily="18" charset="2"/>
              <a:buChar char=""/>
              <a:tabLst>
                <a:tab pos="509905" algn="l"/>
              </a:tabLst>
            </a:pPr>
            <a:r>
              <a:rPr lang="de-DE" sz="1200" b="1" spc="-5" dirty="0">
                <a:ea typeface="Symbol" panose="05050102010706020507" pitchFamily="18" charset="2"/>
                <a:cs typeface="Times New Roman" panose="02020603050405020304" pitchFamily="18" charset="0"/>
              </a:rPr>
              <a:t>Drahtlose</a:t>
            </a:r>
            <a:r>
              <a:rPr lang="de-DE" sz="1200" b="1" spc="-110" dirty="0">
                <a:ea typeface="Symbol" panose="05050102010706020507" pitchFamily="18" charset="2"/>
                <a:cs typeface="Times New Roman" panose="02020603050405020304" pitchFamily="18" charset="0"/>
              </a:rPr>
              <a:t> </a:t>
            </a:r>
            <a:r>
              <a:rPr lang="de-DE" sz="1200" b="1" spc="-5" dirty="0">
                <a:ea typeface="Symbol" panose="05050102010706020507" pitchFamily="18" charset="2"/>
                <a:cs typeface="Times New Roman" panose="02020603050405020304" pitchFamily="18" charset="0"/>
              </a:rPr>
              <a:t>Zugangspunkte</a:t>
            </a:r>
            <a:endParaRPr lang="de-DE" sz="1200" b="1" dirty="0">
              <a:ea typeface="Symbol" panose="05050102010706020507" pitchFamily="18" charset="2"/>
              <a:cs typeface="Times New Roman" panose="02020603050405020304" pitchFamily="18" charset="0"/>
            </a:endParaRPr>
          </a:p>
          <a:p>
            <a:pPr marL="742950" lvl="1" indent="-285750">
              <a:buSzPts val="1200"/>
              <a:buFont typeface="Courier New" panose="02070309020205020404" pitchFamily="49" charset="0"/>
              <a:buChar char="o"/>
              <a:tabLst>
                <a:tab pos="967105" algn="l"/>
              </a:tabLst>
            </a:pPr>
            <a:r>
              <a:rPr lang="de-DE" sz="1200" spc="-5" dirty="0">
                <a:ea typeface="Courier New" panose="02070309020205020404" pitchFamily="49" charset="0"/>
                <a:cs typeface="Times New Roman" panose="02020603050405020304" pitchFamily="18" charset="0"/>
              </a:rPr>
              <a:t>Drahtlose</a:t>
            </a:r>
            <a:r>
              <a:rPr lang="de-DE" sz="1200" spc="-20" dirty="0">
                <a:ea typeface="Courier New" panose="02070309020205020404" pitchFamily="49" charset="0"/>
                <a:cs typeface="Times New Roman" panose="02020603050405020304" pitchFamily="18" charset="0"/>
              </a:rPr>
              <a:t> </a:t>
            </a:r>
            <a:r>
              <a:rPr lang="de-DE" sz="1200" spc="-5" dirty="0">
                <a:ea typeface="Courier New" panose="02070309020205020404" pitchFamily="49" charset="0"/>
                <a:cs typeface="Times New Roman" panose="02020603050405020304" pitchFamily="18" charset="0"/>
              </a:rPr>
              <a:t>Sicherheit</a:t>
            </a:r>
            <a:r>
              <a:rPr lang="de-DE" sz="1200" spc="-15" dirty="0">
                <a:ea typeface="Courier New" panose="02070309020205020404" pitchFamily="49" charset="0"/>
                <a:cs typeface="Times New Roman" panose="02020603050405020304" pitchFamily="18" charset="0"/>
              </a:rPr>
              <a:t> </a:t>
            </a:r>
            <a:r>
              <a:rPr lang="de-DE" sz="1200" spc="-5" dirty="0">
                <a:ea typeface="Courier New" panose="02070309020205020404" pitchFamily="49" charset="0"/>
                <a:cs typeface="Times New Roman" panose="02020603050405020304" pitchFamily="18" charset="0"/>
              </a:rPr>
              <a:t>hängt</a:t>
            </a:r>
            <a:r>
              <a:rPr lang="de-DE" sz="1200" spc="-10" dirty="0">
                <a:ea typeface="Courier New" panose="02070309020205020404" pitchFamily="49" charset="0"/>
                <a:cs typeface="Times New Roman" panose="02020603050405020304" pitchFamily="18" charset="0"/>
              </a:rPr>
              <a:t> </a:t>
            </a:r>
            <a:r>
              <a:rPr lang="de-DE" sz="1200" spc="-5" dirty="0">
                <a:ea typeface="Courier New" panose="02070309020205020404" pitchFamily="49" charset="0"/>
                <a:cs typeface="Times New Roman" panose="02020603050405020304" pitchFamily="18" charset="0"/>
              </a:rPr>
              <a:t>auch</a:t>
            </a:r>
            <a:r>
              <a:rPr lang="de-DE" sz="1200" spc="-10" dirty="0">
                <a:ea typeface="Courier New" panose="02070309020205020404" pitchFamily="49" charset="0"/>
                <a:cs typeface="Times New Roman" panose="02020603050405020304" pitchFamily="18" charset="0"/>
              </a:rPr>
              <a:t> </a:t>
            </a:r>
            <a:r>
              <a:rPr lang="de-DE" sz="1200" dirty="0">
                <a:ea typeface="Courier New" panose="02070309020205020404" pitchFamily="49" charset="0"/>
                <a:cs typeface="Times New Roman" panose="02020603050405020304" pitchFamily="18" charset="0"/>
              </a:rPr>
              <a:t>von</a:t>
            </a:r>
            <a:r>
              <a:rPr lang="de-DE" sz="1200" spc="-15" dirty="0">
                <a:ea typeface="Courier New" panose="02070309020205020404" pitchFamily="49" charset="0"/>
                <a:cs typeface="Times New Roman" panose="02020603050405020304" pitchFamily="18" charset="0"/>
              </a:rPr>
              <a:t> </a:t>
            </a:r>
            <a:r>
              <a:rPr lang="de-DE" sz="1200" spc="-5" dirty="0">
                <a:ea typeface="Courier New" panose="02070309020205020404" pitchFamily="49" charset="0"/>
                <a:cs typeface="Times New Roman" panose="02020603050405020304" pitchFamily="18" charset="0"/>
              </a:rPr>
              <a:t>der</a:t>
            </a:r>
            <a:r>
              <a:rPr lang="de-DE" sz="1200" spc="-10" dirty="0">
                <a:ea typeface="Courier New" panose="02070309020205020404" pitchFamily="49" charset="0"/>
                <a:cs typeface="Times New Roman" panose="02020603050405020304" pitchFamily="18" charset="0"/>
              </a:rPr>
              <a:t> </a:t>
            </a:r>
            <a:r>
              <a:rPr lang="de-DE" sz="1200" spc="-5" dirty="0">
                <a:ea typeface="Courier New" panose="02070309020205020404" pitchFamily="49" charset="0"/>
                <a:cs typeface="Times New Roman" panose="02020603050405020304" pitchFamily="18" charset="0"/>
              </a:rPr>
              <a:t>richtigen</a:t>
            </a:r>
            <a:r>
              <a:rPr lang="de-DE" sz="1200" spc="-20" dirty="0">
                <a:ea typeface="Courier New" panose="02070309020205020404" pitchFamily="49" charset="0"/>
                <a:cs typeface="Times New Roman" panose="02020603050405020304" pitchFamily="18" charset="0"/>
              </a:rPr>
              <a:t> </a:t>
            </a:r>
            <a:r>
              <a:rPr lang="de-DE" sz="1200" spc="-5" dirty="0">
                <a:ea typeface="Courier New" panose="02070309020205020404" pitchFamily="49" charset="0"/>
                <a:cs typeface="Times New Roman" panose="02020603050405020304" pitchFamily="18" charset="0"/>
              </a:rPr>
              <a:t>WAP-Platzierung</a:t>
            </a:r>
            <a:r>
              <a:rPr lang="de-DE" sz="1200" spc="-15" dirty="0">
                <a:ea typeface="Courier New" panose="02070309020205020404" pitchFamily="49" charset="0"/>
                <a:cs typeface="Times New Roman" panose="02020603050405020304" pitchFamily="18" charset="0"/>
              </a:rPr>
              <a:t> </a:t>
            </a:r>
            <a:r>
              <a:rPr lang="de-DE" sz="1200" spc="-10" dirty="0">
                <a:ea typeface="Courier New" panose="02070309020205020404" pitchFamily="49" charset="0"/>
                <a:cs typeface="Times New Roman" panose="02020603050405020304" pitchFamily="18" charset="0"/>
              </a:rPr>
              <a:t>ab</a:t>
            </a:r>
          </a:p>
          <a:p>
            <a:pPr lvl="1"/>
            <a:r>
              <a:rPr lang="de-DE" sz="1200" dirty="0"/>
              <a:t>Wireless B, G und N verwenden ein 2,4-GHz-Signal</a:t>
            </a:r>
          </a:p>
          <a:p>
            <a:pPr lvl="1"/>
            <a:r>
              <a:rPr lang="de-DE" sz="1200" dirty="0"/>
              <a:t>Wireless A, N und AC verwenden ein 5,0-GHz-Signal</a:t>
            </a:r>
          </a:p>
          <a:p>
            <a:pPr lvl="1"/>
            <a:r>
              <a:rPr lang="de-DE" sz="1200" dirty="0"/>
              <a:t>2,4-GHz-Signale können weiter reichen als 5-GHz-Signale</a:t>
            </a:r>
          </a:p>
          <a:p>
            <a:pPr lvl="1"/>
            <a:r>
              <a:rPr lang="de-DE" sz="1200" b="1" dirty="0"/>
              <a:t>Störung</a:t>
            </a:r>
          </a:p>
          <a:p>
            <a:pPr lvl="2"/>
            <a:r>
              <a:rPr lang="de-DE" sz="1200" dirty="0"/>
              <a:t>Beabsichtigte Funkfrequenzstörung, die auf Ihr drahtloses Netzwerk abzielt, um einen </a:t>
            </a:r>
            <a:r>
              <a:rPr lang="de-DE" sz="1200" dirty="0" err="1"/>
              <a:t>Denial</a:t>
            </a:r>
            <a:r>
              <a:rPr lang="de-DE" sz="1200" dirty="0"/>
              <a:t>-</a:t>
            </a:r>
            <a:r>
              <a:rPr lang="de-DE" sz="1200" dirty="0" err="1"/>
              <a:t>of</a:t>
            </a:r>
            <a:r>
              <a:rPr lang="de-DE" sz="1200" dirty="0"/>
              <a:t>-Service-Zustand zu verursachen</a:t>
            </a:r>
          </a:p>
          <a:p>
            <a:pPr lvl="2"/>
            <a:r>
              <a:rPr lang="de-DE" sz="1200" dirty="0"/>
              <a:t>Software zur Vermessung von Funkstandorten und Spektrum Analysatoren können helfen, Störungen und Interferenzen zu identifizieren</a:t>
            </a:r>
          </a:p>
          <a:p>
            <a:pPr lvl="1"/>
            <a:r>
              <a:rPr lang="de-DE" sz="1200" b="1" dirty="0"/>
              <a:t>AP-Isolierung (</a:t>
            </a:r>
            <a:r>
              <a:rPr lang="de-DE" sz="1200" b="1" dirty="0" err="1"/>
              <a:t>Bsp</a:t>
            </a:r>
            <a:r>
              <a:rPr lang="de-DE" sz="1200" b="1" dirty="0"/>
              <a:t>: </a:t>
            </a:r>
            <a:r>
              <a:rPr lang="de-DE" sz="1200" b="1" dirty="0" err="1"/>
              <a:t>Fritzbox</a:t>
            </a:r>
            <a:r>
              <a:rPr lang="de-DE" sz="1200" b="1" dirty="0"/>
              <a:t> - </a:t>
            </a:r>
            <a:r>
              <a:rPr lang="de-DE" sz="1200" dirty="0"/>
              <a:t>Die angezeigten WLAN-Geräte dürfen untereinander kommunizieren)</a:t>
            </a:r>
            <a:endParaRPr lang="de-DE" sz="1200" b="1" dirty="0"/>
          </a:p>
          <a:p>
            <a:pPr lvl="2"/>
            <a:r>
              <a:rPr lang="de-DE" sz="1200" dirty="0"/>
              <a:t>Erstellt für jeden Client ein Netzwerksegment, wenn er sich verbindet, um zu verhindern, dass er mit anderen Clients im Netzwerk kommuniziert</a:t>
            </a:r>
          </a:p>
          <a:p>
            <a:r>
              <a:rPr lang="de-DE" sz="1200" dirty="0"/>
              <a:t> </a:t>
            </a:r>
          </a:p>
          <a:p>
            <a:pPr lvl="0"/>
            <a:r>
              <a:rPr lang="de-DE" sz="1200" b="1" dirty="0"/>
              <a:t>Drahtlose Angriffe</a:t>
            </a:r>
          </a:p>
          <a:p>
            <a:pPr lvl="1"/>
            <a:r>
              <a:rPr lang="de-DE" sz="1200" b="1" dirty="0"/>
              <a:t>Angriff fahren (War </a:t>
            </a:r>
            <a:r>
              <a:rPr lang="de-DE" sz="1200" b="1" dirty="0" err="1"/>
              <a:t>Driving</a:t>
            </a:r>
            <a:r>
              <a:rPr lang="de-DE" sz="1200" b="1" dirty="0"/>
              <a:t>)</a:t>
            </a:r>
            <a:endParaRPr lang="de-DE" sz="1200" dirty="0"/>
          </a:p>
          <a:p>
            <a:pPr lvl="2"/>
            <a:r>
              <a:rPr lang="de-DE" sz="1200" dirty="0"/>
              <a:t>Akt der Suche nach drahtlosen Netzwerken durch Herumfahren, bis Sie sie finden</a:t>
            </a:r>
          </a:p>
          <a:p>
            <a:pPr lvl="2"/>
            <a:r>
              <a:rPr lang="de-DE" sz="1200" dirty="0"/>
              <a:t>Angreifer können Wireless Survey oder Open-Source-Angriffstools verwenden</a:t>
            </a:r>
          </a:p>
          <a:p>
            <a:pPr lvl="1"/>
            <a:r>
              <a:rPr lang="de-DE" sz="1200" b="1" dirty="0"/>
              <a:t>Angriffs Kreide (War </a:t>
            </a:r>
            <a:r>
              <a:rPr lang="de-DE" sz="1200" b="1" dirty="0" err="1"/>
              <a:t>Chalking</a:t>
            </a:r>
            <a:r>
              <a:rPr lang="de-DE" sz="1200" b="1" dirty="0"/>
              <a:t>)</a:t>
            </a:r>
          </a:p>
          <a:p>
            <a:pPr lvl="2"/>
            <a:r>
              <a:rPr lang="de-DE" sz="1200" dirty="0"/>
              <a:t>Akt des physischen Zeichnens von Symbolen an öffentlichen Orten, um die offenen, geschlossenen und geschützten Netzwerke in Reichweite zu kennzeichnen</a:t>
            </a:r>
          </a:p>
          <a:p>
            <a:pPr lvl="2"/>
            <a:r>
              <a:rPr lang="de-DE" sz="1200" dirty="0"/>
              <a:t>Die digitale Angriffskreide wird immer alltäglicher</a:t>
            </a:r>
          </a:p>
          <a:p>
            <a:pPr marL="742950" lvl="1" indent="-285750">
              <a:buSzPts val="1200"/>
              <a:buFont typeface="Courier New" panose="02070309020205020404" pitchFamily="49" charset="0"/>
              <a:buChar char="o"/>
              <a:tabLst>
                <a:tab pos="967105" algn="l"/>
              </a:tabLst>
            </a:pPr>
            <a:endParaRPr lang="de-DE" sz="1200" dirty="0">
              <a:effectLst/>
              <a:latin typeface="Calibri" panose="020F0502020204030204" pitchFamily="34" charset="0"/>
              <a:ea typeface="Courier New" panose="02070309020205020404" pitchFamily="49" charset="0"/>
              <a:cs typeface="Times New Roman" panose="02020603050405020304" pitchFamily="18" charset="0"/>
            </a:endParaRPr>
          </a:p>
        </p:txBody>
      </p:sp>
      <p:pic>
        <p:nvPicPr>
          <p:cNvPr id="11" name="Grafik 10">
            <a:extLst>
              <a:ext uri="{FF2B5EF4-FFF2-40B4-BE49-F238E27FC236}">
                <a16:creationId xmlns:a16="http://schemas.microsoft.com/office/drawing/2014/main" id="{3BE8106F-1669-4675-AB0D-E5727EF26D47}"/>
              </a:ext>
            </a:extLst>
          </p:cNvPr>
          <p:cNvPicPr>
            <a:picLocks noChangeAspect="1"/>
          </p:cNvPicPr>
          <p:nvPr/>
        </p:nvPicPr>
        <p:blipFill>
          <a:blip r:embed="rId4"/>
          <a:stretch>
            <a:fillRect/>
          </a:stretch>
        </p:blipFill>
        <p:spPr>
          <a:xfrm>
            <a:off x="4521200" y="1272226"/>
            <a:ext cx="3981450" cy="1428750"/>
          </a:xfrm>
          <a:prstGeom prst="rect">
            <a:avLst/>
          </a:prstGeom>
        </p:spPr>
      </p:pic>
      <p:pic>
        <p:nvPicPr>
          <p:cNvPr id="16" name="image13.png">
            <a:extLst>
              <a:ext uri="{FF2B5EF4-FFF2-40B4-BE49-F238E27FC236}">
                <a16:creationId xmlns:a16="http://schemas.microsoft.com/office/drawing/2014/main" id="{50E65EA9-B0AC-49A5-B630-8A5C0F63D477}"/>
              </a:ext>
            </a:extLst>
          </p:cNvPr>
          <p:cNvPicPr/>
          <p:nvPr/>
        </p:nvPicPr>
        <p:blipFill>
          <a:blip r:embed="rId5" cstate="print"/>
          <a:stretch>
            <a:fillRect/>
          </a:stretch>
        </p:blipFill>
        <p:spPr>
          <a:xfrm>
            <a:off x="4928050" y="6039011"/>
            <a:ext cx="905510" cy="1223645"/>
          </a:xfrm>
          <a:prstGeom prst="rect">
            <a:avLst/>
          </a:prstGeom>
        </p:spPr>
      </p:pic>
      <p:pic>
        <p:nvPicPr>
          <p:cNvPr id="17" name="image14.png">
            <a:extLst>
              <a:ext uri="{FF2B5EF4-FFF2-40B4-BE49-F238E27FC236}">
                <a16:creationId xmlns:a16="http://schemas.microsoft.com/office/drawing/2014/main" id="{62CAC1B5-84AD-4C20-B802-D94D8F4C17BD}"/>
              </a:ext>
            </a:extLst>
          </p:cNvPr>
          <p:cNvPicPr/>
          <p:nvPr/>
        </p:nvPicPr>
        <p:blipFill>
          <a:blip r:embed="rId6" cstate="print"/>
          <a:stretch>
            <a:fillRect/>
          </a:stretch>
        </p:blipFill>
        <p:spPr>
          <a:xfrm>
            <a:off x="6337300" y="6006489"/>
            <a:ext cx="806450" cy="1248410"/>
          </a:xfrm>
          <a:prstGeom prst="rect">
            <a:avLst/>
          </a:prstGeom>
        </p:spPr>
      </p:pic>
      <p:pic>
        <p:nvPicPr>
          <p:cNvPr id="18" name="image15.png">
            <a:extLst>
              <a:ext uri="{FF2B5EF4-FFF2-40B4-BE49-F238E27FC236}">
                <a16:creationId xmlns:a16="http://schemas.microsoft.com/office/drawing/2014/main" id="{53E163DD-4EB4-4E63-895D-C3902C0370D4}"/>
              </a:ext>
            </a:extLst>
          </p:cNvPr>
          <p:cNvPicPr/>
          <p:nvPr/>
        </p:nvPicPr>
        <p:blipFill>
          <a:blip r:embed="rId7" cstate="print"/>
          <a:stretch>
            <a:fillRect/>
          </a:stretch>
        </p:blipFill>
        <p:spPr>
          <a:xfrm>
            <a:off x="7519670" y="5990861"/>
            <a:ext cx="1240155" cy="1223645"/>
          </a:xfrm>
          <a:prstGeom prst="rect">
            <a:avLst/>
          </a:prstGeom>
        </p:spPr>
      </p:pic>
    </p:spTree>
    <p:extLst>
      <p:ext uri="{BB962C8B-B14F-4D97-AF65-F5344CB8AC3E}">
        <p14:creationId xmlns:p14="http://schemas.microsoft.com/office/powerpoint/2010/main" val="187278693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16"/>
            </a:pPr>
            <a:r>
              <a:rPr lang="de-DE" sz="2000" b="1"/>
              <a:t>Absicherung von Netzwerken </a:t>
            </a:r>
          </a:p>
          <a:p>
            <a:pPr marL="457200" indent="-457200">
              <a:buFont typeface="+mj-lt"/>
              <a:buAutoNum type="arabicPeriod" startAt="16"/>
            </a:pPr>
            <a:endParaRPr lang="de-DE" sz="2000" b="1"/>
          </a:p>
          <a:p>
            <a:pPr marL="457200" indent="-457200">
              <a:buFont typeface="+mj-lt"/>
              <a:buAutoNum type="arabicPeriod" startAt="16"/>
            </a:pPr>
            <a:endParaRPr lang="de-DE" sz="2000" b="1"/>
          </a:p>
          <a:p>
            <a:pPr marL="457200" indent="-457200">
              <a:buFont typeface="+mj-lt"/>
              <a:buAutoNum type="arabicPeriod" startAt="16"/>
            </a:pPr>
            <a:endParaRPr lang="de-DE" sz="2000" b="1"/>
          </a:p>
          <a:p>
            <a:pPr marL="457200" indent="-457200">
              <a:buFont typeface="+mj-lt"/>
              <a:buAutoNum type="arabicPeriod" startAt="16"/>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80E795D1-8F93-4FDC-8030-194C5F11B5E1}"/>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4" name="Rechteck 3">
            <a:extLst>
              <a:ext uri="{FF2B5EF4-FFF2-40B4-BE49-F238E27FC236}">
                <a16:creationId xmlns:a16="http://schemas.microsoft.com/office/drawing/2014/main" id="{23967060-BDF5-4B3E-82FB-21BC7573F54B}"/>
              </a:ext>
            </a:extLst>
          </p:cNvPr>
          <p:cNvSpPr/>
          <p:nvPr/>
        </p:nvSpPr>
        <p:spPr>
          <a:xfrm>
            <a:off x="698106" y="2567585"/>
            <a:ext cx="9068193" cy="2358723"/>
          </a:xfrm>
          <a:prstGeom prst="rect">
            <a:avLst/>
          </a:prstGeom>
        </p:spPr>
        <p:txBody>
          <a:bodyPr wrap="square">
            <a:spAutoFit/>
          </a:bodyPr>
          <a:lstStyle/>
          <a:p>
            <a:pPr marL="742950" lvl="1" indent="-285750">
              <a:lnSpc>
                <a:spcPts val="1470"/>
              </a:lnSpc>
              <a:spcBef>
                <a:spcPts val="595"/>
              </a:spcBef>
              <a:buSzPts val="1200"/>
              <a:buFont typeface="Courier New" panose="02070309020205020404" pitchFamily="49" charset="0"/>
              <a:buChar char="o"/>
              <a:tabLst>
                <a:tab pos="967105" algn="l"/>
              </a:tabLst>
            </a:pPr>
            <a:r>
              <a:rPr lang="de-DE" sz="1200" b="1">
                <a:latin typeface="Calibri" panose="020F0502020204030204" pitchFamily="34" charset="0"/>
                <a:ea typeface="Courier New" panose="02070309020205020404" pitchFamily="49" charset="0"/>
                <a:cs typeface="Times New Roman" panose="02020603050405020304" pitchFamily="18" charset="0"/>
              </a:rPr>
              <a:t>IV</a:t>
            </a:r>
            <a:r>
              <a:rPr lang="de-DE" sz="1200" b="1" spc="-25">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Angriff</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143000" marR="166370" lvl="2" indent="-228600">
              <a:lnSpc>
                <a:spcPct val="99000"/>
              </a:lnSpc>
              <a:spcAft>
                <a:spcPts val="0"/>
              </a:spcAft>
              <a:buSzPts val="1200"/>
              <a:buFont typeface="Microsoft Sans Serif" panose="020B0604020202020204" pitchFamily="34" charset="0"/>
              <a:buChar char="▪"/>
              <a:tabLst>
                <a:tab pos="14243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Tritt</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auf,</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wenn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ein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Angreifer</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die</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Funktionsweise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einer</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Chiffre</a:t>
            </a:r>
            <a:r>
              <a:rPr lang="de-DE" sz="1200" spc="24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beobachtet,</a:t>
            </a:r>
            <a:r>
              <a:rPr lang="de-DE" sz="1200" spc="-4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die</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mit</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mehreren</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verschiedenen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Schlüsseln</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21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wird,</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und</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mathematische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Beziehung</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zwischen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diesen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Schlüsseln</a:t>
            </a:r>
            <a:r>
              <a:rPr lang="de-DE" sz="1200" spc="22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findet,</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um</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Klartextdaten</a:t>
            </a:r>
            <a:r>
              <a:rPr lang="de-DE" sz="120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zu</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ermitteln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42430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Dies</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geschah</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mit</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WEP</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und</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macht</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es</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leicht</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zu</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knacken</a:t>
            </a:r>
            <a:endParaRPr lang="de-DE" sz="110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ts val="1465"/>
              </a:lnSpc>
              <a:spcBef>
                <a:spcPts val="255"/>
              </a:spcBef>
              <a:spcAft>
                <a:spcPts val="0"/>
              </a:spcAft>
              <a:buSzPts val="1200"/>
              <a:buFont typeface="Courier New" panose="02070309020205020404" pitchFamily="49" charset="0"/>
              <a:buChar char="o"/>
              <a:tabLst>
                <a:tab pos="7512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WiFi-Disassoziationsangriff</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742950" marR="197485" lvl="1" indent="-285750" algn="just">
              <a:lnSpc>
                <a:spcPct val="99000"/>
              </a:lnSpc>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Angriff,</a:t>
            </a:r>
            <a:r>
              <a:rPr lang="de-DE" sz="1200" spc="-6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der</a:t>
            </a:r>
            <a:r>
              <a:rPr lang="de-DE" sz="1200" spc="-50">
                <a:latin typeface="Calibri" panose="020F0502020204030204" pitchFamily="34" charset="0"/>
                <a:ea typeface="Microsoft Sans Serif" panose="020B0604020202020204" pitchFamily="34" charset="0"/>
                <a:cs typeface="Times New Roman" panose="02020603050405020304" pitchFamily="18" charset="0"/>
              </a:rPr>
              <a:t> </a:t>
            </a:r>
            <a:r>
              <a:rPr lang="de-DE" sz="1200" spc="-10">
                <a:latin typeface="Calibri" panose="020F0502020204030204" pitchFamily="34" charset="0"/>
                <a:ea typeface="Microsoft Sans Serif" panose="020B0604020202020204" pitchFamily="34" charset="0"/>
                <a:cs typeface="Times New Roman" panose="02020603050405020304" pitchFamily="18" charset="0"/>
              </a:rPr>
              <a:t>auf</a:t>
            </a:r>
            <a:r>
              <a:rPr lang="de-DE" sz="1200" spc="-6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einen</a:t>
            </a:r>
            <a:r>
              <a:rPr lang="de-DE" sz="1200" spc="-6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einzelnen</a:t>
            </a:r>
            <a:r>
              <a:rPr lang="de-DE" sz="1200" spc="-5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mit</a:t>
            </a:r>
            <a:r>
              <a:rPr lang="de-DE" sz="1200" spc="-5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7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Netzwerk</a:t>
            </a:r>
            <a:r>
              <a:rPr lang="de-DE" sz="1200" spc="-6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verbundenen</a:t>
            </a:r>
            <a:r>
              <a:rPr lang="de-DE" sz="1200" spc="-7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Client</a:t>
            </a:r>
            <a:r>
              <a:rPr lang="de-DE" sz="1200" spc="37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abzielt,</a:t>
            </a:r>
            <a:r>
              <a:rPr lang="de-DE" sz="1200" spc="5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ihn</a:t>
            </a:r>
            <a:r>
              <a:rPr lang="de-DE" sz="1200" spc="4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durch</a:t>
            </a:r>
            <a:r>
              <a:rPr lang="de-DE" sz="1200" spc="4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Deauthentifizierung</a:t>
            </a:r>
            <a:r>
              <a:rPr lang="de-DE" sz="1200" spc="5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offline</a:t>
            </a:r>
            <a:r>
              <a:rPr lang="de-DE" sz="1200" spc="5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zwingt</a:t>
            </a:r>
            <a:r>
              <a:rPr lang="de-DE" sz="1200" spc="4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und</a:t>
            </a:r>
            <a:r>
              <a:rPr lang="de-DE" sz="1200" spc="4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dann</a:t>
            </a:r>
            <a:r>
              <a:rPr lang="de-DE" sz="1200" spc="9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den</a:t>
            </a:r>
            <a:r>
              <a:rPr lang="de-DE" sz="1200" spc="17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Handshake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abfängt,</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wenn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er</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sich</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wieder</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verbindet</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buSzPts val="1200"/>
              <a:buFont typeface="Microsoft Sans Serif" panose="020B0604020202020204" pitchFamily="34" charset="0"/>
              <a:buChar char="▪"/>
              <a:tabLst>
                <a:tab pos="120840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Wird</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als</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Teil</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eines</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Angriffs</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auf</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WPA/WPA2</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verwendet</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342900" lvl="0" indent="-342900">
              <a:lnSpc>
                <a:spcPts val="1470"/>
              </a:lnSpc>
              <a:spcBef>
                <a:spcPts val="45"/>
              </a:spcBef>
              <a:spcAft>
                <a:spcPts val="0"/>
              </a:spcAft>
              <a:buSzPts val="1200"/>
              <a:buFont typeface="Courier New" panose="02070309020205020404" pitchFamily="49" charset="0"/>
              <a:buChar char="o"/>
              <a:tabLst>
                <a:tab pos="7512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Brute-Force-Angriff</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742950" marR="344805" lvl="1" indent="-285750">
              <a:lnSpc>
                <a:spcPct val="98000"/>
              </a:lnSpc>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Tritt</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auf,</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wenn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ein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Angreifer</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kontinuierlich</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Passwort</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errät,</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bis</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das</a:t>
            </a:r>
            <a:r>
              <a:rPr lang="de-DE" sz="1200" spc="28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richtige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gefunden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10">
                <a:latin typeface="Calibri" panose="020F0502020204030204" pitchFamily="34" charset="0"/>
                <a:ea typeface="Microsoft Sans Serif" panose="020B0604020202020204" pitchFamily="34" charset="0"/>
                <a:cs typeface="Times New Roman" panose="02020603050405020304" pitchFamily="18" charset="0"/>
              </a:rPr>
              <a:t>wird</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spcBef>
                <a:spcPts val="5"/>
              </a:spcBef>
              <a:buSzPts val="1200"/>
              <a:buFont typeface="Microsoft Sans Serif" panose="020B0604020202020204" pitchFamily="34" charset="0"/>
              <a:buChar char="▪"/>
              <a:tabLst>
                <a:tab pos="120840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Brute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Force</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wird</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das</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Passwort</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immer</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finden...irgendwann!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a:spcBef>
                <a:spcPts val="5"/>
              </a:spcBef>
            </a:pPr>
            <a:r>
              <a:rPr lang="de-DE" sz="1200">
                <a:latin typeface="Calibri" panose="020F0502020204030204" pitchFamily="34" charset="0"/>
                <a:ea typeface="Calibri" panose="020F0502020204030204" pitchFamily="34" charset="0"/>
                <a:cs typeface="Calibri" panose="020F0502020204030204" pitchFamily="34" charset="0"/>
              </a:rPr>
              <a:t> </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7473863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16"/>
            </a:pPr>
            <a:r>
              <a:rPr lang="de-DE" sz="2000" b="1"/>
              <a:t>Absicherung von Netzwerken </a:t>
            </a:r>
          </a:p>
          <a:p>
            <a:pPr marL="457200" indent="-457200">
              <a:buFont typeface="+mj-lt"/>
              <a:buAutoNum type="arabicPeriod" startAt="16"/>
            </a:pPr>
            <a:endParaRPr lang="de-DE" sz="2000" b="1"/>
          </a:p>
          <a:p>
            <a:pPr marL="457200" indent="-457200">
              <a:buFont typeface="+mj-lt"/>
              <a:buAutoNum type="arabicPeriod" startAt="16"/>
            </a:pPr>
            <a:endParaRPr lang="de-DE" sz="2000" b="1"/>
          </a:p>
          <a:p>
            <a:pPr marL="457200" indent="-457200">
              <a:buFont typeface="+mj-lt"/>
              <a:buAutoNum type="arabicPeriod" startAt="16"/>
            </a:pPr>
            <a:endParaRPr lang="de-DE" sz="2000" b="1"/>
          </a:p>
          <a:p>
            <a:pPr marL="457200" indent="-457200">
              <a:buFont typeface="+mj-lt"/>
              <a:buAutoNum type="arabicPeriod" startAt="16"/>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80E795D1-8F93-4FDC-8030-194C5F11B5E1}"/>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AD56634A-EC16-49BE-8C9F-F1CFAE287210}"/>
              </a:ext>
            </a:extLst>
          </p:cNvPr>
          <p:cNvSpPr/>
          <p:nvPr/>
        </p:nvSpPr>
        <p:spPr>
          <a:xfrm>
            <a:off x="408814" y="2221128"/>
            <a:ext cx="9906000" cy="4400307"/>
          </a:xfrm>
          <a:prstGeom prst="rect">
            <a:avLst/>
          </a:prstGeom>
        </p:spPr>
        <p:txBody>
          <a:bodyPr wrap="square">
            <a:spAutoFit/>
          </a:bodyPr>
          <a:lstStyle/>
          <a:p>
            <a:pPr marL="342900" lvl="0" indent="-342900">
              <a:buSzPts val="1200"/>
              <a:buFont typeface="Symbol" panose="05050102010706020507" pitchFamily="18" charset="2"/>
              <a:buChar char=""/>
              <a:tabLst>
                <a:tab pos="294005" algn="l"/>
              </a:tabLst>
            </a:pPr>
            <a:r>
              <a:rPr lang="de-DE" sz="1200" b="1" spc="-5" dirty="0">
                <a:latin typeface="Calibri" panose="020F0502020204030204" pitchFamily="34" charset="0"/>
                <a:ea typeface="Symbol" panose="05050102010706020507" pitchFamily="18" charset="2"/>
                <a:cs typeface="Times New Roman" panose="02020603050405020304" pitchFamily="18" charset="0"/>
              </a:rPr>
              <a:t>WPA3</a:t>
            </a:r>
            <a:endParaRPr lang="de-DE" sz="1200" b="1" dirty="0">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60"/>
              </a:lnSpc>
              <a:spcBef>
                <a:spcPts val="45"/>
              </a:spcBef>
              <a:spcAft>
                <a:spcPts val="0"/>
              </a:spcAft>
              <a:buSzPts val="1200"/>
              <a:buFont typeface="Courier New" panose="02070309020205020404" pitchFamily="49" charset="0"/>
              <a:buChar char="o"/>
              <a:tabLst>
                <a:tab pos="751205" algn="l"/>
              </a:tabLst>
            </a:pPr>
            <a:r>
              <a:rPr lang="de-DE" sz="1200" spc="-5" dirty="0">
                <a:latin typeface="Calibri" panose="020F0502020204030204" pitchFamily="34" charset="0"/>
                <a:ea typeface="Courier New" panose="02070309020205020404" pitchFamily="49" charset="0"/>
                <a:cs typeface="Times New Roman" panose="02020603050405020304" pitchFamily="18" charset="0"/>
              </a:rPr>
              <a:t>Wi-Fi</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err="1">
                <a:latin typeface="Calibri" panose="020F0502020204030204" pitchFamily="34" charset="0"/>
                <a:ea typeface="Courier New" panose="02070309020205020404" pitchFamily="49" charset="0"/>
                <a:cs typeface="Times New Roman" panose="02020603050405020304" pitchFamily="18" charset="0"/>
              </a:rPr>
              <a:t>Protected</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Access</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3</a:t>
            </a:r>
            <a:r>
              <a:rPr lang="de-DE" sz="1200" spc="-3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(WPA3)</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wurde</a:t>
            </a:r>
            <a:r>
              <a:rPr lang="de-DE" sz="1200" spc="-1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2018</a:t>
            </a:r>
            <a:r>
              <a:rPr lang="de-DE" sz="1200" spc="-3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eingeführt,</a:t>
            </a:r>
            <a:r>
              <a:rPr lang="de-DE" sz="1200" spc="-30"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um</a:t>
            </a:r>
            <a:r>
              <a:rPr lang="de-DE" sz="1200" spc="-35"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WPA2</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zu</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stärken</a:t>
            </a:r>
            <a:endParaRPr lang="de-DE" sz="1200" dirty="0">
              <a:latin typeface="Calibri" panose="020F0502020204030204" pitchFamily="34" charset="0"/>
              <a:ea typeface="Courier New" panose="02070309020205020404" pitchFamily="49" charset="0"/>
              <a:cs typeface="Times New Roman" panose="02020603050405020304" pitchFamily="18" charset="0"/>
            </a:endParaRPr>
          </a:p>
          <a:p>
            <a:pPr marL="742950" marR="563245" lvl="1" indent="-285750">
              <a:lnSpc>
                <a:spcPct val="95000"/>
              </a:lnSpc>
              <a:spcBef>
                <a:spcPts val="10"/>
              </a:spcBef>
              <a:spcAft>
                <a:spcPts val="0"/>
              </a:spcAft>
              <a:buSzPts val="1200"/>
              <a:buFont typeface="Courier New" panose="02070309020205020404" pitchFamily="49" charset="0"/>
              <a:buChar char="o"/>
              <a:tabLst>
                <a:tab pos="751205" algn="l"/>
              </a:tabLst>
            </a:pPr>
            <a:r>
              <a:rPr lang="de-DE" sz="1200" dirty="0">
                <a:latin typeface="Calibri" panose="020F0502020204030204" pitchFamily="34" charset="0"/>
                <a:ea typeface="Courier New" panose="02070309020205020404" pitchFamily="49" charset="0"/>
                <a:cs typeface="Times New Roman" panose="02020603050405020304" pitchFamily="18" charset="0"/>
              </a:rPr>
              <a:t>WPA3</a:t>
            </a:r>
            <a:r>
              <a:rPr lang="de-DE" sz="1200" spc="-30"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hat</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eine</a:t>
            </a:r>
            <a:r>
              <a:rPr lang="de-DE" sz="1200" spc="-1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äquivalente</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kryptografische</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Stärke</a:t>
            </a:r>
            <a:r>
              <a:rPr lang="de-DE" sz="1200" spc="-30"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von</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192-Bit</a:t>
            </a:r>
            <a:r>
              <a:rPr lang="de-DE" sz="1200" spc="-20"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im</a:t>
            </a:r>
            <a:r>
              <a:rPr lang="de-DE" sz="1200" spc="-3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WPA3</a:t>
            </a:r>
            <a:r>
              <a:rPr lang="de-DE" sz="1200" spc="-10" dirty="0">
                <a:latin typeface="Calibri" panose="020F0502020204030204" pitchFamily="34" charset="0"/>
                <a:ea typeface="Courier New" panose="02070309020205020404" pitchFamily="49" charset="0"/>
                <a:cs typeface="Times New Roman" panose="02020603050405020304" pitchFamily="18" charset="0"/>
              </a:rPr>
              <a:t> </a:t>
            </a:r>
            <a:r>
              <a:rPr lang="de-DE" sz="1200" dirty="0">
                <a:latin typeface="Calibri" panose="020F0502020204030204" pitchFamily="34" charset="0"/>
                <a:ea typeface="Courier New" panose="02070309020205020404" pitchFamily="49" charset="0"/>
                <a:cs typeface="Times New Roman" panose="02020603050405020304" pitchFamily="18" charset="0"/>
              </a:rPr>
              <a:t>-</a:t>
            </a:r>
            <a:r>
              <a:rPr lang="de-DE" sz="1200" spc="215" dirty="0">
                <a:latin typeface="Times New Roman" panose="02020603050405020304" pitchFamily="18"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Enterprise</a:t>
            </a:r>
            <a:r>
              <a:rPr lang="de-DE" sz="1200" spc="-4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Mode</a:t>
            </a:r>
            <a:endParaRPr lang="de-DE" sz="1200" dirty="0">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55"/>
              </a:lnSpc>
              <a:spcBef>
                <a:spcPts val="25"/>
              </a:spcBef>
              <a:buSzPts val="1200"/>
              <a:buFont typeface="Microsoft Sans Serif" panose="020B0604020202020204" pitchFamily="34" charset="0"/>
              <a:buChar char="▪"/>
              <a:tabLst>
                <a:tab pos="1208405" algn="l"/>
              </a:tabLst>
            </a:pPr>
            <a:r>
              <a:rPr lang="de-DE" sz="1200" dirty="0">
                <a:latin typeface="Calibri" panose="020F0502020204030204" pitchFamily="34" charset="0"/>
                <a:ea typeface="Microsoft Sans Serif" panose="020B0604020202020204" pitchFamily="34" charset="0"/>
                <a:cs typeface="Times New Roman" panose="02020603050405020304" pitchFamily="18" charset="0"/>
              </a:rPr>
              <a:t>WPA3</a:t>
            </a:r>
            <a:r>
              <a:rPr lang="de-DE" sz="1200" spc="-5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a:t>
            </a:r>
            <a:r>
              <a:rPr lang="de-DE" sz="1200" spc="-4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Unternehmensmodus</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1600200" marR="817880" lvl="3" indent="-228600">
              <a:lnSpc>
                <a:spcPct val="103000"/>
              </a:lnSpc>
              <a:spcAft>
                <a:spcPts val="0"/>
              </a:spcAft>
              <a:buSzPts val="1200"/>
              <a:buFont typeface="Symbol" panose="05050102010706020507" pitchFamily="18" charset="2"/>
              <a:buChar char=""/>
              <a:tabLst>
                <a:tab pos="1666240" algn="l"/>
              </a:tabLst>
            </a:pPr>
            <a:r>
              <a:rPr lang="de-DE" sz="1200" spc="-5" dirty="0">
                <a:latin typeface="Calibri" panose="020F0502020204030204" pitchFamily="34" charset="0"/>
                <a:ea typeface="Symbol" panose="05050102010706020507" pitchFamily="18" charset="2"/>
                <a:cs typeface="Times New Roman" panose="02020603050405020304" pitchFamily="18" charset="0"/>
              </a:rPr>
              <a:t>AES-256-Verschlüsselung</a:t>
            </a:r>
            <a:r>
              <a:rPr lang="de-DE" sz="1200" spc="-35" dirty="0">
                <a:latin typeface="Calibri" panose="020F0502020204030204" pitchFamily="34" charset="0"/>
                <a:ea typeface="Symbol" panose="05050102010706020507" pitchFamily="18" charset="2"/>
                <a:cs typeface="Times New Roman" panose="02020603050405020304" pitchFamily="18" charset="0"/>
              </a:rPr>
              <a:t> </a:t>
            </a:r>
            <a:r>
              <a:rPr lang="de-DE" sz="1200" dirty="0">
                <a:latin typeface="Calibri" panose="020F0502020204030204" pitchFamily="34" charset="0"/>
                <a:ea typeface="Symbol" panose="05050102010706020507" pitchFamily="18" charset="2"/>
                <a:cs typeface="Times New Roman" panose="02020603050405020304" pitchFamily="18" charset="0"/>
              </a:rPr>
              <a:t>mit</a:t>
            </a:r>
            <a:r>
              <a:rPr lang="de-DE" sz="1200" spc="-20"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einem</a:t>
            </a:r>
            <a:r>
              <a:rPr lang="de-DE" sz="1200" spc="-20"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SHA-384-Hash</a:t>
            </a:r>
            <a:r>
              <a:rPr lang="de-DE" sz="1200" spc="-20"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zur</a:t>
            </a:r>
            <a:r>
              <a:rPr lang="de-DE" sz="1200" spc="255" dirty="0">
                <a:latin typeface="Times New Roman" panose="02020603050405020304" pitchFamily="18"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Integritätsprüfung</a:t>
            </a:r>
            <a:endParaRPr lang="de-DE" sz="1200" dirty="0">
              <a:latin typeface="Calibri" panose="020F0502020204030204" pitchFamily="34" charset="0"/>
              <a:ea typeface="Symbol" panose="05050102010706020507" pitchFamily="18" charset="2"/>
              <a:cs typeface="Times New Roman" panose="02020603050405020304" pitchFamily="18" charset="0"/>
            </a:endParaRPr>
          </a:p>
          <a:p>
            <a:pPr marL="1143000" lvl="2" indent="-228600">
              <a:lnSpc>
                <a:spcPts val="1385"/>
              </a:lnSpc>
              <a:buSzPts val="1200"/>
              <a:buFont typeface="Microsoft Sans Serif" panose="020B0604020202020204" pitchFamily="34" charset="0"/>
              <a:buChar char="▪"/>
              <a:tabLst>
                <a:tab pos="1208405" algn="l"/>
              </a:tabLst>
            </a:pPr>
            <a:r>
              <a:rPr lang="de-DE" sz="1200" dirty="0">
                <a:latin typeface="Calibri" panose="020F0502020204030204" pitchFamily="34" charset="0"/>
                <a:ea typeface="Microsoft Sans Serif" panose="020B0604020202020204" pitchFamily="34" charset="0"/>
                <a:cs typeface="Times New Roman" panose="02020603050405020304" pitchFamily="18" charset="0"/>
              </a:rPr>
              <a:t>WPA3</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Persönlicher</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Modus</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1600200" marR="1031875" lvl="3" indent="-228600">
              <a:spcBef>
                <a:spcPts val="5"/>
              </a:spcBef>
              <a:spcAft>
                <a:spcPts val="0"/>
              </a:spcAft>
              <a:buSzPts val="1200"/>
              <a:buFont typeface="Symbol" panose="05050102010706020507" pitchFamily="18" charset="2"/>
              <a:buChar char=""/>
              <a:tabLst>
                <a:tab pos="1666240" algn="l"/>
              </a:tabLst>
            </a:pPr>
            <a:r>
              <a:rPr lang="de-DE" sz="1200" spc="-5" dirty="0">
                <a:latin typeface="Calibri" panose="020F0502020204030204" pitchFamily="34" charset="0"/>
                <a:ea typeface="Symbol" panose="05050102010706020507" pitchFamily="18" charset="2"/>
                <a:cs typeface="Times New Roman" panose="02020603050405020304" pitchFamily="18" charset="0"/>
              </a:rPr>
              <a:t>CCMP-128</a:t>
            </a:r>
            <a:r>
              <a:rPr lang="de-DE" sz="1200" spc="-20" dirty="0">
                <a:latin typeface="Calibri" panose="020F0502020204030204" pitchFamily="34" charset="0"/>
                <a:ea typeface="Symbol" panose="05050102010706020507" pitchFamily="18" charset="2"/>
                <a:cs typeface="Times New Roman" panose="02020603050405020304" pitchFamily="18" charset="0"/>
              </a:rPr>
              <a:t> </a:t>
            </a:r>
            <a:r>
              <a:rPr lang="de-DE" sz="1200" dirty="0">
                <a:latin typeface="Calibri" panose="020F0502020204030204" pitchFamily="34" charset="0"/>
                <a:ea typeface="Symbol" panose="05050102010706020507" pitchFamily="18" charset="2"/>
                <a:cs typeface="Times New Roman" panose="02020603050405020304" pitchFamily="18" charset="0"/>
              </a:rPr>
              <a:t>als</a:t>
            </a:r>
            <a:r>
              <a:rPr lang="de-DE" sz="1200" spc="-35"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Mindestverschlüsselung,</a:t>
            </a:r>
            <a:r>
              <a:rPr lang="de-DE" sz="1200" spc="-20"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die</a:t>
            </a:r>
            <a:r>
              <a:rPr lang="de-DE" sz="1200" spc="-30" dirty="0">
                <a:latin typeface="Calibri" panose="020F0502020204030204" pitchFamily="34" charset="0"/>
                <a:ea typeface="Symbol" panose="05050102010706020507" pitchFamily="18" charset="2"/>
                <a:cs typeface="Times New Roman" panose="02020603050405020304" pitchFamily="18" charset="0"/>
              </a:rPr>
              <a:t> </a:t>
            </a:r>
            <a:r>
              <a:rPr lang="de-DE" sz="1200" dirty="0">
                <a:latin typeface="Calibri" panose="020F0502020204030204" pitchFamily="34" charset="0"/>
                <a:ea typeface="Symbol" panose="05050102010706020507" pitchFamily="18" charset="2"/>
                <a:cs typeface="Times New Roman" panose="02020603050405020304" pitchFamily="18" charset="0"/>
              </a:rPr>
              <a:t>für</a:t>
            </a:r>
            <a:r>
              <a:rPr lang="de-DE" sz="1200" spc="-35"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eine</a:t>
            </a:r>
            <a:r>
              <a:rPr lang="de-DE" sz="1200" spc="235" dirty="0">
                <a:latin typeface="Times New Roman" panose="02020603050405020304" pitchFamily="18"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sichere</a:t>
            </a:r>
            <a:r>
              <a:rPr lang="de-DE" sz="1200" spc="-25"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Verbindung</a:t>
            </a:r>
            <a:r>
              <a:rPr lang="de-DE" sz="1200" spc="-35"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erforderlich</a:t>
            </a:r>
            <a:r>
              <a:rPr lang="de-DE" sz="1200" spc="-30"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ist</a:t>
            </a:r>
            <a:endParaRPr lang="de-DE" sz="1200" dirty="0">
              <a:latin typeface="Calibri" panose="020F0502020204030204" pitchFamily="34" charset="0"/>
              <a:ea typeface="Symbol" panose="05050102010706020507" pitchFamily="18" charset="2"/>
              <a:cs typeface="Times New Roman" panose="02020603050405020304" pitchFamily="18" charset="0"/>
            </a:endParaRPr>
          </a:p>
          <a:p>
            <a:pPr marL="1600200" marR="403225" lvl="3" indent="-228600">
              <a:spcAft>
                <a:spcPts val="0"/>
              </a:spcAft>
              <a:buSzPts val="1200"/>
              <a:buFont typeface="Symbol" panose="05050102010706020507" pitchFamily="18" charset="2"/>
              <a:buChar char=""/>
              <a:tabLst>
                <a:tab pos="1666240" algn="l"/>
              </a:tabLst>
            </a:pPr>
            <a:r>
              <a:rPr lang="de-DE" sz="1200" dirty="0">
                <a:latin typeface="Calibri" panose="020F0502020204030204" pitchFamily="34" charset="0"/>
                <a:ea typeface="Symbol" panose="05050102010706020507" pitchFamily="18" charset="2"/>
                <a:cs typeface="Times New Roman" panose="02020603050405020304" pitchFamily="18" charset="0"/>
              </a:rPr>
              <a:t>Größte</a:t>
            </a:r>
            <a:r>
              <a:rPr lang="de-DE" sz="1200" spc="-30"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Verbesserung</a:t>
            </a:r>
            <a:r>
              <a:rPr lang="de-DE" sz="1200" spc="-20" dirty="0">
                <a:latin typeface="Calibri" panose="020F0502020204030204" pitchFamily="34" charset="0"/>
                <a:ea typeface="Symbol" panose="05050102010706020507" pitchFamily="18" charset="2"/>
                <a:cs typeface="Times New Roman" panose="02020603050405020304" pitchFamily="18" charset="0"/>
              </a:rPr>
              <a:t> </a:t>
            </a:r>
            <a:r>
              <a:rPr lang="de-DE" sz="1200" spc="-10" dirty="0">
                <a:latin typeface="Calibri" panose="020F0502020204030204" pitchFamily="34" charset="0"/>
                <a:ea typeface="Symbol" panose="05050102010706020507" pitchFamily="18" charset="2"/>
                <a:cs typeface="Times New Roman" panose="02020603050405020304" pitchFamily="18" charset="0"/>
              </a:rPr>
              <a:t>in</a:t>
            </a:r>
            <a:r>
              <a:rPr lang="de-DE" sz="1200" spc="-30" dirty="0">
                <a:latin typeface="Calibri" panose="020F0502020204030204" pitchFamily="34" charset="0"/>
                <a:ea typeface="Symbol" panose="05050102010706020507" pitchFamily="18" charset="2"/>
                <a:cs typeface="Times New Roman" panose="02020603050405020304" pitchFamily="18" charset="0"/>
              </a:rPr>
              <a:t> </a:t>
            </a:r>
            <a:r>
              <a:rPr lang="de-DE" sz="1200" dirty="0">
                <a:latin typeface="Calibri" panose="020F0502020204030204" pitchFamily="34" charset="0"/>
                <a:ea typeface="Symbol" panose="05050102010706020507" pitchFamily="18" charset="2"/>
                <a:cs typeface="Times New Roman" panose="02020603050405020304" pitchFamily="18" charset="0"/>
              </a:rPr>
              <a:t>WPA3</a:t>
            </a:r>
            <a:r>
              <a:rPr lang="de-DE" sz="1200" spc="-20"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ist</a:t>
            </a:r>
            <a:r>
              <a:rPr lang="de-DE" sz="1200" spc="-15"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der</a:t>
            </a:r>
            <a:r>
              <a:rPr lang="de-DE" sz="1200" spc="-20"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Wegfall</a:t>
            </a:r>
            <a:r>
              <a:rPr lang="de-DE" sz="1200" spc="-30"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des</a:t>
            </a:r>
            <a:r>
              <a:rPr lang="de-DE" sz="1200" spc="5" dirty="0">
                <a:latin typeface="Calibri" panose="020F0502020204030204" pitchFamily="34" charset="0"/>
                <a:ea typeface="Symbol" panose="05050102010706020507" pitchFamily="18" charset="2"/>
                <a:cs typeface="Times New Roman" panose="02020603050405020304" pitchFamily="18" charset="0"/>
              </a:rPr>
              <a:t> </a:t>
            </a:r>
            <a:r>
              <a:rPr lang="de-DE" sz="1200" spc="-10" dirty="0" err="1">
                <a:latin typeface="Calibri" panose="020F0502020204030204" pitchFamily="34" charset="0"/>
                <a:ea typeface="Symbol" panose="05050102010706020507" pitchFamily="18" charset="2"/>
                <a:cs typeface="Times New Roman" panose="02020603050405020304" pitchFamily="18" charset="0"/>
              </a:rPr>
              <a:t>Pre-Shared</a:t>
            </a:r>
            <a:r>
              <a:rPr lang="de-DE" sz="1200" spc="235" dirty="0">
                <a:latin typeface="Times New Roman" panose="02020603050405020304" pitchFamily="18" charset="0"/>
                <a:ea typeface="Symbol" panose="05050102010706020507" pitchFamily="18" charset="2"/>
                <a:cs typeface="Times New Roman" panose="02020603050405020304" pitchFamily="18" charset="0"/>
              </a:rPr>
              <a:t> </a:t>
            </a:r>
            <a:r>
              <a:rPr lang="de-DE" sz="1200" dirty="0">
                <a:latin typeface="Calibri" panose="020F0502020204030204" pitchFamily="34" charset="0"/>
                <a:ea typeface="Symbol" panose="05050102010706020507" pitchFamily="18" charset="2"/>
                <a:cs typeface="Times New Roman" panose="02020603050405020304" pitchFamily="18" charset="0"/>
              </a:rPr>
              <a:t>Key</a:t>
            </a:r>
            <a:r>
              <a:rPr lang="de-DE" sz="1200" spc="-45"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(PSK)-Austausches</a:t>
            </a:r>
            <a:endParaRPr lang="de-DE" sz="1200" dirty="0">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0"/>
              </a:lnSpc>
              <a:spcBef>
                <a:spcPts val="45"/>
              </a:spcBef>
              <a:spcAft>
                <a:spcPts val="0"/>
              </a:spcAft>
              <a:buSzPts val="1200"/>
              <a:buFont typeface="Courier New" panose="02070309020205020404" pitchFamily="49" charset="0"/>
              <a:buChar char="o"/>
              <a:tabLst>
                <a:tab pos="751205" algn="l"/>
              </a:tabLst>
            </a:pPr>
            <a:r>
              <a:rPr lang="de-DE" sz="1200" spc="-5" dirty="0">
                <a:latin typeface="Calibri" panose="020F0502020204030204" pitchFamily="34" charset="0"/>
                <a:ea typeface="Courier New" panose="02070309020205020404" pitchFamily="49" charset="0"/>
                <a:cs typeface="Times New Roman" panose="02020603050405020304" pitchFamily="18" charset="0"/>
              </a:rPr>
              <a:t>Simultane</a:t>
            </a:r>
            <a:r>
              <a:rPr lang="de-DE" sz="1200" spc="-2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Authentifizierung</a:t>
            </a:r>
            <a:r>
              <a:rPr lang="de-DE" sz="1200" spc="-1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von</a:t>
            </a:r>
            <a:r>
              <a:rPr lang="de-DE" sz="1200" spc="-1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Gleichen</a:t>
            </a:r>
            <a:r>
              <a:rPr lang="de-DE" sz="1200" spc="-1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(SAE)</a:t>
            </a:r>
            <a:endParaRPr lang="de-DE" sz="1200" dirty="0">
              <a:latin typeface="Calibri" panose="020F0502020204030204" pitchFamily="34" charset="0"/>
              <a:ea typeface="Courier New" panose="02070309020205020404" pitchFamily="49" charset="0"/>
              <a:cs typeface="Times New Roman" panose="02020603050405020304" pitchFamily="18" charset="0"/>
            </a:endParaRPr>
          </a:p>
          <a:p>
            <a:pPr marL="1143000" marR="616585" lvl="2" indent="-228600">
              <a:lnSpc>
                <a:spcPct val="98000"/>
              </a:lnSpc>
              <a:buSzPts val="1200"/>
              <a:buFont typeface="Microsoft Sans Serif" panose="020B0604020202020204" pitchFamily="34" charset="0"/>
              <a:buChar char="▪"/>
              <a:tabLst>
                <a:tab pos="1208405" algn="l"/>
              </a:tabLst>
            </a:pPr>
            <a:r>
              <a:rPr lang="de-DE" sz="1200" spc="-5" dirty="0">
                <a:latin typeface="Calibri" panose="020F0502020204030204" pitchFamily="34" charset="0"/>
                <a:ea typeface="Microsoft Sans Serif" panose="020B0604020202020204" pitchFamily="34" charset="0"/>
                <a:cs typeface="Times New Roman" panose="02020603050405020304" pitchFamily="18" charset="0"/>
              </a:rPr>
              <a:t>Ein</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sicheres</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passwortbasiertes</a:t>
            </a:r>
            <a:r>
              <a:rPr lang="de-DE"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Authentifizierungs-</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und</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passwort-</a:t>
            </a:r>
            <a:r>
              <a:rPr lang="de-DE" sz="1200" spc="325" dirty="0">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authentifiziertes</a:t>
            </a:r>
            <a:r>
              <a:rPr lang="de-DE" sz="1200" spc="-9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Schlüsselvereinbarungsverfahren</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8405" algn="l"/>
              </a:tabLst>
            </a:pPr>
            <a:r>
              <a:rPr lang="de-DE" sz="1200" spc="-5" dirty="0">
                <a:latin typeface="Calibri" panose="020F0502020204030204" pitchFamily="34" charset="0"/>
                <a:ea typeface="Microsoft Sans Serif" panose="020B0604020202020204" pitchFamily="34" charset="0"/>
                <a:cs typeface="Times New Roman" panose="02020603050405020304" pitchFamily="18" charset="0"/>
              </a:rPr>
              <a:t>Simultane</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Authentifizierung</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von</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Gleichen</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(SAE)</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bietet</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Vorwärtsgeheimnis (Forward-Secret-Key)</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45"/>
              </a:spcBef>
              <a:spcAft>
                <a:spcPts val="0"/>
              </a:spcAft>
              <a:buSzPts val="1200"/>
              <a:buFont typeface="Courier New" panose="02070309020205020404" pitchFamily="49" charset="0"/>
              <a:buChar char="o"/>
              <a:tabLst>
                <a:tab pos="751205" algn="l"/>
              </a:tabLst>
            </a:pPr>
            <a:r>
              <a:rPr lang="de-DE" sz="1200" dirty="0">
                <a:latin typeface="Calibri" panose="020F0502020204030204" pitchFamily="34" charset="0"/>
                <a:ea typeface="Courier New" panose="02070309020205020404" pitchFamily="49" charset="0"/>
                <a:cs typeface="Times New Roman" panose="02020603050405020304" pitchFamily="18" charset="0"/>
              </a:rPr>
              <a:t>Perfekte</a:t>
            </a:r>
            <a:r>
              <a:rPr lang="de-DE" sz="1200" spc="-80"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Forward Secrecy</a:t>
            </a:r>
            <a:r>
              <a:rPr lang="de-DE" sz="1200" spc="-7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oder</a:t>
            </a:r>
            <a:r>
              <a:rPr lang="de-DE" sz="1200" spc="-85" dirty="0">
                <a:latin typeface="Calibri" panose="020F0502020204030204" pitchFamily="34" charset="0"/>
                <a:ea typeface="Courier New" panose="02070309020205020404" pitchFamily="49" charset="0"/>
                <a:cs typeface="Times New Roman" panose="02020603050405020304" pitchFamily="18" charset="0"/>
              </a:rPr>
              <a:t> </a:t>
            </a:r>
            <a:r>
              <a:rPr lang="de-DE" sz="1200" spc="-5" dirty="0">
                <a:latin typeface="Calibri" panose="020F0502020204030204" pitchFamily="34" charset="0"/>
                <a:ea typeface="Courier New" panose="02070309020205020404" pitchFamily="49" charset="0"/>
                <a:cs typeface="Times New Roman" panose="02020603050405020304" pitchFamily="18" charset="0"/>
              </a:rPr>
              <a:t>einfache Forward Secrecy</a:t>
            </a:r>
            <a:r>
              <a:rPr lang="de-DE" sz="1200" spc="-75" dirty="0">
                <a:latin typeface="Calibri" panose="020F0502020204030204" pitchFamily="34" charset="0"/>
                <a:ea typeface="Courier New" panose="02070309020205020404" pitchFamily="49" charset="0"/>
                <a:cs typeface="Times New Roman" panose="02020603050405020304" pitchFamily="18" charset="0"/>
              </a:rPr>
              <a:t> </a:t>
            </a:r>
            <a:endParaRPr lang="de-DE" sz="1200" dirty="0">
              <a:latin typeface="Calibri" panose="020F0502020204030204" pitchFamily="34" charset="0"/>
              <a:ea typeface="Courier New" panose="02070309020205020404" pitchFamily="49" charset="0"/>
              <a:cs typeface="Times New Roman" panose="02020603050405020304" pitchFamily="18" charset="0"/>
            </a:endParaRPr>
          </a:p>
          <a:p>
            <a:pPr marL="1143000" marR="262255" lvl="2" indent="-228600">
              <a:lnSpc>
                <a:spcPct val="99000"/>
              </a:lnSpc>
              <a:buSzPts val="1200"/>
              <a:buFont typeface="Microsoft Sans Serif" panose="020B0604020202020204" pitchFamily="34" charset="0"/>
              <a:buChar char="▪"/>
              <a:tabLst>
                <a:tab pos="1208405" algn="l"/>
              </a:tabLst>
            </a:pPr>
            <a:r>
              <a:rPr lang="de-DE" sz="1200" dirty="0">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Funktion</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von</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 Schlüsselvereinbarungsprotokollen (wie</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SAE),</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5" dirty="0">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sicherstellt,</a:t>
            </a:r>
            <a:r>
              <a:rPr lang="de-DE" sz="1200" spc="-4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dass</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Sitzungsschlüssel</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nicht</a:t>
            </a:r>
            <a:r>
              <a:rPr lang="de-DE"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kompromittiert</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werden,</a:t>
            </a:r>
            <a:r>
              <a:rPr lang="de-DE"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selbst</a:t>
            </a:r>
            <a:r>
              <a:rPr lang="de-DE" sz="1200" spc="265" dirty="0">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wenn</a:t>
            </a:r>
            <a:r>
              <a:rPr lang="de-DE" sz="1200" spc="-4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die</a:t>
            </a:r>
            <a:r>
              <a:rPr lang="de-DE"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beim</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Sitzungsschlüsselaustausch</a:t>
            </a:r>
            <a:r>
              <a:rPr lang="de-DE" sz="1200" spc="-4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verwendeten</a:t>
            </a:r>
            <a:r>
              <a:rPr lang="de-DE" sz="1200" spc="165" dirty="0">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Langzeitgeheimnisse (</a:t>
            </a:r>
            <a:r>
              <a:rPr lang="de-DE" sz="1200" spc="-5" dirty="0" err="1">
                <a:latin typeface="Calibri" panose="020F0502020204030204" pitchFamily="34" charset="0"/>
                <a:ea typeface="Microsoft Sans Serif" panose="020B0604020202020204" pitchFamily="34" charset="0"/>
                <a:cs typeface="Times New Roman" panose="02020603050405020304" pitchFamily="18" charset="0"/>
              </a:rPr>
              <a:t>longterm</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 Secret Key)</a:t>
            </a:r>
            <a:r>
              <a:rPr lang="de-DE" sz="1200" spc="-7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kompromittiert</a:t>
            </a:r>
            <a:r>
              <a:rPr lang="de-DE" sz="1200" spc="-6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werden</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1600200" marR="222250" lvl="3" indent="-228600">
              <a:spcBef>
                <a:spcPts val="10"/>
              </a:spcBef>
              <a:spcAft>
                <a:spcPts val="0"/>
              </a:spcAft>
              <a:buSzPts val="1200"/>
              <a:buFont typeface="Symbol" panose="05050102010706020507" pitchFamily="18" charset="2"/>
              <a:buChar char=""/>
              <a:tabLst>
                <a:tab pos="1666240" algn="l"/>
              </a:tabLst>
            </a:pPr>
            <a:r>
              <a:rPr lang="de-DE" sz="1200" dirty="0">
                <a:latin typeface="Calibri" panose="020F0502020204030204" pitchFamily="34" charset="0"/>
                <a:ea typeface="Symbol" panose="05050102010706020507" pitchFamily="18" charset="2"/>
                <a:cs typeface="Times New Roman" panose="02020603050405020304" pitchFamily="18" charset="0"/>
              </a:rPr>
              <a:t>Der</a:t>
            </a:r>
            <a:r>
              <a:rPr lang="de-DE" sz="1200" spc="-15" dirty="0">
                <a:latin typeface="Calibri" panose="020F0502020204030204" pitchFamily="34" charset="0"/>
                <a:ea typeface="Symbol" panose="05050102010706020507" pitchFamily="18" charset="2"/>
                <a:cs typeface="Times New Roman" panose="02020603050405020304" pitchFamily="18" charset="0"/>
              </a:rPr>
              <a:t> </a:t>
            </a:r>
            <a:r>
              <a:rPr lang="de-DE" sz="1200" spc="-10" dirty="0">
                <a:latin typeface="Calibri" panose="020F0502020204030204" pitchFamily="34" charset="0"/>
                <a:ea typeface="Symbol" panose="05050102010706020507" pitchFamily="18" charset="2"/>
                <a:cs typeface="Times New Roman" panose="02020603050405020304" pitchFamily="18" charset="0"/>
              </a:rPr>
              <a:t>AP</a:t>
            </a:r>
            <a:r>
              <a:rPr lang="de-DE" sz="1200" spc="-25" dirty="0">
                <a:latin typeface="Calibri" panose="020F0502020204030204" pitchFamily="34" charset="0"/>
                <a:ea typeface="Symbol" panose="05050102010706020507" pitchFamily="18" charset="2"/>
                <a:cs typeface="Times New Roman" panose="02020603050405020304" pitchFamily="18" charset="0"/>
              </a:rPr>
              <a:t> </a:t>
            </a:r>
            <a:r>
              <a:rPr lang="de-DE" sz="1200" dirty="0">
                <a:latin typeface="Calibri" panose="020F0502020204030204" pitchFamily="34" charset="0"/>
                <a:ea typeface="Symbol" panose="05050102010706020507" pitchFamily="18" charset="2"/>
                <a:cs typeface="Times New Roman" panose="02020603050405020304" pitchFamily="18" charset="0"/>
              </a:rPr>
              <a:t>und</a:t>
            </a:r>
            <a:r>
              <a:rPr lang="de-DE" sz="1200" spc="-20"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der</a:t>
            </a:r>
            <a:r>
              <a:rPr lang="de-DE" sz="1200" spc="-15"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Client</a:t>
            </a:r>
            <a:r>
              <a:rPr lang="de-DE" sz="1200" spc="-15"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verwenden</a:t>
            </a:r>
            <a:r>
              <a:rPr lang="de-DE" sz="1200" spc="-15"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ein</a:t>
            </a:r>
            <a:r>
              <a:rPr lang="de-DE" sz="1200" spc="-15"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Public-Key-System,</a:t>
            </a:r>
            <a:r>
              <a:rPr lang="de-DE" sz="1200" spc="-15"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um</a:t>
            </a:r>
            <a:r>
              <a:rPr lang="de-DE" sz="1200" spc="-10"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ein</a:t>
            </a:r>
            <a:r>
              <a:rPr lang="de-DE" sz="1200" spc="245" dirty="0">
                <a:latin typeface="Times New Roman" panose="02020603050405020304" pitchFamily="18" charset="0"/>
                <a:ea typeface="Symbol" panose="05050102010706020507" pitchFamily="18" charset="2"/>
                <a:cs typeface="Times New Roman" panose="02020603050405020304" pitchFamily="18" charset="0"/>
              </a:rPr>
              <a:t> </a:t>
            </a:r>
            <a:r>
              <a:rPr lang="de-DE" sz="1200" dirty="0">
                <a:latin typeface="Calibri" panose="020F0502020204030204" pitchFamily="34" charset="0"/>
                <a:ea typeface="Symbol" panose="05050102010706020507" pitchFamily="18" charset="2"/>
                <a:cs typeface="Times New Roman" panose="02020603050405020304" pitchFamily="18" charset="0"/>
              </a:rPr>
              <a:t>Paar</a:t>
            </a:r>
            <a:r>
              <a:rPr lang="de-DE" sz="1200" spc="-20"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von</a:t>
            </a:r>
            <a:r>
              <a:rPr lang="de-DE" sz="1200" spc="-15"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Langzeitschlüsseln</a:t>
            </a:r>
            <a:r>
              <a:rPr lang="de-DE" sz="1200" spc="-20" dirty="0">
                <a:latin typeface="Calibri" panose="020F0502020204030204" pitchFamily="34" charset="0"/>
                <a:ea typeface="Symbol" panose="05050102010706020507" pitchFamily="18" charset="2"/>
                <a:cs typeface="Times New Roman" panose="02020603050405020304" pitchFamily="18" charset="0"/>
              </a:rPr>
              <a:t> </a:t>
            </a:r>
            <a:r>
              <a:rPr lang="de-DE" sz="1200" dirty="0">
                <a:latin typeface="Calibri" panose="020F0502020204030204" pitchFamily="34" charset="0"/>
                <a:ea typeface="Symbol" panose="05050102010706020507" pitchFamily="18" charset="2"/>
                <a:cs typeface="Times New Roman" panose="02020603050405020304" pitchFamily="18" charset="0"/>
              </a:rPr>
              <a:t>zu</a:t>
            </a:r>
            <a:r>
              <a:rPr lang="de-DE" sz="1200" spc="-25"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erzeugen</a:t>
            </a:r>
            <a:endParaRPr lang="de-DE" sz="1200" dirty="0">
              <a:latin typeface="Calibri" panose="020F0502020204030204" pitchFamily="34" charset="0"/>
              <a:ea typeface="Symbol" panose="05050102010706020507" pitchFamily="18" charset="2"/>
              <a:cs typeface="Times New Roman" panose="02020603050405020304" pitchFamily="18" charset="0"/>
            </a:endParaRPr>
          </a:p>
          <a:p>
            <a:pPr marL="1600200" marR="222250" lvl="3" indent="-228600">
              <a:spcBef>
                <a:spcPts val="5"/>
              </a:spcBef>
              <a:spcAft>
                <a:spcPts val="0"/>
              </a:spcAft>
              <a:buSzPts val="1200"/>
              <a:buFont typeface="Symbol" panose="05050102010706020507" pitchFamily="18" charset="2"/>
              <a:buChar char=""/>
              <a:tabLst>
                <a:tab pos="1666240" algn="l"/>
              </a:tabLst>
            </a:pPr>
            <a:r>
              <a:rPr lang="de-DE" sz="1200" dirty="0">
                <a:latin typeface="Calibri" panose="020F0502020204030204" pitchFamily="34" charset="0"/>
                <a:ea typeface="Symbol" panose="05050102010706020507" pitchFamily="18" charset="2"/>
                <a:cs typeface="Times New Roman" panose="02020603050405020304" pitchFamily="18" charset="0"/>
              </a:rPr>
              <a:t>Der</a:t>
            </a:r>
            <a:r>
              <a:rPr lang="de-DE" sz="1200" spc="-20" dirty="0">
                <a:latin typeface="Calibri" panose="020F0502020204030204" pitchFamily="34" charset="0"/>
                <a:ea typeface="Symbol" panose="05050102010706020507" pitchFamily="18" charset="2"/>
                <a:cs typeface="Times New Roman" panose="02020603050405020304" pitchFamily="18" charset="0"/>
              </a:rPr>
              <a:t> </a:t>
            </a:r>
            <a:r>
              <a:rPr lang="de-DE" sz="1200" spc="-10" dirty="0">
                <a:latin typeface="Calibri" panose="020F0502020204030204" pitchFamily="34" charset="0"/>
                <a:ea typeface="Symbol" panose="05050102010706020507" pitchFamily="18" charset="2"/>
                <a:cs typeface="Times New Roman" panose="02020603050405020304" pitchFamily="18" charset="0"/>
              </a:rPr>
              <a:t>AP</a:t>
            </a:r>
            <a:r>
              <a:rPr lang="de-DE" sz="1200" spc="-25" dirty="0">
                <a:latin typeface="Calibri" panose="020F0502020204030204" pitchFamily="34" charset="0"/>
                <a:ea typeface="Symbol" panose="05050102010706020507" pitchFamily="18" charset="2"/>
                <a:cs typeface="Times New Roman" panose="02020603050405020304" pitchFamily="18" charset="0"/>
              </a:rPr>
              <a:t> </a:t>
            </a:r>
            <a:r>
              <a:rPr lang="de-DE" sz="1200" dirty="0">
                <a:latin typeface="Calibri" panose="020F0502020204030204" pitchFamily="34" charset="0"/>
                <a:ea typeface="Symbol" panose="05050102010706020507" pitchFamily="18" charset="2"/>
                <a:cs typeface="Times New Roman" panose="02020603050405020304" pitchFamily="18" charset="0"/>
              </a:rPr>
              <a:t>und</a:t>
            </a:r>
            <a:r>
              <a:rPr lang="de-DE" sz="1200" spc="-30"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der</a:t>
            </a:r>
            <a:r>
              <a:rPr lang="de-DE" sz="1200" spc="-15"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Client</a:t>
            </a:r>
            <a:r>
              <a:rPr lang="de-DE" sz="1200" spc="-25"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tauschen</a:t>
            </a:r>
            <a:r>
              <a:rPr lang="de-DE" sz="1200" spc="-25"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einen </a:t>
            </a:r>
            <a:r>
              <a:rPr lang="de-DE" sz="1200" spc="-10" dirty="0">
                <a:latin typeface="Calibri" panose="020F0502020204030204" pitchFamily="34" charset="0"/>
                <a:ea typeface="Symbol" panose="05050102010706020507" pitchFamily="18" charset="2"/>
                <a:cs typeface="Times New Roman" panose="02020603050405020304" pitchFamily="18" charset="0"/>
              </a:rPr>
              <a:t>einmalig</a:t>
            </a:r>
            <a:r>
              <a:rPr lang="de-DE" sz="1200" spc="-30"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verwendbaren</a:t>
            </a:r>
            <a:r>
              <a:rPr lang="de-DE" sz="1200" spc="265" dirty="0">
                <a:latin typeface="Times New Roman" panose="02020603050405020304" pitchFamily="18"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Sitzungsschlüssel</a:t>
            </a:r>
            <a:r>
              <a:rPr lang="de-DE" sz="1200" spc="-30"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unter</a:t>
            </a:r>
            <a:r>
              <a:rPr lang="de-DE" sz="1200" spc="-20"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Verwendung</a:t>
            </a:r>
            <a:r>
              <a:rPr lang="de-DE" sz="1200" spc="-35" dirty="0">
                <a:latin typeface="Calibri" panose="020F0502020204030204" pitchFamily="34" charset="0"/>
                <a:ea typeface="Symbol" panose="05050102010706020507" pitchFamily="18" charset="2"/>
                <a:cs typeface="Times New Roman" panose="02020603050405020304" pitchFamily="18" charset="0"/>
              </a:rPr>
              <a:t> </a:t>
            </a:r>
            <a:r>
              <a:rPr lang="de-DE" sz="1200" dirty="0">
                <a:latin typeface="Calibri" panose="020F0502020204030204" pitchFamily="34" charset="0"/>
                <a:ea typeface="Symbol" panose="05050102010706020507" pitchFamily="18" charset="2"/>
                <a:cs typeface="Times New Roman" panose="02020603050405020304" pitchFamily="18" charset="0"/>
              </a:rPr>
              <a:t>eines</a:t>
            </a:r>
            <a:r>
              <a:rPr lang="de-DE" sz="1200" spc="-35"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sicheren</a:t>
            </a:r>
            <a:r>
              <a:rPr lang="de-DE" sz="1200" spc="-20"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Algorithmus</a:t>
            </a:r>
            <a:r>
              <a:rPr lang="de-DE" sz="1200" spc="275" dirty="0">
                <a:latin typeface="Times New Roman" panose="02020603050405020304" pitchFamily="18" charset="0"/>
                <a:ea typeface="Symbol" panose="05050102010706020507" pitchFamily="18" charset="2"/>
                <a:cs typeface="Times New Roman" panose="02020603050405020304" pitchFamily="18" charset="0"/>
              </a:rPr>
              <a:t> </a:t>
            </a:r>
            <a:r>
              <a:rPr lang="de-DE" sz="1200" dirty="0">
                <a:latin typeface="Calibri" panose="020F0502020204030204" pitchFamily="34" charset="0"/>
                <a:ea typeface="Symbol" panose="05050102010706020507" pitchFamily="18" charset="2"/>
                <a:cs typeface="Times New Roman" panose="02020603050405020304" pitchFamily="18" charset="0"/>
              </a:rPr>
              <a:t>wie</a:t>
            </a:r>
            <a:r>
              <a:rPr lang="de-DE" sz="1200" spc="-40" dirty="0">
                <a:latin typeface="Calibri" panose="020F0502020204030204" pitchFamily="34" charset="0"/>
                <a:ea typeface="Symbol" panose="05050102010706020507" pitchFamily="18" charset="2"/>
                <a:cs typeface="Times New Roman" panose="02020603050405020304" pitchFamily="18" charset="0"/>
              </a:rPr>
              <a:t> </a:t>
            </a:r>
            <a:r>
              <a:rPr lang="de-DE" sz="1200" spc="-10" dirty="0">
                <a:latin typeface="Calibri" panose="020F0502020204030204" pitchFamily="34" charset="0"/>
                <a:ea typeface="Symbol" panose="05050102010706020507" pitchFamily="18" charset="2"/>
                <a:cs typeface="Times New Roman" panose="02020603050405020304" pitchFamily="18" charset="0"/>
              </a:rPr>
              <a:t>Diffie-Hellman</a:t>
            </a:r>
            <a:endParaRPr lang="de-DE" sz="1200" dirty="0">
              <a:latin typeface="Calibri" panose="020F0502020204030204" pitchFamily="34" charset="0"/>
              <a:ea typeface="Symbol" panose="05050102010706020507" pitchFamily="18" charset="2"/>
              <a:cs typeface="Times New Roman" panose="02020603050405020304" pitchFamily="18" charset="0"/>
            </a:endParaRPr>
          </a:p>
          <a:p>
            <a:pPr marL="1600200" marR="340995" lvl="3" indent="-228600">
              <a:lnSpc>
                <a:spcPts val="1460"/>
              </a:lnSpc>
              <a:spcBef>
                <a:spcPts val="20"/>
              </a:spcBef>
              <a:spcAft>
                <a:spcPts val="0"/>
              </a:spcAft>
              <a:buSzPts val="1200"/>
              <a:buFont typeface="Symbol" panose="05050102010706020507" pitchFamily="18" charset="2"/>
              <a:buChar char=""/>
              <a:tabLst>
                <a:tab pos="1666240" algn="l"/>
              </a:tabLst>
            </a:pPr>
            <a:r>
              <a:rPr lang="de-DE" sz="1200" dirty="0">
                <a:latin typeface="Calibri" panose="020F0502020204030204" pitchFamily="34" charset="0"/>
                <a:ea typeface="Symbol" panose="05050102010706020507" pitchFamily="18" charset="2"/>
                <a:cs typeface="Times New Roman" panose="02020603050405020304" pitchFamily="18" charset="0"/>
              </a:rPr>
              <a:t>Der</a:t>
            </a:r>
            <a:r>
              <a:rPr lang="de-DE" sz="1200" spc="-20" dirty="0">
                <a:latin typeface="Calibri" panose="020F0502020204030204" pitchFamily="34" charset="0"/>
                <a:ea typeface="Symbol" panose="05050102010706020507" pitchFamily="18" charset="2"/>
                <a:cs typeface="Times New Roman" panose="02020603050405020304" pitchFamily="18" charset="0"/>
              </a:rPr>
              <a:t> </a:t>
            </a:r>
            <a:r>
              <a:rPr lang="de-DE" sz="1200" spc="-10" dirty="0">
                <a:latin typeface="Calibri" panose="020F0502020204030204" pitchFamily="34" charset="0"/>
                <a:ea typeface="Symbol" panose="05050102010706020507" pitchFamily="18" charset="2"/>
                <a:cs typeface="Times New Roman" panose="02020603050405020304" pitchFamily="18" charset="0"/>
              </a:rPr>
              <a:t>AP</a:t>
            </a:r>
            <a:r>
              <a:rPr lang="de-DE" sz="1200" spc="-15"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sendet</a:t>
            </a:r>
            <a:r>
              <a:rPr lang="de-DE" sz="1200" spc="-25" dirty="0">
                <a:latin typeface="Calibri" panose="020F0502020204030204" pitchFamily="34" charset="0"/>
                <a:ea typeface="Symbol" panose="05050102010706020507" pitchFamily="18" charset="2"/>
                <a:cs typeface="Times New Roman" panose="02020603050405020304" pitchFamily="18" charset="0"/>
              </a:rPr>
              <a:t> </a:t>
            </a:r>
            <a:r>
              <a:rPr lang="de-DE" sz="1200" dirty="0">
                <a:latin typeface="Calibri" panose="020F0502020204030204" pitchFamily="34" charset="0"/>
                <a:ea typeface="Symbol" panose="05050102010706020507" pitchFamily="18" charset="2"/>
                <a:cs typeface="Times New Roman" panose="02020603050405020304" pitchFamily="18" charset="0"/>
              </a:rPr>
              <a:t>die</a:t>
            </a:r>
            <a:r>
              <a:rPr lang="de-DE" sz="1200" spc="-15"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Client-Nachrichten</a:t>
            </a:r>
            <a:r>
              <a:rPr lang="de-DE" sz="1200" spc="-20"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und</a:t>
            </a:r>
            <a:r>
              <a:rPr lang="de-DE" sz="1200" spc="-15" dirty="0">
                <a:latin typeface="Calibri" panose="020F0502020204030204" pitchFamily="34" charset="0"/>
                <a:ea typeface="Symbol" panose="05050102010706020507" pitchFamily="18" charset="2"/>
                <a:cs typeface="Times New Roman" panose="02020603050405020304" pitchFamily="18" charset="0"/>
              </a:rPr>
              <a:t> </a:t>
            </a:r>
            <a:r>
              <a:rPr lang="de-DE" sz="1200" spc="-10" dirty="0">
                <a:latin typeface="Calibri" panose="020F0502020204030204" pitchFamily="34" charset="0"/>
                <a:ea typeface="Symbol" panose="05050102010706020507" pitchFamily="18" charset="2"/>
                <a:cs typeface="Times New Roman" panose="02020603050405020304" pitchFamily="18" charset="0"/>
              </a:rPr>
              <a:t>verschlüsselt</a:t>
            </a:r>
            <a:r>
              <a:rPr lang="de-DE" sz="1200" spc="-5" dirty="0">
                <a:latin typeface="Calibri" panose="020F0502020204030204" pitchFamily="34" charset="0"/>
                <a:ea typeface="Symbol" panose="05050102010706020507" pitchFamily="18" charset="2"/>
                <a:cs typeface="Times New Roman" panose="02020603050405020304" pitchFamily="18" charset="0"/>
              </a:rPr>
              <a:t> </a:t>
            </a:r>
            <a:r>
              <a:rPr lang="de-DE" sz="1200" spc="-10" dirty="0">
                <a:latin typeface="Calibri" panose="020F0502020204030204" pitchFamily="34" charset="0"/>
                <a:ea typeface="Symbol" panose="05050102010706020507" pitchFamily="18" charset="2"/>
                <a:cs typeface="Times New Roman" panose="02020603050405020304" pitchFamily="18" charset="0"/>
              </a:rPr>
              <a:t>sie</a:t>
            </a:r>
            <a:r>
              <a:rPr lang="de-DE" sz="1200" spc="-20"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mit</a:t>
            </a:r>
            <a:r>
              <a:rPr lang="de-DE" sz="1200" spc="205" dirty="0">
                <a:latin typeface="Times New Roman" panose="02020603050405020304" pitchFamily="18" charset="0"/>
                <a:ea typeface="Symbol" panose="05050102010706020507" pitchFamily="18" charset="2"/>
                <a:cs typeface="Times New Roman" panose="02020603050405020304" pitchFamily="18" charset="0"/>
              </a:rPr>
              <a:t> </a:t>
            </a:r>
            <a:r>
              <a:rPr lang="de-DE" sz="1200" dirty="0">
                <a:latin typeface="Calibri" panose="020F0502020204030204" pitchFamily="34" charset="0"/>
                <a:ea typeface="Symbol" panose="05050102010706020507" pitchFamily="18" charset="2"/>
                <a:cs typeface="Times New Roman" panose="02020603050405020304" pitchFamily="18" charset="0"/>
              </a:rPr>
              <a:t>dem</a:t>
            </a:r>
            <a:r>
              <a:rPr lang="de-DE" sz="1200" spc="-15" dirty="0">
                <a:latin typeface="Calibri" panose="020F0502020204030204" pitchFamily="34" charset="0"/>
                <a:ea typeface="Symbol" panose="05050102010706020507" pitchFamily="18" charset="2"/>
                <a:cs typeface="Times New Roman" panose="02020603050405020304" pitchFamily="18" charset="0"/>
              </a:rPr>
              <a:t> </a:t>
            </a:r>
            <a:r>
              <a:rPr lang="de-DE" sz="1200" spc="-10" dirty="0">
                <a:latin typeface="Calibri" panose="020F0502020204030204" pitchFamily="34" charset="0"/>
                <a:ea typeface="Symbol" panose="05050102010706020507" pitchFamily="18" charset="2"/>
                <a:cs typeface="Times New Roman" panose="02020603050405020304" pitchFamily="18" charset="0"/>
              </a:rPr>
              <a:t>in </a:t>
            </a:r>
            <a:r>
              <a:rPr lang="de-DE" sz="1200" spc="-5" dirty="0">
                <a:latin typeface="Calibri" panose="020F0502020204030204" pitchFamily="34" charset="0"/>
                <a:ea typeface="Symbol" panose="05050102010706020507" pitchFamily="18" charset="2"/>
                <a:cs typeface="Times New Roman" panose="02020603050405020304" pitchFamily="18" charset="0"/>
              </a:rPr>
              <a:t>Schritt</a:t>
            </a:r>
            <a:r>
              <a:rPr lang="de-DE" sz="1200" spc="-20" dirty="0">
                <a:latin typeface="Calibri" panose="020F0502020204030204" pitchFamily="34" charset="0"/>
                <a:ea typeface="Symbol" panose="05050102010706020507" pitchFamily="18" charset="2"/>
                <a:cs typeface="Times New Roman" panose="02020603050405020304" pitchFamily="18" charset="0"/>
              </a:rPr>
              <a:t> </a:t>
            </a:r>
            <a:r>
              <a:rPr lang="de-DE" sz="1200" dirty="0">
                <a:latin typeface="Calibri" panose="020F0502020204030204" pitchFamily="34" charset="0"/>
                <a:ea typeface="Symbol" panose="05050102010706020507" pitchFamily="18" charset="2"/>
                <a:cs typeface="Times New Roman" panose="02020603050405020304" pitchFamily="18" charset="0"/>
              </a:rPr>
              <a:t>2</a:t>
            </a:r>
            <a:r>
              <a:rPr lang="de-DE" sz="1200" spc="-20"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erstellten</a:t>
            </a:r>
            <a:r>
              <a:rPr lang="de-DE" sz="1200" spc="-10"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Sitzungsschlüssel</a:t>
            </a:r>
            <a:endParaRPr lang="de-DE" sz="1100" dirty="0">
              <a:latin typeface="Calibri" panose="020F0502020204030204" pitchFamily="34" charset="0"/>
              <a:ea typeface="Calibri" panose="020F0502020204030204" pitchFamily="34" charset="0"/>
              <a:cs typeface="Times New Roman" panose="02020603050405020304" pitchFamily="18" charset="0"/>
            </a:endParaRPr>
          </a:p>
          <a:p>
            <a:pPr marL="1600200" marR="859790" lvl="3" indent="-228600">
              <a:spcBef>
                <a:spcPts val="275"/>
              </a:spcBef>
              <a:spcAft>
                <a:spcPts val="0"/>
              </a:spcAft>
              <a:buSzPts val="1200"/>
              <a:buFont typeface="Symbol" panose="05050102010706020507" pitchFamily="18" charset="2"/>
              <a:buChar char=""/>
              <a:tabLst>
                <a:tab pos="1653540" algn="l"/>
              </a:tabLst>
            </a:pPr>
            <a:r>
              <a:rPr lang="de-DE" sz="1200" dirty="0">
                <a:latin typeface="Calibri" panose="020F0502020204030204" pitchFamily="34" charset="0"/>
                <a:ea typeface="Symbol" panose="05050102010706020507" pitchFamily="18" charset="2"/>
                <a:cs typeface="Times New Roman" panose="02020603050405020304" pitchFamily="18" charset="0"/>
              </a:rPr>
              <a:t>Client</a:t>
            </a:r>
            <a:r>
              <a:rPr lang="de-DE" sz="1200" spc="-35"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entschlüsselt</a:t>
            </a:r>
            <a:r>
              <a:rPr lang="de-DE" sz="1200" spc="-30" dirty="0">
                <a:latin typeface="Calibri" panose="020F0502020204030204" pitchFamily="34" charset="0"/>
                <a:ea typeface="Symbol" panose="05050102010706020507" pitchFamily="18" charset="2"/>
                <a:cs typeface="Times New Roman" panose="02020603050405020304" pitchFamily="18" charset="0"/>
              </a:rPr>
              <a:t> </a:t>
            </a:r>
            <a:r>
              <a:rPr lang="de-DE" sz="1200" dirty="0">
                <a:latin typeface="Calibri" panose="020F0502020204030204" pitchFamily="34" charset="0"/>
                <a:ea typeface="Symbol" panose="05050102010706020507" pitchFamily="18" charset="2"/>
                <a:cs typeface="Times New Roman" panose="02020603050405020304" pitchFamily="18" charset="0"/>
              </a:rPr>
              <a:t>die</a:t>
            </a:r>
            <a:r>
              <a:rPr lang="de-DE" sz="1200" spc="-25"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empfangenen</a:t>
            </a:r>
            <a:r>
              <a:rPr lang="de-DE" sz="1200" spc="-10"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Nachrichten</a:t>
            </a:r>
            <a:r>
              <a:rPr lang="de-DE" sz="1200" spc="-25"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mit</a:t>
            </a:r>
            <a:r>
              <a:rPr lang="de-DE" sz="1200" spc="165" dirty="0">
                <a:latin typeface="Times New Roman" panose="02020603050405020304" pitchFamily="18"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demselben</a:t>
            </a:r>
            <a:r>
              <a:rPr lang="de-DE" sz="1200" spc="-45" dirty="0">
                <a:latin typeface="Calibri" panose="020F0502020204030204" pitchFamily="34" charset="0"/>
                <a:ea typeface="Symbol" panose="05050102010706020507" pitchFamily="18" charset="2"/>
                <a:cs typeface="Times New Roman" panose="02020603050405020304" pitchFamily="18" charset="0"/>
              </a:rPr>
              <a:t> </a:t>
            </a:r>
            <a:r>
              <a:rPr lang="de-DE" sz="1200" spc="-10" dirty="0">
                <a:latin typeface="Calibri" panose="020F0502020204030204" pitchFamily="34" charset="0"/>
                <a:ea typeface="Symbol" panose="05050102010706020507" pitchFamily="18" charset="2"/>
                <a:cs typeface="Times New Roman" panose="02020603050405020304" pitchFamily="18" charset="0"/>
              </a:rPr>
              <a:t>einmalig</a:t>
            </a:r>
            <a:r>
              <a:rPr lang="de-DE" sz="1200" spc="-55"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verwendeten</a:t>
            </a:r>
            <a:r>
              <a:rPr lang="de-DE" sz="1200" spc="-45" dirty="0">
                <a:latin typeface="Calibri" panose="020F0502020204030204" pitchFamily="34" charset="0"/>
                <a:ea typeface="Symbol" panose="05050102010706020507" pitchFamily="18" charset="2"/>
                <a:cs typeface="Times New Roman" panose="02020603050405020304" pitchFamily="18" charset="0"/>
              </a:rPr>
              <a:t> </a:t>
            </a:r>
            <a:r>
              <a:rPr lang="de-DE" sz="1200" spc="-10" dirty="0">
                <a:latin typeface="Calibri" panose="020F0502020204030204" pitchFamily="34" charset="0"/>
                <a:ea typeface="Symbol" panose="05050102010706020507" pitchFamily="18" charset="2"/>
                <a:cs typeface="Times New Roman" panose="02020603050405020304" pitchFamily="18" charset="0"/>
              </a:rPr>
              <a:t>Sitzungsschlüssel</a:t>
            </a:r>
            <a:endParaRPr lang="de-DE" sz="1200" dirty="0">
              <a:latin typeface="Calibri" panose="020F0502020204030204" pitchFamily="34" charset="0"/>
              <a:ea typeface="Symbol" panose="05050102010706020507" pitchFamily="18" charset="2"/>
              <a:cs typeface="Times New Roman" panose="02020603050405020304" pitchFamily="18" charset="0"/>
            </a:endParaRPr>
          </a:p>
          <a:p>
            <a:pPr marL="1600200" marR="465455" lvl="3" indent="-228600">
              <a:spcBef>
                <a:spcPts val="5"/>
              </a:spcBef>
              <a:spcAft>
                <a:spcPts val="0"/>
              </a:spcAft>
              <a:buSzPts val="1200"/>
              <a:buFont typeface="Symbol" panose="05050102010706020507" pitchFamily="18" charset="2"/>
              <a:buChar char=""/>
              <a:tabLst>
                <a:tab pos="1653540" algn="l"/>
              </a:tabLst>
            </a:pPr>
            <a:r>
              <a:rPr lang="de-DE" sz="1200" dirty="0">
                <a:latin typeface="Calibri" panose="020F0502020204030204" pitchFamily="34" charset="0"/>
                <a:ea typeface="Symbol" panose="05050102010706020507" pitchFamily="18" charset="2"/>
                <a:cs typeface="Times New Roman" panose="02020603050405020304" pitchFamily="18" charset="0"/>
              </a:rPr>
              <a:t>Der</a:t>
            </a:r>
            <a:r>
              <a:rPr lang="de-DE" sz="1200" spc="-15"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Vorgang</a:t>
            </a:r>
            <a:r>
              <a:rPr lang="de-DE" sz="1200" spc="-30"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wiederholt</a:t>
            </a:r>
            <a:r>
              <a:rPr lang="de-DE" sz="1200" spc="-20"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sich</a:t>
            </a:r>
            <a:r>
              <a:rPr lang="de-DE" sz="1200" spc="-15"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für</a:t>
            </a:r>
            <a:r>
              <a:rPr lang="de-DE" sz="1200" spc="-15"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jede</a:t>
            </a:r>
            <a:r>
              <a:rPr lang="de-DE" sz="1200" spc="-25" dirty="0">
                <a:latin typeface="Calibri" panose="020F0502020204030204" pitchFamily="34" charset="0"/>
                <a:ea typeface="Symbol" panose="05050102010706020507" pitchFamily="18" charset="2"/>
                <a:cs typeface="Times New Roman" panose="02020603050405020304" pitchFamily="18" charset="0"/>
              </a:rPr>
              <a:t> </a:t>
            </a:r>
            <a:r>
              <a:rPr lang="de-DE" sz="1200" dirty="0">
                <a:latin typeface="Calibri" panose="020F0502020204030204" pitchFamily="34" charset="0"/>
                <a:ea typeface="Symbol" panose="05050102010706020507" pitchFamily="18" charset="2"/>
                <a:cs typeface="Times New Roman" panose="02020603050405020304" pitchFamily="18" charset="0"/>
              </a:rPr>
              <a:t>zu</a:t>
            </a:r>
            <a:r>
              <a:rPr lang="de-DE" sz="1200" spc="-20"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sendende</a:t>
            </a:r>
            <a:r>
              <a:rPr lang="de-DE" sz="1200" spc="-15"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Nachricht,</a:t>
            </a:r>
            <a:r>
              <a:rPr lang="de-DE" sz="1200" spc="215" dirty="0">
                <a:latin typeface="Times New Roman" panose="02020603050405020304" pitchFamily="18" charset="0"/>
                <a:ea typeface="Symbol" panose="05050102010706020507" pitchFamily="18" charset="2"/>
                <a:cs typeface="Times New Roman" panose="02020603050405020304" pitchFamily="18" charset="0"/>
              </a:rPr>
              <a:t> </a:t>
            </a:r>
            <a:r>
              <a:rPr lang="de-DE" sz="1200" spc="-10" dirty="0">
                <a:latin typeface="Calibri" panose="020F0502020204030204" pitchFamily="34" charset="0"/>
                <a:ea typeface="Symbol" panose="05050102010706020507" pitchFamily="18" charset="2"/>
                <a:cs typeface="Times New Roman" panose="02020603050405020304" pitchFamily="18" charset="0"/>
              </a:rPr>
              <a:t>beginnend</a:t>
            </a:r>
            <a:r>
              <a:rPr lang="de-DE" sz="1200" spc="-20"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mit</a:t>
            </a:r>
            <a:r>
              <a:rPr lang="de-DE" sz="1200" spc="-15"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Schritt</a:t>
            </a:r>
            <a:r>
              <a:rPr lang="de-DE" sz="1200" spc="-15"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2,</a:t>
            </a:r>
            <a:r>
              <a:rPr lang="de-DE" sz="1200" spc="-30" dirty="0">
                <a:latin typeface="Calibri" panose="020F0502020204030204" pitchFamily="34" charset="0"/>
                <a:ea typeface="Symbol" panose="05050102010706020507" pitchFamily="18" charset="2"/>
                <a:cs typeface="Times New Roman" panose="02020603050405020304" pitchFamily="18" charset="0"/>
              </a:rPr>
              <a:t> </a:t>
            </a:r>
            <a:r>
              <a:rPr lang="de-DE" sz="1200" dirty="0">
                <a:latin typeface="Calibri" panose="020F0502020204030204" pitchFamily="34" charset="0"/>
                <a:ea typeface="Symbol" panose="05050102010706020507" pitchFamily="18" charset="2"/>
                <a:cs typeface="Times New Roman" panose="02020603050405020304" pitchFamily="18" charset="0"/>
              </a:rPr>
              <a:t>um</a:t>
            </a:r>
            <a:r>
              <a:rPr lang="de-DE" sz="1200" spc="-15"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die</a:t>
            </a:r>
            <a:r>
              <a:rPr lang="de-DE" sz="1200" spc="-15"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Vorwärtsverschlüsselung</a:t>
            </a:r>
            <a:r>
              <a:rPr lang="de-DE" sz="1200" spc="-25" dirty="0">
                <a:latin typeface="Calibri" panose="020F0502020204030204" pitchFamily="34" charset="0"/>
                <a:ea typeface="Symbol" panose="05050102010706020507" pitchFamily="18" charset="2"/>
                <a:cs typeface="Times New Roman" panose="02020603050405020304" pitchFamily="18" charset="0"/>
              </a:rPr>
              <a:t> </a:t>
            </a:r>
            <a:r>
              <a:rPr lang="de-DE" sz="1200" dirty="0">
                <a:latin typeface="Calibri" panose="020F0502020204030204" pitchFamily="34" charset="0"/>
                <a:ea typeface="Symbol" panose="05050102010706020507" pitchFamily="18" charset="2"/>
                <a:cs typeface="Times New Roman" panose="02020603050405020304" pitchFamily="18" charset="0"/>
              </a:rPr>
              <a:t>zu</a:t>
            </a:r>
            <a:r>
              <a:rPr lang="de-DE" sz="1200" spc="145" dirty="0">
                <a:latin typeface="Times New Roman" panose="02020603050405020304" pitchFamily="18"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gewährleisten</a:t>
            </a:r>
            <a:endParaRPr lang="de-DE" sz="1200" dirty="0">
              <a:latin typeface="Calibri" panose="020F0502020204030204" pitchFamily="34" charset="0"/>
              <a:ea typeface="Symbol" panose="05050102010706020507" pitchFamily="18" charset="2"/>
              <a:cs typeface="Times New Roman" panose="02020603050405020304" pitchFamily="18" charset="0"/>
            </a:endParaRPr>
          </a:p>
          <a:p>
            <a:pPr marL="1143000" marR="824865" lvl="2" indent="-228600">
              <a:spcAft>
                <a:spcPts val="0"/>
              </a:spcAft>
              <a:buSzPts val="1200"/>
              <a:buFont typeface="Microsoft Sans Serif" panose="020B0604020202020204" pitchFamily="34" charset="0"/>
              <a:buChar char="▪"/>
              <a:tabLst>
                <a:tab pos="1195705" algn="l"/>
              </a:tabLst>
            </a:pPr>
            <a:r>
              <a:rPr lang="de-DE" sz="1200" dirty="0">
                <a:latin typeface="Calibri" panose="020F0502020204030204" pitchFamily="34" charset="0"/>
                <a:ea typeface="Microsoft Sans Serif" panose="020B0604020202020204" pitchFamily="34" charset="0"/>
                <a:cs typeface="Times New Roman" panose="02020603050405020304" pitchFamily="18" charset="0"/>
              </a:rPr>
              <a:t>Dieses</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Konzept</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ist</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Wiederholung</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der</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Funktionsweise</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von</a:t>
            </a:r>
            <a:r>
              <a:rPr lang="de-DE" sz="1200" spc="165" dirty="0">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Schlüsselaustauschprotokollen</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aus</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Ihrem</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Network+</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Studium</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a:spcBef>
                <a:spcPts val="10"/>
              </a:spcBef>
            </a:pPr>
            <a:r>
              <a:rPr lang="de-DE" sz="1200" dirty="0">
                <a:latin typeface="Calibri" panose="020F0502020204030204" pitchFamily="34" charset="0"/>
                <a:ea typeface="Calibri" panose="020F0502020204030204" pitchFamily="34" charset="0"/>
                <a:cs typeface="Calibri" panose="020F0502020204030204" pitchFamily="34" charset="0"/>
              </a:rPr>
              <a:t> </a:t>
            </a:r>
            <a:endParaRPr lang="de-DE"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3723169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16"/>
            </a:pPr>
            <a:r>
              <a:rPr lang="de-DE" sz="2000" b="1"/>
              <a:t>Absicherung von Netzwerken </a:t>
            </a:r>
          </a:p>
          <a:p>
            <a:pPr marL="457200" indent="-457200">
              <a:buFont typeface="+mj-lt"/>
              <a:buAutoNum type="arabicPeriod" startAt="16"/>
            </a:pPr>
            <a:endParaRPr lang="de-DE" sz="2000" b="1"/>
          </a:p>
          <a:p>
            <a:r>
              <a:rPr lang="de-DE" sz="2000" b="1"/>
              <a:t>Quiz:</a:t>
            </a:r>
          </a:p>
          <a:p>
            <a:pPr marL="457200" indent="-457200">
              <a:buFont typeface="+mj-lt"/>
              <a:buAutoNum type="arabicPeriod" startAt="8"/>
            </a:pPr>
            <a:endParaRPr lang="de-DE" sz="2000" b="1"/>
          </a:p>
          <a:p>
            <a:pPr marL="457200" indent="-457200">
              <a:buFont typeface="+mj-lt"/>
              <a:buAutoNum type="arabicPeriod" startAt="8"/>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A2D2FED0-5BE1-4214-B192-53E339393946}"/>
              </a:ext>
            </a:extLst>
          </p:cNvPr>
          <p:cNvPicPr>
            <a:picLocks noChangeAspect="1"/>
          </p:cNvPicPr>
          <p:nvPr/>
        </p:nvPicPr>
        <p:blipFill>
          <a:blip r:embed="rId4"/>
          <a:stretch>
            <a:fillRect/>
          </a:stretch>
        </p:blipFill>
        <p:spPr>
          <a:xfrm>
            <a:off x="1841500" y="2647439"/>
            <a:ext cx="7581900" cy="3952875"/>
          </a:xfrm>
          <a:prstGeom prst="rect">
            <a:avLst/>
          </a:prstGeom>
        </p:spPr>
      </p:pic>
    </p:spTree>
    <p:extLst>
      <p:ext uri="{BB962C8B-B14F-4D97-AF65-F5344CB8AC3E}">
        <p14:creationId xmlns:p14="http://schemas.microsoft.com/office/powerpoint/2010/main" val="392382584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16"/>
            </a:pPr>
            <a:r>
              <a:rPr lang="de-DE" sz="2000" b="1"/>
              <a:t>Absicherung von Netzwerken </a:t>
            </a:r>
          </a:p>
          <a:p>
            <a:pPr marL="457200" indent="-457200">
              <a:buFont typeface="+mj-lt"/>
              <a:buAutoNum type="arabicPeriod" startAt="16"/>
            </a:pPr>
            <a:endParaRPr lang="de-DE" sz="2000" b="1"/>
          </a:p>
          <a:p>
            <a:r>
              <a:rPr lang="de-DE" sz="2000" b="1"/>
              <a:t>Quiz:</a:t>
            </a:r>
          </a:p>
          <a:p>
            <a:pPr marL="457200" indent="-457200">
              <a:buFont typeface="+mj-lt"/>
              <a:buAutoNum type="arabicPeriod" startAt="8"/>
            </a:pPr>
            <a:endParaRPr lang="de-DE" sz="2000" b="1"/>
          </a:p>
          <a:p>
            <a:pPr marL="457200" indent="-457200">
              <a:buFont typeface="+mj-lt"/>
              <a:buAutoNum type="arabicPeriod" startAt="8"/>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FE43522C-CEFF-49BD-80AA-BD24AA4763BC}"/>
              </a:ext>
            </a:extLst>
          </p:cNvPr>
          <p:cNvPicPr>
            <a:picLocks noChangeAspect="1"/>
          </p:cNvPicPr>
          <p:nvPr/>
        </p:nvPicPr>
        <p:blipFill>
          <a:blip r:embed="rId4"/>
          <a:stretch>
            <a:fillRect/>
          </a:stretch>
        </p:blipFill>
        <p:spPr>
          <a:xfrm>
            <a:off x="1504950" y="2425410"/>
            <a:ext cx="6972300" cy="4567462"/>
          </a:xfrm>
          <a:prstGeom prst="rect">
            <a:avLst/>
          </a:prstGeom>
        </p:spPr>
      </p:pic>
    </p:spTree>
    <p:extLst>
      <p:ext uri="{BB962C8B-B14F-4D97-AF65-F5344CB8AC3E}">
        <p14:creationId xmlns:p14="http://schemas.microsoft.com/office/powerpoint/2010/main" val="371173027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16"/>
            </a:pPr>
            <a:r>
              <a:rPr lang="de-DE" sz="2000" b="1"/>
              <a:t>Absicherung von Netzwerken </a:t>
            </a:r>
          </a:p>
          <a:p>
            <a:pPr marL="457200" indent="-457200">
              <a:buFont typeface="+mj-lt"/>
              <a:buAutoNum type="arabicPeriod" startAt="16"/>
            </a:pPr>
            <a:endParaRPr lang="de-DE" sz="2000" b="1"/>
          </a:p>
          <a:p>
            <a:r>
              <a:rPr lang="de-DE" sz="2000" b="1"/>
              <a:t>Quiz:</a:t>
            </a:r>
          </a:p>
          <a:p>
            <a:pPr marL="457200" indent="-457200">
              <a:buFont typeface="+mj-lt"/>
              <a:buAutoNum type="arabicPeriod" startAt="8"/>
            </a:pPr>
            <a:endParaRPr lang="de-DE" sz="2000" b="1"/>
          </a:p>
          <a:p>
            <a:pPr marL="457200" indent="-457200">
              <a:buFont typeface="+mj-lt"/>
              <a:buAutoNum type="arabicPeriod" startAt="8"/>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8350E4CB-2EAE-4B60-9FF0-BDC577E7164F}"/>
              </a:ext>
            </a:extLst>
          </p:cNvPr>
          <p:cNvPicPr>
            <a:picLocks noChangeAspect="1"/>
          </p:cNvPicPr>
          <p:nvPr/>
        </p:nvPicPr>
        <p:blipFill>
          <a:blip r:embed="rId4"/>
          <a:stretch>
            <a:fillRect/>
          </a:stretch>
        </p:blipFill>
        <p:spPr>
          <a:xfrm>
            <a:off x="1612900" y="2644902"/>
            <a:ext cx="8229600" cy="4038600"/>
          </a:xfrm>
          <a:prstGeom prst="rect">
            <a:avLst/>
          </a:prstGeom>
        </p:spPr>
      </p:pic>
    </p:spTree>
    <p:extLst>
      <p:ext uri="{BB962C8B-B14F-4D97-AF65-F5344CB8AC3E}">
        <p14:creationId xmlns:p14="http://schemas.microsoft.com/office/powerpoint/2010/main" val="186692648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839"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p>
        </p:txBody>
      </p:sp>
      <p:sp>
        <p:nvSpPr>
          <p:cNvPr id="7" name="Rechteck 6"/>
          <p:cNvSpPr/>
          <p:nvPr/>
        </p:nvSpPr>
        <p:spPr>
          <a:xfrm>
            <a:off x="666634" y="1265237"/>
            <a:ext cx="10395065" cy="400110"/>
          </a:xfrm>
          <a:prstGeom prst="rect">
            <a:avLst/>
          </a:prstGeom>
        </p:spPr>
        <p:txBody>
          <a:bodyPr wrap="square">
            <a:spAutoFit/>
          </a:bodyPr>
          <a:lstStyle/>
          <a:p>
            <a:pPr marL="457200" indent="-457200">
              <a:buFont typeface="+mj-lt"/>
              <a:buAutoNum type="arabicPeriod" startAt="16"/>
            </a:pPr>
            <a:r>
              <a:rPr lang="de-DE" sz="2000" b="1"/>
              <a:t>Absicherung von Netzwerken </a:t>
            </a:r>
          </a:p>
        </p:txBody>
      </p:sp>
      <p:sp>
        <p:nvSpPr>
          <p:cNvPr id="3" name="Rechteck 2"/>
          <p:cNvSpPr/>
          <p:nvPr/>
        </p:nvSpPr>
        <p:spPr>
          <a:xfrm>
            <a:off x="927100" y="1883419"/>
            <a:ext cx="3733800" cy="923330"/>
          </a:xfrm>
          <a:prstGeom prst="rect">
            <a:avLst/>
          </a:prstGeom>
        </p:spPr>
        <p:txBody>
          <a:bodyPr wrap="square">
            <a:spAutoFit/>
          </a:bodyPr>
          <a:lstStyle/>
          <a:p>
            <a:endParaRPr lang="de-DE"/>
          </a:p>
          <a:p>
            <a:r>
              <a:rPr lang="de-DE" b="1"/>
              <a:t>DISKUSSION ca. 10 min:</a:t>
            </a:r>
          </a:p>
          <a:p>
            <a:r>
              <a:rPr lang="de-DE"/>
              <a:t> </a:t>
            </a:r>
            <a:endParaRPr lang="en-GB" b="1"/>
          </a:p>
        </p:txBody>
      </p:sp>
      <p:pic>
        <p:nvPicPr>
          <p:cNvPr id="1026" name="Picture 2" descr="Bildergebnis für gruppendiskussi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43772" y="2713037"/>
            <a:ext cx="6669638"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43997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7140416"/>
          </a:xfrm>
          <a:prstGeom prst="rect">
            <a:avLst/>
          </a:prstGeom>
        </p:spPr>
        <p:txBody>
          <a:bodyPr wrap="square">
            <a:spAutoFit/>
          </a:bodyPr>
          <a:lstStyle/>
          <a:p>
            <a:r>
              <a:rPr lang="en-GB" sz="2000" b="1"/>
              <a:t>Security+ (SEC+) Inhalt II</a:t>
            </a:r>
          </a:p>
          <a:p>
            <a:pPr marL="457200" indent="-457200">
              <a:buFont typeface="+mj-lt"/>
              <a:buAutoNum type="arabicPeriod"/>
            </a:pPr>
            <a:endParaRPr lang="de-DE" b="1"/>
          </a:p>
          <a:p>
            <a:pPr marL="457200" indent="-457200">
              <a:buFont typeface="+mj-lt"/>
              <a:buAutoNum type="arabicPeriod" startAt="17"/>
            </a:pPr>
            <a:r>
              <a:rPr lang="de-DE" sz="2000" b="1"/>
              <a:t>Physische Sicherheit </a:t>
            </a:r>
          </a:p>
          <a:p>
            <a:pPr marL="457200" indent="-457200">
              <a:buFont typeface="+mj-lt"/>
              <a:buAutoNum type="arabicPeriod" startAt="17"/>
            </a:pPr>
            <a:endParaRPr lang="de-DE" sz="2000" b="1"/>
          </a:p>
          <a:p>
            <a:pPr marL="457200" indent="-457200">
              <a:buFont typeface="+mj-lt"/>
              <a:buAutoNum type="arabicPeriod" startAt="17"/>
            </a:pPr>
            <a:r>
              <a:rPr lang="de-DE" sz="2000" b="1">
                <a:solidFill>
                  <a:schemeClr val="bg1">
                    <a:lumMod val="75000"/>
                  </a:schemeClr>
                </a:solidFill>
              </a:rPr>
              <a:t>Sicherung von Einrichtungen(Gebäude) </a:t>
            </a:r>
          </a:p>
          <a:p>
            <a:pPr marL="457200" indent="-457200">
              <a:buFont typeface="+mj-lt"/>
              <a:buAutoNum type="arabicPeriod" startAt="17"/>
            </a:pPr>
            <a:endParaRPr lang="de-DE" sz="2000" b="1">
              <a:solidFill>
                <a:schemeClr val="bg1">
                  <a:lumMod val="75000"/>
                </a:schemeClr>
              </a:solidFill>
            </a:endParaRPr>
          </a:p>
          <a:p>
            <a:pPr marL="457200" indent="-457200">
              <a:buFont typeface="+mj-lt"/>
              <a:buAutoNum type="arabicPeriod" startAt="17"/>
            </a:pPr>
            <a:r>
              <a:rPr lang="de-DE" sz="2000" b="1">
                <a:solidFill>
                  <a:schemeClr val="bg1">
                    <a:lumMod val="75000"/>
                  </a:schemeClr>
                </a:solidFill>
              </a:rPr>
              <a:t>Authentifizierung </a:t>
            </a:r>
          </a:p>
          <a:p>
            <a:pPr marL="457200" indent="-457200">
              <a:buFont typeface="+mj-lt"/>
              <a:buAutoNum type="arabicPeriod" startAt="17"/>
            </a:pPr>
            <a:endParaRPr lang="de-DE" sz="2000" b="1">
              <a:solidFill>
                <a:schemeClr val="bg1">
                  <a:lumMod val="75000"/>
                </a:schemeClr>
              </a:solidFill>
            </a:endParaRPr>
          </a:p>
          <a:p>
            <a:pPr marL="457200" indent="-457200">
              <a:buFont typeface="+mj-lt"/>
              <a:buAutoNum type="arabicPeriod" startAt="17"/>
            </a:pPr>
            <a:r>
              <a:rPr lang="de-DE" sz="2000" b="1">
                <a:solidFill>
                  <a:schemeClr val="bg1">
                    <a:lumMod val="75000"/>
                  </a:schemeClr>
                </a:solidFill>
              </a:rPr>
              <a:t>Zugriffskontrolle </a:t>
            </a:r>
          </a:p>
          <a:p>
            <a:pPr marL="457200" indent="-457200">
              <a:buFont typeface="+mj-lt"/>
              <a:buAutoNum type="arabicPeriod" startAt="17"/>
            </a:pPr>
            <a:endParaRPr lang="de-DE" sz="2000" b="1">
              <a:solidFill>
                <a:schemeClr val="bg1">
                  <a:lumMod val="75000"/>
                </a:schemeClr>
              </a:solidFill>
            </a:endParaRPr>
          </a:p>
          <a:p>
            <a:pPr marL="457200" indent="-457200">
              <a:buFont typeface="+mj-lt"/>
              <a:buAutoNum type="arabicPeriod" startAt="17"/>
            </a:pPr>
            <a:r>
              <a:rPr lang="de-DE" sz="2000" b="1">
                <a:solidFill>
                  <a:schemeClr val="bg1">
                    <a:lumMod val="75000"/>
                  </a:schemeClr>
                </a:solidFill>
              </a:rPr>
              <a:t>Risikobewertungen </a:t>
            </a:r>
          </a:p>
          <a:p>
            <a:pPr marL="457200" indent="-457200">
              <a:buFont typeface="+mj-lt"/>
              <a:buAutoNum type="arabicPeriod" startAt="17"/>
            </a:pPr>
            <a:endParaRPr lang="de-DE" sz="2000" b="1">
              <a:solidFill>
                <a:schemeClr val="bg1">
                  <a:lumMod val="75000"/>
                </a:schemeClr>
              </a:solidFill>
            </a:endParaRPr>
          </a:p>
          <a:p>
            <a:pPr marL="457200" indent="-457200">
              <a:buFont typeface="+mj-lt"/>
              <a:buAutoNum type="arabicPeriod" startAt="17"/>
            </a:pPr>
            <a:r>
              <a:rPr lang="de-DE" sz="2000" b="1">
                <a:solidFill>
                  <a:schemeClr val="bg1">
                    <a:lumMod val="75000"/>
                  </a:schemeClr>
                </a:solidFill>
              </a:rPr>
              <a:t>Schwachstellen-Management </a:t>
            </a:r>
          </a:p>
          <a:p>
            <a:pPr marL="457200" indent="-457200">
              <a:buFont typeface="+mj-lt"/>
              <a:buAutoNum type="arabicPeriod" startAt="17"/>
            </a:pPr>
            <a:endParaRPr lang="de-DE" sz="2000" b="1">
              <a:solidFill>
                <a:schemeClr val="bg1">
                  <a:lumMod val="75000"/>
                </a:schemeClr>
              </a:solidFill>
            </a:endParaRPr>
          </a:p>
          <a:p>
            <a:pPr marL="457200" indent="-457200">
              <a:buFont typeface="+mj-lt"/>
              <a:buAutoNum type="arabicPeriod" startAt="17"/>
            </a:pPr>
            <a:r>
              <a:rPr lang="de-DE" sz="2000" b="1">
                <a:solidFill>
                  <a:schemeClr val="bg1">
                    <a:lumMod val="75000"/>
                  </a:schemeClr>
                </a:solidFill>
              </a:rPr>
              <a:t>Überwachung und Auditierung </a:t>
            </a:r>
          </a:p>
          <a:p>
            <a:pPr marL="457200" indent="-457200">
              <a:buFont typeface="+mj-lt"/>
              <a:buAutoNum type="arabicPeriod" startAt="17"/>
            </a:pPr>
            <a:endParaRPr lang="de-DE" sz="2000" b="1">
              <a:solidFill>
                <a:schemeClr val="bg1">
                  <a:lumMod val="75000"/>
                </a:schemeClr>
              </a:solidFill>
            </a:endParaRPr>
          </a:p>
          <a:p>
            <a:pPr marL="457200" indent="-457200">
              <a:buFont typeface="+mj-lt"/>
              <a:buAutoNum type="arabicPeriod" startAt="17"/>
            </a:pPr>
            <a:r>
              <a:rPr lang="de-DE" sz="2000" b="1">
                <a:solidFill>
                  <a:schemeClr val="bg1">
                    <a:lumMod val="75000"/>
                  </a:schemeClr>
                </a:solidFill>
              </a:rPr>
              <a:t>Kryptographie </a:t>
            </a:r>
          </a:p>
          <a:p>
            <a:pPr marL="457200" indent="-457200">
              <a:buFont typeface="+mj-lt"/>
              <a:buAutoNum type="arabicPeriod" startAt="17"/>
            </a:pPr>
            <a:endParaRPr lang="de-DE" sz="2000" b="1"/>
          </a:p>
          <a:p>
            <a:pPr marL="457200" indent="-457200">
              <a:buFont typeface="+mj-lt"/>
              <a:buAutoNum type="arabicPeriod" startAt="17"/>
            </a:pPr>
            <a:endParaRPr lang="de-DE" sz="2000" b="1"/>
          </a:p>
          <a:p>
            <a:pPr marL="457200" indent="-457200">
              <a:buFont typeface="+mj-lt"/>
              <a:buAutoNum type="arabicPeriod" startAt="17"/>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5" name="Rechteck 4">
            <a:extLst>
              <a:ext uri="{FF2B5EF4-FFF2-40B4-BE49-F238E27FC236}">
                <a16:creationId xmlns:a16="http://schemas.microsoft.com/office/drawing/2014/main" id="{3A0736C4-B130-4575-8080-EF3E7DB4FCFF}"/>
              </a:ext>
            </a:extLst>
          </p:cNvPr>
          <p:cNvSpPr/>
          <p:nvPr/>
        </p:nvSpPr>
        <p:spPr>
          <a:xfrm>
            <a:off x="6108700" y="1903535"/>
            <a:ext cx="5346700" cy="5324535"/>
          </a:xfrm>
          <a:prstGeom prst="rect">
            <a:avLst/>
          </a:prstGeom>
        </p:spPr>
        <p:txBody>
          <a:bodyPr>
            <a:spAutoFit/>
          </a:bodyPr>
          <a:lstStyle/>
          <a:p>
            <a:pPr marL="457200" indent="-457200">
              <a:buFont typeface="+mj-lt"/>
              <a:buAutoNum type="arabicPeriod" startAt="25"/>
            </a:pPr>
            <a:r>
              <a:rPr lang="de-DE" sz="2000" b="1">
                <a:solidFill>
                  <a:schemeClr val="bg1">
                    <a:lumMod val="75000"/>
                  </a:schemeClr>
                </a:solidFill>
              </a:rPr>
              <a:t>Hashing </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Public Key Infrastruktur</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Sicherheitsprotokolle </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Worst-Case Planung</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Social Engineering </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Richtlinien und Prozeduren </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Incident Response und Forensik </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Fazit </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Prüfungsvorbereitung</a:t>
            </a:r>
          </a:p>
        </p:txBody>
      </p:sp>
    </p:spTree>
    <p:extLst>
      <p:ext uri="{BB962C8B-B14F-4D97-AF65-F5344CB8AC3E}">
        <p14:creationId xmlns:p14="http://schemas.microsoft.com/office/powerpoint/2010/main" val="273636673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indent="-457200">
              <a:buFont typeface="+mj-lt"/>
              <a:buAutoNum type="arabicPeriod" startAt="17"/>
            </a:pPr>
            <a:r>
              <a:rPr lang="de-DE" sz="2000" b="1" dirty="0"/>
              <a:t>Physische Sicherheit</a:t>
            </a:r>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E12A416-09D0-48B5-B9D4-05EE843249E9}"/>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C092A074-4CA7-44E1-BA4C-99E761CB5DB6}"/>
              </a:ext>
            </a:extLst>
          </p:cNvPr>
          <p:cNvSpPr/>
          <p:nvPr/>
        </p:nvSpPr>
        <p:spPr>
          <a:xfrm>
            <a:off x="546100" y="2333430"/>
            <a:ext cx="9360408" cy="2317494"/>
          </a:xfrm>
          <a:prstGeom prst="rect">
            <a:avLst/>
          </a:prstGeom>
        </p:spPr>
        <p:txBody>
          <a:bodyPr wrap="square">
            <a:spAutoFit/>
          </a:bodyPr>
          <a:lstStyle/>
          <a:p>
            <a:pPr marL="342900" lvl="0" indent="-342900">
              <a:spcBef>
                <a:spcPts val="1475"/>
              </a:spcBef>
              <a:spcAft>
                <a:spcPts val="0"/>
              </a:spcAft>
              <a:buSzPts val="1200"/>
              <a:buFont typeface="Symbol" panose="05050102010706020507" pitchFamily="18" charset="2"/>
              <a:buChar char=""/>
              <a:tabLst>
                <a:tab pos="13735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Physische</a:t>
            </a:r>
            <a:r>
              <a:rPr lang="de-DE" sz="1200" b="1" spc="-75" noProof="1">
                <a:latin typeface="Calibri" panose="020F0502020204030204" pitchFamily="34" charset="0"/>
                <a:ea typeface="Symbol" panose="05050102010706020507" pitchFamily="18" charset="2"/>
                <a:cs typeface="Times New Roman" panose="02020603050405020304" pitchFamily="18" charset="0"/>
              </a:rPr>
              <a:t> </a:t>
            </a:r>
            <a:r>
              <a:rPr lang="de-DE" sz="1200" b="1" spc="-10" noProof="1">
                <a:latin typeface="Calibri" panose="020F0502020204030204" pitchFamily="34" charset="0"/>
                <a:ea typeface="Symbol" panose="05050102010706020507" pitchFamily="18" charset="2"/>
                <a:cs typeface="Times New Roman" panose="02020603050405020304" pitchFamily="18" charset="0"/>
              </a:rPr>
              <a:t>Sicherheit</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marR="1200785" lvl="1" indent="-285750">
              <a:lnSpc>
                <a:spcPct val="97000"/>
              </a:lnSpc>
              <a:spcBef>
                <a:spcPts val="25"/>
              </a:spcBef>
              <a:spcAft>
                <a:spcPts val="0"/>
              </a:spcAft>
              <a:buSzPts val="1200"/>
              <a:buFont typeface="Courier New" panose="02070309020205020404" pitchFamily="49" charset="0"/>
              <a:buChar char="o"/>
              <a:tabLst>
                <a:tab pos="1830705" algn="l"/>
              </a:tabLst>
            </a:pPr>
            <a:r>
              <a:rPr lang="de-DE" sz="1200" noProof="1">
                <a:latin typeface="Calibri" panose="020F0502020204030204" pitchFamily="34" charset="0"/>
                <a:ea typeface="Courier New" panose="02070309020205020404" pitchFamily="49" charset="0"/>
                <a:cs typeface="Times New Roman" panose="02020603050405020304" pitchFamily="18" charset="0"/>
              </a:rPr>
              <a:t>Wenn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ein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Angreifer</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Ihre</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Geräte</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physisch</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berühren</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kann,</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kann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er</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Ihre</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Geräte</a:t>
            </a:r>
            <a:r>
              <a:rPr lang="de-DE" sz="1200" spc="26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besitzen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a:spcBef>
                <a:spcPts val="30"/>
              </a:spcBef>
            </a:pPr>
            <a:r>
              <a:rPr lang="de-DE" sz="1150" noProof="1">
                <a:latin typeface="Calibri" panose="020F0502020204030204" pitchFamily="34" charset="0"/>
                <a:ea typeface="Calibri" panose="020F0502020204030204" pitchFamily="34" charset="0"/>
                <a:cs typeface="Calibri" panose="020F0502020204030204" pitchFamily="34" charset="0"/>
              </a:rPr>
              <a:t> </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342900" lvl="0" indent="-342900">
              <a:spcBef>
                <a:spcPts val="45"/>
              </a:spcBef>
              <a:spcAft>
                <a:spcPts val="0"/>
              </a:spcAft>
              <a:buSzPts val="1200"/>
              <a:buFont typeface="Symbol" panose="05050102010706020507" pitchFamily="18" charset="2"/>
              <a:buChar char=""/>
              <a:tabLst>
                <a:tab pos="1373505" algn="l"/>
              </a:tabLst>
            </a:pPr>
            <a:r>
              <a:rPr lang="de-DE" sz="1200" b="1" spc="-10" noProof="1">
                <a:latin typeface="Calibri" panose="020F0502020204030204" pitchFamily="34" charset="0"/>
                <a:ea typeface="Symbol" panose="05050102010706020507" pitchFamily="18" charset="2"/>
                <a:cs typeface="Times New Roman" panose="02020603050405020304" pitchFamily="18" charset="0"/>
              </a:rPr>
              <a:t>Überwachung</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90"/>
              </a:lnSpc>
              <a:spcBef>
                <a:spcPts val="60"/>
              </a:spcBef>
              <a:spcAft>
                <a:spcPts val="0"/>
              </a:spcAft>
              <a:buSzPts val="1200"/>
              <a:buFont typeface="Courier New" panose="02070309020205020404" pitchFamily="49" charset="0"/>
              <a:buChar char="o"/>
              <a:tabLst>
                <a:tab pos="18307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Closed</a:t>
            </a:r>
            <a:r>
              <a:rPr lang="de-DE" sz="1200" b="1" spc="-4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Circuit</a:t>
            </a:r>
            <a:r>
              <a:rPr lang="de-DE" sz="1200" b="1" spc="-35" noProof="1">
                <a:latin typeface="Calibri" panose="020F0502020204030204" pitchFamily="34" charset="0"/>
                <a:ea typeface="Courier New" panose="02070309020205020404" pitchFamily="49" charset="0"/>
                <a:cs typeface="Times New Roman" panose="02020603050405020304" pitchFamily="18" charset="0"/>
              </a:rPr>
              <a:t> </a:t>
            </a:r>
            <a:r>
              <a:rPr lang="de-DE" sz="1200" b="1" noProof="1">
                <a:latin typeface="Calibri" panose="020F0502020204030204" pitchFamily="34" charset="0"/>
                <a:ea typeface="Courier New" panose="02070309020205020404" pitchFamily="49" charset="0"/>
                <a:cs typeface="Times New Roman" panose="02020603050405020304" pitchFamily="18" charset="0"/>
              </a:rPr>
              <a:t>TV</a:t>
            </a:r>
            <a:r>
              <a:rPr lang="de-DE" sz="1200" b="1" spc="-2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(CCTV)</a:t>
            </a:r>
            <a:endParaRPr lang="de-DE" sz="1100" noProof="1">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90"/>
              </a:lnSpc>
              <a:buSzPts val="1200"/>
              <a:buFont typeface="Courier New" panose="02070309020205020404" pitchFamily="49" charset="0"/>
              <a:buChar char="o"/>
              <a:tabLst>
                <a:tab pos="18307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Schwenken,</a:t>
            </a:r>
            <a:r>
              <a:rPr lang="de-DE" sz="1200" b="1" spc="-3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Neigen,</a:t>
            </a:r>
            <a:r>
              <a:rPr lang="de-DE" sz="1200" b="1" spc="-4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Zoomen</a:t>
            </a:r>
            <a:r>
              <a:rPr lang="de-DE" sz="1200" b="1" spc="-2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(PTZ)</a:t>
            </a:r>
            <a:endParaRPr lang="de-DE" sz="1100" noProof="1">
              <a:latin typeface="Calibri" panose="020F0502020204030204" pitchFamily="34" charset="0"/>
              <a:ea typeface="Courier New" panose="02070309020205020404" pitchFamily="49" charset="0"/>
              <a:cs typeface="Times New Roman" panose="02020603050405020304" pitchFamily="18" charset="0"/>
            </a:endParaRPr>
          </a:p>
          <a:p>
            <a:pPr>
              <a:spcBef>
                <a:spcPts val="5"/>
              </a:spcBef>
            </a:pPr>
            <a:r>
              <a:rPr lang="de-DE" sz="1100" b="1" noProof="1">
                <a:latin typeface="Calibri" panose="020F0502020204030204" pitchFamily="34" charset="0"/>
                <a:ea typeface="Calibri" panose="020F0502020204030204" pitchFamily="34" charset="0"/>
                <a:cs typeface="Calibri" panose="020F0502020204030204" pitchFamily="34" charset="0"/>
              </a:rPr>
              <a:t> </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200"/>
              <a:buFont typeface="Symbol" panose="05050102010706020507" pitchFamily="18" charset="2"/>
              <a:buChar char=""/>
              <a:tabLst>
                <a:tab pos="13735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Türschlösser</a:t>
            </a:r>
            <a:endParaRPr lang="de-DE" sz="1100"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90"/>
              </a:lnSpc>
              <a:spcBef>
                <a:spcPts val="45"/>
              </a:spcBef>
              <a:spcAft>
                <a:spcPts val="0"/>
              </a:spcAft>
              <a:buSzPts val="1200"/>
              <a:buFont typeface="Courier New" panose="02070309020205020404" pitchFamily="49" charset="0"/>
              <a:buChar char="o"/>
              <a:tabLst>
                <a:tab pos="18307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Türschlösser</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können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Schlüssel,</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Stifte,</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Funksignale</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oder</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Biometrie</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verwenden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50"/>
              </a:lnSpc>
              <a:spcBef>
                <a:spcPts val="45"/>
              </a:spcBef>
              <a:spcAft>
                <a:spcPts val="0"/>
              </a:spcAft>
              <a:buSzPts val="1200"/>
              <a:buFont typeface="Courier New" panose="02070309020205020404" pitchFamily="49" charset="0"/>
              <a:buChar char="o"/>
              <a:tabLst>
                <a:tab pos="18307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Mantrap</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1160145" lvl="2" indent="-228600">
              <a:lnSpc>
                <a:spcPct val="101000"/>
              </a:lnSpc>
              <a:spcAft>
                <a:spcPts val="0"/>
              </a:spcAft>
              <a:buSzPts val="1200"/>
              <a:buFont typeface="Microsoft Sans Serif" panose="020B0604020202020204" pitchFamily="34" charset="0"/>
              <a:buChar char="▪"/>
              <a:tabLst>
                <a:tab pos="22879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Bereich</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zwischen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zwei</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Eingängen,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in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dem</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Personen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aufhalten,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bis</a:t>
            </a:r>
            <a:r>
              <a:rPr lang="de-DE" sz="1200" spc="26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identifiziert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authentifiziert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sind</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a:spcBef>
                <a:spcPts val="10"/>
              </a:spcBef>
            </a:pPr>
            <a:r>
              <a:rPr lang="de-DE" sz="1150" noProof="1">
                <a:latin typeface="Calibri" panose="020F0502020204030204" pitchFamily="34" charset="0"/>
                <a:ea typeface="Calibri" panose="020F0502020204030204" pitchFamily="34" charset="0"/>
                <a:cs typeface="Calibri" panose="020F0502020204030204" pitchFamily="34" charset="0"/>
              </a:rPr>
              <a:t> </a:t>
            </a:r>
            <a:endParaRPr lang="de-DE" sz="1100" noProof="1">
              <a:latin typeface="Calibri" panose="020F0502020204030204" pitchFamily="34" charset="0"/>
              <a:ea typeface="Calibri" panose="020F0502020204030204" pitchFamily="34" charset="0"/>
              <a:cs typeface="Times New Roman" panose="02020603050405020304" pitchFamily="18" charset="0"/>
            </a:endParaRPr>
          </a:p>
        </p:txBody>
      </p:sp>
      <p:sp>
        <p:nvSpPr>
          <p:cNvPr id="4" name="Rechteck 3">
            <a:extLst>
              <a:ext uri="{FF2B5EF4-FFF2-40B4-BE49-F238E27FC236}">
                <a16:creationId xmlns:a16="http://schemas.microsoft.com/office/drawing/2014/main" id="{945EB74E-CDF1-42A5-B75B-89C6DCB0942A}"/>
              </a:ext>
            </a:extLst>
          </p:cNvPr>
          <p:cNvSpPr/>
          <p:nvPr/>
        </p:nvSpPr>
        <p:spPr>
          <a:xfrm>
            <a:off x="4683067" y="1567753"/>
            <a:ext cx="4974247" cy="646331"/>
          </a:xfrm>
          <a:prstGeom prst="rect">
            <a:avLst/>
          </a:prstGeom>
        </p:spPr>
        <p:txBody>
          <a:bodyPr wrap="none">
            <a:spAutoFit/>
          </a:bodyPr>
          <a:lstStyle/>
          <a:p>
            <a:r>
              <a:rPr lang="de-DE" dirty="0">
                <a:hlinkClick r:id="rId4"/>
              </a:rPr>
              <a:t>https://www.youtube.com/watch?v=7Np_vTKFEDE</a:t>
            </a:r>
            <a:endParaRPr lang="de-DE" dirty="0"/>
          </a:p>
          <a:p>
            <a:endParaRPr lang="de-DE" dirty="0"/>
          </a:p>
        </p:txBody>
      </p:sp>
      <p:sp>
        <p:nvSpPr>
          <p:cNvPr id="5" name="Pfeil: nach rechts 4">
            <a:extLst>
              <a:ext uri="{FF2B5EF4-FFF2-40B4-BE49-F238E27FC236}">
                <a16:creationId xmlns:a16="http://schemas.microsoft.com/office/drawing/2014/main" id="{2AA01FF6-4042-4E14-82F9-440C62D9F33C}"/>
              </a:ext>
            </a:extLst>
          </p:cNvPr>
          <p:cNvSpPr/>
          <p:nvPr/>
        </p:nvSpPr>
        <p:spPr>
          <a:xfrm>
            <a:off x="3898900" y="1681208"/>
            <a:ext cx="533400" cy="269829"/>
          </a:xfrm>
          <a:prstGeom prst="rightArrow">
            <a:avLst/>
          </a:prstGeom>
          <a:solidFill>
            <a:schemeClr val="accent2">
              <a:lumMod val="75000"/>
            </a:schemeClr>
          </a:solidFill>
        </p:spPr>
        <p:txBody>
          <a:bodyPr wrap="square" lIns="0" tIns="0" rIns="0" bIns="0" rtlCol="0" anchor="ctr">
            <a:noAutofit/>
          </a:bodyPr>
          <a:lstStyle/>
          <a:p>
            <a:pPr algn="ctr"/>
            <a:endParaRPr lang="de-DE"/>
          </a:p>
        </p:txBody>
      </p:sp>
    </p:spTree>
    <p:extLst>
      <p:ext uri="{BB962C8B-B14F-4D97-AF65-F5344CB8AC3E}">
        <p14:creationId xmlns:p14="http://schemas.microsoft.com/office/powerpoint/2010/main" val="3912455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839" y="288404"/>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p>
        </p:txBody>
      </p:sp>
      <p:sp>
        <p:nvSpPr>
          <p:cNvPr id="7" name="Rechteck 6"/>
          <p:cNvSpPr/>
          <p:nvPr/>
        </p:nvSpPr>
        <p:spPr>
          <a:xfrm>
            <a:off x="666634" y="1265237"/>
            <a:ext cx="10395065" cy="400110"/>
          </a:xfrm>
          <a:prstGeom prst="rect">
            <a:avLst/>
          </a:prstGeom>
        </p:spPr>
        <p:txBody>
          <a:bodyPr wrap="square">
            <a:spAutoFit/>
          </a:bodyPr>
          <a:lstStyle/>
          <a:p>
            <a:pPr marL="457200" indent="-457200">
              <a:buFont typeface="+mj-lt"/>
              <a:buAutoNum type="arabicPeriod"/>
            </a:pPr>
            <a:r>
              <a:rPr lang="de-DE" sz="2000" b="1"/>
              <a:t>Überblick über die Sicherheit </a:t>
            </a:r>
          </a:p>
        </p:txBody>
      </p:sp>
      <p:sp>
        <p:nvSpPr>
          <p:cNvPr id="3" name="Rechteck 2"/>
          <p:cNvSpPr/>
          <p:nvPr/>
        </p:nvSpPr>
        <p:spPr>
          <a:xfrm>
            <a:off x="927100" y="1883419"/>
            <a:ext cx="3733800" cy="923330"/>
          </a:xfrm>
          <a:prstGeom prst="rect">
            <a:avLst/>
          </a:prstGeom>
        </p:spPr>
        <p:txBody>
          <a:bodyPr wrap="square">
            <a:spAutoFit/>
          </a:bodyPr>
          <a:lstStyle/>
          <a:p>
            <a:endParaRPr lang="de-DE"/>
          </a:p>
          <a:p>
            <a:r>
              <a:rPr lang="de-DE" b="1"/>
              <a:t>Quiz</a:t>
            </a:r>
          </a:p>
          <a:p>
            <a:r>
              <a:rPr lang="de-DE"/>
              <a:t> </a:t>
            </a:r>
            <a:endParaRPr lang="en-GB" b="1"/>
          </a:p>
        </p:txBody>
      </p:sp>
      <p:sp>
        <p:nvSpPr>
          <p:cNvPr id="2" name="Rechteck 1">
            <a:extLst>
              <a:ext uri="{FF2B5EF4-FFF2-40B4-BE49-F238E27FC236}">
                <a16:creationId xmlns:a16="http://schemas.microsoft.com/office/drawing/2014/main" id="{325CEC3A-0EEB-4386-9B53-7511F0927A2D}"/>
              </a:ext>
            </a:extLst>
          </p:cNvPr>
          <p:cNvSpPr/>
          <p:nvPr/>
        </p:nvSpPr>
        <p:spPr>
          <a:xfrm>
            <a:off x="2066925" y="1820552"/>
            <a:ext cx="6559550" cy="1200329"/>
          </a:xfrm>
          <a:prstGeom prst="rect">
            <a:avLst/>
          </a:prstGeom>
        </p:spPr>
        <p:txBody>
          <a:bodyPr wrap="square">
            <a:spAutoFit/>
          </a:bodyPr>
          <a:lstStyle/>
          <a:p>
            <a:endParaRPr lang="en-US"/>
          </a:p>
          <a:p>
            <a:endParaRPr lang="en-US"/>
          </a:p>
          <a:p>
            <a:endParaRPr lang="en-US"/>
          </a:p>
          <a:p>
            <a:endParaRPr lang="en-US"/>
          </a:p>
        </p:txBody>
      </p:sp>
      <p:pic>
        <p:nvPicPr>
          <p:cNvPr id="4" name="Grafik 3">
            <a:extLst>
              <a:ext uri="{FF2B5EF4-FFF2-40B4-BE49-F238E27FC236}">
                <a16:creationId xmlns:a16="http://schemas.microsoft.com/office/drawing/2014/main" id="{9CDD0D9A-D7DF-470B-AD22-59F10C4A62CB}"/>
              </a:ext>
            </a:extLst>
          </p:cNvPr>
          <p:cNvPicPr>
            <a:picLocks noChangeAspect="1"/>
          </p:cNvPicPr>
          <p:nvPr/>
        </p:nvPicPr>
        <p:blipFill>
          <a:blip r:embed="rId4"/>
          <a:stretch>
            <a:fillRect/>
          </a:stretch>
        </p:blipFill>
        <p:spPr>
          <a:xfrm>
            <a:off x="1689100" y="2328994"/>
            <a:ext cx="7620000" cy="4419600"/>
          </a:xfrm>
          <a:prstGeom prst="rect">
            <a:avLst/>
          </a:prstGeom>
        </p:spPr>
      </p:pic>
    </p:spTree>
    <p:extLst>
      <p:ext uri="{BB962C8B-B14F-4D97-AF65-F5344CB8AC3E}">
        <p14:creationId xmlns:p14="http://schemas.microsoft.com/office/powerpoint/2010/main" val="355448441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II</a:t>
            </a:r>
          </a:p>
          <a:p>
            <a:pPr marL="457200" indent="-457200">
              <a:buFont typeface="+mj-lt"/>
              <a:buAutoNum type="arabicPeriod"/>
            </a:pPr>
            <a:endParaRPr lang="de-DE" b="1"/>
          </a:p>
          <a:p>
            <a:pPr marL="457200" indent="-457200">
              <a:buFont typeface="+mj-lt"/>
              <a:buAutoNum type="arabicPeriod" startAt="17"/>
            </a:pPr>
            <a:r>
              <a:rPr lang="de-DE" sz="2000" b="1"/>
              <a:t>Physische Sicherheit</a:t>
            </a:r>
          </a:p>
          <a:p>
            <a:pPr marL="457200" indent="-457200">
              <a:buFont typeface="+mj-lt"/>
              <a:buAutoNum type="arabicPeriod" startAt="17"/>
            </a:pPr>
            <a:endParaRPr lang="de-DE" sz="2000" b="1"/>
          </a:p>
          <a:p>
            <a:pPr marL="457200" indent="-457200">
              <a:buFont typeface="+mj-lt"/>
              <a:buAutoNum type="arabicPeriod" startAt="17"/>
            </a:pPr>
            <a:endParaRPr lang="de-DE" sz="2000" b="1"/>
          </a:p>
          <a:p>
            <a:pPr marL="457200" indent="-457200">
              <a:buFont typeface="+mj-lt"/>
              <a:buAutoNum type="arabicPeriod" startAt="17"/>
            </a:pPr>
            <a:endParaRPr lang="de-DE" sz="2000" b="1"/>
          </a:p>
          <a:p>
            <a:pPr marL="457200" indent="-457200">
              <a:buFont typeface="+mj-lt"/>
              <a:buAutoNum type="arabicPeriod" startAt="17"/>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E12A416-09D0-48B5-B9D4-05EE843249E9}"/>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C092A074-4CA7-44E1-BA4C-99E761CB5DB6}"/>
              </a:ext>
            </a:extLst>
          </p:cNvPr>
          <p:cNvSpPr/>
          <p:nvPr/>
        </p:nvSpPr>
        <p:spPr>
          <a:xfrm>
            <a:off x="546100" y="2333430"/>
            <a:ext cx="9360408" cy="2680029"/>
          </a:xfrm>
          <a:prstGeom prst="rect">
            <a:avLst/>
          </a:prstGeom>
        </p:spPr>
        <p:txBody>
          <a:bodyPr wrap="square">
            <a:spAutoFit/>
          </a:bodyPr>
          <a:lstStyle/>
          <a:p>
            <a:pPr>
              <a:spcBef>
                <a:spcPts val="10"/>
              </a:spcBef>
            </a:pPr>
            <a:r>
              <a:rPr lang="de-DE" sz="1150" noProof="1">
                <a:latin typeface="Calibri" panose="020F0502020204030204" pitchFamily="34" charset="0"/>
                <a:ea typeface="Calibri" panose="020F0502020204030204" pitchFamily="34" charset="0"/>
                <a:cs typeface="Calibri" panose="020F0502020204030204" pitchFamily="34" charset="0"/>
              </a:rPr>
              <a:t> </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342900" lvl="0" indent="-342900">
              <a:spcBef>
                <a:spcPts val="45"/>
              </a:spcBef>
              <a:spcAft>
                <a:spcPts val="0"/>
              </a:spcAft>
              <a:buSzPts val="1200"/>
              <a:buFont typeface="Symbol" panose="05050102010706020507" pitchFamily="18" charset="2"/>
              <a:buChar char=""/>
              <a:tabLst>
                <a:tab pos="13735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Biometrische</a:t>
            </a:r>
            <a:r>
              <a:rPr lang="de-DE" sz="1200" b="1" spc="-35" noProof="1">
                <a:latin typeface="Calibri" panose="020F0502020204030204" pitchFamily="34" charset="0"/>
                <a:ea typeface="Symbol" panose="05050102010706020507" pitchFamily="18" charset="2"/>
                <a:cs typeface="Times New Roman" panose="02020603050405020304" pitchFamily="18" charset="0"/>
              </a:rPr>
              <a:t> </a:t>
            </a:r>
            <a:r>
              <a:rPr lang="de-DE" sz="1200" b="1" spc="-5" noProof="1">
                <a:latin typeface="Calibri" panose="020F0502020204030204" pitchFamily="34" charset="0"/>
                <a:ea typeface="Symbol" panose="05050102010706020507" pitchFamily="18" charset="2"/>
                <a:cs typeface="Times New Roman" panose="02020603050405020304" pitchFamily="18" charset="0"/>
              </a:rPr>
              <a:t>Lesegeräte</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5"/>
              </a:lnSpc>
              <a:spcBef>
                <a:spcPts val="45"/>
              </a:spcBef>
              <a:spcAft>
                <a:spcPts val="0"/>
              </a:spcAft>
              <a:buSzPts val="1200"/>
              <a:buFont typeface="Courier New" panose="02070309020205020404" pitchFamily="49" charset="0"/>
              <a:buChar char="o"/>
              <a:tabLst>
                <a:tab pos="18307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Biometrie</a:t>
            </a:r>
            <a:endParaRPr lang="de-DE" sz="1100" noProof="1">
              <a:latin typeface="Calibri" panose="020F0502020204030204" pitchFamily="34" charset="0"/>
              <a:ea typeface="Courier New" panose="02070309020205020404" pitchFamily="49" charset="0"/>
              <a:cs typeface="Times New Roman" panose="02020603050405020304" pitchFamily="18" charset="0"/>
            </a:endParaRPr>
          </a:p>
          <a:p>
            <a:pPr marL="1143000" marR="1405255" lvl="2" indent="-228600">
              <a:lnSpc>
                <a:spcPct val="98000"/>
              </a:lnSpc>
              <a:spcAft>
                <a:spcPts val="0"/>
              </a:spcAft>
              <a:buSzPts val="1200"/>
              <a:buFont typeface="Microsoft Sans Serif" panose="020B0604020202020204" pitchFamily="34" charset="0"/>
              <a:buChar char="▪"/>
              <a:tabLst>
                <a:tab pos="22879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Verlässt</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sich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physischen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Merkmale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einer Person,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sie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24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identifizieren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lnSpc>
                <a:spcPts val="1445"/>
              </a:lnSpc>
              <a:buSzPts val="1200"/>
              <a:buFont typeface="Microsoft Sans Serif" panose="020B0604020202020204" pitchFamily="34" charset="0"/>
              <a:buChar char="▪"/>
              <a:tabLst>
                <a:tab pos="22879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Biometrie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wird</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als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"etwas,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man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ist"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betrachtet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65"/>
              </a:lnSpc>
              <a:spcBef>
                <a:spcPts val="45"/>
              </a:spcBef>
              <a:buSzPts val="1200"/>
              <a:buFont typeface="Courier New" panose="02070309020205020404" pitchFamily="49" charset="0"/>
              <a:buChar char="o"/>
              <a:tabLst>
                <a:tab pos="1830705" algn="l"/>
              </a:tabLst>
            </a:pPr>
            <a:r>
              <a:rPr lang="de-DE" sz="1200" b="1" noProof="1">
                <a:latin typeface="Calibri" panose="020F0502020204030204" pitchFamily="34" charset="0"/>
                <a:ea typeface="Courier New" panose="02070309020205020404" pitchFamily="49" charset="0"/>
                <a:cs typeface="Times New Roman" panose="02020603050405020304" pitchFamily="18" charset="0"/>
              </a:rPr>
              <a:t>Falsche</a:t>
            </a:r>
            <a:r>
              <a:rPr lang="de-DE" sz="1200" b="1" spc="-5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Akzeptanzrate</a:t>
            </a:r>
            <a:r>
              <a:rPr lang="de-DE" sz="1200" b="1" spc="-5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(FAR)</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1042670" lvl="2" indent="-228600">
              <a:lnSpc>
                <a:spcPct val="99000"/>
              </a:lnSpc>
              <a:spcAft>
                <a:spcPts val="0"/>
              </a:spcAft>
              <a:buSzPts val="1200"/>
              <a:buFont typeface="Microsoft Sans Serif" panose="020B0604020202020204" pitchFamily="34" charset="0"/>
              <a:buChar char="▪"/>
              <a:tabLst>
                <a:tab pos="22879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Rate,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mit</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System</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Benutzer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als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autorisiert oder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gültig</a:t>
            </a:r>
            <a:r>
              <a:rPr lang="de-DE" sz="1200" spc="18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authentifiziert,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obwohl</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ihm</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kein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Zugriff</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System</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gewährt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werden</a:t>
            </a:r>
            <a:r>
              <a:rPr lang="de-DE" sz="1200" spc="28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sollte</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60"/>
              </a:spcBef>
              <a:spcAft>
                <a:spcPts val="0"/>
              </a:spcAft>
              <a:buSzPts val="1200"/>
              <a:buFont typeface="Courier New" panose="02070309020205020404" pitchFamily="49" charset="0"/>
              <a:buChar char="o"/>
              <a:tabLst>
                <a:tab pos="1830705" algn="l"/>
              </a:tabLst>
            </a:pPr>
            <a:r>
              <a:rPr lang="de-DE" sz="1200" b="1" noProof="1">
                <a:latin typeface="Calibri" panose="020F0502020204030204" pitchFamily="34" charset="0"/>
                <a:ea typeface="Courier New" panose="02070309020205020404" pitchFamily="49" charset="0"/>
                <a:cs typeface="Times New Roman" panose="02020603050405020304" pitchFamily="18" charset="0"/>
              </a:rPr>
              <a:t>Falsche</a:t>
            </a:r>
            <a:r>
              <a:rPr lang="de-DE" sz="1200" b="1" spc="-5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Ablehnungsrate</a:t>
            </a:r>
            <a:r>
              <a:rPr lang="de-DE" sz="1200" b="1" spc="-6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(FRR)</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1160145" lvl="2" indent="-228600">
              <a:lnSpc>
                <a:spcPct val="99000"/>
              </a:lnSpc>
              <a:spcAft>
                <a:spcPts val="0"/>
              </a:spcAft>
              <a:buSzPts val="1200"/>
              <a:buFont typeface="Microsoft Sans Serif" panose="020B0604020202020204" pitchFamily="34" charset="0"/>
              <a:buChar char="▪"/>
              <a:tabLst>
                <a:tab pos="22879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Rate,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mit</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System</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Benutzer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als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autorisiert oder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gültig</a:t>
            </a:r>
            <a:r>
              <a:rPr lang="de-DE" sz="1200" spc="17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abweist,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obwohl</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ihm</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Zugriff</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System</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hätte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gewährt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werden</a:t>
            </a:r>
            <a:r>
              <a:rPr lang="de-DE" sz="1200" spc="29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müssen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45"/>
              </a:spcBef>
              <a:buSzPts val="1200"/>
              <a:buFont typeface="Courier New" panose="02070309020205020404" pitchFamily="49" charset="0"/>
              <a:buChar char="o"/>
              <a:tabLst>
                <a:tab pos="18307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Crossover-Fehlerrate</a:t>
            </a:r>
            <a:r>
              <a:rPr lang="de-DE" sz="1200" b="1" spc="-6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(CER)</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1405255" lvl="2" indent="-228600">
              <a:lnSpc>
                <a:spcPct val="99000"/>
              </a:lnSpc>
              <a:spcAft>
                <a:spcPts val="0"/>
              </a:spcAft>
              <a:buSzPts val="1200"/>
              <a:buFont typeface="Microsoft Sans Serif" panose="020B0604020202020204" pitchFamily="34" charset="0"/>
              <a:buChar char="▪"/>
              <a:tabLst>
                <a:tab pos="22879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gleiche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Fehlerrate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(ERR),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bei</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Falschakzeptanzrate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2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Falschrückweisungsrate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gleich</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sind</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r>
              <a:rPr lang="de-DE" sz="1100" spc="-5" noProof="1">
                <a:latin typeface="Calibri" panose="020F0502020204030204" pitchFamily="34" charset="0"/>
                <a:ea typeface="Calibri" panose="020F0502020204030204" pitchFamily="34" charset="0"/>
                <a:cs typeface="Times New Roman" panose="02020603050405020304" pitchFamily="18" charset="0"/>
              </a:rPr>
              <a:t>	       CER</a:t>
            </a:r>
            <a:r>
              <a:rPr lang="de-DE" sz="1100" spc="-25" noProof="1">
                <a:latin typeface="Calibri" panose="020F0502020204030204" pitchFamily="34" charset="0"/>
                <a:ea typeface="Calibri" panose="020F0502020204030204" pitchFamily="34" charset="0"/>
                <a:cs typeface="Times New Roman" panose="02020603050405020304" pitchFamily="18" charset="0"/>
              </a:rPr>
              <a:t> </a:t>
            </a:r>
            <a:r>
              <a:rPr lang="de-DE" sz="1100" spc="-5" noProof="1">
                <a:latin typeface="Calibri" panose="020F0502020204030204" pitchFamily="34" charset="0"/>
                <a:ea typeface="Calibri" panose="020F0502020204030204" pitchFamily="34" charset="0"/>
                <a:cs typeface="Times New Roman" panose="02020603050405020304" pitchFamily="18" charset="0"/>
              </a:rPr>
              <a:t>misst</a:t>
            </a:r>
            <a:r>
              <a:rPr lang="de-DE" sz="1100" spc="-15" noProof="1">
                <a:latin typeface="Calibri" panose="020F0502020204030204" pitchFamily="34" charset="0"/>
                <a:ea typeface="Calibri" panose="020F0502020204030204" pitchFamily="34" charset="0"/>
                <a:cs typeface="Times New Roman" panose="02020603050405020304" pitchFamily="18" charset="0"/>
              </a:rPr>
              <a:t> </a:t>
            </a:r>
            <a:r>
              <a:rPr lang="de-DE" sz="1100" spc="-5" noProof="1">
                <a:latin typeface="Calibri" panose="020F0502020204030204" pitchFamily="34" charset="0"/>
                <a:ea typeface="Calibri" panose="020F0502020204030204" pitchFamily="34" charset="0"/>
                <a:cs typeface="Times New Roman" panose="02020603050405020304" pitchFamily="18" charset="0"/>
              </a:rPr>
              <a:t>die</a:t>
            </a:r>
            <a:r>
              <a:rPr lang="de-DE" sz="1100" spc="-15" noProof="1">
                <a:latin typeface="Calibri" panose="020F0502020204030204" pitchFamily="34" charset="0"/>
                <a:ea typeface="Calibri" panose="020F0502020204030204" pitchFamily="34" charset="0"/>
                <a:cs typeface="Times New Roman" panose="02020603050405020304" pitchFamily="18" charset="0"/>
              </a:rPr>
              <a:t> </a:t>
            </a:r>
            <a:r>
              <a:rPr lang="de-DE" sz="1100" spc="-5" noProof="1">
                <a:latin typeface="Calibri" panose="020F0502020204030204" pitchFamily="34" charset="0"/>
                <a:ea typeface="Calibri" panose="020F0502020204030204" pitchFamily="34" charset="0"/>
                <a:cs typeface="Times New Roman" panose="02020603050405020304" pitchFamily="18" charset="0"/>
              </a:rPr>
              <a:t>Effektivität</a:t>
            </a:r>
            <a:r>
              <a:rPr lang="de-DE" sz="1100" spc="-20" noProof="1">
                <a:latin typeface="Calibri" panose="020F0502020204030204" pitchFamily="34" charset="0"/>
                <a:ea typeface="Calibri" panose="020F0502020204030204" pitchFamily="34" charset="0"/>
                <a:cs typeface="Times New Roman" panose="02020603050405020304" pitchFamily="18" charset="0"/>
              </a:rPr>
              <a:t> </a:t>
            </a:r>
            <a:r>
              <a:rPr lang="de-DE" sz="1100" noProof="1">
                <a:latin typeface="Calibri" panose="020F0502020204030204" pitchFamily="34" charset="0"/>
                <a:ea typeface="Calibri" panose="020F0502020204030204" pitchFamily="34" charset="0"/>
                <a:cs typeface="Times New Roman" panose="02020603050405020304" pitchFamily="18" charset="0"/>
              </a:rPr>
              <a:t>eines</a:t>
            </a:r>
            <a:r>
              <a:rPr lang="de-DE" sz="1100" spc="-30" noProof="1">
                <a:latin typeface="Calibri" panose="020F0502020204030204" pitchFamily="34" charset="0"/>
                <a:ea typeface="Calibri" panose="020F0502020204030204" pitchFamily="34" charset="0"/>
                <a:cs typeface="Times New Roman" panose="02020603050405020304" pitchFamily="18" charset="0"/>
              </a:rPr>
              <a:t> </a:t>
            </a:r>
            <a:r>
              <a:rPr lang="de-DE" sz="1100" spc="-5" noProof="1">
                <a:latin typeface="Calibri" panose="020F0502020204030204" pitchFamily="34" charset="0"/>
                <a:ea typeface="Calibri" panose="020F0502020204030204" pitchFamily="34" charset="0"/>
                <a:cs typeface="Times New Roman" panose="02020603050405020304" pitchFamily="18" charset="0"/>
              </a:rPr>
              <a:t>biometrischen</a:t>
            </a:r>
            <a:r>
              <a:rPr lang="de-DE" sz="1100" spc="-20" noProof="1">
                <a:latin typeface="Calibri" panose="020F0502020204030204" pitchFamily="34" charset="0"/>
                <a:ea typeface="Calibri" panose="020F0502020204030204" pitchFamily="34" charset="0"/>
                <a:cs typeface="Times New Roman" panose="02020603050405020304" pitchFamily="18" charset="0"/>
              </a:rPr>
              <a:t> </a:t>
            </a:r>
            <a:r>
              <a:rPr lang="de-DE" sz="1100" spc="-5" noProof="1">
                <a:latin typeface="Calibri" panose="020F0502020204030204" pitchFamily="34" charset="0"/>
                <a:ea typeface="Calibri" panose="020F0502020204030204" pitchFamily="34" charset="0"/>
                <a:cs typeface="Times New Roman" panose="02020603050405020304" pitchFamily="18" charset="0"/>
              </a:rPr>
              <a:t>Systems</a:t>
            </a:r>
            <a:endParaRPr lang="de-DE" noProof="1"/>
          </a:p>
        </p:txBody>
      </p:sp>
      <p:sp>
        <p:nvSpPr>
          <p:cNvPr id="4" name="Rechteck 3">
            <a:extLst>
              <a:ext uri="{FF2B5EF4-FFF2-40B4-BE49-F238E27FC236}">
                <a16:creationId xmlns:a16="http://schemas.microsoft.com/office/drawing/2014/main" id="{945EB74E-CDF1-42A5-B75B-89C6DCB0942A}"/>
              </a:ext>
            </a:extLst>
          </p:cNvPr>
          <p:cNvSpPr/>
          <p:nvPr/>
        </p:nvSpPr>
        <p:spPr>
          <a:xfrm>
            <a:off x="4683067" y="1567753"/>
            <a:ext cx="4974247" cy="646331"/>
          </a:xfrm>
          <a:prstGeom prst="rect">
            <a:avLst/>
          </a:prstGeom>
        </p:spPr>
        <p:txBody>
          <a:bodyPr wrap="none">
            <a:spAutoFit/>
          </a:bodyPr>
          <a:lstStyle/>
          <a:p>
            <a:r>
              <a:rPr lang="de-DE">
                <a:hlinkClick r:id="rId4"/>
              </a:rPr>
              <a:t>https://www.youtube.com/watch?v=7Np_vTKFEDE</a:t>
            </a:r>
            <a:endParaRPr lang="de-DE"/>
          </a:p>
          <a:p>
            <a:endParaRPr lang="de-DE"/>
          </a:p>
        </p:txBody>
      </p:sp>
      <p:sp>
        <p:nvSpPr>
          <p:cNvPr id="5" name="Pfeil: nach rechts 4">
            <a:extLst>
              <a:ext uri="{FF2B5EF4-FFF2-40B4-BE49-F238E27FC236}">
                <a16:creationId xmlns:a16="http://schemas.microsoft.com/office/drawing/2014/main" id="{2AA01FF6-4042-4E14-82F9-440C62D9F33C}"/>
              </a:ext>
            </a:extLst>
          </p:cNvPr>
          <p:cNvSpPr/>
          <p:nvPr/>
        </p:nvSpPr>
        <p:spPr>
          <a:xfrm>
            <a:off x="3898900" y="1681208"/>
            <a:ext cx="533400" cy="269829"/>
          </a:xfrm>
          <a:prstGeom prst="rightArrow">
            <a:avLst/>
          </a:prstGeom>
          <a:solidFill>
            <a:schemeClr val="accent2">
              <a:lumMod val="75000"/>
            </a:schemeClr>
          </a:solidFill>
        </p:spPr>
        <p:txBody>
          <a:bodyPr wrap="square" lIns="0" tIns="0" rIns="0" bIns="0" rtlCol="0" anchor="ctr">
            <a:noAutofit/>
          </a:bodyPr>
          <a:lstStyle/>
          <a:p>
            <a:pPr algn="ctr"/>
            <a:endParaRPr lang="de-DE"/>
          </a:p>
        </p:txBody>
      </p:sp>
    </p:spTree>
    <p:extLst>
      <p:ext uri="{BB962C8B-B14F-4D97-AF65-F5344CB8AC3E}">
        <p14:creationId xmlns:p14="http://schemas.microsoft.com/office/powerpoint/2010/main" val="45008426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2400" b="1" i="0" u="none" strike="noStrike" kern="1200" cap="none" spc="0" normalizeH="0" baseline="0" noProof="0">
                <a:ln>
                  <a:noFill/>
                </a:ln>
                <a:solidFill>
                  <a:prstClr val="white"/>
                </a:solidFill>
                <a:effectLst/>
                <a:uLnTx/>
                <a:uFillTx/>
                <a:latin typeface="Calibri"/>
                <a:ea typeface="+mn-ea"/>
                <a:cs typeface="+mn-cs"/>
              </a:rPr>
              <a:t>CompTIA</a:t>
            </a:r>
            <a:r>
              <a:rPr kumimoji="0" lang="de-DE" sz="1050" b="1" i="0" u="none" strike="noStrike" kern="1200" cap="none" spc="0" normalizeH="0" baseline="0" noProof="0">
                <a:ln>
                  <a:noFill/>
                </a:ln>
                <a:solidFill>
                  <a:prstClr val="white"/>
                </a:solidFill>
                <a:effectLst/>
                <a:uLnTx/>
                <a:uFillTx/>
                <a:latin typeface="Calibri"/>
                <a:ea typeface="+mn-ea"/>
                <a:cs typeface="+mn-cs"/>
              </a:rPr>
              <a:t>©</a:t>
            </a:r>
            <a:r>
              <a:rPr kumimoji="0" lang="de-DE" sz="2400" b="1" i="0" u="none" strike="noStrike" kern="1200" cap="none" spc="0" normalizeH="0" baseline="0" noProof="0">
                <a:ln>
                  <a:noFill/>
                </a:ln>
                <a:solidFill>
                  <a:prstClr val="white"/>
                </a:solidFill>
                <a:effectLst/>
                <a:uLnTx/>
                <a:uFillTx/>
                <a:latin typeface="Calibri"/>
                <a:ea typeface="+mn-ea"/>
                <a:cs typeface="+mn-cs"/>
              </a:rPr>
              <a:t>  </a:t>
            </a:r>
            <a:r>
              <a:rPr kumimoji="0" lang="de-DE" sz="2400" b="1" i="0" u="none" strike="noStrike" kern="1200" cap="none" spc="0" normalizeH="0" baseline="0" noProof="0">
                <a:ln>
                  <a:noFill/>
                </a:ln>
                <a:solidFill>
                  <a:prstClr val="white"/>
                </a:solidFill>
                <a:effectLst/>
                <a:uLnTx/>
                <a:uFillTx/>
                <a:latin typeface="Calibri"/>
                <a:ea typeface="+mn-ea"/>
                <a:cs typeface="Arial"/>
              </a:rPr>
              <a:t>Security + Prüfungsvorbereitung</a:t>
            </a:r>
            <a:endParaRPr kumimoji="0" lang="de-DE" sz="2400" b="0" i="0" u="none" strike="noStrike" kern="1200" cap="none" spc="0" normalizeH="0" baseline="0" noProof="0">
              <a:ln>
                <a:noFill/>
              </a:ln>
              <a:solidFill>
                <a:prstClr val="white"/>
              </a:solidFill>
              <a:effectLst/>
              <a:uLnTx/>
              <a:uFillTx/>
              <a:latin typeface="Calibri"/>
              <a:ea typeface="+mn-ea"/>
              <a:cs typeface="Arial"/>
            </a:endParaRPr>
          </a:p>
        </p:txBody>
      </p:sp>
      <p:sp>
        <p:nvSpPr>
          <p:cNvPr id="7" name="Rechteck 6"/>
          <p:cNvSpPr/>
          <p:nvPr/>
        </p:nvSpPr>
        <p:spPr>
          <a:xfrm>
            <a:off x="666635" y="1330737"/>
            <a:ext cx="8032865" cy="31393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a:ea typeface="+mn-ea"/>
                <a:cs typeface="+mn-cs"/>
              </a:rPr>
              <a:t>Security+ (SEC+) Inhalt II</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de-DE" sz="1800" b="1" i="0" u="none" strike="noStrike" kern="1200" cap="none" spc="0" normalizeH="0" baseline="0" noProof="0" dirty="0">
              <a:ln>
                <a:noFill/>
              </a:ln>
              <a:solidFill>
                <a:prstClr val="black"/>
              </a:solidFill>
              <a:effectLst/>
              <a:uLnTx/>
              <a:uFillTx/>
              <a:latin typeface="Calibri"/>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startAt="17"/>
              <a:tabLst/>
              <a:defRPr/>
            </a:pPr>
            <a:r>
              <a:rPr kumimoji="0" lang="de-DE" sz="2000" b="1" i="0" u="none" strike="noStrike" kern="1200" cap="none" spc="0" normalizeH="0" baseline="0" noProof="0" dirty="0">
                <a:ln>
                  <a:noFill/>
                </a:ln>
                <a:solidFill>
                  <a:prstClr val="black"/>
                </a:solidFill>
                <a:effectLst/>
                <a:uLnTx/>
                <a:uFillTx/>
                <a:latin typeface="Calibri"/>
                <a:ea typeface="+mn-ea"/>
                <a:cs typeface="+mn-cs"/>
              </a:rPr>
              <a:t>Physische Sicherheit</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startAt="17"/>
              <a:tabLst/>
              <a:defRPr/>
            </a:pPr>
            <a:endParaRPr kumimoji="0" lang="de-DE" sz="20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 b="1" i="0" u="none" strike="noStrike" kern="1200" cap="none" spc="0" normalizeH="0" baseline="0" noProof="0" dirty="0">
                <a:ln>
                  <a:noFill/>
                </a:ln>
                <a:solidFill>
                  <a:prstClr val="black"/>
                </a:solidFill>
                <a:effectLst/>
                <a:uLnTx/>
                <a:uFillTx/>
                <a:latin typeface="Calibri"/>
                <a:ea typeface="+mn-ea"/>
                <a:cs typeface="+mn-cs"/>
              </a:rPr>
              <a:t>Quiz:</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startAt="8"/>
              <a:tabLst/>
              <a:defRPr/>
            </a:pPr>
            <a:endParaRPr kumimoji="0" lang="de-DE" sz="2000" b="1" i="0" u="none" strike="noStrike" kern="1200" cap="none" spc="0" normalizeH="0" baseline="0" noProof="0" dirty="0">
              <a:ln>
                <a:noFill/>
              </a:ln>
              <a:solidFill>
                <a:prstClr val="black"/>
              </a:solidFill>
              <a:effectLst/>
              <a:uLnTx/>
              <a:uFillTx/>
              <a:latin typeface="Calibri"/>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startAt="8"/>
              <a:tabLst/>
              <a:defRPr/>
            </a:pPr>
            <a:endParaRPr kumimoji="0" lang="de-DE" sz="20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20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20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2000" b="1" i="0" u="none" strike="noStrike" kern="1200" cap="none" spc="0" normalizeH="0" baseline="0" noProof="0" dirty="0">
              <a:ln>
                <a:noFill/>
              </a:ln>
              <a:solidFill>
                <a:prstClr val="black"/>
              </a:solidFill>
              <a:effectLst/>
              <a:uLnTx/>
              <a:uFillTx/>
              <a:latin typeface="Calibri"/>
              <a:ea typeface="+mn-ea"/>
              <a:cs typeface="+mn-cs"/>
            </a:endParaRPr>
          </a:p>
        </p:txBody>
      </p:sp>
      <p:sp>
        <p:nvSpPr>
          <p:cNvPr id="3" name="Rechteck 2"/>
          <p:cNvSpPr/>
          <p:nvPr/>
        </p:nvSpPr>
        <p:spPr>
          <a:xfrm>
            <a:off x="5803900" y="1874837"/>
            <a:ext cx="5346700" cy="369332"/>
          </a:xfrm>
          <a:prstGeom prst="rect">
            <a:avLst/>
          </a:prstGeom>
        </p:spPr>
        <p:txBody>
          <a:bodyPr>
            <a:spAutoFit/>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startAt="7"/>
              <a:tabLst/>
              <a:defRPr/>
            </a:pPr>
            <a:endParaRPr kumimoji="0" lang="de-DE" sz="1800" b="1" i="0" u="none" strike="noStrike" kern="1200" cap="none" spc="0" normalizeH="0" baseline="0" noProof="0">
              <a:ln>
                <a:noFill/>
              </a:ln>
              <a:solidFill>
                <a:prstClr val="black"/>
              </a:solidFill>
              <a:effectLst/>
              <a:uLnTx/>
              <a:uFillTx/>
              <a:latin typeface="Calibri"/>
              <a:ea typeface="+mn-ea"/>
              <a:cs typeface="+mn-cs"/>
            </a:endParaRPr>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Calibri"/>
                <a:ea typeface="+mn-ea"/>
                <a:cs typeface="+mn-cs"/>
              </a:rPr>
              <a:t>https://www.DionTraining.com</a:t>
            </a:r>
          </a:p>
        </p:txBody>
      </p:sp>
      <p:pic>
        <p:nvPicPr>
          <p:cNvPr id="2" name="Grafik 1">
            <a:extLst>
              <a:ext uri="{FF2B5EF4-FFF2-40B4-BE49-F238E27FC236}">
                <a16:creationId xmlns:a16="http://schemas.microsoft.com/office/drawing/2014/main" id="{CF3399BA-9E46-4CCC-8EBD-F79F478E1AC2}"/>
              </a:ext>
            </a:extLst>
          </p:cNvPr>
          <p:cNvPicPr>
            <a:picLocks noChangeAspect="1"/>
          </p:cNvPicPr>
          <p:nvPr/>
        </p:nvPicPr>
        <p:blipFill>
          <a:blip r:embed="rId4"/>
          <a:stretch>
            <a:fillRect/>
          </a:stretch>
        </p:blipFill>
        <p:spPr>
          <a:xfrm>
            <a:off x="1677194" y="2378493"/>
            <a:ext cx="7339012" cy="3879297"/>
          </a:xfrm>
          <a:prstGeom prst="rect">
            <a:avLst/>
          </a:prstGeom>
        </p:spPr>
      </p:pic>
    </p:spTree>
    <p:extLst>
      <p:ext uri="{BB962C8B-B14F-4D97-AF65-F5344CB8AC3E}">
        <p14:creationId xmlns:p14="http://schemas.microsoft.com/office/powerpoint/2010/main" val="246005535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2400" b="1" i="0" u="none" strike="noStrike" kern="1200" cap="none" spc="0" normalizeH="0" baseline="0" noProof="0">
                <a:ln>
                  <a:noFill/>
                </a:ln>
                <a:solidFill>
                  <a:prstClr val="white"/>
                </a:solidFill>
                <a:effectLst/>
                <a:uLnTx/>
                <a:uFillTx/>
                <a:latin typeface="Calibri"/>
                <a:ea typeface="+mn-ea"/>
                <a:cs typeface="+mn-cs"/>
              </a:rPr>
              <a:t>CompTIA</a:t>
            </a:r>
            <a:r>
              <a:rPr kumimoji="0" lang="de-DE" sz="1050" b="1" i="0" u="none" strike="noStrike" kern="1200" cap="none" spc="0" normalizeH="0" baseline="0" noProof="0">
                <a:ln>
                  <a:noFill/>
                </a:ln>
                <a:solidFill>
                  <a:prstClr val="white"/>
                </a:solidFill>
                <a:effectLst/>
                <a:uLnTx/>
                <a:uFillTx/>
                <a:latin typeface="Calibri"/>
                <a:ea typeface="+mn-ea"/>
                <a:cs typeface="+mn-cs"/>
              </a:rPr>
              <a:t>©</a:t>
            </a:r>
            <a:r>
              <a:rPr kumimoji="0" lang="de-DE" sz="2400" b="1" i="0" u="none" strike="noStrike" kern="1200" cap="none" spc="0" normalizeH="0" baseline="0" noProof="0">
                <a:ln>
                  <a:noFill/>
                </a:ln>
                <a:solidFill>
                  <a:prstClr val="white"/>
                </a:solidFill>
                <a:effectLst/>
                <a:uLnTx/>
                <a:uFillTx/>
                <a:latin typeface="Calibri"/>
                <a:ea typeface="+mn-ea"/>
                <a:cs typeface="+mn-cs"/>
              </a:rPr>
              <a:t>  </a:t>
            </a:r>
            <a:r>
              <a:rPr kumimoji="0" lang="de-DE" sz="2400" b="1" i="0" u="none" strike="noStrike" kern="1200" cap="none" spc="0" normalizeH="0" baseline="0" noProof="0">
                <a:ln>
                  <a:noFill/>
                </a:ln>
                <a:solidFill>
                  <a:prstClr val="white"/>
                </a:solidFill>
                <a:effectLst/>
                <a:uLnTx/>
                <a:uFillTx/>
                <a:latin typeface="Calibri"/>
                <a:ea typeface="+mn-ea"/>
                <a:cs typeface="Arial"/>
              </a:rPr>
              <a:t>Security + Prüfungsvorbereitung</a:t>
            </a:r>
            <a:endParaRPr kumimoji="0" lang="de-DE" sz="2400" b="0" i="0" u="none" strike="noStrike" kern="1200" cap="none" spc="0" normalizeH="0" baseline="0" noProof="0">
              <a:ln>
                <a:noFill/>
              </a:ln>
              <a:solidFill>
                <a:prstClr val="white"/>
              </a:solidFill>
              <a:effectLst/>
              <a:uLnTx/>
              <a:uFillTx/>
              <a:latin typeface="Calibri"/>
              <a:ea typeface="+mn-ea"/>
              <a:cs typeface="Arial"/>
            </a:endParaRPr>
          </a:p>
        </p:txBody>
      </p:sp>
      <p:sp>
        <p:nvSpPr>
          <p:cNvPr id="7" name="Rechteck 6"/>
          <p:cNvSpPr/>
          <p:nvPr/>
        </p:nvSpPr>
        <p:spPr>
          <a:xfrm>
            <a:off x="666635" y="1330737"/>
            <a:ext cx="8032865" cy="31393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a:ea typeface="+mn-ea"/>
                <a:cs typeface="+mn-cs"/>
              </a:rPr>
              <a:t>Security+ (SEC+) Inhalt II</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de-DE" sz="1800" b="1" i="0" u="none" strike="noStrike" kern="1200" cap="none" spc="0" normalizeH="0" baseline="0" noProof="0" dirty="0">
              <a:ln>
                <a:noFill/>
              </a:ln>
              <a:solidFill>
                <a:prstClr val="black"/>
              </a:solidFill>
              <a:effectLst/>
              <a:uLnTx/>
              <a:uFillTx/>
              <a:latin typeface="Calibri"/>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startAt="17"/>
              <a:tabLst/>
              <a:defRPr/>
            </a:pPr>
            <a:r>
              <a:rPr kumimoji="0" lang="de-DE" sz="2000" b="1" i="0" u="none" strike="noStrike" kern="1200" cap="none" spc="0" normalizeH="0" baseline="0" noProof="0" dirty="0">
                <a:ln>
                  <a:noFill/>
                </a:ln>
                <a:solidFill>
                  <a:prstClr val="black"/>
                </a:solidFill>
                <a:effectLst/>
                <a:uLnTx/>
                <a:uFillTx/>
                <a:latin typeface="Calibri"/>
                <a:ea typeface="+mn-ea"/>
                <a:cs typeface="+mn-cs"/>
              </a:rPr>
              <a:t>Physische Sicherheit</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startAt="17"/>
              <a:tabLst/>
              <a:defRPr/>
            </a:pPr>
            <a:endParaRPr kumimoji="0" lang="de-DE" sz="20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 b="1" i="0" u="none" strike="noStrike" kern="1200" cap="none" spc="0" normalizeH="0" baseline="0" noProof="0" dirty="0">
                <a:ln>
                  <a:noFill/>
                </a:ln>
                <a:solidFill>
                  <a:prstClr val="black"/>
                </a:solidFill>
                <a:effectLst/>
                <a:uLnTx/>
                <a:uFillTx/>
                <a:latin typeface="Calibri"/>
                <a:ea typeface="+mn-ea"/>
                <a:cs typeface="+mn-cs"/>
              </a:rPr>
              <a:t>Quiz:</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startAt="8"/>
              <a:tabLst/>
              <a:defRPr/>
            </a:pPr>
            <a:endParaRPr kumimoji="0" lang="de-DE" sz="2000" b="1" i="0" u="none" strike="noStrike" kern="1200" cap="none" spc="0" normalizeH="0" baseline="0" noProof="0" dirty="0">
              <a:ln>
                <a:noFill/>
              </a:ln>
              <a:solidFill>
                <a:prstClr val="black"/>
              </a:solidFill>
              <a:effectLst/>
              <a:uLnTx/>
              <a:uFillTx/>
              <a:latin typeface="Calibri"/>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startAt="8"/>
              <a:tabLst/>
              <a:defRPr/>
            </a:pPr>
            <a:endParaRPr kumimoji="0" lang="de-DE" sz="20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20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20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2000" b="1" i="0" u="none" strike="noStrike" kern="1200" cap="none" spc="0" normalizeH="0" baseline="0" noProof="0" dirty="0">
              <a:ln>
                <a:noFill/>
              </a:ln>
              <a:solidFill>
                <a:prstClr val="black"/>
              </a:solidFill>
              <a:effectLst/>
              <a:uLnTx/>
              <a:uFillTx/>
              <a:latin typeface="Calibri"/>
              <a:ea typeface="+mn-ea"/>
              <a:cs typeface="+mn-cs"/>
            </a:endParaRPr>
          </a:p>
        </p:txBody>
      </p:sp>
      <p:sp>
        <p:nvSpPr>
          <p:cNvPr id="3" name="Rechteck 2"/>
          <p:cNvSpPr/>
          <p:nvPr/>
        </p:nvSpPr>
        <p:spPr>
          <a:xfrm>
            <a:off x="5803900" y="1874837"/>
            <a:ext cx="5346700" cy="369332"/>
          </a:xfrm>
          <a:prstGeom prst="rect">
            <a:avLst/>
          </a:prstGeom>
        </p:spPr>
        <p:txBody>
          <a:bodyPr>
            <a:spAutoFit/>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startAt="7"/>
              <a:tabLst/>
              <a:defRPr/>
            </a:pPr>
            <a:endParaRPr kumimoji="0" lang="de-DE" sz="1800" b="1" i="0" u="none" strike="noStrike" kern="1200" cap="none" spc="0" normalizeH="0" baseline="0" noProof="0">
              <a:ln>
                <a:noFill/>
              </a:ln>
              <a:solidFill>
                <a:prstClr val="black"/>
              </a:solidFill>
              <a:effectLst/>
              <a:uLnTx/>
              <a:uFillTx/>
              <a:latin typeface="Calibri"/>
              <a:ea typeface="+mn-ea"/>
              <a:cs typeface="+mn-cs"/>
            </a:endParaRPr>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Calibri"/>
                <a:ea typeface="+mn-ea"/>
                <a:cs typeface="+mn-cs"/>
              </a:rPr>
              <a:t>https://www.DionTraining.com</a:t>
            </a:r>
          </a:p>
        </p:txBody>
      </p:sp>
      <p:pic>
        <p:nvPicPr>
          <p:cNvPr id="2" name="Grafik 1">
            <a:extLst>
              <a:ext uri="{FF2B5EF4-FFF2-40B4-BE49-F238E27FC236}">
                <a16:creationId xmlns:a16="http://schemas.microsoft.com/office/drawing/2014/main" id="{F82ECEAC-46EE-4433-A97E-36E0ECAA092F}"/>
              </a:ext>
            </a:extLst>
          </p:cNvPr>
          <p:cNvPicPr>
            <a:picLocks noChangeAspect="1"/>
          </p:cNvPicPr>
          <p:nvPr/>
        </p:nvPicPr>
        <p:blipFill>
          <a:blip r:embed="rId4"/>
          <a:stretch>
            <a:fillRect/>
          </a:stretch>
        </p:blipFill>
        <p:spPr>
          <a:xfrm>
            <a:off x="1733435" y="2647115"/>
            <a:ext cx="7239000" cy="3991666"/>
          </a:xfrm>
          <a:prstGeom prst="rect">
            <a:avLst/>
          </a:prstGeom>
        </p:spPr>
      </p:pic>
    </p:spTree>
    <p:extLst>
      <p:ext uri="{BB962C8B-B14F-4D97-AF65-F5344CB8AC3E}">
        <p14:creationId xmlns:p14="http://schemas.microsoft.com/office/powerpoint/2010/main" val="144988169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2400" b="1" i="0" u="none" strike="noStrike" kern="1200" cap="none" spc="0" normalizeH="0" baseline="0" noProof="0">
                <a:ln>
                  <a:noFill/>
                </a:ln>
                <a:solidFill>
                  <a:prstClr val="white"/>
                </a:solidFill>
                <a:effectLst/>
                <a:uLnTx/>
                <a:uFillTx/>
                <a:latin typeface="Calibri"/>
                <a:ea typeface="+mn-ea"/>
                <a:cs typeface="+mn-cs"/>
              </a:rPr>
              <a:t>CompTIA</a:t>
            </a:r>
            <a:r>
              <a:rPr kumimoji="0" lang="de-DE" sz="1050" b="1" i="0" u="none" strike="noStrike" kern="1200" cap="none" spc="0" normalizeH="0" baseline="0" noProof="0">
                <a:ln>
                  <a:noFill/>
                </a:ln>
                <a:solidFill>
                  <a:prstClr val="white"/>
                </a:solidFill>
                <a:effectLst/>
                <a:uLnTx/>
                <a:uFillTx/>
                <a:latin typeface="Calibri"/>
                <a:ea typeface="+mn-ea"/>
                <a:cs typeface="+mn-cs"/>
              </a:rPr>
              <a:t>©</a:t>
            </a:r>
            <a:r>
              <a:rPr kumimoji="0" lang="de-DE" sz="2400" b="1" i="0" u="none" strike="noStrike" kern="1200" cap="none" spc="0" normalizeH="0" baseline="0" noProof="0">
                <a:ln>
                  <a:noFill/>
                </a:ln>
                <a:solidFill>
                  <a:prstClr val="white"/>
                </a:solidFill>
                <a:effectLst/>
                <a:uLnTx/>
                <a:uFillTx/>
                <a:latin typeface="Calibri"/>
                <a:ea typeface="+mn-ea"/>
                <a:cs typeface="+mn-cs"/>
              </a:rPr>
              <a:t>  </a:t>
            </a:r>
            <a:r>
              <a:rPr kumimoji="0" lang="de-DE" sz="2400" b="1" i="0" u="none" strike="noStrike" kern="1200" cap="none" spc="0" normalizeH="0" baseline="0" noProof="0">
                <a:ln>
                  <a:noFill/>
                </a:ln>
                <a:solidFill>
                  <a:prstClr val="white"/>
                </a:solidFill>
                <a:effectLst/>
                <a:uLnTx/>
                <a:uFillTx/>
                <a:latin typeface="Calibri"/>
                <a:ea typeface="+mn-ea"/>
                <a:cs typeface="Arial"/>
              </a:rPr>
              <a:t>Security + Prüfungsvorbereitung</a:t>
            </a:r>
            <a:endParaRPr kumimoji="0" lang="de-DE" sz="2400" b="0" i="0" u="none" strike="noStrike" kern="1200" cap="none" spc="0" normalizeH="0" baseline="0" noProof="0">
              <a:ln>
                <a:noFill/>
              </a:ln>
              <a:solidFill>
                <a:prstClr val="white"/>
              </a:solidFill>
              <a:effectLst/>
              <a:uLnTx/>
              <a:uFillTx/>
              <a:latin typeface="Calibri"/>
              <a:ea typeface="+mn-ea"/>
              <a:cs typeface="Arial"/>
            </a:endParaRPr>
          </a:p>
        </p:txBody>
      </p:sp>
      <p:sp>
        <p:nvSpPr>
          <p:cNvPr id="7" name="Rechteck 6"/>
          <p:cNvSpPr/>
          <p:nvPr/>
        </p:nvSpPr>
        <p:spPr>
          <a:xfrm>
            <a:off x="666635" y="1330737"/>
            <a:ext cx="8032865" cy="31393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a:ea typeface="+mn-ea"/>
                <a:cs typeface="+mn-cs"/>
              </a:rPr>
              <a:t>Security+ (SEC+) Inhalt II</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de-DE" sz="1800" b="1" i="0" u="none" strike="noStrike" kern="1200" cap="none" spc="0" normalizeH="0" baseline="0" noProof="0" dirty="0">
              <a:ln>
                <a:noFill/>
              </a:ln>
              <a:solidFill>
                <a:prstClr val="black"/>
              </a:solidFill>
              <a:effectLst/>
              <a:uLnTx/>
              <a:uFillTx/>
              <a:latin typeface="Calibri"/>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startAt="17"/>
              <a:tabLst/>
              <a:defRPr/>
            </a:pPr>
            <a:r>
              <a:rPr kumimoji="0" lang="de-DE" sz="2000" b="1" i="0" u="none" strike="noStrike" kern="1200" cap="none" spc="0" normalizeH="0" baseline="0" noProof="0" dirty="0">
                <a:ln>
                  <a:noFill/>
                </a:ln>
                <a:solidFill>
                  <a:prstClr val="black"/>
                </a:solidFill>
                <a:effectLst/>
                <a:uLnTx/>
                <a:uFillTx/>
                <a:latin typeface="Calibri"/>
                <a:ea typeface="+mn-ea"/>
                <a:cs typeface="+mn-cs"/>
              </a:rPr>
              <a:t>Physische Sicherheit</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startAt="17"/>
              <a:tabLst/>
              <a:defRPr/>
            </a:pPr>
            <a:endParaRPr kumimoji="0" lang="de-DE" sz="20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 b="1" i="0" u="none" strike="noStrike" kern="1200" cap="none" spc="0" normalizeH="0" baseline="0" noProof="0" dirty="0">
                <a:ln>
                  <a:noFill/>
                </a:ln>
                <a:solidFill>
                  <a:prstClr val="black"/>
                </a:solidFill>
                <a:effectLst/>
                <a:uLnTx/>
                <a:uFillTx/>
                <a:latin typeface="Calibri"/>
                <a:ea typeface="+mn-ea"/>
                <a:cs typeface="+mn-cs"/>
              </a:rPr>
              <a:t>Quiz:</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startAt="8"/>
              <a:tabLst/>
              <a:defRPr/>
            </a:pPr>
            <a:endParaRPr kumimoji="0" lang="de-DE" sz="2000" b="1" i="0" u="none" strike="noStrike" kern="1200" cap="none" spc="0" normalizeH="0" baseline="0" noProof="0" dirty="0">
              <a:ln>
                <a:noFill/>
              </a:ln>
              <a:solidFill>
                <a:prstClr val="black"/>
              </a:solidFill>
              <a:effectLst/>
              <a:uLnTx/>
              <a:uFillTx/>
              <a:latin typeface="Calibri"/>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startAt="8"/>
              <a:tabLst/>
              <a:defRPr/>
            </a:pPr>
            <a:endParaRPr kumimoji="0" lang="de-DE" sz="20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20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20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2000" b="1" i="0" u="none" strike="noStrike" kern="1200" cap="none" spc="0" normalizeH="0" baseline="0" noProof="0" dirty="0">
              <a:ln>
                <a:noFill/>
              </a:ln>
              <a:solidFill>
                <a:prstClr val="black"/>
              </a:solidFill>
              <a:effectLst/>
              <a:uLnTx/>
              <a:uFillTx/>
              <a:latin typeface="Calibri"/>
              <a:ea typeface="+mn-ea"/>
              <a:cs typeface="+mn-cs"/>
            </a:endParaRPr>
          </a:p>
        </p:txBody>
      </p:sp>
      <p:sp>
        <p:nvSpPr>
          <p:cNvPr id="3" name="Rechteck 2"/>
          <p:cNvSpPr/>
          <p:nvPr/>
        </p:nvSpPr>
        <p:spPr>
          <a:xfrm>
            <a:off x="5803900" y="1874837"/>
            <a:ext cx="5346700" cy="369332"/>
          </a:xfrm>
          <a:prstGeom prst="rect">
            <a:avLst/>
          </a:prstGeom>
        </p:spPr>
        <p:txBody>
          <a:bodyPr>
            <a:spAutoFit/>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startAt="7"/>
              <a:tabLst/>
              <a:defRPr/>
            </a:pPr>
            <a:endParaRPr kumimoji="0" lang="de-DE" sz="1800" b="1" i="0" u="none" strike="noStrike" kern="1200" cap="none" spc="0" normalizeH="0" baseline="0" noProof="0">
              <a:ln>
                <a:noFill/>
              </a:ln>
              <a:solidFill>
                <a:prstClr val="black"/>
              </a:solidFill>
              <a:effectLst/>
              <a:uLnTx/>
              <a:uFillTx/>
              <a:latin typeface="Calibri"/>
              <a:ea typeface="+mn-ea"/>
              <a:cs typeface="+mn-cs"/>
            </a:endParaRPr>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Calibri"/>
                <a:ea typeface="+mn-ea"/>
                <a:cs typeface="+mn-cs"/>
              </a:rPr>
              <a:t>https://www.DionTraining.com</a:t>
            </a:r>
          </a:p>
        </p:txBody>
      </p:sp>
      <p:pic>
        <p:nvPicPr>
          <p:cNvPr id="2" name="Grafik 1">
            <a:extLst>
              <a:ext uri="{FF2B5EF4-FFF2-40B4-BE49-F238E27FC236}">
                <a16:creationId xmlns:a16="http://schemas.microsoft.com/office/drawing/2014/main" id="{2794934B-8CCB-4923-BF03-9E06BA07EE88}"/>
              </a:ext>
            </a:extLst>
          </p:cNvPr>
          <p:cNvPicPr>
            <a:picLocks noChangeAspect="1"/>
          </p:cNvPicPr>
          <p:nvPr/>
        </p:nvPicPr>
        <p:blipFill>
          <a:blip r:embed="rId4"/>
          <a:stretch>
            <a:fillRect/>
          </a:stretch>
        </p:blipFill>
        <p:spPr>
          <a:xfrm>
            <a:off x="1765300" y="2396795"/>
            <a:ext cx="7522686" cy="4354841"/>
          </a:xfrm>
          <a:prstGeom prst="rect">
            <a:avLst/>
          </a:prstGeom>
        </p:spPr>
      </p:pic>
    </p:spTree>
    <p:extLst>
      <p:ext uri="{BB962C8B-B14F-4D97-AF65-F5344CB8AC3E}">
        <p14:creationId xmlns:p14="http://schemas.microsoft.com/office/powerpoint/2010/main" val="157463449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839"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400" b="1" i="0" u="none" strike="noStrike" kern="1200" cap="none" spc="0" normalizeH="0" baseline="0" noProof="0">
                <a:ln>
                  <a:noFill/>
                </a:ln>
                <a:solidFill>
                  <a:prstClr val="white"/>
                </a:solidFill>
                <a:effectLst/>
                <a:uLnTx/>
                <a:uFillTx/>
                <a:latin typeface="Calibri"/>
                <a:ea typeface="+mn-ea"/>
                <a:cs typeface="+mn-cs"/>
              </a:rPr>
              <a:t>CompTIA©  Security + Prüfungsvorbereitung</a:t>
            </a:r>
          </a:p>
        </p:txBody>
      </p:sp>
      <p:sp>
        <p:nvSpPr>
          <p:cNvPr id="7" name="Rechteck 6"/>
          <p:cNvSpPr/>
          <p:nvPr/>
        </p:nvSpPr>
        <p:spPr>
          <a:xfrm>
            <a:off x="666634" y="1265237"/>
            <a:ext cx="10395065" cy="400110"/>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startAt="17"/>
              <a:tabLst/>
              <a:defRPr/>
            </a:pPr>
            <a:r>
              <a:rPr kumimoji="0" lang="de-DE" sz="2000" b="1" i="0" u="none" strike="noStrike" kern="1200" cap="none" spc="0" normalizeH="0" baseline="0" noProof="0">
                <a:ln>
                  <a:noFill/>
                </a:ln>
                <a:solidFill>
                  <a:prstClr val="black"/>
                </a:solidFill>
                <a:effectLst/>
                <a:uLnTx/>
                <a:uFillTx/>
                <a:latin typeface="Calibri"/>
                <a:ea typeface="+mn-ea"/>
                <a:cs typeface="+mn-cs"/>
              </a:rPr>
              <a:t>Physische Sicherheit</a:t>
            </a:r>
          </a:p>
        </p:txBody>
      </p:sp>
      <p:sp>
        <p:nvSpPr>
          <p:cNvPr id="3" name="Rechteck 2"/>
          <p:cNvSpPr/>
          <p:nvPr/>
        </p:nvSpPr>
        <p:spPr>
          <a:xfrm>
            <a:off x="927100" y="1883419"/>
            <a:ext cx="3733800"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prstClr val="black"/>
                </a:solidFill>
                <a:effectLst/>
                <a:uLnTx/>
                <a:uFillTx/>
                <a:latin typeface="Calibri"/>
                <a:ea typeface="+mn-ea"/>
                <a:cs typeface="+mn-cs"/>
              </a:rPr>
              <a:t>DISKUSSION ca. 10 min: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prstClr val="black"/>
                </a:solidFill>
                <a:effectLst/>
                <a:uLnTx/>
                <a:uFillTx/>
                <a:latin typeface="Calibri"/>
                <a:ea typeface="+mn-ea"/>
                <a:cs typeface="+mn-cs"/>
              </a:rPr>
              <a:t> </a:t>
            </a:r>
            <a:endParaRPr kumimoji="0" lang="en-GB" sz="1800" b="1" i="0" u="none" strike="noStrike" kern="1200" cap="none" spc="0" normalizeH="0" baseline="0" noProof="0">
              <a:ln>
                <a:noFill/>
              </a:ln>
              <a:solidFill>
                <a:prstClr val="black"/>
              </a:solidFill>
              <a:effectLst/>
              <a:uLnTx/>
              <a:uFillTx/>
              <a:latin typeface="Calibri"/>
              <a:ea typeface="+mn-ea"/>
              <a:cs typeface="+mn-cs"/>
            </a:endParaRPr>
          </a:p>
        </p:txBody>
      </p:sp>
      <p:pic>
        <p:nvPicPr>
          <p:cNvPr id="1026" name="Picture 2" descr="Bildergebnis für gruppendiskussi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43772" y="2713037"/>
            <a:ext cx="6669638"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236777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7140416"/>
          </a:xfrm>
          <a:prstGeom prst="rect">
            <a:avLst/>
          </a:prstGeom>
        </p:spPr>
        <p:txBody>
          <a:bodyPr wrap="square">
            <a:spAutoFit/>
          </a:bodyPr>
          <a:lstStyle/>
          <a:p>
            <a:r>
              <a:rPr lang="en-GB" sz="2000" b="1"/>
              <a:t>Security+ (SEC+) Inhalt II</a:t>
            </a:r>
          </a:p>
          <a:p>
            <a:pPr marL="457200" indent="-457200">
              <a:buFont typeface="+mj-lt"/>
              <a:buAutoNum type="arabicPeriod"/>
            </a:pPr>
            <a:endParaRPr lang="de-DE" b="1"/>
          </a:p>
          <a:p>
            <a:pPr marL="457200" indent="-457200">
              <a:buFont typeface="+mj-lt"/>
              <a:buAutoNum type="arabicPeriod" startAt="17"/>
            </a:pPr>
            <a:r>
              <a:rPr lang="de-DE" sz="2000" b="1">
                <a:solidFill>
                  <a:schemeClr val="bg1">
                    <a:lumMod val="75000"/>
                  </a:schemeClr>
                </a:solidFill>
              </a:rPr>
              <a:t>Physische Sicherheit </a:t>
            </a:r>
          </a:p>
          <a:p>
            <a:pPr marL="457200" indent="-457200">
              <a:buFont typeface="+mj-lt"/>
              <a:buAutoNum type="arabicPeriod" startAt="17"/>
            </a:pPr>
            <a:endParaRPr lang="de-DE" sz="2000" b="1"/>
          </a:p>
          <a:p>
            <a:pPr marL="457200" indent="-457200">
              <a:buFont typeface="+mj-lt"/>
              <a:buAutoNum type="arabicPeriod" startAt="17"/>
            </a:pPr>
            <a:r>
              <a:rPr lang="de-DE" sz="2000" b="1"/>
              <a:t>Sicherung von Einrichtungen(Gebäude) </a:t>
            </a:r>
          </a:p>
          <a:p>
            <a:pPr marL="457200" indent="-457200">
              <a:buFont typeface="+mj-lt"/>
              <a:buAutoNum type="arabicPeriod" startAt="17"/>
            </a:pPr>
            <a:endParaRPr lang="de-DE" sz="2000" b="1"/>
          </a:p>
          <a:p>
            <a:pPr marL="457200" indent="-457200">
              <a:buFont typeface="+mj-lt"/>
              <a:buAutoNum type="arabicPeriod" startAt="17"/>
            </a:pPr>
            <a:r>
              <a:rPr lang="de-DE" sz="2000" b="1">
                <a:solidFill>
                  <a:schemeClr val="bg1">
                    <a:lumMod val="75000"/>
                  </a:schemeClr>
                </a:solidFill>
              </a:rPr>
              <a:t>Authentifizierung </a:t>
            </a:r>
          </a:p>
          <a:p>
            <a:pPr marL="457200" indent="-457200">
              <a:buFont typeface="+mj-lt"/>
              <a:buAutoNum type="arabicPeriod" startAt="17"/>
            </a:pPr>
            <a:endParaRPr lang="de-DE" sz="2000" b="1">
              <a:solidFill>
                <a:schemeClr val="bg1">
                  <a:lumMod val="75000"/>
                </a:schemeClr>
              </a:solidFill>
            </a:endParaRPr>
          </a:p>
          <a:p>
            <a:pPr marL="457200" indent="-457200">
              <a:buFont typeface="+mj-lt"/>
              <a:buAutoNum type="arabicPeriod" startAt="17"/>
            </a:pPr>
            <a:r>
              <a:rPr lang="de-DE" sz="2000" b="1">
                <a:solidFill>
                  <a:schemeClr val="bg1">
                    <a:lumMod val="75000"/>
                  </a:schemeClr>
                </a:solidFill>
              </a:rPr>
              <a:t>Zugriffskontrolle </a:t>
            </a:r>
          </a:p>
          <a:p>
            <a:pPr marL="457200" indent="-457200">
              <a:buFont typeface="+mj-lt"/>
              <a:buAutoNum type="arabicPeriod" startAt="17"/>
            </a:pPr>
            <a:endParaRPr lang="de-DE" sz="2000" b="1">
              <a:solidFill>
                <a:schemeClr val="bg1">
                  <a:lumMod val="75000"/>
                </a:schemeClr>
              </a:solidFill>
            </a:endParaRPr>
          </a:p>
          <a:p>
            <a:pPr marL="457200" indent="-457200">
              <a:buFont typeface="+mj-lt"/>
              <a:buAutoNum type="arabicPeriod" startAt="17"/>
            </a:pPr>
            <a:r>
              <a:rPr lang="de-DE" sz="2000" b="1">
                <a:solidFill>
                  <a:schemeClr val="bg1">
                    <a:lumMod val="75000"/>
                  </a:schemeClr>
                </a:solidFill>
              </a:rPr>
              <a:t>Risikobewertungen </a:t>
            </a:r>
          </a:p>
          <a:p>
            <a:pPr marL="457200" indent="-457200">
              <a:buFont typeface="+mj-lt"/>
              <a:buAutoNum type="arabicPeriod" startAt="17"/>
            </a:pPr>
            <a:endParaRPr lang="de-DE" sz="2000" b="1">
              <a:solidFill>
                <a:schemeClr val="bg1">
                  <a:lumMod val="75000"/>
                </a:schemeClr>
              </a:solidFill>
            </a:endParaRPr>
          </a:p>
          <a:p>
            <a:pPr marL="457200" indent="-457200">
              <a:buFont typeface="+mj-lt"/>
              <a:buAutoNum type="arabicPeriod" startAt="17"/>
            </a:pPr>
            <a:r>
              <a:rPr lang="de-DE" sz="2000" b="1">
                <a:solidFill>
                  <a:schemeClr val="bg1">
                    <a:lumMod val="75000"/>
                  </a:schemeClr>
                </a:solidFill>
              </a:rPr>
              <a:t>Schwachstellen-Management </a:t>
            </a:r>
          </a:p>
          <a:p>
            <a:pPr marL="457200" indent="-457200">
              <a:buFont typeface="+mj-lt"/>
              <a:buAutoNum type="arabicPeriod" startAt="17"/>
            </a:pPr>
            <a:endParaRPr lang="de-DE" sz="2000" b="1">
              <a:solidFill>
                <a:schemeClr val="bg1">
                  <a:lumMod val="75000"/>
                </a:schemeClr>
              </a:solidFill>
            </a:endParaRPr>
          </a:p>
          <a:p>
            <a:pPr marL="457200" indent="-457200">
              <a:buFont typeface="+mj-lt"/>
              <a:buAutoNum type="arabicPeriod" startAt="17"/>
            </a:pPr>
            <a:r>
              <a:rPr lang="de-DE" sz="2000" b="1">
                <a:solidFill>
                  <a:schemeClr val="bg1">
                    <a:lumMod val="75000"/>
                  </a:schemeClr>
                </a:solidFill>
              </a:rPr>
              <a:t>Überwachung und Auditierung </a:t>
            </a:r>
          </a:p>
          <a:p>
            <a:pPr marL="457200" indent="-457200">
              <a:buFont typeface="+mj-lt"/>
              <a:buAutoNum type="arabicPeriod" startAt="17"/>
            </a:pPr>
            <a:endParaRPr lang="de-DE" sz="2000" b="1">
              <a:solidFill>
                <a:schemeClr val="bg1">
                  <a:lumMod val="75000"/>
                </a:schemeClr>
              </a:solidFill>
            </a:endParaRPr>
          </a:p>
          <a:p>
            <a:pPr marL="457200" indent="-457200">
              <a:buFont typeface="+mj-lt"/>
              <a:buAutoNum type="arabicPeriod" startAt="17"/>
            </a:pPr>
            <a:r>
              <a:rPr lang="de-DE" sz="2000" b="1">
                <a:solidFill>
                  <a:schemeClr val="bg1">
                    <a:lumMod val="75000"/>
                  </a:schemeClr>
                </a:solidFill>
              </a:rPr>
              <a:t>Kryptographie </a:t>
            </a:r>
          </a:p>
          <a:p>
            <a:pPr marL="457200" indent="-457200">
              <a:buFont typeface="+mj-lt"/>
              <a:buAutoNum type="arabicPeriod" startAt="17"/>
            </a:pPr>
            <a:endParaRPr lang="de-DE" sz="2000" b="1"/>
          </a:p>
          <a:p>
            <a:pPr marL="457200" indent="-457200">
              <a:buFont typeface="+mj-lt"/>
              <a:buAutoNum type="arabicPeriod" startAt="17"/>
            </a:pPr>
            <a:endParaRPr lang="de-DE" sz="2000" b="1"/>
          </a:p>
          <a:p>
            <a:pPr marL="457200" indent="-457200">
              <a:buFont typeface="+mj-lt"/>
              <a:buAutoNum type="arabicPeriod" startAt="17"/>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5" name="Rechteck 4">
            <a:extLst>
              <a:ext uri="{FF2B5EF4-FFF2-40B4-BE49-F238E27FC236}">
                <a16:creationId xmlns:a16="http://schemas.microsoft.com/office/drawing/2014/main" id="{3A0736C4-B130-4575-8080-EF3E7DB4FCFF}"/>
              </a:ext>
            </a:extLst>
          </p:cNvPr>
          <p:cNvSpPr/>
          <p:nvPr/>
        </p:nvSpPr>
        <p:spPr>
          <a:xfrm>
            <a:off x="6108700" y="1903535"/>
            <a:ext cx="5346700" cy="5324535"/>
          </a:xfrm>
          <a:prstGeom prst="rect">
            <a:avLst/>
          </a:prstGeom>
        </p:spPr>
        <p:txBody>
          <a:bodyPr>
            <a:spAutoFit/>
          </a:bodyPr>
          <a:lstStyle/>
          <a:p>
            <a:pPr marL="457200" indent="-457200">
              <a:buFont typeface="+mj-lt"/>
              <a:buAutoNum type="arabicPeriod" startAt="25"/>
            </a:pPr>
            <a:r>
              <a:rPr lang="de-DE" sz="2000" b="1">
                <a:solidFill>
                  <a:schemeClr val="bg1">
                    <a:lumMod val="75000"/>
                  </a:schemeClr>
                </a:solidFill>
              </a:rPr>
              <a:t>Hashing </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Public Key Infrastruktur</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Sicherheitsprotokolle </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Worst-Case Planung</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Social Engineering </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Richtlinien und Prozeduren </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Incident Response und Forensik </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Fazit </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Prüfungsvorbereitung</a:t>
            </a:r>
          </a:p>
        </p:txBody>
      </p:sp>
    </p:spTree>
    <p:extLst>
      <p:ext uri="{BB962C8B-B14F-4D97-AF65-F5344CB8AC3E}">
        <p14:creationId xmlns:p14="http://schemas.microsoft.com/office/powerpoint/2010/main" val="390594388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II</a:t>
            </a:r>
          </a:p>
          <a:p>
            <a:pPr marL="457200" indent="-457200">
              <a:buFont typeface="+mj-lt"/>
              <a:buAutoNum type="arabicPeriod"/>
            </a:pPr>
            <a:endParaRPr lang="de-DE" b="1"/>
          </a:p>
          <a:p>
            <a:pPr marL="457200" indent="-457200">
              <a:buFont typeface="+mj-lt"/>
              <a:buAutoNum type="arabicPeriod" startAt="18"/>
            </a:pPr>
            <a:r>
              <a:rPr lang="de-DE" sz="2000" b="1"/>
              <a:t>Sicherung von Einrichtungen(Gebäude) </a:t>
            </a:r>
          </a:p>
          <a:p>
            <a:pPr marL="457200" indent="-457200">
              <a:buFont typeface="+mj-lt"/>
              <a:buAutoNum type="arabicPeriod" startAt="18"/>
            </a:pPr>
            <a:endParaRPr lang="de-DE" sz="2000" b="1"/>
          </a:p>
          <a:p>
            <a:pPr marL="457200" indent="-457200">
              <a:buFont typeface="+mj-lt"/>
              <a:buAutoNum type="arabicPeriod" startAt="18"/>
            </a:pPr>
            <a:endParaRPr lang="de-DE" sz="2000" b="1"/>
          </a:p>
          <a:p>
            <a:pPr marL="457200" indent="-457200">
              <a:buFont typeface="+mj-lt"/>
              <a:buAutoNum type="arabicPeriod" startAt="18"/>
            </a:pPr>
            <a:endParaRPr lang="de-DE" sz="2000" b="1"/>
          </a:p>
          <a:p>
            <a:pPr marL="457200" indent="-457200">
              <a:buFont typeface="+mj-lt"/>
              <a:buAutoNum type="arabicPeriod" startAt="18"/>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E12A416-09D0-48B5-B9D4-05EE843249E9}"/>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4" name="Rechteck 3">
            <a:extLst>
              <a:ext uri="{FF2B5EF4-FFF2-40B4-BE49-F238E27FC236}">
                <a16:creationId xmlns:a16="http://schemas.microsoft.com/office/drawing/2014/main" id="{E28C29E8-F19B-45DE-8E1F-ECA5A4A40262}"/>
              </a:ext>
            </a:extLst>
          </p:cNvPr>
          <p:cNvSpPr/>
          <p:nvPr/>
        </p:nvSpPr>
        <p:spPr>
          <a:xfrm>
            <a:off x="477455" y="2416911"/>
            <a:ext cx="5061344" cy="1759008"/>
          </a:xfrm>
          <a:prstGeom prst="rect">
            <a:avLst/>
          </a:prstGeom>
        </p:spPr>
        <p:txBody>
          <a:bodyPr wrap="square">
            <a:spAutoFit/>
          </a:bodyPr>
          <a:lstStyle/>
          <a:p>
            <a:pPr marL="342900" lvl="0" indent="-342900">
              <a:spcBef>
                <a:spcPts val="1465"/>
              </a:spcBef>
              <a:spcAft>
                <a:spcPts val="0"/>
              </a:spcAft>
              <a:buSzPts val="1200"/>
              <a:buFont typeface="Symbol" panose="05050102010706020507" pitchFamily="18" charset="2"/>
              <a:buChar char=""/>
              <a:tabLst>
                <a:tab pos="509905" algn="l"/>
              </a:tabLst>
            </a:pPr>
            <a:r>
              <a:rPr lang="en-US" sz="1200" b="1" spc="-5" dirty="0">
                <a:latin typeface="Calibri" panose="020F0502020204030204" pitchFamily="34" charset="0"/>
                <a:ea typeface="Symbol" panose="05050102010706020507" pitchFamily="18" charset="2"/>
                <a:cs typeface="Times New Roman" panose="02020603050405020304" pitchFamily="18" charset="0"/>
              </a:rPr>
              <a:t>Sicherheit</a:t>
            </a:r>
            <a:r>
              <a:rPr lang="en-US" sz="1200" b="1" spc="-30" dirty="0">
                <a:latin typeface="Calibri" panose="020F0502020204030204" pitchFamily="34" charset="0"/>
                <a:ea typeface="Symbol" panose="05050102010706020507" pitchFamily="18" charset="2"/>
                <a:cs typeface="Times New Roman" panose="02020603050405020304" pitchFamily="18" charset="0"/>
              </a:rPr>
              <a:t> </a:t>
            </a:r>
            <a:r>
              <a:rPr lang="en-US" sz="1200" b="1" spc="-5" dirty="0">
                <a:latin typeface="Calibri" panose="020F0502020204030204" pitchFamily="34" charset="0"/>
                <a:ea typeface="Symbol" panose="05050102010706020507" pitchFamily="18" charset="2"/>
                <a:cs typeface="Times New Roman" panose="02020603050405020304" pitchFamily="18" charset="0"/>
              </a:rPr>
              <a:t>der</a:t>
            </a:r>
            <a:r>
              <a:rPr lang="en-US" sz="1200" b="1" spc="-35" dirty="0">
                <a:latin typeface="Calibri" panose="020F0502020204030204" pitchFamily="34" charset="0"/>
                <a:ea typeface="Symbol" panose="05050102010706020507" pitchFamily="18" charset="2"/>
                <a:cs typeface="Times New Roman" panose="02020603050405020304" pitchFamily="18" charset="0"/>
              </a:rPr>
              <a:t> </a:t>
            </a:r>
            <a:r>
              <a:rPr lang="en-US" sz="1200" b="1" spc="-5" dirty="0">
                <a:latin typeface="Calibri" panose="020F0502020204030204" pitchFamily="34" charset="0"/>
                <a:ea typeface="Symbol" panose="05050102010706020507" pitchFamily="18" charset="2"/>
                <a:cs typeface="Times New Roman" panose="02020603050405020304" pitchFamily="18" charset="0"/>
              </a:rPr>
              <a:t>Anlage</a:t>
            </a:r>
            <a:endParaRPr lang="de-DE" sz="1200" b="1" dirty="0">
              <a:latin typeface="Calibri" panose="020F0502020204030204" pitchFamily="34" charset="0"/>
              <a:ea typeface="Symbol" panose="05050102010706020507" pitchFamily="18" charset="2"/>
              <a:cs typeface="Times New Roman" panose="02020603050405020304" pitchFamily="18" charset="0"/>
            </a:endParaRPr>
          </a:p>
          <a:p>
            <a:pPr>
              <a:spcBef>
                <a:spcPts val="5"/>
              </a:spcBef>
            </a:pPr>
            <a:r>
              <a:rPr lang="en-US" sz="1200" b="1" dirty="0">
                <a:latin typeface="Calibri" panose="020F0502020204030204" pitchFamily="34" charset="0"/>
                <a:ea typeface="Calibri" panose="020F0502020204030204" pitchFamily="34" charset="0"/>
                <a:cs typeface="Calibri" panose="020F0502020204030204" pitchFamily="34" charset="0"/>
              </a:rPr>
              <a:t> </a:t>
            </a:r>
            <a:endParaRPr lang="de-DE" sz="11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200"/>
              <a:buFont typeface="Symbol" panose="05050102010706020507" pitchFamily="18" charset="2"/>
              <a:buChar char=""/>
              <a:tabLst>
                <a:tab pos="509905" algn="l"/>
              </a:tabLst>
            </a:pPr>
            <a:r>
              <a:rPr lang="en-US" sz="1200" b="1" spc="-5" dirty="0">
                <a:latin typeface="Calibri" panose="020F0502020204030204" pitchFamily="34" charset="0"/>
                <a:ea typeface="Symbol" panose="05050102010706020507" pitchFamily="18" charset="2"/>
                <a:cs typeface="Times New Roman" panose="02020603050405020304" pitchFamily="18" charset="0"/>
              </a:rPr>
              <a:t>Feuerunterdrückung</a:t>
            </a:r>
            <a:endParaRPr lang="de-DE" sz="1100" dirty="0">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0"/>
              </a:lnSpc>
              <a:spcBef>
                <a:spcPts val="45"/>
              </a:spcBef>
              <a:spcAft>
                <a:spcPts val="0"/>
              </a:spcAft>
              <a:buSzPts val="1200"/>
              <a:buFont typeface="Courier New" panose="02070309020205020404" pitchFamily="49" charset="0"/>
              <a:buChar char="o"/>
              <a:tabLst>
                <a:tab pos="967105" algn="l"/>
              </a:tabLst>
            </a:pPr>
            <a:r>
              <a:rPr lang="en-US" sz="1200" b="1" spc="-5" dirty="0">
                <a:latin typeface="Calibri" panose="020F0502020204030204" pitchFamily="34" charset="0"/>
                <a:ea typeface="Courier New" panose="02070309020205020404" pitchFamily="49" charset="0"/>
                <a:cs typeface="Times New Roman" panose="02020603050405020304" pitchFamily="18" charset="0"/>
              </a:rPr>
              <a:t>Feuerunterdrückung</a:t>
            </a:r>
            <a:endParaRPr lang="de-DE" sz="1100" dirty="0">
              <a:latin typeface="Calibri" panose="020F0502020204030204" pitchFamily="34" charset="0"/>
              <a:ea typeface="Courier New" panose="02070309020205020404" pitchFamily="49" charset="0"/>
              <a:cs typeface="Times New Roman" panose="02020603050405020304" pitchFamily="18" charset="0"/>
            </a:endParaRPr>
          </a:p>
          <a:p>
            <a:pPr marL="1143000" marR="725805" lvl="2" indent="-228600">
              <a:lnSpc>
                <a:spcPct val="99000"/>
              </a:lnSpc>
              <a:spcAft>
                <a:spcPts val="0"/>
              </a:spcAft>
              <a:buSzPts val="1200"/>
              <a:buFont typeface="Microsoft Sans Serif" panose="020B0604020202020204" pitchFamily="34" charset="0"/>
              <a:buChar char="▪"/>
              <a:tabLst>
                <a:tab pos="1424305" algn="l"/>
              </a:tabLst>
            </a:pPr>
            <a:r>
              <a:rPr lang="en-US" sz="1200" spc="-5" dirty="0">
                <a:latin typeface="Calibri" panose="020F0502020204030204" pitchFamily="34" charset="0"/>
                <a:ea typeface="Microsoft Sans Serif" panose="020B0604020202020204" pitchFamily="34" charset="0"/>
                <a:cs typeface="Times New Roman" panose="02020603050405020304" pitchFamily="18" charset="0"/>
              </a:rPr>
              <a:t>Prozess</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der</a:t>
            </a:r>
            <a:r>
              <a:rPr lang="en-US"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Kontrolle</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und/oder</a:t>
            </a:r>
            <a:r>
              <a:rPr lang="en-US"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Löschung</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von</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Bränden</a:t>
            </a:r>
            <a:r>
              <a:rPr lang="en-US"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zum</a:t>
            </a:r>
            <a:r>
              <a:rPr lang="en-US" sz="1200" spc="165" dirty="0">
                <a:latin typeface="Times New Roman" panose="02020603050405020304" pitchFamily="18"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Schutz</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der</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Mitarbeiter,</a:t>
            </a:r>
            <a:r>
              <a:rPr lang="en-US" sz="1200" spc="-4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Daten,</a:t>
            </a:r>
            <a:r>
              <a:rPr lang="en-US"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Ausrüstung</a:t>
            </a:r>
            <a:r>
              <a:rPr lang="en-US"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und</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Gebäude</a:t>
            </a:r>
            <a:r>
              <a:rPr lang="en-US" sz="1200" spc="195" dirty="0">
                <a:latin typeface="Times New Roman" panose="02020603050405020304" pitchFamily="18"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einer</a:t>
            </a:r>
            <a:r>
              <a:rPr lang="en-US" sz="1200" spc="-5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Organisation</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5"/>
              </a:lnSpc>
              <a:spcBef>
                <a:spcPts val="45"/>
              </a:spcBef>
              <a:buSzPts val="1200"/>
              <a:buFont typeface="Courier New" panose="02070309020205020404" pitchFamily="49" charset="0"/>
              <a:buChar char="o"/>
              <a:tabLst>
                <a:tab pos="967105" algn="l"/>
              </a:tabLst>
            </a:pPr>
            <a:r>
              <a:rPr lang="de-DE" sz="1200" b="1" spc="-5" dirty="0">
                <a:latin typeface="Calibri" panose="020F0502020204030204" pitchFamily="34" charset="0"/>
                <a:ea typeface="Courier New" panose="02070309020205020404" pitchFamily="49" charset="0"/>
                <a:cs typeface="Times New Roman" panose="02020603050405020304" pitchFamily="18" charset="0"/>
              </a:rPr>
              <a:t>Übersicht</a:t>
            </a:r>
            <a:endParaRPr lang="de-DE" sz="1200" b="1" dirty="0">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40"/>
              </a:lnSpc>
              <a:buSzPts val="1200"/>
              <a:buFont typeface="Microsoft Sans Serif" panose="020B0604020202020204" pitchFamily="34" charset="0"/>
              <a:buChar char="▪"/>
              <a:tabLst>
                <a:tab pos="1424305" algn="l"/>
              </a:tabLst>
            </a:pPr>
            <a:r>
              <a:rPr lang="en-US" sz="1200" dirty="0">
                <a:latin typeface="Calibri" panose="020F0502020204030204" pitchFamily="34" charset="0"/>
                <a:ea typeface="Microsoft Sans Serif" panose="020B0604020202020204" pitchFamily="34" charset="0"/>
                <a:cs typeface="Times New Roman" panose="02020603050405020304" pitchFamily="18" charset="0"/>
              </a:rPr>
              <a:t>Klasse</a:t>
            </a:r>
            <a:r>
              <a:rPr lang="en-US"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A,</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 B,</a:t>
            </a:r>
            <a:r>
              <a:rPr lang="en-US"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C,</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D,</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K</a:t>
            </a:r>
            <a:endParaRPr lang="de-DE" sz="1200" dirty="0">
              <a:effectLst/>
              <a:latin typeface="Calibri" panose="020F0502020204030204" pitchFamily="34" charset="0"/>
              <a:ea typeface="Microsoft Sans Serif" panose="020B0604020202020204" pitchFamily="34" charset="0"/>
              <a:cs typeface="Times New Roman" panose="02020603050405020304" pitchFamily="18" charset="0"/>
            </a:endParaRPr>
          </a:p>
        </p:txBody>
      </p:sp>
      <p:pic>
        <p:nvPicPr>
          <p:cNvPr id="5" name="Grafik 4">
            <a:extLst>
              <a:ext uri="{FF2B5EF4-FFF2-40B4-BE49-F238E27FC236}">
                <a16:creationId xmlns:a16="http://schemas.microsoft.com/office/drawing/2014/main" id="{EBAEC3ED-45C3-412E-922D-8146C7570936}"/>
              </a:ext>
            </a:extLst>
          </p:cNvPr>
          <p:cNvPicPr>
            <a:picLocks noChangeAspect="1"/>
          </p:cNvPicPr>
          <p:nvPr/>
        </p:nvPicPr>
        <p:blipFill>
          <a:blip r:embed="rId4"/>
          <a:stretch>
            <a:fillRect/>
          </a:stretch>
        </p:blipFill>
        <p:spPr>
          <a:xfrm>
            <a:off x="4889500" y="2352562"/>
            <a:ext cx="5327600" cy="3744500"/>
          </a:xfrm>
          <a:prstGeom prst="rect">
            <a:avLst/>
          </a:prstGeom>
        </p:spPr>
      </p:pic>
    </p:spTree>
    <p:extLst>
      <p:ext uri="{BB962C8B-B14F-4D97-AF65-F5344CB8AC3E}">
        <p14:creationId xmlns:p14="http://schemas.microsoft.com/office/powerpoint/2010/main" val="319329218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06400" y="350837"/>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II</a:t>
            </a:r>
          </a:p>
          <a:p>
            <a:pPr marL="457200" indent="-457200">
              <a:buFont typeface="+mj-lt"/>
              <a:buAutoNum type="arabicPeriod"/>
            </a:pPr>
            <a:endParaRPr lang="de-DE" b="1"/>
          </a:p>
          <a:p>
            <a:pPr marL="457200" indent="-457200">
              <a:buFont typeface="+mj-lt"/>
              <a:buAutoNum type="arabicPeriod" startAt="18"/>
            </a:pPr>
            <a:r>
              <a:rPr lang="de-DE" sz="2000" b="1"/>
              <a:t>Sicherung von Einrichtungen(Gebäude) </a:t>
            </a:r>
          </a:p>
          <a:p>
            <a:pPr marL="457200" indent="-457200">
              <a:buFont typeface="+mj-lt"/>
              <a:buAutoNum type="arabicPeriod" startAt="18"/>
            </a:pPr>
            <a:endParaRPr lang="de-DE" sz="2000" b="1"/>
          </a:p>
          <a:p>
            <a:pPr marL="457200" indent="-457200">
              <a:buFont typeface="+mj-lt"/>
              <a:buAutoNum type="arabicPeriod" startAt="18"/>
            </a:pPr>
            <a:endParaRPr lang="de-DE" sz="2000" b="1"/>
          </a:p>
          <a:p>
            <a:pPr marL="457200" indent="-457200">
              <a:buFont typeface="+mj-lt"/>
              <a:buAutoNum type="arabicPeriod" startAt="18"/>
            </a:pPr>
            <a:endParaRPr lang="de-DE" sz="2000" b="1"/>
          </a:p>
          <a:p>
            <a:pPr marL="457200" indent="-457200">
              <a:buFont typeface="+mj-lt"/>
              <a:buAutoNum type="arabicPeriod" startAt="18"/>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E12A416-09D0-48B5-B9D4-05EE843249E9}"/>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47D80FF3-45D5-4521-AE70-9908ECCE7CC6}"/>
              </a:ext>
            </a:extLst>
          </p:cNvPr>
          <p:cNvSpPr/>
          <p:nvPr/>
        </p:nvSpPr>
        <p:spPr>
          <a:xfrm>
            <a:off x="393700" y="2271733"/>
            <a:ext cx="9829800" cy="4187172"/>
          </a:xfrm>
          <a:prstGeom prst="rect">
            <a:avLst/>
          </a:prstGeom>
        </p:spPr>
        <p:txBody>
          <a:bodyPr wrap="square">
            <a:spAutoFit/>
          </a:bodyPr>
          <a:lstStyle/>
          <a:p>
            <a:pPr marL="342900" lvl="0" indent="-342900">
              <a:lnSpc>
                <a:spcPts val="1470"/>
              </a:lnSpc>
              <a:spcBef>
                <a:spcPts val="25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Sprinkler</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15"/>
              </a:lnSpc>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Nassrohr-Sprinkleranlage</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570230" lvl="2" indent="-228600">
              <a:spcAft>
                <a:spcPts val="0"/>
              </a:spcAft>
              <a:buSzPts val="1200"/>
              <a:buFont typeface="Symbol" panose="05050102010706020507" pitchFamily="18" charset="2"/>
              <a:buChar char=""/>
              <a:tabLst>
                <a:tab pos="1666240" algn="l"/>
              </a:tabLst>
            </a:pPr>
            <a:r>
              <a:rPr lang="de-DE" sz="1200" noProof="1">
                <a:latin typeface="Calibri" panose="020F0502020204030204" pitchFamily="34" charset="0"/>
                <a:ea typeface="Symbol" panose="05050102010706020507" pitchFamily="18" charset="2"/>
                <a:cs typeface="Times New Roman" panose="02020603050405020304" pitchFamily="18" charset="0"/>
              </a:rPr>
              <a:t>Rohre</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sind</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bis</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zum</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Sprinklerkopf</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mit</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Wasser</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gefüllt und</a:t>
            </a:r>
            <a:r>
              <a:rPr lang="de-DE" sz="1200" spc="150" noProof="1">
                <a:latin typeface="Times New Roman" panose="02020603050405020304" pitchFamily="18"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warten</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nur</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darauf,</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dass</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die</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Birne</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geschmolzen</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oder</a:t>
            </a:r>
            <a:r>
              <a:rPr lang="de-DE" sz="1200" spc="13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gebrochen</a:t>
            </a:r>
            <a:r>
              <a:rPr lang="de-DE" sz="1200" spc="-5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wird</a:t>
            </a:r>
          </a:p>
          <a:p>
            <a:pPr marL="742950" lvl="1" indent="-285750">
              <a:lnSpc>
                <a:spcPts val="1460"/>
              </a:lnSpc>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Trockenrohr-Sprinkleranlage</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469265" lvl="2" indent="-228600">
              <a:spcBef>
                <a:spcPts val="5"/>
              </a:spcBef>
              <a:spcAft>
                <a:spcPts val="0"/>
              </a:spcAft>
              <a:buSzPts val="1200"/>
              <a:buFont typeface="Symbol" panose="05050102010706020507" pitchFamily="18" charset="2"/>
              <a:buChar char=""/>
              <a:tabLst>
                <a:tab pos="1666240" algn="l"/>
              </a:tabLst>
            </a:pPr>
            <a:r>
              <a:rPr lang="de-DE" sz="1200" noProof="1">
                <a:latin typeface="Calibri" panose="020F0502020204030204" pitchFamily="34" charset="0"/>
                <a:ea typeface="Symbol" panose="05050102010706020507" pitchFamily="18" charset="2"/>
                <a:cs typeface="Times New Roman" panose="02020603050405020304" pitchFamily="18" charset="0"/>
              </a:rPr>
              <a:t>Rohre</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sind</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mit</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Druckluft</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gefüllt</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und</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drücken</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nur</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dann</a:t>
            </a:r>
            <a:r>
              <a:rPr lang="de-DE" sz="1200" spc="105" noProof="1">
                <a:latin typeface="Times New Roman" panose="02020603050405020304" pitchFamily="18"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Wasser</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in</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die</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Rohre,</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wenn</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es</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zur</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Bekämpfung</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des</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Feuers</a:t>
            </a:r>
            <a:r>
              <a:rPr lang="de-DE" sz="1200" spc="14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erforderlich</a:t>
            </a:r>
            <a:r>
              <a:rPr lang="de-DE" sz="1200" spc="-4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ist</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742950" marR="631825" lvl="1" indent="-285750">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Pre-Action-Sprinklersystem</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wird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aktiviert,</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wenn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Hitze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30"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Rauch</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erkannt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wird</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342900" lvl="0" indent="-342900">
              <a:lnSpc>
                <a:spcPts val="1475"/>
              </a:lnSpc>
              <a:spcBef>
                <a:spcPts val="45"/>
              </a:spcBef>
              <a:buSzPts val="1200"/>
              <a:buFont typeface="Courier New" panose="02070309020205020404" pitchFamily="49" charset="0"/>
              <a:buChar char="o"/>
              <a:tabLst>
                <a:tab pos="751205" algn="l"/>
              </a:tabLst>
            </a:pPr>
            <a:r>
              <a:rPr lang="de-DE" sz="1200" b="1" noProof="1">
                <a:latin typeface="Calibri" panose="020F0502020204030204" pitchFamily="34" charset="0"/>
                <a:ea typeface="Courier New" panose="02070309020205020404" pitchFamily="49" charset="0"/>
                <a:cs typeface="Times New Roman" panose="02020603050405020304" pitchFamily="18" charset="0"/>
              </a:rPr>
              <a:t>Schutz</a:t>
            </a:r>
            <a:r>
              <a:rPr lang="de-DE" sz="1200" b="1" spc="-3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vor</a:t>
            </a:r>
            <a:r>
              <a:rPr lang="de-DE" sz="1200" b="1" spc="-3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besonderen</a:t>
            </a:r>
            <a:r>
              <a:rPr lang="de-DE" sz="1200" b="1" spc="-3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Gefahren</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25"/>
              </a:lnSpc>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Clean-Agent-System</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113030" lvl="2" indent="-228600">
              <a:lnSpc>
                <a:spcPts val="1460"/>
              </a:lnSpc>
              <a:spcBef>
                <a:spcPts val="25"/>
              </a:spcBef>
              <a:spcAft>
                <a:spcPts val="0"/>
              </a:spcAft>
              <a:buSzPts val="1200"/>
              <a:buFont typeface="Symbol" panose="05050102010706020507" pitchFamily="18" charset="2"/>
              <a:buChar char=""/>
              <a:tabLst>
                <a:tab pos="16662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Feuerlöschsystem,</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das</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Gas</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(HALON,</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FM-200</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oder</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CO2)</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anstelle</a:t>
            </a:r>
            <a:r>
              <a:rPr lang="de-DE" sz="1200" spc="215" noProof="1">
                <a:latin typeface="Times New Roman" panose="02020603050405020304" pitchFamily="18"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von</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Wasser</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zum</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Löschen</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eines</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Brandes</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einsetzt</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342900" lvl="0" indent="-342900">
              <a:spcBef>
                <a:spcPts val="30"/>
              </a:spcBef>
              <a:spcAft>
                <a:spcPts val="0"/>
              </a:spcAft>
              <a:buSzPts val="1200"/>
              <a:buFont typeface="Courier New" panose="02070309020205020404" pitchFamily="49" charset="0"/>
              <a:buChar char="o"/>
              <a:tabLst>
                <a:tab pos="751205" algn="l"/>
              </a:tabLst>
            </a:pPr>
            <a:r>
              <a:rPr lang="de-DE" sz="1200" noProof="1">
                <a:latin typeface="Calibri" panose="020F0502020204030204" pitchFamily="34" charset="0"/>
                <a:ea typeface="Courier New" panose="02070309020205020404" pitchFamily="49" charset="0"/>
                <a:cs typeface="Times New Roman" panose="02020603050405020304" pitchFamily="18" charset="0"/>
              </a:rPr>
              <a:t>Wenn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Sie</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einen</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lauten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10" noProof="1">
                <a:latin typeface="Calibri" panose="020F0502020204030204" pitchFamily="34" charset="0"/>
                <a:ea typeface="Courier New" panose="02070309020205020404" pitchFamily="49" charset="0"/>
                <a:cs typeface="Times New Roman" panose="02020603050405020304" pitchFamily="18" charset="0"/>
              </a:rPr>
              <a:t>Alarm</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im</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Serverraum</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hören...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Raus!</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a:spcBef>
                <a:spcPts val="40"/>
              </a:spcBef>
            </a:pPr>
            <a:r>
              <a:rPr lang="de-DE" sz="1100" noProof="1">
                <a:latin typeface="Calibri" panose="020F0502020204030204" pitchFamily="34" charset="0"/>
                <a:ea typeface="Calibri" panose="020F0502020204030204" pitchFamily="34" charset="0"/>
                <a:cs typeface="Calibri" panose="020F0502020204030204" pitchFamily="34" charset="0"/>
              </a:rPr>
              <a:t> </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342900" lvl="0" indent="-342900">
              <a:spcBef>
                <a:spcPts val="45"/>
              </a:spcBef>
              <a:spcAft>
                <a:spcPts val="0"/>
              </a:spcAft>
              <a:buSzPts val="1200"/>
              <a:buFont typeface="Symbol" panose="05050102010706020507" pitchFamily="18" charset="2"/>
              <a:buChar char=""/>
              <a:tabLst>
                <a:tab pos="294005" algn="l"/>
              </a:tabLst>
            </a:pPr>
            <a:r>
              <a:rPr lang="de-DE" sz="1200" b="1" noProof="1">
                <a:latin typeface="Calibri" panose="020F0502020204030204" pitchFamily="34" charset="0"/>
                <a:ea typeface="Symbol" panose="05050102010706020507" pitchFamily="18" charset="2"/>
                <a:cs typeface="Times New Roman" panose="02020603050405020304" pitchFamily="18" charset="0"/>
              </a:rPr>
              <a:t>HVAC</a:t>
            </a:r>
          </a:p>
          <a:p>
            <a:pPr marL="742950" lvl="1" indent="-285750">
              <a:lnSpc>
                <a:spcPts val="1475"/>
              </a:lnSpc>
              <a:spcBef>
                <a:spcPts val="60"/>
              </a:spcBef>
              <a:spcAft>
                <a:spcPts val="0"/>
              </a:spcAft>
              <a:buSzPts val="1200"/>
              <a:buFont typeface="Courier New" panose="02070309020205020404" pitchFamily="49" charset="0"/>
              <a:buChar char="o"/>
              <a:tabLst>
                <a:tab pos="751205" algn="l"/>
              </a:tabLst>
            </a:pPr>
            <a:r>
              <a:rPr lang="de-DE" sz="1200" b="1" noProof="1">
                <a:latin typeface="Calibri" panose="020F0502020204030204" pitchFamily="34" charset="0"/>
                <a:ea typeface="Courier New" panose="02070309020205020404" pitchFamily="49" charset="0"/>
                <a:cs typeface="Times New Roman" panose="02020603050405020304" pitchFamily="18" charset="0"/>
              </a:rPr>
              <a:t>HVAC</a:t>
            </a:r>
            <a:endParaRPr lang="de-DE" sz="1100" noProof="1">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40"/>
              </a:lnSpc>
              <a:buSzPts val="1200"/>
              <a:buFont typeface="Microsoft Sans Serif" panose="020B0604020202020204" pitchFamily="34" charset="0"/>
              <a:buChar char="▪"/>
              <a:tabLst>
                <a:tab pos="1208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Heizung,</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Lüftung</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Klimatisierung</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90"/>
              </a:lnSpc>
              <a:spcBef>
                <a:spcPts val="10"/>
              </a:spcBef>
              <a:spcAft>
                <a:spcPts val="0"/>
              </a:spcAft>
              <a:buSzPts val="1200"/>
              <a:buFont typeface="Courier New" panose="02070309020205020404" pitchFamily="49" charset="0"/>
              <a:buChar char="o"/>
              <a:tabLst>
                <a:tab pos="751205" algn="l"/>
              </a:tabLst>
            </a:pPr>
            <a:r>
              <a:rPr lang="de-DE" sz="1200" noProof="1">
                <a:latin typeface="Calibri" panose="020F0502020204030204" pitchFamily="34" charset="0"/>
                <a:ea typeface="Courier New" panose="02070309020205020404" pitchFamily="49" charset="0"/>
                <a:cs typeface="Times New Roman" panose="02020603050405020304" pitchFamily="18" charset="0"/>
              </a:rPr>
              <a:t>Die</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Luftfeuchtigkeit</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sollte</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um</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40%</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gehalten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werden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90"/>
              </a:lnSpc>
              <a:buSzPts val="1200"/>
              <a:buFont typeface="Courier New" panose="02070309020205020404" pitchFamily="49" charset="0"/>
              <a:buChar char="o"/>
              <a:tabLst>
                <a:tab pos="7512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HVAC-Systeme</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können</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mit</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ICS-</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und</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SCADA-Netzwerken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verbunden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sein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a:spcBef>
                <a:spcPts val="30"/>
              </a:spcBef>
            </a:pPr>
            <a:r>
              <a:rPr lang="de-DE" sz="1100" noProof="1">
                <a:latin typeface="Calibri" panose="020F0502020204030204" pitchFamily="34" charset="0"/>
                <a:ea typeface="Calibri" panose="020F0502020204030204" pitchFamily="34" charset="0"/>
                <a:cs typeface="Calibri" panose="020F0502020204030204" pitchFamily="34" charset="0"/>
              </a:rPr>
              <a:t> </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342900" lvl="0" indent="-342900">
              <a:spcBef>
                <a:spcPts val="45"/>
              </a:spcBef>
              <a:spcAft>
                <a:spcPts val="0"/>
              </a:spcAft>
              <a:buSzPts val="1200"/>
              <a:buFont typeface="Symbol" panose="05050102010706020507" pitchFamily="18" charset="2"/>
              <a:buChar char=""/>
              <a:tabLst>
                <a:tab pos="2940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Abschirmung</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marR="162560" lvl="1" indent="-285750">
              <a:lnSpc>
                <a:spcPts val="1490"/>
              </a:lnSpc>
              <a:spcAft>
                <a:spcPts val="0"/>
              </a:spcAft>
              <a:buSzPts val="1200"/>
              <a:buFont typeface="Courier New" panose="02070309020205020404" pitchFamily="49" charset="0"/>
              <a:buChar char="o"/>
              <a:tabLst>
                <a:tab pos="7512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Shielded</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Twisted</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Pair</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(STP)</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fügt</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eine</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Schicht</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der</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Abschirmung</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im</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Inneren</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des</a:t>
            </a:r>
            <a:r>
              <a:rPr lang="de-DE" sz="1200" spc="30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Kabels</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hinzu</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65"/>
              </a:lnSpc>
              <a:spcBef>
                <a:spcPts val="3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Faradayscher</a:t>
            </a:r>
            <a:r>
              <a:rPr lang="de-DE" sz="1200" b="1" spc="-5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Käfig</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269240" lvl="2" indent="-228600" algn="just">
              <a:lnSpc>
                <a:spcPct val="99000"/>
              </a:lnSpc>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Abschirmung,</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einen</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ganzen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Raum</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herum</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installiert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wird</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9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verhindert,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elektromagnetische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Energie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Funkfrequenzen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in</a:t>
            </a:r>
            <a:r>
              <a:rPr lang="de-DE" sz="1200" spc="28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Raum</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eindringen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ihn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verlassen</a:t>
            </a:r>
            <a:endParaRPr lang="de-DE" sz="1200" noProof="1">
              <a:effectLst/>
              <a:latin typeface="Calibri" panose="020F0502020204030204" pitchFamily="34" charset="0"/>
              <a:ea typeface="Microsoft Sans Serif" panose="020B0604020202020204" pitchFamily="34" charset="0"/>
              <a:cs typeface="Times New Roman" panose="02020603050405020304" pitchFamily="18" charset="0"/>
            </a:endParaRPr>
          </a:p>
        </p:txBody>
      </p:sp>
      <p:sp>
        <p:nvSpPr>
          <p:cNvPr id="4" name="Rechteck 3">
            <a:extLst>
              <a:ext uri="{FF2B5EF4-FFF2-40B4-BE49-F238E27FC236}">
                <a16:creationId xmlns:a16="http://schemas.microsoft.com/office/drawing/2014/main" id="{55A923EF-FAC5-427C-99D1-12B94B541053}"/>
              </a:ext>
            </a:extLst>
          </p:cNvPr>
          <p:cNvSpPr/>
          <p:nvPr/>
        </p:nvSpPr>
        <p:spPr>
          <a:xfrm>
            <a:off x="375226" y="6390954"/>
            <a:ext cx="9829799" cy="834972"/>
          </a:xfrm>
          <a:prstGeom prst="rect">
            <a:avLst/>
          </a:prstGeom>
        </p:spPr>
        <p:txBody>
          <a:bodyPr wrap="square">
            <a:spAutoFit/>
          </a:bodyPr>
          <a:lstStyle/>
          <a:p>
            <a:pPr marL="742950" lvl="1" indent="-285750">
              <a:lnSpc>
                <a:spcPts val="1475"/>
              </a:lnSpc>
              <a:spcBef>
                <a:spcPts val="3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TEMPEST (https://www.signalsdefense.com/tempest-solutions/)</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252095" lvl="2" indent="-228600">
              <a:lnSpc>
                <a:spcPct val="99000"/>
              </a:lnSpc>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Normen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US-Regierung</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Grad</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Abschirmung,</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in</a:t>
            </a:r>
            <a:r>
              <a:rPr lang="de-DE" sz="1200" spc="23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Gebäude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erforderlich</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ist,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sicherzustellen,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p>
          <a:p>
            <a:pPr marR="252095" lvl="2">
              <a:lnSpc>
                <a:spcPct val="99000"/>
              </a:lnSpc>
              <a:buSzPts val="1200"/>
              <a:tabLst>
                <a:tab pos="1208405" algn="l"/>
              </a:tabLst>
            </a:pP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Emissionen</a:t>
            </a:r>
            <a:r>
              <a:rPr lang="de-DE" sz="1200" spc="21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Störungen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nicht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in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Einrichtung</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eindringen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verlassen</a:t>
            </a:r>
            <a:r>
              <a:rPr lang="de-DE" sz="1200" spc="27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können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113030" lvl="2" indent="-228600">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TEMPEST-Anlagen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sind</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auch</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resistent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gegen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EMPs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(elektromagnetische</a:t>
            </a:r>
            <a:r>
              <a:rPr lang="de-DE" sz="1200" spc="28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Impulse)</a:t>
            </a:r>
            <a:endParaRPr lang="de-DE" sz="1200" noProof="1">
              <a:effectLst/>
              <a:latin typeface="Calibri" panose="020F0502020204030204" pitchFamily="34" charset="0"/>
              <a:ea typeface="Microsoft Sans Serif"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81370820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II</a:t>
            </a:r>
          </a:p>
          <a:p>
            <a:pPr marL="457200" indent="-457200">
              <a:buFont typeface="+mj-lt"/>
              <a:buAutoNum type="arabicPeriod"/>
            </a:pPr>
            <a:endParaRPr lang="de-DE" b="1"/>
          </a:p>
          <a:p>
            <a:pPr marL="457200" indent="-457200">
              <a:buFont typeface="+mj-lt"/>
              <a:buAutoNum type="arabicPeriod" startAt="18"/>
            </a:pPr>
            <a:r>
              <a:rPr lang="de-DE" sz="2000" b="1"/>
              <a:t>Sicherung von Einrichtungen(Gebäude) </a:t>
            </a:r>
          </a:p>
          <a:p>
            <a:pPr marL="457200" indent="-457200">
              <a:buFont typeface="+mj-lt"/>
              <a:buAutoNum type="arabicPeriod" startAt="18"/>
            </a:pPr>
            <a:endParaRPr lang="de-DE" sz="2000" b="1"/>
          </a:p>
          <a:p>
            <a:pPr marL="457200" indent="-457200">
              <a:buFont typeface="+mj-lt"/>
              <a:buAutoNum type="arabicPeriod" startAt="18"/>
            </a:pPr>
            <a:endParaRPr lang="de-DE" sz="2000" b="1"/>
          </a:p>
          <a:p>
            <a:pPr marL="457200" indent="-457200">
              <a:buFont typeface="+mj-lt"/>
              <a:buAutoNum type="arabicPeriod" startAt="18"/>
            </a:pPr>
            <a:endParaRPr lang="de-DE" sz="2000" b="1"/>
          </a:p>
          <a:p>
            <a:pPr marL="457200" indent="-457200">
              <a:buFont typeface="+mj-lt"/>
              <a:buAutoNum type="arabicPeriod" startAt="18"/>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E12A416-09D0-48B5-B9D4-05EE843249E9}"/>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450339A9-A3A9-4983-967F-4FBD85C390B2}"/>
              </a:ext>
            </a:extLst>
          </p:cNvPr>
          <p:cNvSpPr/>
          <p:nvPr/>
        </p:nvSpPr>
        <p:spPr>
          <a:xfrm>
            <a:off x="570645" y="2426553"/>
            <a:ext cx="9729055" cy="3180999"/>
          </a:xfrm>
          <a:prstGeom prst="rect">
            <a:avLst/>
          </a:prstGeom>
        </p:spPr>
        <p:txBody>
          <a:bodyPr wrap="square">
            <a:spAutoFit/>
          </a:bodyPr>
          <a:lstStyle/>
          <a:p>
            <a:pPr marL="342900" lvl="0" indent="-342900">
              <a:spcBef>
                <a:spcPts val="45"/>
              </a:spcBef>
              <a:spcAft>
                <a:spcPts val="0"/>
              </a:spcAft>
              <a:buSzPts val="1200"/>
              <a:buFont typeface="Symbol" panose="05050102010706020507" pitchFamily="18" charset="2"/>
              <a:buChar char=""/>
              <a:tabLst>
                <a:tab pos="294005" algn="l"/>
              </a:tabLst>
            </a:pPr>
            <a:r>
              <a:rPr lang="de-DE" sz="1200" b="1" spc="-10" noProof="1">
                <a:latin typeface="Calibri" panose="020F0502020204030204" pitchFamily="34" charset="0"/>
                <a:ea typeface="Symbol" panose="05050102010706020507" pitchFamily="18" charset="2"/>
                <a:cs typeface="Times New Roman" panose="02020603050405020304" pitchFamily="18" charset="0"/>
              </a:rPr>
              <a:t>Schwachstellen</a:t>
            </a:r>
            <a:r>
              <a:rPr lang="de-DE" sz="1200" b="1" spc="-45" noProof="1">
                <a:latin typeface="Calibri" panose="020F0502020204030204" pitchFamily="34" charset="0"/>
                <a:ea typeface="Symbol" panose="05050102010706020507" pitchFamily="18" charset="2"/>
                <a:cs typeface="Times New Roman" panose="02020603050405020304" pitchFamily="18" charset="0"/>
              </a:rPr>
              <a:t> </a:t>
            </a:r>
            <a:r>
              <a:rPr lang="de-DE" sz="1200" b="1" noProof="1">
                <a:latin typeface="Calibri" panose="020F0502020204030204" pitchFamily="34" charset="0"/>
                <a:ea typeface="Symbol" panose="05050102010706020507" pitchFamily="18" charset="2"/>
                <a:cs typeface="Times New Roman" panose="02020603050405020304" pitchFamily="18" charset="0"/>
              </a:rPr>
              <a:t>im</a:t>
            </a:r>
            <a:r>
              <a:rPr lang="de-DE" sz="1200" b="1" spc="-65" noProof="1">
                <a:latin typeface="Calibri" panose="020F0502020204030204" pitchFamily="34" charset="0"/>
                <a:ea typeface="Symbol" panose="05050102010706020507" pitchFamily="18" charset="2"/>
                <a:cs typeface="Times New Roman" panose="02020603050405020304" pitchFamily="18" charset="0"/>
              </a:rPr>
              <a:t> </a:t>
            </a:r>
            <a:r>
              <a:rPr lang="de-DE" sz="1200" b="1" spc="-5" noProof="1">
                <a:latin typeface="Calibri" panose="020F0502020204030204" pitchFamily="34" charset="0"/>
                <a:ea typeface="Symbol" panose="05050102010706020507" pitchFamily="18" charset="2"/>
                <a:cs typeface="Times New Roman" panose="02020603050405020304" pitchFamily="18" charset="0"/>
              </a:rPr>
              <a:t>Fahrzeug</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marR="113030" lvl="1" indent="-285750">
              <a:lnSpc>
                <a:spcPct val="98000"/>
              </a:lnSpc>
              <a:spcBef>
                <a:spcPts val="55"/>
              </a:spcBef>
              <a:spcAft>
                <a:spcPts val="0"/>
              </a:spcAft>
              <a:buSzPts val="1200"/>
              <a:buFont typeface="Courier New" panose="02070309020205020404" pitchFamily="49" charset="0"/>
              <a:buChar char="o"/>
              <a:tabLst>
                <a:tab pos="7512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Fahrzeuge</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verbinden</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zahlreiche</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Subsysteme</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über</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ein</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Controller</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Area</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Network</a:t>
            </a:r>
            <a:r>
              <a:rPr lang="de-DE" sz="1200" spc="29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(CAN)</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ts val="1450"/>
              </a:lnSpc>
              <a:spcBef>
                <a:spcPts val="330"/>
              </a:spcBef>
              <a:spcAft>
                <a:spcPts val="0"/>
              </a:spcAft>
              <a:buSzPts val="1200"/>
              <a:buFont typeface="Microsoft Sans Serif" panose="020B0604020202020204" pitchFamily="34" charset="0"/>
              <a:buChar char="▪"/>
              <a:tabLst>
                <a:tab pos="11957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Controller</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Area</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Network</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(CAN)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marR="201930" lvl="3" indent="-228600">
              <a:lnSpc>
                <a:spcPct val="103000"/>
              </a:lnSpc>
              <a:spcAft>
                <a:spcPts val="0"/>
              </a:spcAft>
              <a:buSzPts val="1200"/>
              <a:buFont typeface="Symbol" panose="05050102010706020507" pitchFamily="18" charset="2"/>
              <a:buChar char=""/>
              <a:tabLst>
                <a:tab pos="16535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Ein</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digitales</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serielles</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Datenkommunikationsnetzwerk,</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das</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in</a:t>
            </a:r>
            <a:r>
              <a:rPr lang="de-DE" sz="1200" spc="15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Fahrzeugen</a:t>
            </a:r>
            <a:r>
              <a:rPr lang="de-DE" sz="1200" spc="-4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verwendet</a:t>
            </a:r>
            <a:r>
              <a:rPr lang="de-DE" sz="1200" spc="-4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wird</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2057400" marR="294005" lvl="4" indent="-228600">
              <a:spcBef>
                <a:spcPts val="275"/>
              </a:spcBef>
              <a:spcAft>
                <a:spcPts val="0"/>
              </a:spcAft>
              <a:buSzPts val="1200"/>
              <a:buFont typeface="Symbol" panose="05050102010706020507" pitchFamily="18" charset="2"/>
              <a:buChar char=""/>
              <a:tabLst>
                <a:tab pos="1894840" algn="l"/>
              </a:tabLst>
            </a:pPr>
            <a:r>
              <a:rPr lang="de-DE" sz="1200" noProof="1">
                <a:latin typeface="Calibri" panose="020F0502020204030204" pitchFamily="34" charset="0"/>
                <a:ea typeface="Symbol" panose="05050102010706020507" pitchFamily="18" charset="2"/>
                <a:cs typeface="Times New Roman" panose="02020603050405020304" pitchFamily="18" charset="0"/>
              </a:rPr>
              <a:t>Die</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primäre</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externe</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Schnittstelle</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ist</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das </a:t>
            </a:r>
            <a:r>
              <a:rPr lang="de-DE" sz="1200" spc="-5" noProof="1">
                <a:latin typeface="Calibri" panose="020F0502020204030204" pitchFamily="34" charset="0"/>
                <a:ea typeface="Symbol" panose="05050102010706020507" pitchFamily="18" charset="2"/>
                <a:cs typeface="Times New Roman" panose="02020603050405020304" pitchFamily="18" charset="0"/>
              </a:rPr>
              <a:t>Onboard-Diagnose-</a:t>
            </a:r>
            <a:r>
              <a:rPr lang="de-DE" sz="1200" spc="25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Modul</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10" noProof="1">
                <a:latin typeface="Calibri" panose="020F0502020204030204" pitchFamily="34" charset="0"/>
                <a:ea typeface="Symbol" panose="05050102010706020507" pitchFamily="18" charset="2"/>
                <a:cs typeface="Times New Roman" panose="02020603050405020304" pitchFamily="18" charset="0"/>
              </a:rPr>
              <a:t>(OBD-II)</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2057400" marR="1047750" lvl="4" indent="-228600">
              <a:spcBef>
                <a:spcPts val="5"/>
              </a:spcBef>
              <a:spcAft>
                <a:spcPts val="0"/>
              </a:spcAft>
              <a:buSzPts val="1200"/>
              <a:buFont typeface="Symbol" panose="05050102010706020507" pitchFamily="18" charset="2"/>
              <a:buChar char=""/>
              <a:tabLst>
                <a:tab pos="1894840" algn="l"/>
              </a:tabLst>
            </a:pPr>
            <a:r>
              <a:rPr lang="de-DE" sz="1200" noProof="1">
                <a:latin typeface="Calibri" panose="020F0502020204030204" pitchFamily="34" charset="0"/>
                <a:ea typeface="Symbol" panose="05050102010706020507" pitchFamily="18" charset="2"/>
                <a:cs typeface="Times New Roman" panose="02020603050405020304" pitchFamily="18" charset="0"/>
              </a:rPr>
              <a:t>Kein</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Konzept</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der</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Quelladressierung</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oder</a:t>
            </a:r>
            <a:r>
              <a:rPr lang="de-DE" sz="1200" spc="12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Nachrichtenauthentifizierung</a:t>
            </a:r>
            <a:r>
              <a:rPr lang="de-DE" sz="1200" spc="-45" noProof="1">
                <a:latin typeface="Calibri" panose="020F0502020204030204" pitchFamily="34" charset="0"/>
                <a:ea typeface="Symbol" panose="05050102010706020507" pitchFamily="18" charset="2"/>
                <a:cs typeface="Times New Roman" panose="02020603050405020304" pitchFamily="18" charset="0"/>
              </a:rPr>
              <a:t> </a:t>
            </a:r>
            <a:r>
              <a:rPr lang="de-DE" sz="1200" spc="-10" noProof="1">
                <a:latin typeface="Calibri" panose="020F0502020204030204" pitchFamily="34" charset="0"/>
                <a:ea typeface="Symbol" panose="05050102010706020507" pitchFamily="18" charset="2"/>
                <a:cs typeface="Times New Roman" panose="02020603050405020304" pitchFamily="18" charset="0"/>
              </a:rPr>
              <a:t>in</a:t>
            </a:r>
            <a:r>
              <a:rPr lang="de-DE" sz="1200" spc="-4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einem</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10" noProof="1">
                <a:latin typeface="Calibri" panose="020F0502020204030204" pitchFamily="34" charset="0"/>
                <a:ea typeface="Symbol" panose="05050102010706020507" pitchFamily="18" charset="2"/>
                <a:cs typeface="Times New Roman" panose="02020603050405020304" pitchFamily="18" charset="0"/>
              </a:rPr>
              <a:t>CAN-Bus</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342900" lvl="0" indent="-342900">
              <a:lnSpc>
                <a:spcPts val="1475"/>
              </a:lnSpc>
              <a:buSzPts val="1200"/>
              <a:buFont typeface="Courier New" panose="02070309020205020404" pitchFamily="49" charset="0"/>
              <a:buChar char="o"/>
              <a:tabLst>
                <a:tab pos="2352040"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Anhängen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des</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Exploits</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10" noProof="1">
                <a:latin typeface="Calibri" panose="020F0502020204030204" pitchFamily="34" charset="0"/>
                <a:ea typeface="Courier New" panose="02070309020205020404" pitchFamily="49" charset="0"/>
                <a:cs typeface="Times New Roman" panose="02020603050405020304" pitchFamily="18" charset="0"/>
              </a:rPr>
              <a:t>an</a:t>
            </a:r>
            <a:r>
              <a:rPr lang="de-DE" sz="120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OBD-II</a:t>
            </a:r>
            <a:r>
              <a:rPr lang="de-DE" sz="1200" spc="-25" noProof="1">
                <a:latin typeface="Calibri" panose="020F0502020204030204" pitchFamily="34" charset="0"/>
                <a:ea typeface="Calibri" panose="020F0502020204030204" pitchFamily="34" charset="0"/>
                <a:cs typeface="Times New Roman" panose="02020603050405020304" pitchFamily="18" charset="0"/>
              </a:rPr>
              <a:t> </a:t>
            </a:r>
          </a:p>
          <a:p>
            <a:pPr marL="342900" lvl="0" indent="-342900">
              <a:lnSpc>
                <a:spcPts val="1475"/>
              </a:lnSpc>
              <a:buSzPts val="1200"/>
              <a:buFont typeface="Courier New" panose="02070309020205020404" pitchFamily="49" charset="0"/>
              <a:buChar char="o"/>
              <a:tabLst>
                <a:tab pos="2352040" algn="l"/>
              </a:tabLst>
            </a:pPr>
            <a:r>
              <a:rPr lang="de-DE" sz="1200" spc="-5" noProof="1">
                <a:latin typeface="Calibri" panose="020F0502020204030204" pitchFamily="34" charset="0"/>
                <a:ea typeface="Calibri" panose="020F0502020204030204" pitchFamily="34" charset="0"/>
                <a:cs typeface="Times New Roman" panose="02020603050405020304" pitchFamily="18" charset="0"/>
              </a:rPr>
              <a:t>Exploit</a:t>
            </a:r>
            <a:r>
              <a:rPr lang="de-DE" sz="1200" spc="-1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über Onboard-Mobilfunk</a:t>
            </a:r>
            <a:endParaRPr lang="de-DE" sz="1200" spc="-20" noProof="1">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ts val="1475"/>
              </a:lnSpc>
              <a:buSzPts val="1200"/>
              <a:buFont typeface="Courier New" panose="02070309020205020404" pitchFamily="49" charset="0"/>
              <a:buChar char="o"/>
              <a:tabLst>
                <a:tab pos="2352040" algn="l"/>
              </a:tabLst>
            </a:pPr>
            <a:r>
              <a:rPr lang="de-DE" sz="1200" spc="-5" noProof="1">
                <a:latin typeface="Calibri" panose="020F0502020204030204" pitchFamily="34" charset="0"/>
                <a:ea typeface="Calibri" panose="020F0502020204030204" pitchFamily="34" charset="0"/>
                <a:cs typeface="Times New Roman" panose="02020603050405020304" pitchFamily="18" charset="0"/>
              </a:rPr>
              <a:t>Exploit</a:t>
            </a:r>
            <a:r>
              <a:rPr lang="de-DE" sz="1200" spc="-1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über Onboard-Wi-Fi</a:t>
            </a:r>
            <a:endParaRPr lang="de-DE" sz="1200" noProof="1">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ts val="1520"/>
              </a:lnSpc>
              <a:spcBef>
                <a:spcPts val="45"/>
              </a:spcBef>
              <a:spcAft>
                <a:spcPts val="0"/>
              </a:spcAft>
              <a:buSzPts val="1200"/>
              <a:buFont typeface="Symbol" panose="05050102010706020507" pitchFamily="18" charset="2"/>
              <a:buChar char=""/>
              <a:tabLst>
                <a:tab pos="5226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IoT-Schwachstellen</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1143000" lvl="2" indent="-228600">
              <a:lnSpc>
                <a:spcPts val="1470"/>
              </a:lnSpc>
              <a:spcBef>
                <a:spcPts val="25"/>
              </a:spcBef>
              <a:spcAft>
                <a:spcPts val="0"/>
              </a:spcAft>
              <a:buSzPts val="1200"/>
              <a:buFont typeface="Courier New" panose="02070309020205020404" pitchFamily="49" charset="0"/>
              <a:buChar char="o"/>
              <a:tabLst>
                <a:tab pos="9798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Internet</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der</a:t>
            </a:r>
            <a:r>
              <a:rPr lang="de-DE" sz="120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Dinge</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(IoT)</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1600200" marR="694690" lvl="3" indent="-228600" algn="just">
              <a:lnSpc>
                <a:spcPct val="99000"/>
              </a:lnSpc>
              <a:spcAft>
                <a:spcPts val="0"/>
              </a:spcAft>
              <a:buSzPts val="1200"/>
              <a:buFont typeface="Microsoft Sans Serif" panose="020B0604020202020204" pitchFamily="34" charset="0"/>
              <a:buChar char="▪"/>
              <a:tabLst>
                <a:tab pos="14370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Gruppe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Objekten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(elektronisch</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nicht),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über</a:t>
            </a:r>
            <a:r>
              <a:rPr lang="de-DE" sz="1200" spc="12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eingebettete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elektronische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Komponenten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mit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dem</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breiteren</a:t>
            </a:r>
            <a:r>
              <a:rPr lang="de-DE" sz="1200" spc="27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Internet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verbunden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sind</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marR="81915" lvl="3" indent="-228600">
              <a:spcAft>
                <a:spcPts val="0"/>
              </a:spcAft>
              <a:buSzPts val="1200"/>
              <a:buFont typeface="Microsoft Sans Serif" panose="020B0604020202020204" pitchFamily="34" charset="0"/>
              <a:buChar char="▪"/>
              <a:tabLst>
                <a:tab pos="14370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meisten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intelligenten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Geräte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eingebettete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Version</a:t>
            </a:r>
            <a:r>
              <a:rPr lang="de-DE" sz="1200" spc="35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Linux</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Android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als</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Betriebssystem</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marR="659130" lvl="3" indent="-228600">
              <a:spcAft>
                <a:spcPts val="0"/>
              </a:spcAft>
              <a:buSzPts val="1200"/>
              <a:buFont typeface="Microsoft Sans Serif" panose="020B0604020202020204" pitchFamily="34" charset="0"/>
              <a:buChar char="▪"/>
              <a:tabLst>
                <a:tab pos="14370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Geräte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müssen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gesichert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aktualisiert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werden,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wenn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neue</a:t>
            </a:r>
            <a:r>
              <a:rPr lang="de-DE" sz="1200" spc="20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Sicherheitslücken</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gefunden</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werden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a:spcBef>
                <a:spcPts val="5"/>
              </a:spcBef>
            </a:pPr>
            <a:r>
              <a:rPr lang="de-DE" sz="1200" noProof="1">
                <a:latin typeface="Calibri" panose="020F0502020204030204" pitchFamily="34" charset="0"/>
                <a:ea typeface="Calibri" panose="020F0502020204030204" pitchFamily="34" charset="0"/>
                <a:cs typeface="Calibri" panose="020F0502020204030204" pitchFamily="34" charset="0"/>
              </a:rPr>
              <a:t> </a:t>
            </a:r>
            <a:endParaRPr lang="de-DE" sz="1100" noProof="1">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3887929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II</a:t>
            </a:r>
          </a:p>
          <a:p>
            <a:pPr marL="457200" indent="-457200">
              <a:buFont typeface="+mj-lt"/>
              <a:buAutoNum type="arabicPeriod"/>
            </a:pPr>
            <a:endParaRPr lang="de-DE" b="1"/>
          </a:p>
          <a:p>
            <a:pPr marL="457200" indent="-457200">
              <a:buFont typeface="+mj-lt"/>
              <a:buAutoNum type="arabicPeriod" startAt="18"/>
            </a:pPr>
            <a:r>
              <a:rPr lang="de-DE" sz="2000" b="1"/>
              <a:t>Sicherung von Einrichtungen(Gebäude) </a:t>
            </a:r>
          </a:p>
          <a:p>
            <a:pPr marL="457200" indent="-457200">
              <a:buFont typeface="+mj-lt"/>
              <a:buAutoNum type="arabicPeriod" startAt="18"/>
            </a:pPr>
            <a:endParaRPr lang="de-DE" sz="2000" b="1"/>
          </a:p>
          <a:p>
            <a:pPr marL="457200" indent="-457200">
              <a:buFont typeface="+mj-lt"/>
              <a:buAutoNum type="arabicPeriod" startAt="18"/>
            </a:pPr>
            <a:endParaRPr lang="de-DE" sz="2000" b="1"/>
          </a:p>
          <a:p>
            <a:pPr marL="457200" indent="-457200">
              <a:buFont typeface="+mj-lt"/>
              <a:buAutoNum type="arabicPeriod" startAt="18"/>
            </a:pPr>
            <a:endParaRPr lang="de-DE" sz="2000" b="1"/>
          </a:p>
          <a:p>
            <a:pPr marL="457200" indent="-457200">
              <a:buFont typeface="+mj-lt"/>
              <a:buAutoNum type="arabicPeriod" startAt="18"/>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E12A416-09D0-48B5-B9D4-05EE843249E9}"/>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4A284D01-371B-45AE-B969-50F3C9784BDC}"/>
              </a:ext>
            </a:extLst>
          </p:cNvPr>
          <p:cNvSpPr/>
          <p:nvPr/>
        </p:nvSpPr>
        <p:spPr>
          <a:xfrm>
            <a:off x="317500" y="2446110"/>
            <a:ext cx="10134600" cy="4713726"/>
          </a:xfrm>
          <a:prstGeom prst="rect">
            <a:avLst/>
          </a:prstGeom>
        </p:spPr>
        <p:txBody>
          <a:bodyPr wrap="square">
            <a:spAutoFit/>
          </a:bodyPr>
          <a:lstStyle/>
          <a:p>
            <a:pPr marL="742950" lvl="1" indent="-285750">
              <a:spcBef>
                <a:spcPts val="45"/>
              </a:spcBef>
              <a:spcAft>
                <a:spcPts val="0"/>
              </a:spcAft>
              <a:buSzPts val="1200"/>
              <a:buFont typeface="Symbol" panose="05050102010706020507" pitchFamily="18" charset="2"/>
              <a:buChar char=""/>
              <a:tabLst>
                <a:tab pos="5226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Schwachstellen</a:t>
            </a:r>
            <a:r>
              <a:rPr lang="de-DE" sz="1200" b="1" spc="-50" noProof="1">
                <a:latin typeface="Calibri" panose="020F0502020204030204" pitchFamily="34" charset="0"/>
                <a:ea typeface="Symbol" panose="05050102010706020507" pitchFamily="18" charset="2"/>
                <a:cs typeface="Times New Roman" panose="02020603050405020304" pitchFamily="18" charset="0"/>
              </a:rPr>
              <a:t> </a:t>
            </a:r>
            <a:r>
              <a:rPr lang="de-DE" sz="1200" b="1" noProof="1">
                <a:latin typeface="Calibri" panose="020F0502020204030204" pitchFamily="34" charset="0"/>
                <a:ea typeface="Symbol" panose="05050102010706020507" pitchFamily="18" charset="2"/>
                <a:cs typeface="Times New Roman" panose="02020603050405020304" pitchFamily="18" charset="0"/>
              </a:rPr>
              <a:t>in</a:t>
            </a:r>
            <a:r>
              <a:rPr lang="de-DE" sz="1200" b="1" spc="-40" noProof="1">
                <a:latin typeface="Calibri" panose="020F0502020204030204" pitchFamily="34" charset="0"/>
                <a:ea typeface="Symbol" panose="05050102010706020507" pitchFamily="18" charset="2"/>
                <a:cs typeface="Times New Roman" panose="02020603050405020304" pitchFamily="18" charset="0"/>
              </a:rPr>
              <a:t> </a:t>
            </a:r>
            <a:r>
              <a:rPr lang="de-DE" sz="1200" b="1" spc="-5" noProof="1">
                <a:latin typeface="Calibri" panose="020F0502020204030204" pitchFamily="34" charset="0"/>
                <a:ea typeface="Symbol" panose="05050102010706020507" pitchFamily="18" charset="2"/>
                <a:cs typeface="Times New Roman" panose="02020603050405020304" pitchFamily="18" charset="0"/>
              </a:rPr>
              <a:t>eingebetteten</a:t>
            </a:r>
            <a:r>
              <a:rPr lang="de-DE" sz="1200" b="1" spc="-40" noProof="1">
                <a:latin typeface="Calibri" panose="020F0502020204030204" pitchFamily="34" charset="0"/>
                <a:ea typeface="Symbol" panose="05050102010706020507" pitchFamily="18" charset="2"/>
                <a:cs typeface="Times New Roman" panose="02020603050405020304" pitchFamily="18" charset="0"/>
              </a:rPr>
              <a:t> </a:t>
            </a:r>
            <a:r>
              <a:rPr lang="de-DE" sz="1200" b="1" spc="-5" noProof="1">
                <a:latin typeface="Calibri" panose="020F0502020204030204" pitchFamily="34" charset="0"/>
                <a:ea typeface="Symbol" panose="05050102010706020507" pitchFamily="18" charset="2"/>
                <a:cs typeface="Times New Roman" panose="02020603050405020304" pitchFamily="18" charset="0"/>
              </a:rPr>
              <a:t>Systemen</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1143000" lvl="2" indent="-228600">
              <a:lnSpc>
                <a:spcPts val="1465"/>
              </a:lnSpc>
              <a:spcBef>
                <a:spcPts val="45"/>
              </a:spcBef>
              <a:spcAft>
                <a:spcPts val="0"/>
              </a:spcAft>
              <a:buSzPts val="1200"/>
              <a:buFont typeface="Courier New" panose="02070309020205020404" pitchFamily="49" charset="0"/>
              <a:buChar char="o"/>
              <a:tabLst>
                <a:tab pos="9798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Eingebettete</a:t>
            </a:r>
            <a:r>
              <a:rPr lang="de-DE" sz="1200" b="1" spc="-5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Systeme</a:t>
            </a:r>
            <a:endParaRPr lang="de-DE" sz="1100" noProof="1">
              <a:latin typeface="Calibri" panose="020F0502020204030204" pitchFamily="34" charset="0"/>
              <a:ea typeface="Courier New" panose="02070309020205020404" pitchFamily="49" charset="0"/>
              <a:cs typeface="Times New Roman" panose="02020603050405020304" pitchFamily="18" charset="0"/>
            </a:endParaRPr>
          </a:p>
          <a:p>
            <a:pPr marL="1600200" marR="526415" lvl="3" indent="-228600">
              <a:spcAft>
                <a:spcPts val="0"/>
              </a:spcAft>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Computersystem,</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Ausführung</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bestimmten,</a:t>
            </a:r>
            <a:r>
              <a:rPr lang="de-DE" sz="1200" spc="21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dedizierten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Funktion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konzipiert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ist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marR="81915" lvl="3" indent="-228600">
              <a:spcAft>
                <a:spcPts val="0"/>
              </a:spcAft>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Eingebettete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Systeme</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werden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als</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statische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Umgebungen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betrachtet,</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in</a:t>
            </a:r>
            <a:r>
              <a:rPr lang="de-DE" sz="1200" spc="28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denen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häufige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Änderungen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nicht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vorgenommen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werden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erlaubt</a:t>
            </a:r>
            <a:r>
              <a:rPr lang="de-DE" sz="1200" spc="28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sind</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marR="615315" lvl="3" indent="-228600">
              <a:spcAft>
                <a:spcPts val="0"/>
              </a:spcAft>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Eingebettete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Systeme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haben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sehr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wenig</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Unterstützung</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3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Identifizierung</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Korrektur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Sicherheitsproblemen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lnSpc>
                <a:spcPts val="1470"/>
              </a:lnSpc>
              <a:spcBef>
                <a:spcPts val="45"/>
              </a:spcBef>
              <a:buSzPts val="1200"/>
              <a:buFont typeface="Courier New" panose="02070309020205020404" pitchFamily="49" charset="0"/>
              <a:buChar char="o"/>
              <a:tabLst>
                <a:tab pos="9798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Speicherprogrammierbare</a:t>
            </a:r>
            <a:r>
              <a:rPr lang="de-DE" sz="1200" b="1" spc="-8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Steuerung</a:t>
            </a:r>
            <a:r>
              <a:rPr lang="de-DE" sz="1200" b="1" spc="-8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(SPS)</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600200" marR="294005" lvl="3" indent="-228600">
              <a:lnSpc>
                <a:spcPct val="99000"/>
              </a:lnSpc>
              <a:spcAft>
                <a:spcPts val="0"/>
              </a:spcAft>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 Computertyp, 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den Einsatz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 Industrie oder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im</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Freien</a:t>
            </a:r>
            <a:r>
              <a:rPr lang="de-DE" sz="1200" spc="13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konzipiert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ist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mechanische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Systeme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automatisieren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19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überwachen</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kann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marR="459105" lvl="3" indent="-228600">
              <a:spcAft>
                <a:spcPts val="0"/>
              </a:spcAft>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PLC-Firmware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kann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gepatcht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neu</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programmiert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werden,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17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Schwachstellen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beheben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lnSpc>
                <a:spcPts val="1465"/>
              </a:lnSpc>
              <a:spcBef>
                <a:spcPts val="45"/>
              </a:spcBef>
              <a:buSzPts val="1200"/>
              <a:buFont typeface="Courier New" panose="02070309020205020404" pitchFamily="49" charset="0"/>
              <a:buChar char="o"/>
              <a:tabLst>
                <a:tab pos="9798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System-on-Chip</a:t>
            </a:r>
            <a:r>
              <a:rPr lang="de-DE" sz="1200" b="1" spc="-9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(SoC)</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600200" marR="459105" lvl="3" indent="-228600">
              <a:lnSpc>
                <a:spcPct val="99000"/>
              </a:lnSpc>
              <a:spcAft>
                <a:spcPts val="0"/>
              </a:spcAft>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Prozessor,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Plattformfunktionalität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mehrerer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logischer</a:t>
            </a:r>
            <a:r>
              <a:rPr lang="de-DE" sz="1200" spc="23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Steuerungen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einzigen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Chip</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integriert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marR="396875" lvl="3" indent="-228600">
              <a:spcAft>
                <a:spcPts val="0"/>
              </a:spcAft>
              <a:buSzPts val="1200"/>
              <a:buFont typeface="Microsoft Sans Serif" panose="020B0604020202020204" pitchFamily="34" charset="0"/>
              <a:buChar char="▪"/>
              <a:tabLst>
                <a:tab pos="1437005" algn="l"/>
              </a:tabLst>
            </a:pP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System-on-Chip</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sind</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stromsparend</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werden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mit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eingebetteten</a:t>
            </a:r>
            <a:r>
              <a:rPr lang="de-DE" sz="1200" spc="27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Systemen</a:t>
            </a:r>
            <a:r>
              <a:rPr lang="de-DE" sz="1200" spc="-8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lnSpc>
                <a:spcPts val="1465"/>
              </a:lnSpc>
              <a:spcBef>
                <a:spcPts val="45"/>
              </a:spcBef>
              <a:buSzPts val="1200"/>
              <a:buFont typeface="Courier New" panose="02070309020205020404" pitchFamily="49" charset="0"/>
              <a:buChar char="o"/>
              <a:tabLst>
                <a:tab pos="9798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Real-Time</a:t>
            </a:r>
            <a:r>
              <a:rPr lang="de-DE" sz="1200" b="1" spc="-3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Operating</a:t>
            </a:r>
            <a:r>
              <a:rPr lang="de-DE" sz="1200" b="1" spc="-3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System</a:t>
            </a:r>
            <a:r>
              <a:rPr lang="de-DE" sz="1200" b="1" spc="-3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(RTOS)</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600200" marR="396875" lvl="3" indent="-228600">
              <a:lnSpc>
                <a:spcPct val="99000"/>
              </a:lnSpc>
              <a:spcAft>
                <a:spcPts val="0"/>
              </a:spcAft>
              <a:buSzPts val="1200"/>
              <a:buFont typeface="Microsoft Sans Serif" panose="020B0604020202020204" pitchFamily="34" charset="0"/>
              <a:buChar char="▪"/>
              <a:tabLst>
                <a:tab pos="14370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Art</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von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Betriebssystem,</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deterministische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Ausführung</a:t>
            </a:r>
            <a:r>
              <a:rPr lang="de-DE" sz="1200" spc="15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Operationen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priorisiert,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konsistente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Reaktion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21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zeitkritische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Aufgaben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gewährleisten</a:t>
            </a:r>
          </a:p>
          <a:p>
            <a:pPr marL="1600200" marR="396875" lvl="3" indent="-228600">
              <a:lnSpc>
                <a:spcPct val="99000"/>
              </a:lnSpc>
              <a:spcAft>
                <a:spcPts val="0"/>
              </a:spcAft>
              <a:buSzPts val="1200"/>
              <a:buFont typeface="Microsoft Sans Serif" panose="020B0604020202020204" pitchFamily="34" charset="0"/>
              <a:buChar char="▪"/>
              <a:tabLst>
                <a:tab pos="14370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Eingebettete Systeme können in der Regel keine Neustarts oder Abstürze tolerieren und müssen Reaktionszeiten aufweisen, die innerhalb von Mikrosekunden vorhersehbar sind</a:t>
            </a:r>
          </a:p>
          <a:p>
            <a:pPr marL="1143000" marR="396875" lvl="2" indent="-228600">
              <a:lnSpc>
                <a:spcPts val="1465"/>
              </a:lnSpc>
              <a:spcBef>
                <a:spcPts val="45"/>
              </a:spcBef>
              <a:buSzPts val="1200"/>
              <a:buFont typeface="Courier New" panose="02070309020205020404" pitchFamily="49" charset="0"/>
              <a:buChar char="o"/>
              <a:tabLst>
                <a:tab pos="979805" algn="l"/>
              </a:tabLst>
            </a:pPr>
            <a:r>
              <a:rPr lang="de-DE" sz="1200" b="1" spc="-5" noProof="1">
                <a:latin typeface="Calibri" panose="020F0502020204030204" pitchFamily="34" charset="0"/>
                <a:cs typeface="Times New Roman" panose="02020603050405020304" pitchFamily="18" charset="0"/>
              </a:rPr>
              <a:t>Feldprogrammierbares Gate-Array (FPGA)</a:t>
            </a:r>
          </a:p>
          <a:p>
            <a:pPr marL="1600200" marR="396875" lvl="3" indent="-228600">
              <a:lnSpc>
                <a:spcPct val="99000"/>
              </a:lnSpc>
              <a:spcAft>
                <a:spcPts val="0"/>
              </a:spcAft>
              <a:buSzPts val="1200"/>
              <a:buFont typeface="Microsoft Sans Serif" panose="020B0604020202020204" pitchFamily="34" charset="0"/>
              <a:buChar char="▪"/>
              <a:tabLst>
                <a:tab pos="14370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Ein Prozessor, der vom Kunden für eine bestimmte Funktion programmiert werden kann, anstatt zum Zeitpunkt der Herstellung</a:t>
            </a:r>
          </a:p>
          <a:p>
            <a:pPr marL="1600200" marR="396875" lvl="3" indent="-228600">
              <a:lnSpc>
                <a:spcPct val="99000"/>
              </a:lnSpc>
              <a:spcAft>
                <a:spcPts val="0"/>
              </a:spcAft>
              <a:buSzPts val="1200"/>
              <a:buFont typeface="Microsoft Sans Serif" panose="020B0604020202020204" pitchFamily="34" charset="0"/>
              <a:buChar char="▪"/>
              <a:tabLst>
                <a:tab pos="14370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Der Endkunde kann die Programmierlogik konfigurieren, um eine bestimmte Anwendung auszuführen, anstatt einen ASIC zu verwenden (anwendungsspezifischer integrierter Schaltkreis)</a:t>
            </a:r>
          </a:p>
          <a:p>
            <a:pPr marL="1600200" marR="396875" lvl="3" indent="-228600">
              <a:lnSpc>
                <a:spcPct val="99000"/>
              </a:lnSpc>
              <a:spcAft>
                <a:spcPts val="0"/>
              </a:spcAft>
              <a:buSzPts val="1200"/>
              <a:buFont typeface="Microsoft Sans Serif" panose="020B0604020202020204" pitchFamily="34" charset="0"/>
              <a:buChar char="▪"/>
              <a:tabLst>
                <a:tab pos="1437005" algn="l"/>
              </a:tabLst>
            </a:pP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marR="396875" lvl="3" indent="-228600">
              <a:lnSpc>
                <a:spcPct val="99000"/>
              </a:lnSpc>
              <a:spcAft>
                <a:spcPts val="0"/>
              </a:spcAft>
              <a:buSzPts val="1200"/>
              <a:buFont typeface="Microsoft Sans Serif" panose="020B0604020202020204" pitchFamily="34" charset="0"/>
              <a:buChar char="▪"/>
              <a:tabLst>
                <a:tab pos="1437005" algn="l"/>
              </a:tabLst>
            </a:pPr>
            <a:endParaRPr lang="de-DE" sz="1200" noProof="1">
              <a:effectLst/>
              <a:latin typeface="Calibri" panose="020F0502020204030204" pitchFamily="34" charset="0"/>
              <a:ea typeface="Microsoft Sans Serif"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2825976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839" y="288404"/>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p>
        </p:txBody>
      </p:sp>
      <p:sp>
        <p:nvSpPr>
          <p:cNvPr id="7" name="Rechteck 6"/>
          <p:cNvSpPr/>
          <p:nvPr/>
        </p:nvSpPr>
        <p:spPr>
          <a:xfrm>
            <a:off x="666634" y="1265237"/>
            <a:ext cx="10395065" cy="400110"/>
          </a:xfrm>
          <a:prstGeom prst="rect">
            <a:avLst/>
          </a:prstGeom>
        </p:spPr>
        <p:txBody>
          <a:bodyPr wrap="square">
            <a:spAutoFit/>
          </a:bodyPr>
          <a:lstStyle/>
          <a:p>
            <a:pPr marL="457200" indent="-457200">
              <a:buFont typeface="+mj-lt"/>
              <a:buAutoNum type="arabicPeriod"/>
            </a:pPr>
            <a:r>
              <a:rPr lang="de-DE" sz="2000" b="1"/>
              <a:t>Überblick über die Sicherheit </a:t>
            </a:r>
          </a:p>
        </p:txBody>
      </p:sp>
      <p:sp>
        <p:nvSpPr>
          <p:cNvPr id="3" name="Rechteck 2"/>
          <p:cNvSpPr/>
          <p:nvPr/>
        </p:nvSpPr>
        <p:spPr>
          <a:xfrm>
            <a:off x="927100" y="1883419"/>
            <a:ext cx="3733800" cy="923330"/>
          </a:xfrm>
          <a:prstGeom prst="rect">
            <a:avLst/>
          </a:prstGeom>
        </p:spPr>
        <p:txBody>
          <a:bodyPr wrap="square">
            <a:spAutoFit/>
          </a:bodyPr>
          <a:lstStyle/>
          <a:p>
            <a:endParaRPr lang="de-DE"/>
          </a:p>
          <a:p>
            <a:r>
              <a:rPr lang="de-DE" b="1"/>
              <a:t>Quiz</a:t>
            </a:r>
          </a:p>
          <a:p>
            <a:r>
              <a:rPr lang="de-DE"/>
              <a:t> </a:t>
            </a:r>
            <a:endParaRPr lang="en-GB" b="1"/>
          </a:p>
        </p:txBody>
      </p:sp>
      <p:sp>
        <p:nvSpPr>
          <p:cNvPr id="2" name="Rechteck 1">
            <a:extLst>
              <a:ext uri="{FF2B5EF4-FFF2-40B4-BE49-F238E27FC236}">
                <a16:creationId xmlns:a16="http://schemas.microsoft.com/office/drawing/2014/main" id="{325CEC3A-0EEB-4386-9B53-7511F0927A2D}"/>
              </a:ext>
            </a:extLst>
          </p:cNvPr>
          <p:cNvSpPr/>
          <p:nvPr/>
        </p:nvSpPr>
        <p:spPr>
          <a:xfrm>
            <a:off x="2066925" y="1820552"/>
            <a:ext cx="6559550" cy="1200329"/>
          </a:xfrm>
          <a:prstGeom prst="rect">
            <a:avLst/>
          </a:prstGeom>
        </p:spPr>
        <p:txBody>
          <a:bodyPr wrap="square">
            <a:spAutoFit/>
          </a:bodyPr>
          <a:lstStyle/>
          <a:p>
            <a:endParaRPr lang="en-US"/>
          </a:p>
          <a:p>
            <a:endParaRPr lang="en-US"/>
          </a:p>
          <a:p>
            <a:endParaRPr lang="en-US"/>
          </a:p>
          <a:p>
            <a:endParaRPr lang="en-US"/>
          </a:p>
        </p:txBody>
      </p:sp>
      <p:pic>
        <p:nvPicPr>
          <p:cNvPr id="9" name="Grafik 8">
            <a:extLst>
              <a:ext uri="{FF2B5EF4-FFF2-40B4-BE49-F238E27FC236}">
                <a16:creationId xmlns:a16="http://schemas.microsoft.com/office/drawing/2014/main" id="{82E284BF-AA4E-4F42-A699-620C86D4CF50}"/>
              </a:ext>
            </a:extLst>
          </p:cNvPr>
          <p:cNvPicPr>
            <a:picLocks noChangeAspect="1"/>
          </p:cNvPicPr>
          <p:nvPr/>
        </p:nvPicPr>
        <p:blipFill>
          <a:blip r:embed="rId4"/>
          <a:stretch>
            <a:fillRect/>
          </a:stretch>
        </p:blipFill>
        <p:spPr>
          <a:xfrm>
            <a:off x="1765300" y="2243269"/>
            <a:ext cx="7686675" cy="4591050"/>
          </a:xfrm>
          <a:prstGeom prst="rect">
            <a:avLst/>
          </a:prstGeom>
        </p:spPr>
      </p:pic>
    </p:spTree>
    <p:extLst>
      <p:ext uri="{BB962C8B-B14F-4D97-AF65-F5344CB8AC3E}">
        <p14:creationId xmlns:p14="http://schemas.microsoft.com/office/powerpoint/2010/main" val="153564748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II</a:t>
            </a:r>
          </a:p>
          <a:p>
            <a:pPr marL="457200" indent="-457200">
              <a:buFont typeface="+mj-lt"/>
              <a:buAutoNum type="arabicPeriod"/>
            </a:pPr>
            <a:endParaRPr lang="de-DE" b="1"/>
          </a:p>
          <a:p>
            <a:pPr marL="457200" indent="-457200">
              <a:buFont typeface="+mj-lt"/>
              <a:buAutoNum type="arabicPeriod" startAt="18"/>
            </a:pPr>
            <a:r>
              <a:rPr lang="de-DE" sz="2000" b="1"/>
              <a:t>Sicherung von Einrichtungen(Gebäude) </a:t>
            </a:r>
          </a:p>
          <a:p>
            <a:pPr marL="457200" indent="-457200">
              <a:buFont typeface="+mj-lt"/>
              <a:buAutoNum type="arabicPeriod" startAt="18"/>
            </a:pPr>
            <a:endParaRPr lang="de-DE" sz="2000" b="1"/>
          </a:p>
          <a:p>
            <a:pPr marL="457200" indent="-457200">
              <a:buFont typeface="+mj-lt"/>
              <a:buAutoNum type="arabicPeriod" startAt="18"/>
            </a:pPr>
            <a:endParaRPr lang="de-DE" sz="2000" b="1"/>
          </a:p>
          <a:p>
            <a:pPr marL="457200" indent="-457200">
              <a:buFont typeface="+mj-lt"/>
              <a:buAutoNum type="arabicPeriod" startAt="18"/>
            </a:pPr>
            <a:endParaRPr lang="de-DE" sz="2000" b="1"/>
          </a:p>
          <a:p>
            <a:pPr marL="457200" indent="-457200">
              <a:buFont typeface="+mj-lt"/>
              <a:buAutoNum type="arabicPeriod" startAt="18"/>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E12A416-09D0-48B5-B9D4-05EE843249E9}"/>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7A8756D8-F4E9-45E5-8EAB-EF2781E707ED}"/>
              </a:ext>
            </a:extLst>
          </p:cNvPr>
          <p:cNvSpPr/>
          <p:nvPr/>
        </p:nvSpPr>
        <p:spPr>
          <a:xfrm>
            <a:off x="0" y="2484437"/>
            <a:ext cx="10693400" cy="4481548"/>
          </a:xfrm>
          <a:prstGeom prst="rect">
            <a:avLst/>
          </a:prstGeom>
        </p:spPr>
        <p:txBody>
          <a:bodyPr wrap="square">
            <a:spAutoFit/>
          </a:bodyPr>
          <a:lstStyle/>
          <a:p>
            <a:pPr marL="742950" lvl="1" indent="-285750">
              <a:spcBef>
                <a:spcPts val="45"/>
              </a:spcBef>
              <a:spcAft>
                <a:spcPts val="0"/>
              </a:spcAft>
              <a:buSzPts val="1200"/>
              <a:buFont typeface="Symbol" panose="05050102010706020507" pitchFamily="18" charset="2"/>
              <a:buChar char=""/>
              <a:tabLst>
                <a:tab pos="5226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ICS-</a:t>
            </a:r>
            <a:r>
              <a:rPr lang="de-DE" sz="1200" b="1" spc="-40" noProof="1">
                <a:latin typeface="Calibri" panose="020F0502020204030204" pitchFamily="34" charset="0"/>
                <a:ea typeface="Symbol" panose="05050102010706020507" pitchFamily="18" charset="2"/>
                <a:cs typeface="Times New Roman" panose="02020603050405020304" pitchFamily="18" charset="0"/>
              </a:rPr>
              <a:t> </a:t>
            </a:r>
            <a:r>
              <a:rPr lang="de-DE" sz="1200" b="1" spc="-5" noProof="1">
                <a:latin typeface="Calibri" panose="020F0502020204030204" pitchFamily="34" charset="0"/>
                <a:ea typeface="Symbol" panose="05050102010706020507" pitchFamily="18" charset="2"/>
                <a:cs typeface="Times New Roman" panose="02020603050405020304" pitchFamily="18" charset="0"/>
              </a:rPr>
              <a:t>und</a:t>
            </a:r>
            <a:r>
              <a:rPr lang="de-DE" sz="1200" b="1" spc="-35" noProof="1">
                <a:latin typeface="Calibri" panose="020F0502020204030204" pitchFamily="34" charset="0"/>
                <a:ea typeface="Symbol" panose="05050102010706020507" pitchFamily="18" charset="2"/>
                <a:cs typeface="Times New Roman" panose="02020603050405020304" pitchFamily="18" charset="0"/>
              </a:rPr>
              <a:t> </a:t>
            </a:r>
            <a:r>
              <a:rPr lang="de-DE" sz="1200" b="1" spc="-5" noProof="1">
                <a:latin typeface="Calibri" panose="020F0502020204030204" pitchFamily="34" charset="0"/>
                <a:ea typeface="Symbol" panose="05050102010706020507" pitchFamily="18" charset="2"/>
                <a:cs typeface="Times New Roman" panose="02020603050405020304" pitchFamily="18" charset="0"/>
              </a:rPr>
              <a:t>SCADA-Schwachstellen</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1143000" lvl="2" indent="-228600">
              <a:lnSpc>
                <a:spcPts val="1470"/>
              </a:lnSpc>
              <a:spcBef>
                <a:spcPts val="45"/>
              </a:spcBef>
              <a:spcAft>
                <a:spcPts val="0"/>
              </a:spcAft>
              <a:buSzPts val="1200"/>
              <a:buFont typeface="Courier New" panose="02070309020205020404" pitchFamily="49" charset="0"/>
              <a:buChar char="o"/>
              <a:tabLst>
                <a:tab pos="9798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Betriebstechnik</a:t>
            </a:r>
            <a:r>
              <a:rPr lang="de-DE" sz="1200" b="1" spc="-6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(OT)</a:t>
            </a:r>
            <a:endParaRPr lang="de-DE" sz="1100" noProof="1">
              <a:latin typeface="Calibri" panose="020F0502020204030204" pitchFamily="34" charset="0"/>
              <a:ea typeface="Courier New" panose="02070309020205020404" pitchFamily="49" charset="0"/>
              <a:cs typeface="Times New Roman" panose="02020603050405020304" pitchFamily="18" charset="0"/>
            </a:endParaRPr>
          </a:p>
          <a:p>
            <a:pPr marL="1600200" marR="504825" lvl="3" indent="-228600">
              <a:lnSpc>
                <a:spcPct val="98000"/>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Kommunikationsnetzwerk,</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Implementierung</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eines</a:t>
            </a:r>
            <a:r>
              <a:rPr lang="de-DE" sz="1200" spc="22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industriellen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Steuerungssystems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nicht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für </a:t>
            </a:r>
            <a:r>
              <a:rPr lang="de-DE" sz="1200" spc="-5" noProof="1">
                <a:latin typeface="Calibri" panose="020F0502020204030204" pitchFamily="34" charset="0"/>
                <a:ea typeface="Calibri" panose="020F0502020204030204" pitchFamily="34" charset="0"/>
                <a:cs typeface="Times New Roman" panose="02020603050405020304" pitchFamily="18" charset="0"/>
              </a:rPr>
              <a:t>Datenvernetzung</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1543050" marR="70485" lvl="3" indent="-171450">
              <a:buSzPts val="1200"/>
              <a:buFont typeface="Arial" panose="020B0604020202020204" pitchFamily="34" charset="0"/>
              <a:buChar char="•"/>
              <a:tabLst>
                <a:tab pos="26479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  Industrielle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Systeme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geben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Verfügbarkeit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Integrität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Vorrang</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vor</a:t>
            </a:r>
            <a:r>
              <a:rPr lang="de-DE" sz="1200" spc="36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Vertraulichkeit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200150" lvl="2" indent="-285750">
              <a:lnSpc>
                <a:spcPts val="1475"/>
              </a:lnSpc>
              <a:spcBef>
                <a:spcPts val="45"/>
              </a:spcBef>
              <a:buSzPts val="1200"/>
              <a:buFont typeface="Courier New" panose="02070309020205020404" pitchFamily="49" charset="0"/>
              <a:buChar char="o"/>
              <a:tabLst>
                <a:tab pos="9798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Industrielle</a:t>
            </a:r>
            <a:r>
              <a:rPr lang="de-DE" sz="1200" b="1" spc="-7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Steuerungssysteme</a:t>
            </a:r>
            <a:r>
              <a:rPr lang="de-DE" sz="1200" b="1" spc="-5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(ICS)</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600200" lvl="3" indent="-228600">
              <a:lnSpc>
                <a:spcPts val="1430"/>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Netzwerk,</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eingebettete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Geräte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verwaltet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marR="1054735" lvl="3" indent="-228600">
              <a:lnSpc>
                <a:spcPct val="99000"/>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ICS</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wird</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elektrische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Kraftwerke,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Wasserversorger,</a:t>
            </a:r>
            <a:r>
              <a:rPr lang="de-DE" sz="1200" spc="24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Gesundheitsdienste,</a:t>
            </a:r>
            <a:r>
              <a:rPr lang="de-DE" sz="1200" spc="-5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Telekommunikation,</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Fertigung</a:t>
            </a:r>
            <a:r>
              <a:rPr lang="de-DE" sz="1200" spc="-5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31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Verteidigungsbedarf</a:t>
            </a:r>
            <a:r>
              <a:rPr lang="de-DE" sz="1200" spc="-7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eingesetzt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200150" lvl="2" indent="-285750">
              <a:lnSpc>
                <a:spcPts val="1465"/>
              </a:lnSpc>
              <a:spcBef>
                <a:spcPts val="45"/>
              </a:spcBef>
              <a:buSzPts val="1200"/>
              <a:buFont typeface="Courier New" panose="02070309020205020404" pitchFamily="49" charset="0"/>
              <a:buChar char="o"/>
              <a:tabLst>
                <a:tab pos="979805" algn="l"/>
              </a:tabLst>
            </a:pPr>
            <a:r>
              <a:rPr lang="de-DE" sz="1200" b="1" noProof="1">
                <a:latin typeface="Calibri" panose="020F0502020204030204" pitchFamily="34" charset="0"/>
                <a:ea typeface="Courier New" panose="02070309020205020404" pitchFamily="49" charset="0"/>
                <a:cs typeface="Times New Roman" panose="02020603050405020304" pitchFamily="18" charset="0"/>
              </a:rPr>
              <a:t>Feldbus</a:t>
            </a:r>
          </a:p>
          <a:p>
            <a:pPr marL="1600200" marR="758190" lvl="3" indent="-228600">
              <a:lnSpc>
                <a:spcPct val="99000"/>
              </a:lnSpc>
              <a:buSzPts val="1200"/>
              <a:buFont typeface="Microsoft Sans Serif" panose="020B0604020202020204" pitchFamily="34" charset="0"/>
              <a:buChar char="▪"/>
              <a:tabLst>
                <a:tab pos="14370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Digitale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serielle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Datenkommunikation,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Netzwerken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17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Betriebstechnik</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Verbindung</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SPSen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wird</a:t>
            </a:r>
          </a:p>
          <a:p>
            <a:pPr marL="1200150" lvl="2" indent="-285750">
              <a:lnSpc>
                <a:spcPts val="1470"/>
              </a:lnSpc>
              <a:spcBef>
                <a:spcPts val="35"/>
              </a:spcBef>
              <a:buSzPts val="1200"/>
              <a:buFont typeface="Courier New" panose="02070309020205020404" pitchFamily="49" charset="0"/>
              <a:buChar char="o"/>
              <a:tabLst>
                <a:tab pos="9798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Mensch-Maschine-Schnittstelle</a:t>
            </a:r>
            <a:r>
              <a:rPr lang="de-DE" sz="1200" b="1" spc="-10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(HMI)</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600200" marR="598170" lvl="3" indent="-228600">
              <a:lnSpc>
                <a:spcPct val="99000"/>
              </a:lnSpc>
              <a:buSzPts val="1200"/>
              <a:buFont typeface="Microsoft Sans Serif" panose="020B0604020202020204" pitchFamily="34" charset="0"/>
              <a:buChar char="▪"/>
              <a:tabLst>
                <a:tab pos="14370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Ausgabesteuerungen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SPS,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damit</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Benutzer</a:t>
            </a:r>
            <a:r>
              <a:rPr lang="de-DE" sz="1200" spc="21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System</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konfigurieren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überwachen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kann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marR="598170" lvl="3" indent="-228600">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ICS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verwaltet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Prozessautomatisierung,</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indem</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SPSen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über</a:t>
            </a:r>
            <a:r>
              <a:rPr lang="de-DE" sz="1200" spc="21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Feldbus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miteinander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verbindet,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Änderungen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1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physikalischen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Welt</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(Werte,</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Motoren,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etc.)</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vorzunehmen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200150" lvl="2" indent="-285750">
              <a:lnSpc>
                <a:spcPts val="1465"/>
              </a:lnSpc>
              <a:spcBef>
                <a:spcPts val="45"/>
              </a:spcBef>
              <a:buSzPts val="1200"/>
              <a:buFont typeface="Courier New" panose="02070309020205020404" pitchFamily="49" charset="0"/>
              <a:buChar char="o"/>
              <a:tabLst>
                <a:tab pos="9798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Daten-Historiker</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600200" marR="90170" lvl="3" indent="-228600">
              <a:lnSpc>
                <a:spcPct val="99000"/>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Software,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mehreren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Quellen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innerhalb</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industriellen</a:t>
            </a:r>
            <a:r>
              <a:rPr lang="de-DE" sz="1200" spc="25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Steuerungssystems</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zusammenfasst</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katalogisiert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200150" lvl="2" indent="-285750">
              <a:lnSpc>
                <a:spcPts val="1470"/>
              </a:lnSpc>
              <a:spcBef>
                <a:spcPts val="35"/>
              </a:spcBef>
              <a:buSzPts val="1200"/>
              <a:buFont typeface="Courier New" panose="02070309020205020404" pitchFamily="49" charset="0"/>
              <a:buChar char="o"/>
              <a:tabLst>
                <a:tab pos="9798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Überwachungssteuerung</a:t>
            </a:r>
            <a:r>
              <a:rPr lang="de-DE" sz="1200" b="1" spc="-60" noProof="1">
                <a:latin typeface="Calibri" panose="020F0502020204030204" pitchFamily="34" charset="0"/>
                <a:ea typeface="Courier New" panose="02070309020205020404" pitchFamily="49" charset="0"/>
                <a:cs typeface="Times New Roman" panose="02020603050405020304" pitchFamily="18" charset="0"/>
              </a:rPr>
              <a:t> </a:t>
            </a:r>
            <a:r>
              <a:rPr lang="de-DE" sz="1200" b="1" noProof="1">
                <a:latin typeface="Calibri" panose="020F0502020204030204" pitchFamily="34" charset="0"/>
                <a:ea typeface="Courier New" panose="02070309020205020404" pitchFamily="49" charset="0"/>
                <a:cs typeface="Times New Roman" panose="02020603050405020304" pitchFamily="18" charset="0"/>
              </a:rPr>
              <a:t>und</a:t>
            </a:r>
            <a:r>
              <a:rPr lang="de-DE" sz="1200" b="1" spc="-5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Datenerfassung</a:t>
            </a:r>
            <a:r>
              <a:rPr lang="de-DE" sz="1200" b="1" spc="-5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(SCADA)</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600200" marR="504825" lvl="3" indent="-228600">
              <a:lnSpc>
                <a:spcPct val="99000"/>
              </a:lnSpc>
              <a:buSzPts val="1200"/>
              <a:buFont typeface="Microsoft Sans Serif" panose="020B0604020202020204" pitchFamily="34" charset="0"/>
              <a:buChar char="▪"/>
              <a:tabLst>
                <a:tab pos="14370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Art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industrielles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Steuerungssystem,</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groß</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angelegte,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über</a:t>
            </a:r>
            <a:r>
              <a:rPr lang="de-DE" sz="1200" spc="25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mehrere</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Standorte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verteilte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Geräte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Anlagen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verwaltet</a:t>
            </a:r>
          </a:p>
          <a:p>
            <a:pPr marL="1600200" marR="406400" lvl="3" indent="-228600">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SCADA</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wird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in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Regel</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als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Software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normalen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Computern</a:t>
            </a:r>
            <a:r>
              <a:rPr lang="de-DE" sz="1200" spc="17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ausgeführt,</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p>
          <a:p>
            <a:pPr marR="406400" lvl="3">
              <a:buSzPts val="1200"/>
              <a:tabLst>
                <a:tab pos="1437005" algn="l"/>
              </a:tabLst>
            </a:pP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Anlagen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Geräten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mit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eingebetteten</a:t>
            </a:r>
            <a:r>
              <a:rPr lang="de-DE" sz="1200" spc="26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SPSen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erfassen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verwalten</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ts val="1475"/>
              </a:lnSpc>
              <a:spcBef>
                <a:spcPts val="855"/>
              </a:spcBef>
              <a:buSzPts val="1200"/>
              <a:buFont typeface="Courier New" panose="02070309020205020404" pitchFamily="49" charset="0"/>
              <a:buChar char="o"/>
              <a:tabLst>
                <a:tab pos="751205" algn="l"/>
              </a:tabLst>
            </a:pPr>
            <a:r>
              <a:rPr lang="de-DE" sz="1200" b="1" noProof="1">
                <a:latin typeface="Calibri" panose="020F0502020204030204" pitchFamily="34" charset="0"/>
                <a:ea typeface="Courier New" panose="02070309020205020404" pitchFamily="49" charset="0"/>
                <a:cs typeface="Times New Roman" panose="02020603050405020304" pitchFamily="18" charset="0"/>
              </a:rPr>
              <a:t>Modbus</a:t>
            </a:r>
          </a:p>
          <a:p>
            <a:pPr marL="1657350" marR="335915" lvl="3" indent="-285750">
              <a:lnSpc>
                <a:spcPct val="97000"/>
              </a:lnSpc>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Kommunikationsprotokoll,</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in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Netzwerken</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Betriebstechnik</a:t>
            </a:r>
            <a:r>
              <a:rPr lang="de-DE" sz="1200" spc="24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6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wird</a:t>
            </a:r>
          </a:p>
          <a:p>
            <a:pPr marL="1657350" marR="275590" lvl="3" indent="-285750">
              <a:lnSpc>
                <a:spcPct val="99000"/>
              </a:lnSpc>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Modbus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gibt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Steuerungsservern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SCADA-Hosts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Möglichkeit,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3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Konfiguration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jeder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SPS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abzufragen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ändern</a:t>
            </a:r>
            <a:endParaRPr lang="de-DE" sz="1200" noProof="1">
              <a:effectLst/>
              <a:latin typeface="Calibri" panose="020F0502020204030204" pitchFamily="34" charset="0"/>
              <a:ea typeface="Microsoft Sans Serif"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405081391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07726"/>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II</a:t>
            </a:r>
          </a:p>
          <a:p>
            <a:pPr marL="457200" indent="-457200">
              <a:buFont typeface="+mj-lt"/>
              <a:buAutoNum type="arabicPeriod"/>
            </a:pPr>
            <a:endParaRPr lang="de-DE" b="1"/>
          </a:p>
          <a:p>
            <a:pPr marL="457200" indent="-457200">
              <a:buFont typeface="+mj-lt"/>
              <a:buAutoNum type="arabicPeriod" startAt="18"/>
            </a:pPr>
            <a:r>
              <a:rPr lang="de-DE" sz="2000" b="1"/>
              <a:t>Sicherung von Einrichtungen(Gebäude) </a:t>
            </a:r>
          </a:p>
          <a:p>
            <a:pPr marL="457200" indent="-457200">
              <a:buFont typeface="+mj-lt"/>
              <a:buAutoNum type="arabicPeriod" startAt="18"/>
            </a:pPr>
            <a:endParaRPr lang="de-DE" sz="2000" b="1"/>
          </a:p>
          <a:p>
            <a:pPr marL="457200" indent="-457200">
              <a:buFont typeface="+mj-lt"/>
              <a:buAutoNum type="arabicPeriod" startAt="18"/>
            </a:pPr>
            <a:endParaRPr lang="de-DE" sz="2000" b="1"/>
          </a:p>
          <a:p>
            <a:pPr marL="457200" indent="-457200">
              <a:buFont typeface="+mj-lt"/>
              <a:buAutoNum type="arabicPeriod" startAt="18"/>
            </a:pPr>
            <a:endParaRPr lang="de-DE" sz="2000" b="1"/>
          </a:p>
          <a:p>
            <a:pPr marL="457200" indent="-457200">
              <a:buFont typeface="+mj-lt"/>
              <a:buAutoNum type="arabicPeriod" startAt="18"/>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E12A416-09D0-48B5-B9D4-05EE843249E9}"/>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4" name="Rechteck 3">
            <a:extLst>
              <a:ext uri="{FF2B5EF4-FFF2-40B4-BE49-F238E27FC236}">
                <a16:creationId xmlns:a16="http://schemas.microsoft.com/office/drawing/2014/main" id="{C9B0D5C1-8C50-4434-904B-C00843671174}"/>
              </a:ext>
            </a:extLst>
          </p:cNvPr>
          <p:cNvSpPr/>
          <p:nvPr/>
        </p:nvSpPr>
        <p:spPr>
          <a:xfrm>
            <a:off x="394855" y="2241748"/>
            <a:ext cx="10199624" cy="1760162"/>
          </a:xfrm>
          <a:prstGeom prst="rect">
            <a:avLst/>
          </a:prstGeom>
        </p:spPr>
        <p:txBody>
          <a:bodyPr wrap="square">
            <a:spAutoFit/>
          </a:bodyPr>
          <a:lstStyle/>
          <a:p>
            <a:pPr marL="342900" lvl="0" indent="-342900">
              <a:spcBef>
                <a:spcPts val="45"/>
              </a:spcBef>
              <a:spcAft>
                <a:spcPts val="0"/>
              </a:spcAft>
              <a:buSzPts val="1200"/>
              <a:buFont typeface="Symbol" panose="05050102010706020507" pitchFamily="18" charset="2"/>
              <a:buChar char=""/>
              <a:tabLst>
                <a:tab pos="294005" algn="l"/>
              </a:tabLst>
            </a:pPr>
            <a:r>
              <a:rPr lang="de-DE" sz="1200" b="1" spc="-5">
                <a:latin typeface="Calibri" panose="020F0502020204030204" pitchFamily="34" charset="0"/>
                <a:ea typeface="Symbol" panose="05050102010706020507" pitchFamily="18" charset="2"/>
                <a:cs typeface="Times New Roman" panose="02020603050405020304" pitchFamily="18" charset="0"/>
              </a:rPr>
              <a:t>Schwachstellen</a:t>
            </a:r>
            <a:r>
              <a:rPr lang="de-DE" sz="1200" b="1" spc="-75">
                <a:latin typeface="Calibri" panose="020F0502020204030204" pitchFamily="34" charset="0"/>
                <a:ea typeface="Symbol" panose="05050102010706020507" pitchFamily="18" charset="2"/>
                <a:cs typeface="Times New Roman" panose="02020603050405020304" pitchFamily="18" charset="0"/>
              </a:rPr>
              <a:t> </a:t>
            </a:r>
            <a:r>
              <a:rPr lang="de-DE" sz="1200" b="1" spc="-5">
                <a:latin typeface="Calibri" panose="020F0502020204030204" pitchFamily="34" charset="0"/>
                <a:ea typeface="Symbol" panose="05050102010706020507" pitchFamily="18" charset="2"/>
                <a:cs typeface="Times New Roman" panose="02020603050405020304" pitchFamily="18" charset="0"/>
              </a:rPr>
              <a:t>entschärfen</a:t>
            </a:r>
            <a:endParaRPr lang="de-DE" sz="1200" b="1">
              <a:latin typeface="Calibri" panose="020F0502020204030204" pitchFamily="34" charset="0"/>
              <a:ea typeface="Symbol" panose="05050102010706020507" pitchFamily="18" charset="2"/>
              <a:cs typeface="Times New Roman" panose="02020603050405020304" pitchFamily="18" charset="0"/>
            </a:endParaRPr>
          </a:p>
          <a:p>
            <a:pPr marL="742950" marR="127000" lvl="1" indent="-285750">
              <a:lnSpc>
                <a:spcPct val="99000"/>
              </a:lnSpc>
              <a:spcBef>
                <a:spcPts val="55"/>
              </a:spcBef>
              <a:spcAft>
                <a:spcPts val="0"/>
              </a:spcAft>
              <a:buSzPts val="1200"/>
              <a:buFont typeface="Courier New" panose="02070309020205020404" pitchFamily="49" charset="0"/>
              <a:buChar char="o"/>
              <a:tabLst>
                <a:tab pos="751205" algn="l"/>
              </a:tabLst>
            </a:pPr>
            <a:r>
              <a:rPr lang="de-DE" sz="1200">
                <a:latin typeface="Calibri" panose="020F0502020204030204" pitchFamily="34" charset="0"/>
                <a:ea typeface="Courier New" panose="02070309020205020404" pitchFamily="49" charset="0"/>
                <a:cs typeface="Times New Roman" panose="02020603050405020304" pitchFamily="18" charset="0"/>
              </a:rPr>
              <a:t>Vier</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Schlüsselkontrollen</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zur</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Abschwächung</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von</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Schwachstellen</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in</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spezialisierten</a:t>
            </a:r>
            <a:r>
              <a:rPr lang="de-DE" sz="1200" spc="305">
                <a:latin typeface="Times New Roman" panose="02020603050405020304" pitchFamily="18"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Systemen</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marL="1143000" marR="808990" lvl="2" indent="-228600">
              <a:lnSpc>
                <a:spcPct val="100000"/>
              </a:lnSpc>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Etablierung</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der</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administrativen</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Kontrolle</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über</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betriebliche</a:t>
            </a:r>
            <a:r>
              <a:rPr lang="de-DE" sz="1200" spc="28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Technologienetzwerke</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durch</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Einstellung</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von</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Mitarbeitern</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mit</a:t>
            </a:r>
            <a:r>
              <a:rPr lang="de-DE" sz="1200" spc="27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entsprechender</a:t>
            </a:r>
            <a:r>
              <a:rPr lang="de-DE" sz="1200" spc="-6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Fachkenntnis</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marR="433070" lvl="2" indent="-228600">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Implementieren</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Sie</a:t>
            </a:r>
            <a:r>
              <a:rPr lang="de-DE" sz="1200" spc="-4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das</a:t>
            </a:r>
            <a:r>
              <a:rPr lang="de-DE" sz="1200" spc="-4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Minimum</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10">
                <a:latin typeface="Calibri" panose="020F0502020204030204" pitchFamily="34" charset="0"/>
                <a:ea typeface="Microsoft Sans Serif" panose="020B0604020202020204" pitchFamily="34" charset="0"/>
                <a:cs typeface="Times New Roman" panose="02020603050405020304" pitchFamily="18" charset="0"/>
              </a:rPr>
              <a:t>an</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Netzwerkverbindungen,</a:t>
            </a:r>
            <a:r>
              <a:rPr lang="de-DE" sz="1200" spc="-4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indem</a:t>
            </a:r>
            <a:r>
              <a:rPr lang="de-DE" sz="1200" spc="38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Sie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unnötige</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Verbindungen,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10">
                <a:latin typeface="Calibri" panose="020F0502020204030204" pitchFamily="34" charset="0"/>
                <a:ea typeface="Microsoft Sans Serif" panose="020B0604020202020204" pitchFamily="34" charset="0"/>
                <a:cs typeface="Times New Roman" panose="02020603050405020304" pitchFamily="18" charset="0"/>
              </a:rPr>
              <a:t>Dienste</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marR="848360" lvl="2" indent="-228600">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Entwickeln</a:t>
            </a:r>
            <a:r>
              <a:rPr lang="de-DE" sz="1200" spc="-5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und</a:t>
            </a:r>
            <a:r>
              <a:rPr lang="de-DE" sz="1200" spc="-4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Testen</a:t>
            </a:r>
            <a:r>
              <a:rPr lang="de-DE" sz="1200" spc="-4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eines</a:t>
            </a:r>
            <a:r>
              <a:rPr lang="de-DE" sz="1200" spc="-4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Patch-Management-Programms</a:t>
            </a:r>
            <a:r>
              <a:rPr lang="de-DE" sz="1200" spc="29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für</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das</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Operational</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Technology</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Network</a:t>
            </a:r>
          </a:p>
          <a:p>
            <a:pPr marL="1143000" marR="127000" lvl="2" indent="-228600">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Führen</a:t>
            </a:r>
            <a:r>
              <a:rPr lang="de-DE" sz="1200" spc="-10">
                <a:latin typeface="Calibri" panose="020F0502020204030204" pitchFamily="34" charset="0"/>
                <a:ea typeface="Microsoft Sans Serif" panose="020B0604020202020204" pitchFamily="34" charset="0"/>
                <a:cs typeface="Times New Roman" panose="02020603050405020304" pitchFamily="18" charset="0"/>
              </a:rPr>
              <a:t> Sie </a:t>
            </a:r>
            <a:r>
              <a:rPr lang="de-DE" sz="1200" spc="-5">
                <a:latin typeface="Calibri" panose="020F0502020204030204" pitchFamily="34" charset="0"/>
                <a:ea typeface="Microsoft Sans Serif" panose="020B0604020202020204" pitchFamily="34" charset="0"/>
                <a:cs typeface="Times New Roman" panose="02020603050405020304" pitchFamily="18" charset="0"/>
              </a:rPr>
              <a:t>regelmäßige</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Audits</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des</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logischen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physischen</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Zugriffs</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auf</a:t>
            </a:r>
            <a:r>
              <a:rPr lang="de-DE" sz="1200" spc="32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Systeme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durch,</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um</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mögliche</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Schwachstellen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Einbrüche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zu</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erkennen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marR="275590" lvl="1" indent="-285750">
              <a:lnSpc>
                <a:spcPts val="1420"/>
              </a:lnSpc>
              <a:spcBef>
                <a:spcPts val="5"/>
              </a:spcBef>
              <a:spcAft>
                <a:spcPts val="0"/>
              </a:spcAft>
              <a:buSzPts val="1200"/>
              <a:buFont typeface="Courier New" panose="02070309020205020404" pitchFamily="49" charset="0"/>
              <a:buChar char="o"/>
              <a:tabLst>
                <a:tab pos="751205" algn="l"/>
              </a:tabLst>
            </a:pPr>
            <a:r>
              <a:rPr lang="de-DE" sz="1200" spc="-5">
                <a:latin typeface="Calibri" panose="020F0502020204030204" pitchFamily="34" charset="0"/>
                <a:ea typeface="Courier New" panose="02070309020205020404" pitchFamily="49" charset="0"/>
                <a:cs typeface="Times New Roman" panose="02020603050405020304" pitchFamily="18" charset="0"/>
              </a:rPr>
              <a:t>Warnung:</a:t>
            </a:r>
            <a:r>
              <a:rPr lang="de-DE" sz="1200" spc="-25">
                <a:latin typeface="Calibri" panose="020F0502020204030204" pitchFamily="34" charset="0"/>
                <a:ea typeface="Courier New" panose="02070309020205020404" pitchFamily="49" charset="0"/>
                <a:cs typeface="Times New Roman" panose="02020603050405020304" pitchFamily="18" charset="0"/>
              </a:rPr>
              <a:t> Enumeration-</a:t>
            </a:r>
            <a:r>
              <a:rPr lang="de-DE" sz="1200" spc="-5">
                <a:latin typeface="Calibri" panose="020F0502020204030204" pitchFamily="34" charset="0"/>
                <a:ea typeface="Courier New" panose="02070309020205020404" pitchFamily="49" charset="0"/>
                <a:cs typeface="Times New Roman" panose="02020603050405020304" pitchFamily="18" charset="0"/>
              </a:rPr>
              <a:t>Inventorystools</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und</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Schwachstellen-Scanner</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können</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Probleme</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im</a:t>
            </a:r>
            <a:r>
              <a:rPr lang="de-DE" sz="1200" spc="315">
                <a:latin typeface="Times New Roman" panose="02020603050405020304" pitchFamily="18"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Operational</a:t>
            </a:r>
            <a:r>
              <a:rPr lang="de-DE" sz="1200" spc="-6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Technology</a:t>
            </a:r>
            <a:r>
              <a:rPr lang="de-DE" sz="1200" spc="-6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Network</a:t>
            </a:r>
            <a:r>
              <a:rPr lang="de-DE" sz="1200" spc="-5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verursachen</a:t>
            </a:r>
            <a:endParaRPr lang="de-DE" sz="1200">
              <a:effectLst/>
              <a:latin typeface="Calibri" panose="020F0502020204030204" pitchFamily="34" charset="0"/>
              <a:ea typeface="Courier New" panose="02070309020205020404" pitchFamily="49" charset="0"/>
              <a:cs typeface="Times New Roman" panose="02020603050405020304" pitchFamily="18" charset="0"/>
            </a:endParaRPr>
          </a:p>
        </p:txBody>
      </p:sp>
      <p:sp>
        <p:nvSpPr>
          <p:cNvPr id="5" name="Rechteck 4">
            <a:extLst>
              <a:ext uri="{FF2B5EF4-FFF2-40B4-BE49-F238E27FC236}">
                <a16:creationId xmlns:a16="http://schemas.microsoft.com/office/drawing/2014/main" id="{BAFA9E2E-F31F-46F3-A9EB-9EDA3B77756E}"/>
              </a:ext>
            </a:extLst>
          </p:cNvPr>
          <p:cNvSpPr/>
          <p:nvPr/>
        </p:nvSpPr>
        <p:spPr>
          <a:xfrm>
            <a:off x="393700" y="3903150"/>
            <a:ext cx="10381304" cy="3521029"/>
          </a:xfrm>
          <a:prstGeom prst="rect">
            <a:avLst/>
          </a:prstGeom>
        </p:spPr>
        <p:txBody>
          <a:bodyPr wrap="square">
            <a:spAutoFit/>
          </a:bodyPr>
          <a:lstStyle/>
          <a:p>
            <a:pPr marL="342900" lvl="0" indent="-342900">
              <a:spcBef>
                <a:spcPts val="45"/>
              </a:spcBef>
              <a:spcAft>
                <a:spcPts val="0"/>
              </a:spcAft>
              <a:buSzPts val="1200"/>
              <a:buFont typeface="Symbol" panose="05050102010706020507" pitchFamily="18" charset="2"/>
              <a:buChar char=""/>
              <a:tabLst>
                <a:tab pos="294005" algn="l"/>
              </a:tabLst>
            </a:pPr>
            <a:r>
              <a:rPr lang="de-DE" sz="1200" b="1" spc="-10" noProof="1">
                <a:latin typeface="Calibri" panose="020F0502020204030204" pitchFamily="34" charset="0"/>
                <a:ea typeface="Symbol" panose="05050102010706020507" pitchFamily="18" charset="2"/>
                <a:cs typeface="Times New Roman" panose="02020603050405020304" pitchFamily="18" charset="0"/>
              </a:rPr>
              <a:t>Schwachstellen</a:t>
            </a:r>
            <a:r>
              <a:rPr lang="de-DE" sz="1200" b="1" spc="-50" noProof="1">
                <a:latin typeface="Calibri" panose="020F0502020204030204" pitchFamily="34" charset="0"/>
                <a:ea typeface="Symbol" panose="05050102010706020507" pitchFamily="18" charset="2"/>
                <a:cs typeface="Times New Roman" panose="02020603050405020304" pitchFamily="18" charset="0"/>
              </a:rPr>
              <a:t> </a:t>
            </a:r>
            <a:r>
              <a:rPr lang="de-DE" sz="1200" b="1" spc="-10" noProof="1">
                <a:latin typeface="Calibri" panose="020F0502020204030204" pitchFamily="34" charset="0"/>
                <a:ea typeface="Symbol" panose="05050102010706020507" pitchFamily="18" charset="2"/>
                <a:cs typeface="Times New Roman" panose="02020603050405020304" pitchFamily="18" charset="0"/>
              </a:rPr>
              <a:t>des</a:t>
            </a:r>
            <a:r>
              <a:rPr lang="de-DE" sz="1200" b="1" spc="-55" noProof="1">
                <a:latin typeface="Calibri" panose="020F0502020204030204" pitchFamily="34" charset="0"/>
                <a:ea typeface="Symbol" panose="05050102010706020507" pitchFamily="18" charset="2"/>
                <a:cs typeface="Times New Roman" panose="02020603050405020304" pitchFamily="18" charset="0"/>
              </a:rPr>
              <a:t> </a:t>
            </a:r>
            <a:r>
              <a:rPr lang="de-DE" sz="1200" b="1" spc="-10" noProof="1">
                <a:latin typeface="Calibri" panose="020F0502020204030204" pitchFamily="34" charset="0"/>
                <a:ea typeface="Symbol" panose="05050102010706020507" pitchFamily="18" charset="2"/>
                <a:cs typeface="Times New Roman" panose="02020603050405020304" pitchFamily="18" charset="0"/>
              </a:rPr>
              <a:t>Premise-Systems</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5"/>
              </a:lnSpc>
              <a:spcBef>
                <a:spcPts val="45"/>
              </a:spcBef>
              <a:spcAft>
                <a:spcPts val="0"/>
              </a:spcAft>
              <a:buSzPts val="1200"/>
              <a:buFont typeface="Courier New" panose="02070309020205020404" pitchFamily="49" charset="0"/>
              <a:buChar char="o"/>
              <a:tabLst>
                <a:tab pos="7512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Vor-Ort-Systeme</a:t>
            </a:r>
            <a:endParaRPr lang="de-DE" sz="1100" noProof="1">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20"/>
              </a:lnSpc>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Systeme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Gebäudeautomation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physische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Zugangssicherung</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504825" lvl="2" indent="-228600">
              <a:lnSpc>
                <a:spcPct val="99000"/>
              </a:lnSpc>
              <a:buSzPts val="1200"/>
              <a:buFont typeface="Microsoft Sans Serif" panose="020B0604020202020204" pitchFamily="34" charset="0"/>
              <a:buChar char="▪"/>
              <a:tabLst>
                <a:tab pos="1208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Viele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Systemdesigns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ermöglichen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den</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Zugriff</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Überwachung</a:t>
            </a:r>
            <a:r>
              <a:rPr lang="de-DE" sz="1200" spc="21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über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Unternehmensdatennetz</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sogar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direkt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über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14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Internet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4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Gebäudeautomatisierungssystem</a:t>
            </a:r>
            <a:r>
              <a:rPr lang="de-DE" sz="1200" b="1" spc="-16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(BAS)</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241935" lvl="2" indent="-228600" algn="just">
              <a:lnSpc>
                <a:spcPct val="99000"/>
              </a:lnSpc>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Komponenten</a:t>
            </a:r>
            <a:r>
              <a:rPr lang="de-DE" sz="1200" spc="1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1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Protokolle,</a:t>
            </a:r>
            <a:r>
              <a:rPr lang="de-DE" sz="1200" spc="1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zentrale</a:t>
            </a:r>
            <a:r>
              <a:rPr lang="de-DE" sz="1200" spc="1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Konfiguration</a:t>
            </a:r>
            <a:r>
              <a:rPr lang="de-DE" sz="1200" spc="1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6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Überwachung</a:t>
            </a:r>
            <a:r>
              <a:rPr lang="de-DE" sz="1200" spc="7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8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mechanischen</a:t>
            </a:r>
            <a:r>
              <a:rPr lang="de-DE" sz="1200" spc="85" noProof="1">
                <a:latin typeface="Calibri" panose="020F0502020204030204" pitchFamily="34" charset="0"/>
                <a:ea typeface="Microsoft Sans Serif" panose="020B0604020202020204" pitchFamily="34" charset="0"/>
                <a:cs typeface="Times New Roman" panose="02020603050405020304" pitchFamily="18" charset="0"/>
              </a:rPr>
              <a:t> </a:t>
            </a:r>
          </a:p>
          <a:p>
            <a:pPr marR="241935" lvl="2" algn="just">
              <a:lnSpc>
                <a:spcPct val="99000"/>
              </a:lnSpc>
              <a:buSzPts val="1200"/>
              <a:tabLst>
                <a:tab pos="1208405" algn="l"/>
              </a:tabLst>
            </a:pPr>
            <a:r>
              <a:rPr lang="de-DE" sz="1200" spc="8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8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elektrischen</a:t>
            </a:r>
            <a:r>
              <a:rPr lang="de-DE" sz="1200" spc="9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Systemen</a:t>
            </a:r>
            <a:r>
              <a:rPr lang="de-DE" sz="1200" spc="8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in</a:t>
            </a:r>
            <a:r>
              <a:rPr lang="de-DE" sz="1200" spc="1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Büros</a:t>
            </a:r>
            <a:r>
              <a:rPr lang="de-DE" sz="1200" spc="31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Rechenzentren</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erleichtern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lvl="3" indent="-228600">
              <a:lnSpc>
                <a:spcPts val="1525"/>
              </a:lnSpc>
              <a:spcBef>
                <a:spcPts val="20"/>
              </a:spcBef>
              <a:spcAft>
                <a:spcPts val="0"/>
              </a:spcAft>
              <a:buSzPts val="1200"/>
              <a:buFont typeface="Symbol" panose="05050102010706020507" pitchFamily="18" charset="2"/>
              <a:buChar char=""/>
              <a:tabLst>
                <a:tab pos="16662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Prozess-</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und</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Speicherschwachstellen</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10" noProof="1">
                <a:latin typeface="Calibri" panose="020F0502020204030204" pitchFamily="34" charset="0"/>
                <a:ea typeface="Symbol" panose="05050102010706020507" pitchFamily="18" charset="2"/>
                <a:cs typeface="Times New Roman" panose="02020603050405020304" pitchFamily="18" charset="0"/>
              </a:rPr>
              <a:t>in </a:t>
            </a:r>
            <a:r>
              <a:rPr lang="de-DE" sz="1200" noProof="1">
                <a:latin typeface="Calibri" panose="020F0502020204030204" pitchFamily="34" charset="0"/>
                <a:ea typeface="Symbol" panose="05050102010706020507" pitchFamily="18" charset="2"/>
                <a:cs typeface="Times New Roman" panose="02020603050405020304" pitchFamily="18" charset="0"/>
              </a:rPr>
              <a:t>PLC</a:t>
            </a:r>
          </a:p>
          <a:p>
            <a:pPr marL="1600200" marR="1040130" lvl="3" indent="-228600">
              <a:lnSpc>
                <a:spcPct val="102000"/>
              </a:lnSpc>
              <a:spcAft>
                <a:spcPts val="0"/>
              </a:spcAft>
              <a:buSzPts val="1200"/>
              <a:buFont typeface="Symbol" panose="05050102010706020507" pitchFamily="18" charset="2"/>
              <a:buChar char=""/>
              <a:tabLst>
                <a:tab pos="16662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Klartext-Anmeldeinformationen</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oder</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-Schlüssel</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spc="-10" noProof="1">
                <a:latin typeface="Calibri" panose="020F0502020204030204" pitchFamily="34" charset="0"/>
                <a:ea typeface="Symbol" panose="05050102010706020507" pitchFamily="18" charset="2"/>
                <a:cs typeface="Times New Roman" panose="02020603050405020304" pitchFamily="18" charset="0"/>
              </a:rPr>
              <a:t>im</a:t>
            </a:r>
            <a:r>
              <a:rPr lang="de-DE" sz="1200" spc="23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Anwendungscode</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465"/>
              </a:lnSpc>
              <a:buSzPts val="1200"/>
              <a:buFont typeface="Symbol" panose="05050102010706020507" pitchFamily="18" charset="2"/>
              <a:buChar char=""/>
              <a:tabLst>
                <a:tab pos="16662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Code-Injektion</a:t>
            </a:r>
            <a:r>
              <a:rPr lang="de-DE" sz="1200" spc="-4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über</a:t>
            </a:r>
            <a:r>
              <a:rPr lang="de-DE" sz="1200" spc="-4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die</a:t>
            </a:r>
            <a:r>
              <a:rPr lang="de-DE" sz="1200" spc="-5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Web-Benutzeroberfläche</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143000" marR="702310" lvl="2" indent="-228600">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Denial-of-Service-Bedingungen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können</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durch</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2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Beeinträchtigung</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Gebäudeautomationssystemen</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wie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HVAC</a:t>
            </a:r>
            <a:r>
              <a:rPr lang="de-DE" sz="1200" spc="25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verursacht</a:t>
            </a:r>
            <a:r>
              <a:rPr lang="de-DE" sz="1200" spc="-8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werden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4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Physikalisches</a:t>
            </a:r>
            <a:r>
              <a:rPr lang="de-DE" sz="1200" b="1" spc="-9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Zugangskontrollsystem</a:t>
            </a:r>
            <a:r>
              <a:rPr lang="de-DE" sz="1200" b="1" spc="-9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(PACS)</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620395" lvl="2" indent="-228600">
              <a:lnSpc>
                <a:spcPct val="98000"/>
              </a:lnSpc>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Komponenten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Protokolle,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zentrale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Konfiguration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6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Überwachung</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Sicherheitsmechanismen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innerhalb</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75565" indent="-228600">
              <a:spcBef>
                <a:spcPts val="255"/>
              </a:spcBef>
              <a:spcAft>
                <a:spcPts val="0"/>
              </a:spcAft>
            </a:pPr>
            <a:r>
              <a:rPr lang="de-DE" sz="1200" spc="-5" noProof="1">
                <a:latin typeface="Calibri" panose="020F0502020204030204" pitchFamily="34" charset="0"/>
                <a:ea typeface="Calibri" panose="020F0502020204030204" pitchFamily="34" charset="0"/>
                <a:cs typeface="Times New Roman" panose="02020603050405020304" pitchFamily="18" charset="0"/>
              </a:rPr>
              <a:t>		      Büros</a:t>
            </a:r>
            <a:r>
              <a:rPr lang="de-DE" sz="1200" spc="-4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und</a:t>
            </a:r>
            <a:r>
              <a:rPr lang="de-DE" sz="1200" spc="-3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Rechenzentren</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1143000" marR="71755" lvl="2" indent="-228600">
              <a:spcBef>
                <a:spcPts val="330"/>
              </a:spcBef>
              <a:spcAft>
                <a:spcPts val="0"/>
              </a:spcAft>
              <a:buSzPts val="1200"/>
              <a:buFont typeface="Microsoft Sans Serif" panose="020B0604020202020204" pitchFamily="34" charset="0"/>
              <a:buChar char="▪"/>
              <a:tabLst>
                <a:tab pos="11957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PACS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kann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entweder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als</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Teil</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Gebäudeautomationssystems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als</a:t>
            </a:r>
            <a:r>
              <a:rPr lang="de-DE" sz="1200" spc="27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separates</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System</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implementiert</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werden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710565" lvl="2" indent="-228600">
              <a:spcAft>
                <a:spcPts val="0"/>
              </a:spcAft>
              <a:buSzPts val="1200"/>
              <a:buFont typeface="Microsoft Sans Serif" panose="020B0604020202020204" pitchFamily="34" charset="0"/>
              <a:buChar char="▪"/>
              <a:tabLst>
                <a:tab pos="11957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WARNUNG:</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PACS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werden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häufig</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externen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Anbieter</a:t>
            </a:r>
            <a:r>
              <a:rPr lang="de-DE" sz="1200" spc="22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installiert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 gewartet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sind daher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Risiko-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1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Schwachstellenbewertungen</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durch</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Analysten</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ausgenommen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r>
              <a:rPr lang="de-DE" sz="1200" noProof="1">
                <a:latin typeface="Calibri" panose="020F0502020204030204" pitchFamily="34" charset="0"/>
                <a:ea typeface="Calibri" panose="020F0502020204030204" pitchFamily="34" charset="0"/>
                <a:cs typeface="Calibri" panose="020F0502020204030204" pitchFamily="34" charset="0"/>
              </a:rPr>
              <a:t> </a:t>
            </a:r>
            <a:endParaRPr lang="de-DE" sz="1100" noProof="1">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hteck 1">
            <a:extLst>
              <a:ext uri="{FF2B5EF4-FFF2-40B4-BE49-F238E27FC236}">
                <a16:creationId xmlns:a16="http://schemas.microsoft.com/office/drawing/2014/main" id="{62470568-74A0-4C78-A70C-6E9FC977B688}"/>
              </a:ext>
            </a:extLst>
          </p:cNvPr>
          <p:cNvSpPr/>
          <p:nvPr/>
        </p:nvSpPr>
        <p:spPr>
          <a:xfrm>
            <a:off x="4508500" y="1361609"/>
            <a:ext cx="5117170" cy="646331"/>
          </a:xfrm>
          <a:prstGeom prst="rect">
            <a:avLst/>
          </a:prstGeom>
        </p:spPr>
        <p:txBody>
          <a:bodyPr wrap="none">
            <a:spAutoFit/>
          </a:bodyPr>
          <a:lstStyle/>
          <a:p>
            <a:r>
              <a:rPr lang="de-DE" dirty="0">
                <a:hlinkClick r:id="rId4"/>
              </a:rPr>
              <a:t>https://www.youtube.com/watch?v=5yDrpQWBz6M</a:t>
            </a:r>
            <a:endParaRPr lang="de-DE" dirty="0"/>
          </a:p>
          <a:p>
            <a:endParaRPr lang="de-DE" dirty="0"/>
          </a:p>
        </p:txBody>
      </p:sp>
    </p:spTree>
    <p:extLst>
      <p:ext uri="{BB962C8B-B14F-4D97-AF65-F5344CB8AC3E}">
        <p14:creationId xmlns:p14="http://schemas.microsoft.com/office/powerpoint/2010/main" val="358432260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9900" y="350837"/>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indent="-457200">
              <a:buFont typeface="+mj-lt"/>
              <a:buAutoNum type="arabicPeriod" startAt="18"/>
            </a:pPr>
            <a:r>
              <a:rPr lang="de-DE" sz="2000" b="1" dirty="0"/>
              <a:t>Sicherung von Einrichtungen(Gebäude) </a:t>
            </a:r>
          </a:p>
          <a:p>
            <a:pPr marL="457200" indent="-457200">
              <a:buFont typeface="+mj-lt"/>
              <a:buAutoNum type="arabicPeriod" startAt="18"/>
            </a:pPr>
            <a:endParaRPr lang="de-DE" sz="2000" b="1" dirty="0"/>
          </a:p>
          <a:p>
            <a:r>
              <a:rPr lang="de-DE" sz="2000" b="1" dirty="0"/>
              <a:t>Quiz:</a:t>
            </a:r>
          </a:p>
          <a:p>
            <a:pPr marL="457200" indent="-457200">
              <a:buFont typeface="+mj-lt"/>
              <a:buAutoNum type="arabicPeriod" startAt="8"/>
            </a:pPr>
            <a:endParaRPr lang="de-DE" sz="2000" b="1" dirty="0"/>
          </a:p>
          <a:p>
            <a:pPr marL="457200" indent="-457200">
              <a:buFont typeface="+mj-lt"/>
              <a:buAutoNum type="arabicPeriod" startAt="8"/>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4" name="Grafik 3">
            <a:extLst>
              <a:ext uri="{FF2B5EF4-FFF2-40B4-BE49-F238E27FC236}">
                <a16:creationId xmlns:a16="http://schemas.microsoft.com/office/drawing/2014/main" id="{9E799A56-0195-458A-AACC-8FA9DC9098EB}"/>
              </a:ext>
            </a:extLst>
          </p:cNvPr>
          <p:cNvPicPr>
            <a:picLocks noChangeAspect="1"/>
          </p:cNvPicPr>
          <p:nvPr/>
        </p:nvPicPr>
        <p:blipFill>
          <a:blip r:embed="rId4"/>
          <a:stretch>
            <a:fillRect/>
          </a:stretch>
        </p:blipFill>
        <p:spPr>
          <a:xfrm>
            <a:off x="1479549" y="2285279"/>
            <a:ext cx="8637021" cy="4099962"/>
          </a:xfrm>
          <a:prstGeom prst="rect">
            <a:avLst/>
          </a:prstGeom>
        </p:spPr>
      </p:pic>
    </p:spTree>
    <p:extLst>
      <p:ext uri="{BB962C8B-B14F-4D97-AF65-F5344CB8AC3E}">
        <p14:creationId xmlns:p14="http://schemas.microsoft.com/office/powerpoint/2010/main" val="168224026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9900" y="350837"/>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indent="-457200">
              <a:buFont typeface="+mj-lt"/>
              <a:buAutoNum type="arabicPeriod" startAt="18"/>
            </a:pPr>
            <a:r>
              <a:rPr lang="de-DE" sz="2000" b="1" dirty="0"/>
              <a:t>Sicherung von Einrichtungen(Gebäude) </a:t>
            </a:r>
          </a:p>
          <a:p>
            <a:pPr marL="457200" indent="-457200">
              <a:buFont typeface="+mj-lt"/>
              <a:buAutoNum type="arabicPeriod" startAt="18"/>
            </a:pPr>
            <a:endParaRPr lang="de-DE" sz="2000" b="1" dirty="0"/>
          </a:p>
          <a:p>
            <a:r>
              <a:rPr lang="de-DE" sz="2000" b="1" dirty="0"/>
              <a:t>Quiz:</a:t>
            </a:r>
          </a:p>
          <a:p>
            <a:pPr marL="457200" indent="-457200">
              <a:buFont typeface="+mj-lt"/>
              <a:buAutoNum type="arabicPeriod" startAt="8"/>
            </a:pPr>
            <a:endParaRPr lang="de-DE" sz="2000" b="1" dirty="0"/>
          </a:p>
          <a:p>
            <a:pPr marL="457200" indent="-457200">
              <a:buFont typeface="+mj-lt"/>
              <a:buAutoNum type="arabicPeriod" startAt="8"/>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E117280D-7EFD-47E2-AA07-D1CD865AC24C}"/>
              </a:ext>
            </a:extLst>
          </p:cNvPr>
          <p:cNvPicPr>
            <a:picLocks noChangeAspect="1"/>
          </p:cNvPicPr>
          <p:nvPr/>
        </p:nvPicPr>
        <p:blipFill>
          <a:blip r:embed="rId4"/>
          <a:stretch>
            <a:fillRect/>
          </a:stretch>
        </p:blipFill>
        <p:spPr>
          <a:xfrm>
            <a:off x="1536700" y="2410491"/>
            <a:ext cx="8138160" cy="4249059"/>
          </a:xfrm>
          <a:prstGeom prst="rect">
            <a:avLst/>
          </a:prstGeom>
        </p:spPr>
      </p:pic>
    </p:spTree>
    <p:extLst>
      <p:ext uri="{BB962C8B-B14F-4D97-AF65-F5344CB8AC3E}">
        <p14:creationId xmlns:p14="http://schemas.microsoft.com/office/powerpoint/2010/main" val="299737403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9900" y="350837"/>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indent="-457200">
              <a:buFont typeface="+mj-lt"/>
              <a:buAutoNum type="arabicPeriod" startAt="18"/>
            </a:pPr>
            <a:r>
              <a:rPr lang="de-DE" sz="2000" b="1" dirty="0"/>
              <a:t>Sicherung von Einrichtungen(Gebäude) </a:t>
            </a:r>
          </a:p>
          <a:p>
            <a:pPr marL="457200" indent="-457200">
              <a:buFont typeface="+mj-lt"/>
              <a:buAutoNum type="arabicPeriod" startAt="18"/>
            </a:pPr>
            <a:endParaRPr lang="de-DE" sz="2000" b="1" dirty="0"/>
          </a:p>
          <a:p>
            <a:r>
              <a:rPr lang="de-DE" sz="2000" b="1" dirty="0"/>
              <a:t>Quiz:</a:t>
            </a:r>
          </a:p>
          <a:p>
            <a:pPr marL="457200" indent="-457200">
              <a:buFont typeface="+mj-lt"/>
              <a:buAutoNum type="arabicPeriod" startAt="8"/>
            </a:pPr>
            <a:endParaRPr lang="de-DE" sz="2000" b="1" dirty="0"/>
          </a:p>
          <a:p>
            <a:pPr marL="457200" indent="-457200">
              <a:buFont typeface="+mj-lt"/>
              <a:buAutoNum type="arabicPeriod" startAt="8"/>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324BF675-B8F2-4003-AFB0-C5F1DFC47701}"/>
              </a:ext>
            </a:extLst>
          </p:cNvPr>
          <p:cNvPicPr>
            <a:picLocks noChangeAspect="1"/>
          </p:cNvPicPr>
          <p:nvPr/>
        </p:nvPicPr>
        <p:blipFill>
          <a:blip r:embed="rId4"/>
          <a:stretch>
            <a:fillRect/>
          </a:stretch>
        </p:blipFill>
        <p:spPr>
          <a:xfrm>
            <a:off x="1663845" y="2500739"/>
            <a:ext cx="7615237" cy="4451527"/>
          </a:xfrm>
          <a:prstGeom prst="rect">
            <a:avLst/>
          </a:prstGeom>
        </p:spPr>
      </p:pic>
    </p:spTree>
    <p:extLst>
      <p:ext uri="{BB962C8B-B14F-4D97-AF65-F5344CB8AC3E}">
        <p14:creationId xmlns:p14="http://schemas.microsoft.com/office/powerpoint/2010/main" val="276140808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839"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p>
        </p:txBody>
      </p:sp>
      <p:sp>
        <p:nvSpPr>
          <p:cNvPr id="7" name="Rechteck 6"/>
          <p:cNvSpPr/>
          <p:nvPr/>
        </p:nvSpPr>
        <p:spPr>
          <a:xfrm>
            <a:off x="666634" y="1265237"/>
            <a:ext cx="10395065" cy="400110"/>
          </a:xfrm>
          <a:prstGeom prst="rect">
            <a:avLst/>
          </a:prstGeom>
        </p:spPr>
        <p:txBody>
          <a:bodyPr wrap="square">
            <a:spAutoFit/>
          </a:bodyPr>
          <a:lstStyle/>
          <a:p>
            <a:pPr marL="457200" indent="-457200">
              <a:buFont typeface="+mj-lt"/>
              <a:buAutoNum type="arabicPeriod" startAt="18"/>
            </a:pPr>
            <a:r>
              <a:rPr lang="de-DE" sz="2000" b="1"/>
              <a:t>Sicherung von Einrichtungen(Gebäude) </a:t>
            </a:r>
          </a:p>
        </p:txBody>
      </p:sp>
      <p:sp>
        <p:nvSpPr>
          <p:cNvPr id="3" name="Rechteck 2"/>
          <p:cNvSpPr/>
          <p:nvPr/>
        </p:nvSpPr>
        <p:spPr>
          <a:xfrm>
            <a:off x="927100" y="1883419"/>
            <a:ext cx="3733800" cy="923330"/>
          </a:xfrm>
          <a:prstGeom prst="rect">
            <a:avLst/>
          </a:prstGeom>
        </p:spPr>
        <p:txBody>
          <a:bodyPr wrap="square">
            <a:spAutoFit/>
          </a:bodyPr>
          <a:lstStyle/>
          <a:p>
            <a:endParaRPr lang="de-DE"/>
          </a:p>
          <a:p>
            <a:r>
              <a:rPr lang="de-DE" b="1"/>
              <a:t>DISKUSSION ca. 10 min:</a:t>
            </a:r>
          </a:p>
          <a:p>
            <a:r>
              <a:rPr lang="de-DE"/>
              <a:t> </a:t>
            </a:r>
            <a:endParaRPr lang="en-GB" b="1"/>
          </a:p>
        </p:txBody>
      </p:sp>
      <p:pic>
        <p:nvPicPr>
          <p:cNvPr id="1026" name="Picture 2" descr="Bildergebnis für gruppendiskussi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43772" y="2713037"/>
            <a:ext cx="6669638"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6006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7140416"/>
          </a:xfrm>
          <a:prstGeom prst="rect">
            <a:avLst/>
          </a:prstGeom>
        </p:spPr>
        <p:txBody>
          <a:bodyPr wrap="square">
            <a:spAutoFit/>
          </a:bodyPr>
          <a:lstStyle/>
          <a:p>
            <a:r>
              <a:rPr lang="en-GB" sz="2000" b="1"/>
              <a:t>Security+ (SEC+) Inhalt II</a:t>
            </a:r>
          </a:p>
          <a:p>
            <a:pPr marL="457200" indent="-457200">
              <a:buFont typeface="+mj-lt"/>
              <a:buAutoNum type="arabicPeriod"/>
            </a:pPr>
            <a:endParaRPr lang="de-DE" b="1"/>
          </a:p>
          <a:p>
            <a:pPr marL="457200" indent="-457200">
              <a:buFont typeface="+mj-lt"/>
              <a:buAutoNum type="arabicPeriod" startAt="17"/>
            </a:pPr>
            <a:r>
              <a:rPr lang="de-DE" sz="2000" b="1">
                <a:solidFill>
                  <a:schemeClr val="bg1">
                    <a:lumMod val="75000"/>
                  </a:schemeClr>
                </a:solidFill>
              </a:rPr>
              <a:t>Physische Sicherheit </a:t>
            </a:r>
          </a:p>
          <a:p>
            <a:pPr marL="457200" indent="-457200">
              <a:buFont typeface="+mj-lt"/>
              <a:buAutoNum type="arabicPeriod" startAt="17"/>
            </a:pPr>
            <a:endParaRPr lang="de-DE" sz="2000" b="1"/>
          </a:p>
          <a:p>
            <a:pPr marL="457200" indent="-457200">
              <a:buFont typeface="+mj-lt"/>
              <a:buAutoNum type="arabicPeriod" startAt="17"/>
            </a:pPr>
            <a:r>
              <a:rPr lang="de-DE" sz="2000" b="1">
                <a:solidFill>
                  <a:schemeClr val="bg1">
                    <a:lumMod val="75000"/>
                  </a:schemeClr>
                </a:solidFill>
              </a:rPr>
              <a:t>Sicherung von Einrichtungen(Gebäude) </a:t>
            </a:r>
          </a:p>
          <a:p>
            <a:pPr marL="457200" indent="-457200">
              <a:buFont typeface="+mj-lt"/>
              <a:buAutoNum type="arabicPeriod" startAt="17"/>
            </a:pPr>
            <a:endParaRPr lang="de-DE" sz="2000" b="1">
              <a:solidFill>
                <a:schemeClr val="bg1">
                  <a:lumMod val="75000"/>
                </a:schemeClr>
              </a:solidFill>
            </a:endParaRPr>
          </a:p>
          <a:p>
            <a:pPr marL="457200" indent="-457200">
              <a:buFont typeface="+mj-lt"/>
              <a:buAutoNum type="arabicPeriod" startAt="17"/>
            </a:pPr>
            <a:r>
              <a:rPr lang="de-DE" sz="2000" b="1"/>
              <a:t>Authentifizierung </a:t>
            </a:r>
          </a:p>
          <a:p>
            <a:pPr marL="457200" indent="-457200">
              <a:buFont typeface="+mj-lt"/>
              <a:buAutoNum type="arabicPeriod" startAt="17"/>
            </a:pPr>
            <a:endParaRPr lang="de-DE" sz="2000" b="1">
              <a:solidFill>
                <a:schemeClr val="bg1">
                  <a:lumMod val="75000"/>
                </a:schemeClr>
              </a:solidFill>
            </a:endParaRPr>
          </a:p>
          <a:p>
            <a:pPr marL="457200" indent="-457200">
              <a:buFont typeface="+mj-lt"/>
              <a:buAutoNum type="arabicPeriod" startAt="17"/>
            </a:pPr>
            <a:r>
              <a:rPr lang="de-DE" sz="2000" b="1">
                <a:solidFill>
                  <a:schemeClr val="bg1">
                    <a:lumMod val="75000"/>
                  </a:schemeClr>
                </a:solidFill>
              </a:rPr>
              <a:t>Zugriffskontrolle </a:t>
            </a:r>
          </a:p>
          <a:p>
            <a:pPr marL="457200" indent="-457200">
              <a:buFont typeface="+mj-lt"/>
              <a:buAutoNum type="arabicPeriod" startAt="17"/>
            </a:pPr>
            <a:endParaRPr lang="de-DE" sz="2000" b="1">
              <a:solidFill>
                <a:schemeClr val="bg1">
                  <a:lumMod val="75000"/>
                </a:schemeClr>
              </a:solidFill>
            </a:endParaRPr>
          </a:p>
          <a:p>
            <a:pPr marL="457200" indent="-457200">
              <a:buFont typeface="+mj-lt"/>
              <a:buAutoNum type="arabicPeriod" startAt="17"/>
            </a:pPr>
            <a:r>
              <a:rPr lang="de-DE" sz="2000" b="1">
                <a:solidFill>
                  <a:schemeClr val="bg1">
                    <a:lumMod val="75000"/>
                  </a:schemeClr>
                </a:solidFill>
              </a:rPr>
              <a:t>Risikobewertungen </a:t>
            </a:r>
          </a:p>
          <a:p>
            <a:pPr marL="457200" indent="-457200">
              <a:buFont typeface="+mj-lt"/>
              <a:buAutoNum type="arabicPeriod" startAt="17"/>
            </a:pPr>
            <a:endParaRPr lang="de-DE" sz="2000" b="1">
              <a:solidFill>
                <a:schemeClr val="bg1">
                  <a:lumMod val="75000"/>
                </a:schemeClr>
              </a:solidFill>
            </a:endParaRPr>
          </a:p>
          <a:p>
            <a:pPr marL="457200" indent="-457200">
              <a:buFont typeface="+mj-lt"/>
              <a:buAutoNum type="arabicPeriod" startAt="17"/>
            </a:pPr>
            <a:r>
              <a:rPr lang="de-DE" sz="2000" b="1">
                <a:solidFill>
                  <a:schemeClr val="bg1">
                    <a:lumMod val="75000"/>
                  </a:schemeClr>
                </a:solidFill>
              </a:rPr>
              <a:t>Schwachstellen-Management </a:t>
            </a:r>
          </a:p>
          <a:p>
            <a:pPr marL="457200" indent="-457200">
              <a:buFont typeface="+mj-lt"/>
              <a:buAutoNum type="arabicPeriod" startAt="17"/>
            </a:pPr>
            <a:endParaRPr lang="de-DE" sz="2000" b="1">
              <a:solidFill>
                <a:schemeClr val="bg1">
                  <a:lumMod val="75000"/>
                </a:schemeClr>
              </a:solidFill>
            </a:endParaRPr>
          </a:p>
          <a:p>
            <a:pPr marL="457200" indent="-457200">
              <a:buFont typeface="+mj-lt"/>
              <a:buAutoNum type="arabicPeriod" startAt="17"/>
            </a:pPr>
            <a:r>
              <a:rPr lang="de-DE" sz="2000" b="1">
                <a:solidFill>
                  <a:schemeClr val="bg1">
                    <a:lumMod val="75000"/>
                  </a:schemeClr>
                </a:solidFill>
              </a:rPr>
              <a:t>Überwachung und Auditierung </a:t>
            </a:r>
          </a:p>
          <a:p>
            <a:pPr marL="457200" indent="-457200">
              <a:buFont typeface="+mj-lt"/>
              <a:buAutoNum type="arabicPeriod" startAt="17"/>
            </a:pPr>
            <a:endParaRPr lang="de-DE" sz="2000" b="1">
              <a:solidFill>
                <a:schemeClr val="bg1">
                  <a:lumMod val="75000"/>
                </a:schemeClr>
              </a:solidFill>
            </a:endParaRPr>
          </a:p>
          <a:p>
            <a:pPr marL="457200" indent="-457200">
              <a:buFont typeface="+mj-lt"/>
              <a:buAutoNum type="arabicPeriod" startAt="17"/>
            </a:pPr>
            <a:r>
              <a:rPr lang="de-DE" sz="2000" b="1">
                <a:solidFill>
                  <a:schemeClr val="bg1">
                    <a:lumMod val="75000"/>
                  </a:schemeClr>
                </a:solidFill>
              </a:rPr>
              <a:t>Kryptographie </a:t>
            </a:r>
          </a:p>
          <a:p>
            <a:pPr marL="457200" indent="-457200">
              <a:buFont typeface="+mj-lt"/>
              <a:buAutoNum type="arabicPeriod" startAt="17"/>
            </a:pPr>
            <a:endParaRPr lang="de-DE" sz="2000" b="1"/>
          </a:p>
          <a:p>
            <a:pPr marL="457200" indent="-457200">
              <a:buFont typeface="+mj-lt"/>
              <a:buAutoNum type="arabicPeriod" startAt="17"/>
            </a:pPr>
            <a:endParaRPr lang="de-DE" sz="2000" b="1"/>
          </a:p>
          <a:p>
            <a:pPr marL="457200" indent="-457200">
              <a:buFont typeface="+mj-lt"/>
              <a:buAutoNum type="arabicPeriod" startAt="17"/>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5" name="Rechteck 4">
            <a:extLst>
              <a:ext uri="{FF2B5EF4-FFF2-40B4-BE49-F238E27FC236}">
                <a16:creationId xmlns:a16="http://schemas.microsoft.com/office/drawing/2014/main" id="{3A0736C4-B130-4575-8080-EF3E7DB4FCFF}"/>
              </a:ext>
            </a:extLst>
          </p:cNvPr>
          <p:cNvSpPr/>
          <p:nvPr/>
        </p:nvSpPr>
        <p:spPr>
          <a:xfrm>
            <a:off x="6108700" y="1903535"/>
            <a:ext cx="5346700" cy="5324535"/>
          </a:xfrm>
          <a:prstGeom prst="rect">
            <a:avLst/>
          </a:prstGeom>
        </p:spPr>
        <p:txBody>
          <a:bodyPr>
            <a:spAutoFit/>
          </a:bodyPr>
          <a:lstStyle/>
          <a:p>
            <a:pPr marL="457200" indent="-457200">
              <a:buFont typeface="+mj-lt"/>
              <a:buAutoNum type="arabicPeriod" startAt="25"/>
            </a:pPr>
            <a:r>
              <a:rPr lang="de-DE" sz="2000" b="1">
                <a:solidFill>
                  <a:schemeClr val="bg1">
                    <a:lumMod val="75000"/>
                  </a:schemeClr>
                </a:solidFill>
              </a:rPr>
              <a:t>Hashing </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Public Key Infrastruktur</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Sicherheitsprotokolle </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Worst-Case Planung</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Social Engineering </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Richtlinien und Prozeduren </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Incident Response und Forensik </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Fazit </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Prüfungsvorbereitung</a:t>
            </a:r>
          </a:p>
        </p:txBody>
      </p:sp>
    </p:spTree>
    <p:extLst>
      <p:ext uri="{BB962C8B-B14F-4D97-AF65-F5344CB8AC3E}">
        <p14:creationId xmlns:p14="http://schemas.microsoft.com/office/powerpoint/2010/main" val="404858504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831544"/>
          </a:xfrm>
          <a:prstGeom prst="rect">
            <a:avLst/>
          </a:prstGeom>
        </p:spPr>
        <p:txBody>
          <a:bodyPr wrap="square">
            <a:spAutoFit/>
          </a:bodyPr>
          <a:lstStyle/>
          <a:p>
            <a:r>
              <a:rPr lang="en-GB" sz="2000" b="1"/>
              <a:t>Security+ (SEC+) Inhalt II</a:t>
            </a:r>
          </a:p>
          <a:p>
            <a:pPr marL="457200" indent="-457200">
              <a:buFont typeface="+mj-lt"/>
              <a:buAutoNum type="arabicPeriod"/>
            </a:pPr>
            <a:endParaRPr lang="de-DE" b="1"/>
          </a:p>
          <a:p>
            <a:pPr marL="457200" indent="-457200">
              <a:buFont typeface="+mj-lt"/>
              <a:buAutoNum type="arabicPeriod" startAt="19"/>
            </a:pPr>
            <a:r>
              <a:rPr lang="de-DE" sz="2000" b="1"/>
              <a:t>Authentifizierung</a:t>
            </a:r>
          </a:p>
          <a:p>
            <a:pPr marL="457200" indent="-457200">
              <a:buFont typeface="+mj-lt"/>
              <a:buAutoNum type="arabicPeriod" startAt="19"/>
            </a:pPr>
            <a:endParaRPr lang="de-DE" sz="2000" b="1"/>
          </a:p>
          <a:p>
            <a:pPr marL="457200" indent="-457200">
              <a:buFont typeface="+mj-lt"/>
              <a:buAutoNum type="arabicPeriod" startAt="19"/>
            </a:pPr>
            <a:endParaRPr lang="de-DE" sz="2000" b="1"/>
          </a:p>
          <a:p>
            <a:pPr marL="457200" indent="-457200">
              <a:buFont typeface="+mj-lt"/>
              <a:buAutoNum type="arabicPeriod" startAt="19"/>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C6C77309-8F46-4C89-B8F4-DE53AEBBBB29}"/>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29AAB2CC-1021-41A1-A945-0BA6146CD936}"/>
              </a:ext>
            </a:extLst>
          </p:cNvPr>
          <p:cNvSpPr/>
          <p:nvPr/>
        </p:nvSpPr>
        <p:spPr>
          <a:xfrm>
            <a:off x="546100" y="3054011"/>
            <a:ext cx="10314686" cy="3139642"/>
          </a:xfrm>
          <a:prstGeom prst="rect">
            <a:avLst/>
          </a:prstGeom>
        </p:spPr>
        <p:txBody>
          <a:bodyPr wrap="square">
            <a:spAutoFit/>
          </a:bodyPr>
          <a:lstStyle/>
          <a:p>
            <a:pPr marL="342900" lvl="0" indent="-342900">
              <a:spcBef>
                <a:spcPts val="880"/>
              </a:spcBef>
              <a:spcAft>
                <a:spcPts val="0"/>
              </a:spcAft>
              <a:buSzPts val="1200"/>
              <a:buFont typeface="Symbol" panose="05050102010706020507" pitchFamily="18" charset="2"/>
              <a:buChar char=""/>
              <a:tabLst>
                <a:tab pos="294005" algn="l"/>
              </a:tabLst>
            </a:pPr>
            <a:r>
              <a:rPr lang="de-DE" sz="1200" b="1" noProof="1">
                <a:latin typeface="Calibri" panose="020F0502020204030204" pitchFamily="34" charset="0"/>
                <a:ea typeface="Symbol" panose="05050102010706020507" pitchFamily="18" charset="2"/>
                <a:cs typeface="Times New Roman" panose="02020603050405020304" pitchFamily="18" charset="0"/>
              </a:rPr>
              <a:t>Authentifizierung</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ts val="1475"/>
              </a:lnSpc>
              <a:spcBef>
                <a:spcPts val="255"/>
              </a:spcBef>
              <a:spcAft>
                <a:spcPts val="0"/>
              </a:spcAft>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Multi-Faktor-Authentifizierung</a:t>
            </a:r>
            <a:endParaRPr lang="de-DE" sz="1100" noProof="1">
              <a:latin typeface="Calibri" panose="020F0502020204030204" pitchFamily="34" charset="0"/>
              <a:ea typeface="Courier New" panose="02070309020205020404" pitchFamily="49" charset="0"/>
              <a:cs typeface="Times New Roman" panose="02020603050405020304" pitchFamily="18" charset="0"/>
            </a:endParaRPr>
          </a:p>
          <a:p>
            <a:pPr marL="1143000" marR="568325" lvl="2" indent="-228600">
              <a:lnSpc>
                <a:spcPct val="97000"/>
              </a:lnSpc>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Verwendung</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zwei</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mehr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Authentifizierungsfaktoren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zum</a:t>
            </a:r>
            <a:r>
              <a:rPr lang="de-DE" sz="1200" spc="23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Nachweis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Identität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Benutzers</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lvl="3" indent="-228600">
              <a:lnSpc>
                <a:spcPts val="1515"/>
              </a:lnSpc>
              <a:buSzPts val="1200"/>
              <a:buFont typeface="Symbol" panose="05050102010706020507" pitchFamily="18" charset="2"/>
              <a:buChar char=""/>
              <a:tabLst>
                <a:tab pos="1666240" algn="l"/>
              </a:tabLst>
            </a:pPr>
            <a:r>
              <a:rPr lang="de-DE" sz="1200" spc="-10" noProof="1">
                <a:latin typeface="Calibri" panose="020F0502020204030204" pitchFamily="34" charset="0"/>
                <a:ea typeface="Symbol" panose="05050102010706020507" pitchFamily="18" charset="2"/>
                <a:cs typeface="Times New Roman" panose="02020603050405020304" pitchFamily="18" charset="0"/>
              </a:rPr>
              <a:t>Wissen</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20"/>
              </a:lnSpc>
              <a:buSzPts val="1200"/>
              <a:buFont typeface="Symbol" panose="05050102010706020507" pitchFamily="18" charset="2"/>
              <a:buChar char=""/>
              <a:tabLst>
                <a:tab pos="1666240" algn="l"/>
              </a:tabLst>
            </a:pPr>
            <a:r>
              <a:rPr lang="de-DE" sz="1200" spc="-10" noProof="1">
                <a:latin typeface="Calibri" panose="020F0502020204030204" pitchFamily="34" charset="0"/>
                <a:ea typeface="Symbol" panose="05050102010706020507" pitchFamily="18" charset="2"/>
                <a:cs typeface="Times New Roman" panose="02020603050405020304" pitchFamily="18" charset="0"/>
              </a:rPr>
              <a:t>Eigentümerschaft</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20"/>
              </a:lnSpc>
              <a:buSzPts val="1200"/>
              <a:buFont typeface="Symbol" panose="05050102010706020507" pitchFamily="18" charset="2"/>
              <a:buChar char=""/>
              <a:tabLst>
                <a:tab pos="16662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Kennlinie</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25"/>
              </a:lnSpc>
              <a:spcBef>
                <a:spcPts val="20"/>
              </a:spcBef>
              <a:spcAft>
                <a:spcPts val="0"/>
              </a:spcAft>
              <a:buSzPts val="1200"/>
              <a:buFont typeface="Symbol" panose="05050102010706020507" pitchFamily="18" charset="2"/>
              <a:buChar char=""/>
              <a:tabLst>
                <a:tab pos="16662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Standort</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15"/>
              </a:lnSpc>
              <a:buSzPts val="1200"/>
              <a:buFont typeface="Symbol" panose="05050102010706020507" pitchFamily="18" charset="2"/>
              <a:buChar char=""/>
              <a:tabLst>
                <a:tab pos="16662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Aktion</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143000" marR="111125" lvl="2" indent="-228600">
              <a:lnSpc>
                <a:spcPct val="99000"/>
              </a:lnSpc>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Benutzername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Passwort</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werden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nur</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als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Ein-Faktor-Authentifizierung</a:t>
            </a:r>
            <a:r>
              <a:rPr lang="de-DE" sz="1200" spc="32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betrachtet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5"/>
              </a:lnSpc>
              <a:spcBef>
                <a:spcPts val="4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Einmalige</a:t>
            </a:r>
            <a:r>
              <a:rPr lang="de-DE" sz="1200" b="1" spc="-7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Passwörter</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25"/>
              </a:lnSpc>
              <a:buSzPts val="1200"/>
              <a:buFont typeface="Microsoft Sans Serif" panose="020B0604020202020204" pitchFamily="34" charset="0"/>
              <a:buChar char="▪"/>
              <a:tabLst>
                <a:tab pos="1208405" algn="l"/>
              </a:tabLst>
            </a:pP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Zeitbasiertes</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Einmal-Passwort</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(TOTP)</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marR="292100" lvl="3" indent="-228600">
              <a:lnSpc>
                <a:spcPts val="1460"/>
              </a:lnSpc>
              <a:spcBef>
                <a:spcPts val="25"/>
              </a:spcBef>
              <a:spcAft>
                <a:spcPts val="0"/>
              </a:spcAft>
              <a:buSzPts val="1200"/>
              <a:buFont typeface="Symbol" panose="05050102010706020507" pitchFamily="18" charset="2"/>
              <a:buChar char=""/>
              <a:tabLst>
                <a:tab pos="16662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Ein</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Passwort</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wird</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aus</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einem</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gemeinsamen</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Geheimnis</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und</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der</a:t>
            </a:r>
            <a:r>
              <a:rPr lang="de-DE" sz="1200" spc="22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aktuellen</a:t>
            </a:r>
            <a:r>
              <a:rPr lang="de-DE" sz="1200" spc="-4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Uhrzeit</a:t>
            </a:r>
            <a:r>
              <a:rPr lang="de-DE" sz="1200" spc="-4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berechnet</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143000" lvl="2" indent="-228600">
              <a:spcBef>
                <a:spcPts val="30"/>
              </a:spcBef>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HMAC-basiertes</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Einmal-Passwort</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(HOTP)</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marR="111125" lvl="3" indent="-228600">
              <a:spcBef>
                <a:spcPts val="10"/>
              </a:spcBef>
              <a:spcAft>
                <a:spcPts val="0"/>
              </a:spcAft>
              <a:buSzPts val="1200"/>
              <a:buFont typeface="Symbol" panose="05050102010706020507" pitchFamily="18" charset="2"/>
              <a:buChar char=""/>
              <a:tabLst>
                <a:tab pos="16662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Ein</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Passwort</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wird</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aus</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einem</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gemeinsamen</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Geheimnis</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berechnet</a:t>
            </a:r>
            <a:r>
              <a:rPr lang="de-DE" sz="1200" spc="255" noProof="1">
                <a:latin typeface="Times New Roman" panose="02020603050405020304" pitchFamily="18"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und</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zwischen</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Client</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und</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Server</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synchronisiert</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a:spcBef>
                <a:spcPts val="55"/>
              </a:spcBef>
            </a:pPr>
            <a:r>
              <a:rPr lang="en-US" sz="1150">
                <a:latin typeface="Calibri" panose="020F0502020204030204" pitchFamily="34" charset="0"/>
                <a:ea typeface="Calibri" panose="020F0502020204030204" pitchFamily="34" charset="0"/>
                <a:cs typeface="Calibri" panose="020F0502020204030204" pitchFamily="34" charset="0"/>
              </a:rPr>
              <a:t> </a:t>
            </a:r>
            <a:endParaRPr lang="de-DE" sz="1100">
              <a:latin typeface="Calibri" panose="020F0502020204030204" pitchFamily="34" charset="0"/>
              <a:ea typeface="Calibri" panose="020F0502020204030204" pitchFamily="34" charset="0"/>
              <a:cs typeface="Times New Roman" panose="02020603050405020304" pitchFamily="18" charset="0"/>
            </a:endParaRPr>
          </a:p>
          <a:p>
            <a:pPr marL="342900" lvl="0" indent="-342900">
              <a:spcBef>
                <a:spcPts val="45"/>
              </a:spcBef>
              <a:spcAft>
                <a:spcPts val="0"/>
              </a:spcAft>
              <a:buSzPts val="1200"/>
              <a:buFont typeface="Symbol" panose="05050102010706020507" pitchFamily="18" charset="2"/>
              <a:buChar char=""/>
              <a:tabLst>
                <a:tab pos="294005" algn="l"/>
              </a:tabLst>
            </a:pPr>
            <a:endParaRPr lang="de-DE" sz="1200">
              <a:effectLst/>
              <a:latin typeface="Calibri" panose="020F0502020204030204" pitchFamily="34" charset="0"/>
              <a:ea typeface="Symbol" panose="05050102010706020507" pitchFamily="18" charset="2"/>
              <a:cs typeface="Times New Roman" panose="02020603050405020304" pitchFamily="18" charset="0"/>
            </a:endParaRPr>
          </a:p>
        </p:txBody>
      </p:sp>
    </p:spTree>
    <p:extLst>
      <p:ext uri="{BB962C8B-B14F-4D97-AF65-F5344CB8AC3E}">
        <p14:creationId xmlns:p14="http://schemas.microsoft.com/office/powerpoint/2010/main" val="201261252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831544"/>
          </a:xfrm>
          <a:prstGeom prst="rect">
            <a:avLst/>
          </a:prstGeom>
        </p:spPr>
        <p:txBody>
          <a:bodyPr wrap="square">
            <a:spAutoFit/>
          </a:bodyPr>
          <a:lstStyle/>
          <a:p>
            <a:r>
              <a:rPr lang="en-GB" sz="2000" b="1"/>
              <a:t>Security+ (SEC+) Inhalt II</a:t>
            </a:r>
          </a:p>
          <a:p>
            <a:pPr marL="457200" indent="-457200">
              <a:buFont typeface="+mj-lt"/>
              <a:buAutoNum type="arabicPeriod"/>
            </a:pPr>
            <a:endParaRPr lang="de-DE" b="1"/>
          </a:p>
          <a:p>
            <a:pPr marL="457200" indent="-457200">
              <a:buFont typeface="+mj-lt"/>
              <a:buAutoNum type="arabicPeriod" startAt="19"/>
            </a:pPr>
            <a:r>
              <a:rPr lang="de-DE" sz="2000" b="1"/>
              <a:t>Authentifizierung</a:t>
            </a:r>
          </a:p>
          <a:p>
            <a:pPr marL="457200" indent="-457200">
              <a:buFont typeface="+mj-lt"/>
              <a:buAutoNum type="arabicPeriod" startAt="19"/>
            </a:pPr>
            <a:endParaRPr lang="de-DE" sz="2000" b="1"/>
          </a:p>
          <a:p>
            <a:pPr marL="457200" indent="-457200">
              <a:buFont typeface="+mj-lt"/>
              <a:buAutoNum type="arabicPeriod" startAt="19"/>
            </a:pPr>
            <a:endParaRPr lang="de-DE" sz="2000" b="1"/>
          </a:p>
          <a:p>
            <a:pPr marL="457200" indent="-457200">
              <a:buFont typeface="+mj-lt"/>
              <a:buAutoNum type="arabicPeriod" startAt="19"/>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C6C77309-8F46-4C89-B8F4-DE53AEBBBB29}"/>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29AAB2CC-1021-41A1-A945-0BA6146CD936}"/>
              </a:ext>
            </a:extLst>
          </p:cNvPr>
          <p:cNvSpPr/>
          <p:nvPr/>
        </p:nvSpPr>
        <p:spPr>
          <a:xfrm>
            <a:off x="646557" y="2321569"/>
            <a:ext cx="10314686" cy="4631845"/>
          </a:xfrm>
          <a:prstGeom prst="rect">
            <a:avLst/>
          </a:prstGeom>
        </p:spPr>
        <p:txBody>
          <a:bodyPr wrap="square">
            <a:spAutoFit/>
          </a:bodyPr>
          <a:lstStyle/>
          <a:p>
            <a:pPr>
              <a:spcBef>
                <a:spcPts val="55"/>
              </a:spcBef>
            </a:pPr>
            <a:r>
              <a:rPr lang="en-US" sz="1150">
                <a:latin typeface="Calibri" panose="020F0502020204030204" pitchFamily="34" charset="0"/>
                <a:ea typeface="Calibri" panose="020F0502020204030204" pitchFamily="34" charset="0"/>
                <a:cs typeface="Calibri" panose="020F0502020204030204" pitchFamily="34" charset="0"/>
              </a:rPr>
              <a:t> </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342900" lvl="0" indent="-342900">
              <a:spcBef>
                <a:spcPts val="45"/>
              </a:spcBef>
              <a:spcAft>
                <a:spcPts val="0"/>
              </a:spcAft>
              <a:buSzPts val="1200"/>
              <a:buFont typeface="Symbol" panose="05050102010706020507" pitchFamily="18" charset="2"/>
              <a:buChar char=""/>
              <a:tabLst>
                <a:tab pos="2940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Authentifizierungsmodelle</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65"/>
              </a:lnSpc>
              <a:spcBef>
                <a:spcPts val="60"/>
              </a:spcBef>
              <a:spcAft>
                <a:spcPts val="0"/>
              </a:spcAft>
              <a:buSzPts val="1200"/>
              <a:buFont typeface="Courier New" panose="02070309020205020404" pitchFamily="49" charset="0"/>
              <a:buChar char="o"/>
              <a:tabLst>
                <a:tab pos="7512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Kontextabhängige</a:t>
            </a:r>
            <a:r>
              <a:rPr lang="de-DE" sz="1200" b="1" spc="-13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Authentifizierung</a:t>
            </a:r>
            <a:endParaRPr lang="de-DE" sz="1100" noProof="1">
              <a:latin typeface="Calibri" panose="020F0502020204030204" pitchFamily="34" charset="0"/>
              <a:ea typeface="Courier New" panose="02070309020205020404" pitchFamily="49" charset="0"/>
              <a:cs typeface="Times New Roman" panose="02020603050405020304" pitchFamily="18" charset="0"/>
            </a:endParaRPr>
          </a:p>
          <a:p>
            <a:pPr marL="1143000" marR="619125" lvl="2" indent="-228600">
              <a:lnSpc>
                <a:spcPct val="99000"/>
              </a:lnSpc>
              <a:buSzPts val="1200"/>
              <a:buFont typeface="Microsoft Sans Serif" panose="020B0604020202020204" pitchFamily="34" charset="0"/>
              <a:buChar char="▪"/>
              <a:tabLst>
                <a:tab pos="1208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Prozess</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Überprüfung</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Attribute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Eigenschaften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des</a:t>
            </a:r>
            <a:r>
              <a:rPr lang="de-DE" sz="1200" spc="20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Benutzers</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Systems,</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bevor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Verbindung</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zugelassen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wird</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292100" lvl="2" indent="-228600">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Einschränkung</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Authentifizierung</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basierend</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Tageszeit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31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dem</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Standort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65"/>
              </a:lnSpc>
              <a:spcBef>
                <a:spcPts val="45"/>
              </a:spcBef>
              <a:buSzPts val="1200"/>
              <a:buFont typeface="Courier New" panose="02070309020205020404" pitchFamily="49" charset="0"/>
              <a:buChar char="o"/>
              <a:tabLst>
                <a:tab pos="786130"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Einzelanmeldung</a:t>
            </a:r>
            <a:r>
              <a:rPr lang="de-DE" sz="1200" b="1" spc="-7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(SSO)</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398145" lvl="2" indent="-228600">
              <a:lnSpc>
                <a:spcPct val="99000"/>
              </a:lnSpc>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Standard-Benutzerprofil</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jeden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Benutzer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wird erstellt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mit</a:t>
            </a:r>
            <a:r>
              <a:rPr lang="de-DE" sz="1200" spc="25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allen</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benötigten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Ressourcen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verknüpft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852805" lvl="2" indent="-228600">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Kompromittierte</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SSO-Anmeldedaten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verursachen</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große</a:t>
            </a:r>
            <a:r>
              <a:rPr lang="de-DE" sz="1200" spc="27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Sicherheitslücke</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65"/>
              </a:lnSpc>
              <a:spcBef>
                <a:spcPts val="45"/>
              </a:spcBef>
              <a:buSzPts val="1200"/>
              <a:buFont typeface="Courier New" panose="02070309020205020404" pitchFamily="49" charset="0"/>
              <a:buChar char="o"/>
              <a:tabLst>
                <a:tab pos="786130"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Föderierte</a:t>
            </a:r>
            <a:r>
              <a:rPr lang="de-DE" sz="1200" b="1" spc="-5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Identitätsverwaltung</a:t>
            </a:r>
            <a:r>
              <a:rPr lang="de-DE" sz="1200" b="1" spc="-5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(FIdM)</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852805" lvl="2" indent="-228600">
              <a:lnSpc>
                <a:spcPct val="99000"/>
              </a:lnSpc>
              <a:buSzPts val="1200"/>
              <a:buFont typeface="Microsoft Sans Serif" panose="020B0604020202020204" pitchFamily="34" charset="0"/>
              <a:buChar char="▪"/>
              <a:tabLst>
                <a:tab pos="1208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einzige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Identität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wird</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einen Benutzer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erstellt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27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alle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Organisationen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Verbund</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freigegeben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8405" algn="l"/>
              </a:tabLst>
            </a:pP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Cross-Zertifizierung</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marR="464185" lvl="3" indent="-228600">
              <a:spcBef>
                <a:spcPts val="5"/>
              </a:spcBef>
              <a:spcAft>
                <a:spcPts val="0"/>
              </a:spcAft>
              <a:buSzPts val="1200"/>
              <a:buFont typeface="Symbol" panose="05050102010706020507" pitchFamily="18" charset="2"/>
              <a:buChar char=""/>
              <a:tabLst>
                <a:tab pos="16662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Nutzt</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ein</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Netz</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des</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Vertrauens</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zwischen</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Organisationen,</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bei</a:t>
            </a:r>
            <a:r>
              <a:rPr lang="de-DE" sz="1200" spc="255" noProof="1">
                <a:latin typeface="Times New Roman" panose="02020603050405020304" pitchFamily="18"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dem</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jede</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Organisation</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die</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anderen</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im</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10" noProof="1">
                <a:latin typeface="Calibri" panose="020F0502020204030204" pitchFamily="34" charset="0"/>
                <a:ea typeface="Symbol" panose="05050102010706020507" pitchFamily="18" charset="2"/>
                <a:cs typeface="Times New Roman" panose="02020603050405020304" pitchFamily="18" charset="0"/>
              </a:rPr>
              <a:t>Verbund</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zertifiziert</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143000" lvl="2" indent="-228600">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Vertrauenswürdige</a:t>
            </a:r>
            <a:r>
              <a:rPr lang="de-DE" sz="1200" spc="-9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Drittpartei</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1600200" marR="400685" lvl="3" indent="-228600">
              <a:spcBef>
                <a:spcPts val="275"/>
              </a:spcBef>
              <a:spcAft>
                <a:spcPts val="0"/>
              </a:spcAft>
              <a:buSzPts val="1200"/>
              <a:buFont typeface="Symbol" panose="05050102010706020507" pitchFamily="18" charset="2"/>
              <a:buChar char=""/>
              <a:tabLst>
                <a:tab pos="16535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Organisationen</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sind</a:t>
            </a:r>
            <a:r>
              <a:rPr lang="de-DE" sz="1200" spc="-10" noProof="1">
                <a:latin typeface="Calibri" panose="020F0502020204030204" pitchFamily="34" charset="0"/>
                <a:ea typeface="Symbol" panose="05050102010706020507" pitchFamily="18" charset="2"/>
                <a:cs typeface="Times New Roman" panose="02020603050405020304" pitchFamily="18" charset="0"/>
              </a:rPr>
              <a:t> in </a:t>
            </a:r>
            <a:r>
              <a:rPr lang="de-DE" sz="1200" spc="-5" noProof="1">
                <a:latin typeface="Calibri" panose="020F0502020204030204" pitchFamily="34" charset="0"/>
                <a:ea typeface="Symbol" panose="05050102010706020507" pitchFamily="18" charset="2"/>
                <a:cs typeface="Times New Roman" panose="02020603050405020304" pitchFamily="18" charset="0"/>
              </a:rPr>
              <a:t>der</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Lage, ihr</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Vertrauen </a:t>
            </a:r>
            <a:r>
              <a:rPr lang="de-DE" sz="1200" spc="-10" noProof="1">
                <a:latin typeface="Calibri" panose="020F0502020204030204" pitchFamily="34" charset="0"/>
                <a:ea typeface="Symbol" panose="05050102010706020507" pitchFamily="18" charset="2"/>
                <a:cs typeface="Times New Roman" panose="02020603050405020304" pitchFamily="18" charset="0"/>
              </a:rPr>
              <a:t>in</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einen</a:t>
            </a:r>
            <a:r>
              <a:rPr lang="de-DE" sz="1200" spc="19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einzigen</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10" noProof="1">
                <a:latin typeface="Calibri" panose="020F0502020204030204" pitchFamily="34" charset="0"/>
                <a:ea typeface="Symbol" panose="05050102010706020507" pitchFamily="18" charset="2"/>
                <a:cs typeface="Times New Roman" panose="02020603050405020304" pitchFamily="18" charset="0"/>
              </a:rPr>
              <a:t>Dritten</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zu</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setzen</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(auch</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Brückenmodell</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genannt)</a:t>
            </a:r>
            <a:r>
              <a:rPr lang="de-DE" sz="1200" noProof="1">
                <a:latin typeface="Calibri" panose="020F0502020204030204" pitchFamily="34" charset="0"/>
                <a:ea typeface="Calibri" panose="020F0502020204030204" pitchFamily="34" charset="0"/>
                <a:cs typeface="Calibri" panose="020F0502020204030204" pitchFamily="34" charset="0"/>
              </a:rPr>
              <a:t> </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1600200" marR="653415" lvl="3" indent="-228600">
              <a:spcBef>
                <a:spcPts val="275"/>
              </a:spcBef>
              <a:buSzPts val="1200"/>
              <a:buFont typeface="Symbol" panose="05050102010706020507" pitchFamily="18" charset="2"/>
              <a:buChar char=""/>
              <a:tabLst>
                <a:tab pos="1894840" algn="l"/>
              </a:tabLst>
            </a:pPr>
            <a:r>
              <a:rPr lang="de-DE" sz="1200" noProof="1">
                <a:latin typeface="Calibri" panose="020F0502020204030204" pitchFamily="34" charset="0"/>
                <a:ea typeface="Symbol" panose="05050102010706020507" pitchFamily="18" charset="2"/>
                <a:cs typeface="Times New Roman" panose="02020603050405020304" pitchFamily="18" charset="0"/>
              </a:rPr>
              <a:t>Das</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Modell</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des</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vertrauenswürdigen</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Dritten</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ist</a:t>
            </a:r>
            <a:r>
              <a:rPr lang="de-DE" sz="1200" spc="180"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effizienter</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als</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ein</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Cross-Zertifizierungs-</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oder</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Web-of-</a:t>
            </a:r>
            <a:r>
              <a:rPr lang="de-DE" sz="1200" spc="26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Trust-Modell</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342900" lvl="0" indent="-342900">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Security</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Assertion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Markup</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Language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(SAML)</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marR="572135" lvl="1" indent="-285750">
              <a:spcBef>
                <a:spcPts val="5"/>
              </a:spcBef>
              <a:spcAft>
                <a:spcPts val="0"/>
              </a:spcAft>
              <a:buSzPts val="1200"/>
              <a:buFont typeface="Symbol" panose="05050102010706020507" pitchFamily="18" charset="2"/>
              <a:buChar char=""/>
              <a:tabLst>
                <a:tab pos="18948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Attestierungsmodell,</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das</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auf</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XML</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aufbaut</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und</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für</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den</a:t>
            </a:r>
            <a:r>
              <a:rPr lang="de-DE" sz="1200" spc="20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Austausch</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von</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föderierten</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Identitätsmanagement-</a:t>
            </a:r>
            <a:r>
              <a:rPr lang="de-DE" sz="1200" spc="24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Informationen</a:t>
            </a:r>
            <a:r>
              <a:rPr lang="de-DE" sz="1200" spc="-4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zwischen</a:t>
            </a:r>
            <a:r>
              <a:rPr lang="de-DE" sz="1200" spc="-4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Systemen</a:t>
            </a:r>
            <a:r>
              <a:rPr lang="de-DE" sz="1200" spc="-4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verwendet</a:t>
            </a:r>
            <a:r>
              <a:rPr lang="de-DE" sz="1200" spc="-4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wird</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342900" lvl="0" indent="-342900">
              <a:buSzPts val="1200"/>
              <a:buFont typeface="Microsoft Sans Serif" panose="020B0604020202020204" pitchFamily="34" charset="0"/>
              <a:buChar char="▪"/>
              <a:tabLst>
                <a:tab pos="14370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OpenID</a:t>
            </a:r>
          </a:p>
          <a:p>
            <a:pPr marL="742950" marR="517525" lvl="1" indent="-285750">
              <a:spcBef>
                <a:spcPts val="10"/>
              </a:spcBef>
              <a:spcAft>
                <a:spcPts val="0"/>
              </a:spcAft>
              <a:buSzPts val="1200"/>
              <a:buFont typeface="Symbol" panose="05050102010706020507" pitchFamily="18" charset="2"/>
              <a:buChar char=""/>
              <a:tabLst>
                <a:tab pos="18948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Ein offener</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Standard</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und</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dezentrales</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Protokoll,</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das</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zur</a:t>
            </a:r>
            <a:r>
              <a:rPr lang="de-DE" sz="1200" spc="23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Authentifizierung</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10" noProof="1">
                <a:latin typeface="Calibri" panose="020F0502020204030204" pitchFamily="34" charset="0"/>
                <a:ea typeface="Symbol" panose="05050102010706020507" pitchFamily="18" charset="2"/>
                <a:cs typeface="Times New Roman" panose="02020603050405020304" pitchFamily="18" charset="0"/>
              </a:rPr>
              <a:t>von</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Benutzern</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10" noProof="1">
                <a:latin typeface="Calibri" panose="020F0502020204030204" pitchFamily="34" charset="0"/>
                <a:ea typeface="Symbol" panose="05050102010706020507" pitchFamily="18" charset="2"/>
                <a:cs typeface="Times New Roman" panose="02020603050405020304" pitchFamily="18" charset="0"/>
              </a:rPr>
              <a:t>in</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einem</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föderierten</a:t>
            </a:r>
            <a:r>
              <a:rPr lang="de-DE" sz="1200" spc="26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Identitätsmanagementsystem</a:t>
            </a:r>
            <a:r>
              <a:rPr lang="de-DE" sz="1200" spc="-7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verwendet</a:t>
            </a:r>
            <a:r>
              <a:rPr lang="de-DE" sz="1200" spc="-8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wird</a:t>
            </a:r>
          </a:p>
          <a:p>
            <a:pPr marL="742950" marR="200025" lvl="1" indent="-285750">
              <a:spcBef>
                <a:spcPts val="5"/>
              </a:spcBef>
              <a:spcAft>
                <a:spcPts val="0"/>
              </a:spcAft>
              <a:buSzPts val="1200"/>
              <a:buFont typeface="Symbol" panose="05050102010706020507" pitchFamily="18" charset="2"/>
              <a:buChar char=""/>
              <a:tabLst>
                <a:tab pos="18948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Benutzer</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meldet</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sich</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bei</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einem</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Identity</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Provider</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(IP)</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an</a:t>
            </a:r>
            <a:r>
              <a:rPr lang="de-DE" sz="1200" spc="-5" noProof="1">
                <a:latin typeface="Calibri" panose="020F0502020204030204" pitchFamily="34" charset="0"/>
                <a:ea typeface="Symbol" panose="05050102010706020507" pitchFamily="18" charset="2"/>
                <a:cs typeface="Times New Roman" panose="02020603050405020304" pitchFamily="18" charset="0"/>
              </a:rPr>
              <a:t> und</a:t>
            </a:r>
            <a:r>
              <a:rPr lang="de-DE" sz="1200" spc="23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nutzt</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sein</a:t>
            </a:r>
            <a:r>
              <a:rPr lang="de-DE" sz="1200" spc="-10" noProof="1">
                <a:latin typeface="Calibri" panose="020F0502020204030204" pitchFamily="34" charset="0"/>
                <a:ea typeface="Symbol" panose="05050102010706020507" pitchFamily="18" charset="2"/>
                <a:cs typeface="Times New Roman" panose="02020603050405020304" pitchFamily="18" charset="0"/>
              </a:rPr>
              <a:t> Konto</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bei</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Relying</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Parties</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(RP)</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520"/>
              </a:lnSpc>
              <a:spcBef>
                <a:spcPts val="5"/>
              </a:spcBef>
              <a:spcAft>
                <a:spcPts val="0"/>
              </a:spcAft>
              <a:buSzPts val="1200"/>
              <a:buFont typeface="Symbol" panose="05050102010706020507" pitchFamily="18" charset="2"/>
              <a:buChar char=""/>
              <a:tabLst>
                <a:tab pos="1894840" algn="l"/>
              </a:tabLst>
            </a:pPr>
            <a:r>
              <a:rPr lang="de-DE" sz="1200" noProof="1">
                <a:latin typeface="Calibri" panose="020F0502020204030204" pitchFamily="34" charset="0"/>
                <a:ea typeface="Symbol" panose="05050102010706020507" pitchFamily="18" charset="2"/>
                <a:cs typeface="Times New Roman" panose="02020603050405020304" pitchFamily="18" charset="0"/>
              </a:rPr>
              <a:t>OpenID</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ist</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einfacher</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zu</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implementieren</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als</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SAML</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520"/>
              </a:lnSpc>
              <a:buSzPts val="1200"/>
              <a:buFont typeface="Symbol" panose="05050102010706020507" pitchFamily="18" charset="2"/>
              <a:buChar char=""/>
              <a:tabLst>
                <a:tab pos="18948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SAML</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ist</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effizienter</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als</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OpenID</a:t>
            </a:r>
            <a:endParaRPr lang="de-DE" sz="1200" noProof="1">
              <a:effectLst/>
              <a:latin typeface="Calibri" panose="020F0502020204030204" pitchFamily="34" charset="0"/>
              <a:ea typeface="Symbol" panose="05050102010706020507" pitchFamily="18" charset="2"/>
              <a:cs typeface="Times New Roman" panose="02020603050405020304" pitchFamily="18" charset="0"/>
            </a:endParaRPr>
          </a:p>
        </p:txBody>
      </p:sp>
    </p:spTree>
    <p:extLst>
      <p:ext uri="{BB962C8B-B14F-4D97-AF65-F5344CB8AC3E}">
        <p14:creationId xmlns:p14="http://schemas.microsoft.com/office/powerpoint/2010/main" val="68334539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831544"/>
          </a:xfrm>
          <a:prstGeom prst="rect">
            <a:avLst/>
          </a:prstGeom>
        </p:spPr>
        <p:txBody>
          <a:bodyPr wrap="square">
            <a:spAutoFit/>
          </a:bodyPr>
          <a:lstStyle/>
          <a:p>
            <a:r>
              <a:rPr lang="en-GB" sz="2000" b="1"/>
              <a:t>Security+ (SEC+) Inhalt II</a:t>
            </a:r>
          </a:p>
          <a:p>
            <a:pPr marL="457200" indent="-457200">
              <a:buFont typeface="+mj-lt"/>
              <a:buAutoNum type="arabicPeriod"/>
            </a:pPr>
            <a:endParaRPr lang="de-DE" b="1"/>
          </a:p>
          <a:p>
            <a:pPr marL="457200" indent="-457200">
              <a:buFont typeface="+mj-lt"/>
              <a:buAutoNum type="arabicPeriod" startAt="19"/>
            </a:pPr>
            <a:r>
              <a:rPr lang="de-DE" sz="2000" b="1"/>
              <a:t>Authentifizierung</a:t>
            </a:r>
          </a:p>
          <a:p>
            <a:pPr marL="457200" indent="-457200">
              <a:buFont typeface="+mj-lt"/>
              <a:buAutoNum type="arabicPeriod" startAt="19"/>
            </a:pPr>
            <a:endParaRPr lang="de-DE" sz="2000" b="1"/>
          </a:p>
          <a:p>
            <a:pPr marL="457200" indent="-457200">
              <a:buFont typeface="+mj-lt"/>
              <a:buAutoNum type="arabicPeriod" startAt="19"/>
            </a:pPr>
            <a:endParaRPr lang="de-DE" sz="2000" b="1"/>
          </a:p>
          <a:p>
            <a:pPr marL="457200" indent="-457200">
              <a:buFont typeface="+mj-lt"/>
              <a:buAutoNum type="arabicPeriod" startAt="19"/>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C6C77309-8F46-4C89-B8F4-DE53AEBBBB29}"/>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5" name="Rechteck 4">
            <a:extLst>
              <a:ext uri="{FF2B5EF4-FFF2-40B4-BE49-F238E27FC236}">
                <a16:creationId xmlns:a16="http://schemas.microsoft.com/office/drawing/2014/main" id="{D58AF5C2-1FC6-43E3-8B82-32FF59F710FE}"/>
              </a:ext>
            </a:extLst>
          </p:cNvPr>
          <p:cNvSpPr/>
          <p:nvPr/>
        </p:nvSpPr>
        <p:spPr>
          <a:xfrm>
            <a:off x="742070" y="2647440"/>
            <a:ext cx="9557629" cy="3699154"/>
          </a:xfrm>
          <a:prstGeom prst="rect">
            <a:avLst/>
          </a:prstGeom>
        </p:spPr>
        <p:txBody>
          <a:bodyPr wrap="square">
            <a:spAutoFit/>
          </a:bodyPr>
          <a:lstStyle/>
          <a:p>
            <a:pPr marR="4352290" lvl="1">
              <a:lnSpc>
                <a:spcPts val="1470"/>
              </a:lnSpc>
              <a:spcBef>
                <a:spcPts val="45"/>
              </a:spcBef>
              <a:tabLst>
                <a:tab pos="903605" algn="l"/>
              </a:tabLst>
            </a:pPr>
            <a:r>
              <a:rPr lang="de-DE" sz="1200" noProof="1">
                <a:ea typeface="Calibri" panose="020F0502020204030204" pitchFamily="34" charset="0"/>
                <a:cs typeface="Times New Roman" panose="02020603050405020304" pitchFamily="18" charset="0"/>
              </a:rPr>
              <a:t>o	</a:t>
            </a:r>
            <a:r>
              <a:rPr lang="de-DE" sz="1200" b="1" noProof="1">
                <a:ea typeface="Calibri" panose="020F0502020204030204" pitchFamily="34" charset="0"/>
                <a:cs typeface="Times New Roman" panose="02020603050405020304" pitchFamily="18" charset="0"/>
              </a:rPr>
              <a:t>802.1x</a:t>
            </a:r>
            <a:endParaRPr lang="de-DE" sz="1200" noProof="1">
              <a:ea typeface="Calibri" panose="020F0502020204030204" pitchFamily="34" charset="0"/>
              <a:cs typeface="Times New Roman" panose="02020603050405020304" pitchFamily="18" charset="0"/>
            </a:endParaRPr>
          </a:p>
          <a:p>
            <a:pPr marL="342900" marR="264160" lvl="0" indent="-342900">
              <a:lnSpc>
                <a:spcPct val="99000"/>
              </a:lnSpc>
              <a:spcAft>
                <a:spcPts val="0"/>
              </a:spcAft>
              <a:buSzPts val="1200"/>
              <a:buFont typeface="Microsoft Sans Serif" panose="020B0604020202020204" pitchFamily="34" charset="0"/>
              <a:buChar char="▪"/>
              <a:tabLst>
                <a:tab pos="1437005" algn="l"/>
              </a:tabLst>
            </a:pPr>
            <a:r>
              <a:rPr lang="de-DE" sz="1200" spc="-5" noProof="1">
                <a:ea typeface="Microsoft Sans Serif" panose="020B0604020202020204" pitchFamily="34" charset="0"/>
                <a:cs typeface="Times New Roman" panose="02020603050405020304" pitchFamily="18" charset="0"/>
              </a:rPr>
              <a:t>Standardisiertes</a:t>
            </a:r>
            <a:r>
              <a:rPr lang="de-DE" sz="1200" spc="-35" noProof="1">
                <a:ea typeface="Microsoft Sans Serif" panose="020B0604020202020204" pitchFamily="34" charset="0"/>
                <a:cs typeface="Times New Roman" panose="02020603050405020304" pitchFamily="18" charset="0"/>
              </a:rPr>
              <a:t> </a:t>
            </a:r>
            <a:r>
              <a:rPr lang="de-DE" sz="1200" spc="-5" noProof="1">
                <a:ea typeface="Microsoft Sans Serif" panose="020B0604020202020204" pitchFamily="34" charset="0"/>
                <a:cs typeface="Times New Roman" panose="02020603050405020304" pitchFamily="18" charset="0"/>
              </a:rPr>
              <a:t>Framework,</a:t>
            </a:r>
            <a:r>
              <a:rPr lang="de-DE" sz="1200" spc="-20" noProof="1">
                <a:ea typeface="Microsoft Sans Serif" panose="020B0604020202020204" pitchFamily="34" charset="0"/>
                <a:cs typeface="Times New Roman" panose="02020603050405020304" pitchFamily="18" charset="0"/>
              </a:rPr>
              <a:t> </a:t>
            </a:r>
            <a:r>
              <a:rPr lang="de-DE" sz="1200" noProof="1">
                <a:ea typeface="Microsoft Sans Serif" panose="020B0604020202020204" pitchFamily="34" charset="0"/>
                <a:cs typeface="Times New Roman" panose="02020603050405020304" pitchFamily="18" charset="0"/>
              </a:rPr>
              <a:t>das</a:t>
            </a:r>
            <a:r>
              <a:rPr lang="de-DE" sz="1200" spc="-35" noProof="1">
                <a:ea typeface="Microsoft Sans Serif" panose="020B0604020202020204" pitchFamily="34" charset="0"/>
                <a:cs typeface="Times New Roman" panose="02020603050405020304" pitchFamily="18" charset="0"/>
              </a:rPr>
              <a:t> </a:t>
            </a:r>
            <a:r>
              <a:rPr lang="de-DE" sz="1200" noProof="1">
                <a:ea typeface="Microsoft Sans Serif" panose="020B0604020202020204" pitchFamily="34" charset="0"/>
                <a:cs typeface="Times New Roman" panose="02020603050405020304" pitchFamily="18" charset="0"/>
              </a:rPr>
              <a:t>für</a:t>
            </a:r>
            <a:r>
              <a:rPr lang="de-DE" sz="1200" spc="-30" noProof="1">
                <a:ea typeface="Microsoft Sans Serif" panose="020B0604020202020204" pitchFamily="34" charset="0"/>
                <a:cs typeface="Times New Roman" panose="02020603050405020304" pitchFamily="18" charset="0"/>
              </a:rPr>
              <a:t> </a:t>
            </a:r>
            <a:r>
              <a:rPr lang="de-DE" sz="1200" noProof="1">
                <a:ea typeface="Microsoft Sans Serif" panose="020B0604020202020204" pitchFamily="34" charset="0"/>
                <a:cs typeface="Times New Roman" panose="02020603050405020304" pitchFamily="18" charset="0"/>
              </a:rPr>
              <a:t>die</a:t>
            </a:r>
            <a:r>
              <a:rPr lang="de-DE" sz="1200" spc="-30" noProof="1">
                <a:ea typeface="Microsoft Sans Serif" panose="020B0604020202020204" pitchFamily="34" charset="0"/>
                <a:cs typeface="Times New Roman" panose="02020603050405020304" pitchFamily="18" charset="0"/>
              </a:rPr>
              <a:t> </a:t>
            </a:r>
            <a:r>
              <a:rPr lang="de-DE" sz="1200" spc="-5" noProof="1">
                <a:ea typeface="Microsoft Sans Serif" panose="020B0604020202020204" pitchFamily="34" charset="0"/>
                <a:cs typeface="Times New Roman" panose="02020603050405020304" pitchFamily="18" charset="0"/>
              </a:rPr>
              <a:t>portbasierte</a:t>
            </a:r>
            <a:r>
              <a:rPr lang="de-DE" sz="1200" spc="195" noProof="1">
                <a:ea typeface="Microsoft Sans Serif" panose="020B0604020202020204" pitchFamily="34" charset="0"/>
                <a:cs typeface="Times New Roman" panose="02020603050405020304" pitchFamily="18" charset="0"/>
              </a:rPr>
              <a:t> </a:t>
            </a:r>
            <a:r>
              <a:rPr lang="de-DE" sz="1200" spc="-5" noProof="1">
                <a:ea typeface="Microsoft Sans Serif" panose="020B0604020202020204" pitchFamily="34" charset="0"/>
                <a:cs typeface="Times New Roman" panose="02020603050405020304" pitchFamily="18" charset="0"/>
              </a:rPr>
              <a:t>Authentifizierung</a:t>
            </a:r>
            <a:r>
              <a:rPr lang="de-DE" sz="1200" spc="-45" noProof="1">
                <a:ea typeface="Microsoft Sans Serif" panose="020B0604020202020204" pitchFamily="34" charset="0"/>
                <a:cs typeface="Times New Roman" panose="02020603050405020304" pitchFamily="18" charset="0"/>
              </a:rPr>
              <a:t> </a:t>
            </a:r>
            <a:r>
              <a:rPr lang="de-DE" sz="1200" noProof="1">
                <a:ea typeface="Microsoft Sans Serif" panose="020B0604020202020204" pitchFamily="34" charset="0"/>
                <a:cs typeface="Times New Roman" panose="02020603050405020304" pitchFamily="18" charset="0"/>
              </a:rPr>
              <a:t>in</a:t>
            </a:r>
            <a:r>
              <a:rPr lang="de-DE" sz="1200" spc="-10" noProof="1">
                <a:ea typeface="Microsoft Sans Serif" panose="020B0604020202020204" pitchFamily="34" charset="0"/>
                <a:cs typeface="Times New Roman" panose="02020603050405020304" pitchFamily="18" charset="0"/>
              </a:rPr>
              <a:t> kabelgebundenen</a:t>
            </a:r>
            <a:r>
              <a:rPr lang="de-DE" sz="1200" spc="-30" noProof="1">
                <a:ea typeface="Microsoft Sans Serif" panose="020B0604020202020204" pitchFamily="34" charset="0"/>
                <a:cs typeface="Times New Roman" panose="02020603050405020304" pitchFamily="18" charset="0"/>
              </a:rPr>
              <a:t> </a:t>
            </a:r>
            <a:r>
              <a:rPr lang="de-DE" sz="1200" spc="-5" noProof="1">
                <a:ea typeface="Microsoft Sans Serif" panose="020B0604020202020204" pitchFamily="34" charset="0"/>
                <a:cs typeface="Times New Roman" panose="02020603050405020304" pitchFamily="18" charset="0"/>
              </a:rPr>
              <a:t>und</a:t>
            </a:r>
            <a:r>
              <a:rPr lang="de-DE" sz="1200" spc="-40" noProof="1">
                <a:ea typeface="Microsoft Sans Serif" panose="020B0604020202020204" pitchFamily="34" charset="0"/>
                <a:cs typeface="Times New Roman" panose="02020603050405020304" pitchFamily="18" charset="0"/>
              </a:rPr>
              <a:t> </a:t>
            </a:r>
            <a:r>
              <a:rPr lang="de-DE" sz="1200" spc="-5" noProof="1">
                <a:ea typeface="Microsoft Sans Serif" panose="020B0604020202020204" pitchFamily="34" charset="0"/>
                <a:cs typeface="Times New Roman" panose="02020603050405020304" pitchFamily="18" charset="0"/>
              </a:rPr>
              <a:t>drahtlosen</a:t>
            </a:r>
            <a:r>
              <a:rPr lang="de-DE" sz="1200" spc="-35" noProof="1">
                <a:ea typeface="Microsoft Sans Serif" panose="020B0604020202020204" pitchFamily="34" charset="0"/>
                <a:cs typeface="Times New Roman" panose="02020603050405020304" pitchFamily="18" charset="0"/>
              </a:rPr>
              <a:t> </a:t>
            </a:r>
            <a:r>
              <a:rPr lang="de-DE" sz="1200" spc="-5" noProof="1">
                <a:ea typeface="Microsoft Sans Serif" panose="020B0604020202020204" pitchFamily="34" charset="0"/>
                <a:cs typeface="Times New Roman" panose="02020603050405020304" pitchFamily="18" charset="0"/>
              </a:rPr>
              <a:t>Netzwerken</a:t>
            </a:r>
            <a:r>
              <a:rPr lang="de-DE" sz="1200" spc="285" noProof="1">
                <a:ea typeface="Microsoft Sans Serif" panose="020B0604020202020204" pitchFamily="34" charset="0"/>
                <a:cs typeface="Times New Roman" panose="02020603050405020304" pitchFamily="18" charset="0"/>
              </a:rPr>
              <a:t> </a:t>
            </a:r>
            <a:r>
              <a:rPr lang="de-DE" sz="1200" spc="-5" noProof="1">
                <a:ea typeface="Microsoft Sans Serif" panose="020B0604020202020204" pitchFamily="34" charset="0"/>
                <a:cs typeface="Times New Roman" panose="02020603050405020304" pitchFamily="18" charset="0"/>
              </a:rPr>
              <a:t>verwendet</a:t>
            </a:r>
            <a:r>
              <a:rPr lang="de-DE" sz="1200" spc="-65" noProof="1">
                <a:ea typeface="Microsoft Sans Serif" panose="020B0604020202020204" pitchFamily="34" charset="0"/>
                <a:cs typeface="Times New Roman" panose="02020603050405020304" pitchFamily="18" charset="0"/>
              </a:rPr>
              <a:t> </a:t>
            </a:r>
            <a:r>
              <a:rPr lang="de-DE" sz="1200" noProof="1">
                <a:ea typeface="Microsoft Sans Serif" panose="020B0604020202020204" pitchFamily="34" charset="0"/>
                <a:cs typeface="Times New Roman" panose="02020603050405020304" pitchFamily="18" charset="0"/>
              </a:rPr>
              <a:t>wird</a:t>
            </a:r>
          </a:p>
          <a:p>
            <a:pPr marL="342900" lvl="0" indent="-342900">
              <a:buSzPts val="1200"/>
              <a:buFont typeface="Microsoft Sans Serif" panose="020B0604020202020204" pitchFamily="34" charset="0"/>
              <a:buChar char="▪"/>
              <a:tabLst>
                <a:tab pos="1437005" algn="l"/>
              </a:tabLst>
            </a:pPr>
            <a:r>
              <a:rPr lang="de-DE" sz="1200" spc="-5" noProof="1">
                <a:ea typeface="Microsoft Sans Serif" panose="020B0604020202020204" pitchFamily="34" charset="0"/>
                <a:cs typeface="Times New Roman" panose="02020603050405020304" pitchFamily="18" charset="0"/>
              </a:rPr>
              <a:t>RADIUS</a:t>
            </a:r>
            <a:endParaRPr lang="de-DE" sz="1200" noProof="1">
              <a:ea typeface="Microsoft Sans Serif" panose="020B0604020202020204" pitchFamily="34" charset="0"/>
              <a:cs typeface="Times New Roman" panose="02020603050405020304" pitchFamily="18" charset="0"/>
            </a:endParaRPr>
          </a:p>
          <a:p>
            <a:pPr marL="342900" lvl="0" indent="-342900">
              <a:buSzPts val="1200"/>
              <a:buFont typeface="Microsoft Sans Serif" panose="020B0604020202020204" pitchFamily="34" charset="0"/>
              <a:buChar char="▪"/>
              <a:tabLst>
                <a:tab pos="1437005" algn="l"/>
              </a:tabLst>
            </a:pPr>
            <a:r>
              <a:rPr lang="de-DE" sz="1200" spc="-10" noProof="1">
                <a:ea typeface="Microsoft Sans Serif" panose="020B0604020202020204" pitchFamily="34" charset="0"/>
                <a:cs typeface="Times New Roman" panose="02020603050405020304" pitchFamily="18" charset="0"/>
              </a:rPr>
              <a:t>TACACS+</a:t>
            </a:r>
            <a:endParaRPr lang="de-DE" sz="1200" noProof="1">
              <a:ea typeface="Microsoft Sans Serif" panose="020B0604020202020204" pitchFamily="34" charset="0"/>
              <a:cs typeface="Times New Roman" panose="02020603050405020304" pitchFamily="18" charset="0"/>
            </a:endParaRPr>
          </a:p>
          <a:p>
            <a:pPr marL="342900" lvl="0" indent="-342900">
              <a:buSzPts val="1200"/>
              <a:buFont typeface="Microsoft Sans Serif" panose="020B0604020202020204" pitchFamily="34" charset="0"/>
              <a:buChar char="▪"/>
              <a:tabLst>
                <a:tab pos="1437005" algn="l"/>
              </a:tabLst>
            </a:pPr>
            <a:r>
              <a:rPr lang="de-DE" sz="1200" noProof="1">
                <a:ea typeface="Microsoft Sans Serif" panose="020B0604020202020204" pitchFamily="34" charset="0"/>
                <a:cs typeface="Times New Roman" panose="02020603050405020304" pitchFamily="18" charset="0"/>
              </a:rPr>
              <a:t>802.1x</a:t>
            </a:r>
            <a:r>
              <a:rPr lang="de-DE" sz="1200" spc="-35" noProof="1">
                <a:ea typeface="Microsoft Sans Serif" panose="020B0604020202020204" pitchFamily="34" charset="0"/>
                <a:cs typeface="Times New Roman" panose="02020603050405020304" pitchFamily="18" charset="0"/>
              </a:rPr>
              <a:t> </a:t>
            </a:r>
            <a:r>
              <a:rPr lang="de-DE" sz="1200" spc="-5" noProof="1">
                <a:ea typeface="Microsoft Sans Serif" panose="020B0604020202020204" pitchFamily="34" charset="0"/>
                <a:cs typeface="Times New Roman" panose="02020603050405020304" pitchFamily="18" charset="0"/>
              </a:rPr>
              <a:t>kann</a:t>
            </a:r>
            <a:r>
              <a:rPr lang="de-DE" sz="1200" spc="-20" noProof="1">
                <a:ea typeface="Microsoft Sans Serif" panose="020B0604020202020204" pitchFamily="34" charset="0"/>
                <a:cs typeface="Times New Roman" panose="02020603050405020304" pitchFamily="18" charset="0"/>
              </a:rPr>
              <a:t> </a:t>
            </a:r>
            <a:r>
              <a:rPr lang="de-DE" sz="1200" spc="-5" noProof="1">
                <a:ea typeface="Microsoft Sans Serif" panose="020B0604020202020204" pitchFamily="34" charset="0"/>
                <a:cs typeface="Times New Roman" panose="02020603050405020304" pitchFamily="18" charset="0"/>
              </a:rPr>
              <a:t>"Rogue"-Geräte</a:t>
            </a:r>
            <a:r>
              <a:rPr lang="de-DE" sz="1200" spc="-25" noProof="1">
                <a:ea typeface="Microsoft Sans Serif" panose="020B0604020202020204" pitchFamily="34" charset="0"/>
                <a:cs typeface="Times New Roman" panose="02020603050405020304" pitchFamily="18" charset="0"/>
              </a:rPr>
              <a:t> </a:t>
            </a:r>
            <a:r>
              <a:rPr lang="de-DE" sz="1200" spc="-5" noProof="1">
                <a:ea typeface="Microsoft Sans Serif" panose="020B0604020202020204" pitchFamily="34" charset="0"/>
                <a:cs typeface="Times New Roman" panose="02020603050405020304" pitchFamily="18" charset="0"/>
              </a:rPr>
              <a:t>verhindern</a:t>
            </a:r>
          </a:p>
          <a:p>
            <a:pPr lvl="0"/>
            <a:r>
              <a:rPr lang="de-DE" sz="1200" b="1" noProof="1"/>
              <a:t>Erweiterbares Authentifizierungsprotokoll (EAP)</a:t>
            </a:r>
          </a:p>
          <a:p>
            <a:pPr lvl="1"/>
            <a:r>
              <a:rPr lang="de-DE" sz="1200" noProof="1"/>
              <a:t>Ein Rahmenwerk von Protokollen, das zahlreiche Methoden zur Authentifizierung ermöglicht, darunter Passwörter, digitale Zertifikate und eine Public-Key-Infrastruktur</a:t>
            </a:r>
          </a:p>
          <a:p>
            <a:pPr lvl="1"/>
            <a:r>
              <a:rPr lang="de-DE" sz="1200" noProof="1"/>
              <a:t>EAP-MD5 verwendet einfache Passwörter für seine Challenge- Authentifizierung</a:t>
            </a:r>
          </a:p>
          <a:p>
            <a:pPr lvl="1"/>
            <a:r>
              <a:rPr lang="de-DE" sz="1200" noProof="1"/>
              <a:t>EAP-TLS verwendet digitale Zertifikate zur gegenseitigen Authentifizierung</a:t>
            </a:r>
          </a:p>
          <a:p>
            <a:pPr lvl="1"/>
            <a:r>
              <a:rPr lang="de-DE" sz="1200" noProof="1"/>
              <a:t>EAP-TTLS verwendet ein serverseitiges digitales Zertifikat und ein clientseitiges Passwort zur gegenseitigen Authentifizierung</a:t>
            </a:r>
          </a:p>
          <a:p>
            <a:pPr lvl="0"/>
            <a:r>
              <a:rPr lang="de-DE" sz="1200" b="1" noProof="1"/>
              <a:t>EAP-FAST</a:t>
            </a:r>
          </a:p>
          <a:p>
            <a:pPr lvl="1"/>
            <a:r>
              <a:rPr lang="de-DE" sz="1200" noProof="1"/>
              <a:t>Bietet flexible Authentifizierung über sicheres Tunneling (FAST) durch Verwendung einer geschützten Zugangsberechtigung anstelle eines Zertifikats für die gegenseitige Authentifizierung</a:t>
            </a:r>
          </a:p>
          <a:p>
            <a:pPr lvl="0"/>
            <a:r>
              <a:rPr lang="de-DE" sz="1200" b="1" noProof="1"/>
              <a:t>Geschütztes EAP (PEAP)</a:t>
            </a:r>
          </a:p>
          <a:p>
            <a:pPr lvl="1"/>
            <a:r>
              <a:rPr lang="de-DE" sz="1200" noProof="1"/>
              <a:t>Unterstützt die gegenseitige Authentifizierung durch Verwendung von Serverzertifikaten und Microsofts Active Directory zur Authentifizierung des Kennworts eines Clients</a:t>
            </a:r>
          </a:p>
          <a:p>
            <a:pPr lvl="0"/>
            <a:r>
              <a:rPr lang="de-DE" sz="1200" noProof="1"/>
              <a:t>LEAP ist proprietär für Cisco-basierte Netzwerke</a:t>
            </a:r>
          </a:p>
          <a:p>
            <a:pPr marL="342900" lvl="0" indent="-342900">
              <a:buSzPts val="1200"/>
              <a:buFont typeface="Microsoft Sans Serif" panose="020B0604020202020204" pitchFamily="34" charset="0"/>
              <a:buChar char="▪"/>
              <a:tabLst>
                <a:tab pos="1437005" algn="l"/>
              </a:tabLst>
            </a:pPr>
            <a:endParaRPr lang="de-DE" noProof="1">
              <a:latin typeface="Calibri" panose="020F0502020204030204" pitchFamily="34" charset="0"/>
              <a:ea typeface="Microsoft Sans Serif" panose="020B0604020202020204" pitchFamily="34" charset="0"/>
              <a:cs typeface="Times New Roman" panose="02020603050405020304" pitchFamily="18" charset="0"/>
            </a:endParaRPr>
          </a:p>
        </p:txBody>
      </p:sp>
      <p:pic>
        <p:nvPicPr>
          <p:cNvPr id="10" name="Grafik 9">
            <a:extLst>
              <a:ext uri="{FF2B5EF4-FFF2-40B4-BE49-F238E27FC236}">
                <a16:creationId xmlns:a16="http://schemas.microsoft.com/office/drawing/2014/main" id="{D4D12E82-7120-493A-B59A-F3FBCB7F545E}"/>
              </a:ext>
            </a:extLst>
          </p:cNvPr>
          <p:cNvPicPr>
            <a:picLocks noChangeAspect="1"/>
          </p:cNvPicPr>
          <p:nvPr/>
        </p:nvPicPr>
        <p:blipFill>
          <a:blip r:embed="rId4"/>
          <a:stretch>
            <a:fillRect/>
          </a:stretch>
        </p:blipFill>
        <p:spPr>
          <a:xfrm>
            <a:off x="6463661" y="484697"/>
            <a:ext cx="3761558" cy="2261812"/>
          </a:xfrm>
          <a:prstGeom prst="rect">
            <a:avLst/>
          </a:prstGeom>
        </p:spPr>
      </p:pic>
    </p:spTree>
    <p:extLst>
      <p:ext uri="{BB962C8B-B14F-4D97-AF65-F5344CB8AC3E}">
        <p14:creationId xmlns:p14="http://schemas.microsoft.com/office/powerpoint/2010/main" val="1310429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839" y="288404"/>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p>
        </p:txBody>
      </p:sp>
      <p:sp>
        <p:nvSpPr>
          <p:cNvPr id="7" name="Rechteck 6"/>
          <p:cNvSpPr/>
          <p:nvPr/>
        </p:nvSpPr>
        <p:spPr>
          <a:xfrm>
            <a:off x="666634" y="1265237"/>
            <a:ext cx="10395065" cy="400110"/>
          </a:xfrm>
          <a:prstGeom prst="rect">
            <a:avLst/>
          </a:prstGeom>
        </p:spPr>
        <p:txBody>
          <a:bodyPr wrap="square">
            <a:spAutoFit/>
          </a:bodyPr>
          <a:lstStyle/>
          <a:p>
            <a:pPr marL="457200" indent="-457200">
              <a:buFont typeface="+mj-lt"/>
              <a:buAutoNum type="arabicPeriod"/>
            </a:pPr>
            <a:r>
              <a:rPr lang="de-DE" sz="2000" b="1"/>
              <a:t>Überblick über die Sicherheit </a:t>
            </a:r>
          </a:p>
        </p:txBody>
      </p:sp>
      <p:sp>
        <p:nvSpPr>
          <p:cNvPr id="3" name="Rechteck 2"/>
          <p:cNvSpPr/>
          <p:nvPr/>
        </p:nvSpPr>
        <p:spPr>
          <a:xfrm>
            <a:off x="927100" y="1883419"/>
            <a:ext cx="3733800" cy="923330"/>
          </a:xfrm>
          <a:prstGeom prst="rect">
            <a:avLst/>
          </a:prstGeom>
        </p:spPr>
        <p:txBody>
          <a:bodyPr wrap="square">
            <a:spAutoFit/>
          </a:bodyPr>
          <a:lstStyle/>
          <a:p>
            <a:endParaRPr lang="de-DE"/>
          </a:p>
          <a:p>
            <a:r>
              <a:rPr lang="de-DE" b="1"/>
              <a:t>Quiz</a:t>
            </a:r>
          </a:p>
          <a:p>
            <a:r>
              <a:rPr lang="de-DE"/>
              <a:t> </a:t>
            </a:r>
            <a:endParaRPr lang="en-GB" b="1"/>
          </a:p>
        </p:txBody>
      </p:sp>
      <p:sp>
        <p:nvSpPr>
          <p:cNvPr id="2" name="Rechteck 1">
            <a:extLst>
              <a:ext uri="{FF2B5EF4-FFF2-40B4-BE49-F238E27FC236}">
                <a16:creationId xmlns:a16="http://schemas.microsoft.com/office/drawing/2014/main" id="{325CEC3A-0EEB-4386-9B53-7511F0927A2D}"/>
              </a:ext>
            </a:extLst>
          </p:cNvPr>
          <p:cNvSpPr/>
          <p:nvPr/>
        </p:nvSpPr>
        <p:spPr>
          <a:xfrm>
            <a:off x="2066925" y="1820552"/>
            <a:ext cx="6559550" cy="1200329"/>
          </a:xfrm>
          <a:prstGeom prst="rect">
            <a:avLst/>
          </a:prstGeom>
        </p:spPr>
        <p:txBody>
          <a:bodyPr wrap="square">
            <a:spAutoFit/>
          </a:bodyPr>
          <a:lstStyle/>
          <a:p>
            <a:endParaRPr lang="en-US"/>
          </a:p>
          <a:p>
            <a:endParaRPr lang="en-US"/>
          </a:p>
          <a:p>
            <a:endParaRPr lang="en-US"/>
          </a:p>
          <a:p>
            <a:endParaRPr lang="en-US"/>
          </a:p>
        </p:txBody>
      </p:sp>
      <p:pic>
        <p:nvPicPr>
          <p:cNvPr id="5" name="Grafik 4">
            <a:extLst>
              <a:ext uri="{FF2B5EF4-FFF2-40B4-BE49-F238E27FC236}">
                <a16:creationId xmlns:a16="http://schemas.microsoft.com/office/drawing/2014/main" id="{59A29726-E56F-4588-94C4-C285A0BD5D58}"/>
              </a:ext>
            </a:extLst>
          </p:cNvPr>
          <p:cNvPicPr>
            <a:picLocks noChangeAspect="1"/>
          </p:cNvPicPr>
          <p:nvPr/>
        </p:nvPicPr>
        <p:blipFill>
          <a:blip r:embed="rId4"/>
          <a:stretch>
            <a:fillRect/>
          </a:stretch>
        </p:blipFill>
        <p:spPr>
          <a:xfrm>
            <a:off x="1841500" y="2263398"/>
            <a:ext cx="7696200" cy="4552950"/>
          </a:xfrm>
          <a:prstGeom prst="rect">
            <a:avLst/>
          </a:prstGeom>
        </p:spPr>
      </p:pic>
    </p:spTree>
    <p:extLst>
      <p:ext uri="{BB962C8B-B14F-4D97-AF65-F5344CB8AC3E}">
        <p14:creationId xmlns:p14="http://schemas.microsoft.com/office/powerpoint/2010/main" val="383707664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290881"/>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831544"/>
          </a:xfrm>
          <a:prstGeom prst="rect">
            <a:avLst/>
          </a:prstGeom>
        </p:spPr>
        <p:txBody>
          <a:bodyPr wrap="square">
            <a:spAutoFit/>
          </a:bodyPr>
          <a:lstStyle/>
          <a:p>
            <a:r>
              <a:rPr lang="en-GB" sz="2000" b="1"/>
              <a:t>Security+ (SEC+) Inhalt II</a:t>
            </a:r>
          </a:p>
          <a:p>
            <a:pPr marL="457200" indent="-457200">
              <a:buFont typeface="+mj-lt"/>
              <a:buAutoNum type="arabicPeriod"/>
            </a:pPr>
            <a:endParaRPr lang="de-DE" b="1"/>
          </a:p>
          <a:p>
            <a:pPr marL="457200" indent="-457200">
              <a:buFont typeface="+mj-lt"/>
              <a:buAutoNum type="arabicPeriod" startAt="19"/>
            </a:pPr>
            <a:r>
              <a:rPr lang="de-DE" sz="2000" b="1"/>
              <a:t>Authentifizierung</a:t>
            </a:r>
          </a:p>
          <a:p>
            <a:pPr marL="457200" indent="-457200">
              <a:buFont typeface="+mj-lt"/>
              <a:buAutoNum type="arabicPeriod" startAt="19"/>
            </a:pPr>
            <a:endParaRPr lang="de-DE" sz="2000" b="1"/>
          </a:p>
          <a:p>
            <a:pPr marL="457200" indent="-457200">
              <a:buFont typeface="+mj-lt"/>
              <a:buAutoNum type="arabicPeriod" startAt="19"/>
            </a:pPr>
            <a:endParaRPr lang="de-DE" sz="2000" b="1"/>
          </a:p>
          <a:p>
            <a:pPr marL="457200" indent="-457200">
              <a:buFont typeface="+mj-lt"/>
              <a:buAutoNum type="arabicPeriod" startAt="19"/>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C6C77309-8F46-4C89-B8F4-DE53AEBBBB29}"/>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19502227-3D5A-4CB1-85EC-7541C767C842}"/>
              </a:ext>
            </a:extLst>
          </p:cNvPr>
          <p:cNvSpPr/>
          <p:nvPr/>
        </p:nvSpPr>
        <p:spPr>
          <a:xfrm>
            <a:off x="457200" y="2325151"/>
            <a:ext cx="5346700" cy="2699393"/>
          </a:xfrm>
          <a:prstGeom prst="rect">
            <a:avLst/>
          </a:prstGeom>
        </p:spPr>
        <p:txBody>
          <a:bodyPr>
            <a:spAutoFit/>
          </a:bodyPr>
          <a:lstStyle/>
          <a:p>
            <a:pPr marL="342900" lvl="0" indent="-342900">
              <a:spcBef>
                <a:spcPts val="45"/>
              </a:spcBef>
              <a:spcAft>
                <a:spcPts val="0"/>
              </a:spcAft>
              <a:buSzPts val="1200"/>
              <a:buFont typeface="Symbol" panose="05050102010706020507" pitchFamily="18" charset="2"/>
              <a:buChar char=""/>
              <a:tabLst>
                <a:tab pos="5099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LDAP</a:t>
            </a:r>
            <a:r>
              <a:rPr lang="de-DE" sz="1200" b="1" spc="-30" noProof="1">
                <a:latin typeface="Calibri" panose="020F0502020204030204" pitchFamily="34" charset="0"/>
                <a:ea typeface="Symbol" panose="05050102010706020507" pitchFamily="18" charset="2"/>
                <a:cs typeface="Times New Roman" panose="02020603050405020304" pitchFamily="18" charset="0"/>
              </a:rPr>
              <a:t> </a:t>
            </a:r>
            <a:r>
              <a:rPr lang="de-DE" sz="1200" b="1" noProof="1">
                <a:latin typeface="Calibri" panose="020F0502020204030204" pitchFamily="34" charset="0"/>
                <a:ea typeface="Symbol" panose="05050102010706020507" pitchFamily="18" charset="2"/>
                <a:cs typeface="Times New Roman" panose="02020603050405020304" pitchFamily="18" charset="0"/>
              </a:rPr>
              <a:t>und</a:t>
            </a:r>
            <a:r>
              <a:rPr lang="de-DE" sz="1200" b="1" spc="-30" noProof="1">
                <a:latin typeface="Calibri" panose="020F0502020204030204" pitchFamily="34" charset="0"/>
                <a:ea typeface="Symbol" panose="05050102010706020507" pitchFamily="18" charset="2"/>
                <a:cs typeface="Times New Roman" panose="02020603050405020304" pitchFamily="18" charset="0"/>
              </a:rPr>
              <a:t> </a:t>
            </a:r>
            <a:r>
              <a:rPr lang="de-DE" sz="1200" b="1" spc="-5" noProof="1">
                <a:latin typeface="Calibri" panose="020F0502020204030204" pitchFamily="34" charset="0"/>
                <a:ea typeface="Symbol" panose="05050102010706020507" pitchFamily="18" charset="2"/>
                <a:cs typeface="Times New Roman" panose="02020603050405020304" pitchFamily="18" charset="0"/>
              </a:rPr>
              <a:t>Kerberos</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0"/>
              </a:lnSpc>
              <a:spcBef>
                <a:spcPts val="45"/>
              </a:spcBef>
              <a:spcAft>
                <a:spcPts val="0"/>
              </a:spcAft>
              <a:buSzPts val="1200"/>
              <a:buFont typeface="Courier New" panose="02070309020205020404" pitchFamily="49" charset="0"/>
              <a:buChar char="o"/>
              <a:tabLst>
                <a:tab pos="9671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Lightweight</a:t>
            </a:r>
            <a:r>
              <a:rPr lang="de-DE" sz="1200" b="1" spc="-3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Directory</a:t>
            </a:r>
            <a:r>
              <a:rPr lang="de-DE" sz="1200" b="1" spc="-4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Access</a:t>
            </a:r>
            <a:r>
              <a:rPr lang="de-DE" sz="1200" b="1" spc="-2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Protocol</a:t>
            </a:r>
            <a:r>
              <a:rPr lang="de-DE" sz="1200" b="1" spc="-3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(LDAP)</a:t>
            </a:r>
            <a:endParaRPr lang="de-DE" sz="1100" noProof="1">
              <a:latin typeface="Calibri" panose="020F0502020204030204" pitchFamily="34" charset="0"/>
              <a:ea typeface="Courier New" panose="02070309020205020404" pitchFamily="49" charset="0"/>
              <a:cs typeface="Times New Roman" panose="02020603050405020304" pitchFamily="18" charset="0"/>
            </a:endParaRPr>
          </a:p>
          <a:p>
            <a:pPr marL="1143000" marR="583565" lvl="2" indent="-228600">
              <a:lnSpc>
                <a:spcPct val="98000"/>
              </a:lnSpc>
              <a:spcAft>
                <a:spcPts val="0"/>
              </a:spcAft>
              <a:buSzPts val="1200"/>
              <a:buFont typeface="Microsoft Sans Serif" panose="020B0604020202020204" pitchFamily="34" charset="0"/>
              <a:buChar char="▪"/>
              <a:tabLst>
                <a:tab pos="14243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Datenbank,</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zur</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Zentralisierung</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Informationen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über</a:t>
            </a:r>
            <a:r>
              <a:rPr lang="de-DE" sz="1200" spc="24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Clients</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Objekte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im</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Netzwerk</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wird</a:t>
            </a:r>
          </a:p>
          <a:p>
            <a:pPr marL="1143000" lvl="2" indent="-228600">
              <a:spcBef>
                <a:spcPts val="5"/>
              </a:spcBef>
              <a:spcAft>
                <a:spcPts val="0"/>
              </a:spcAft>
              <a:buSzPts val="1200"/>
              <a:buFont typeface="Microsoft Sans Serif" panose="020B0604020202020204" pitchFamily="34" charset="0"/>
              <a:buChar char="▪"/>
              <a:tabLst>
                <a:tab pos="14243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Unverschlüsselt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lvl="3" indent="-228600">
              <a:spcBef>
                <a:spcPts val="5"/>
              </a:spcBef>
              <a:spcAft>
                <a:spcPts val="0"/>
              </a:spcAft>
              <a:buSzPts val="1200"/>
              <a:buFont typeface="Symbol" panose="05050102010706020507" pitchFamily="18" charset="2"/>
              <a:buChar char=""/>
              <a:tabLst>
                <a:tab pos="18821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Anschluss</a:t>
            </a:r>
            <a:r>
              <a:rPr lang="de-DE" sz="1200" spc="-4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389</a:t>
            </a:r>
          </a:p>
          <a:p>
            <a:pPr marL="1143000" lvl="2" indent="-228600">
              <a:lnSpc>
                <a:spcPts val="1455"/>
              </a:lnSpc>
              <a:spcBef>
                <a:spcPts val="20"/>
              </a:spcBef>
              <a:spcAft>
                <a:spcPts val="0"/>
              </a:spcAft>
              <a:buSzPts val="1200"/>
              <a:buFont typeface="Microsoft Sans Serif" panose="020B0604020202020204" pitchFamily="34" charset="0"/>
              <a:buChar char="▪"/>
              <a:tabLst>
                <a:tab pos="14243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Verschlüsselt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lvl="3" indent="-228600">
              <a:lnSpc>
                <a:spcPts val="1510"/>
              </a:lnSpc>
              <a:buSzPts val="1200"/>
              <a:buFont typeface="Symbol" panose="05050102010706020507" pitchFamily="18" charset="2"/>
              <a:buChar char=""/>
              <a:tabLst>
                <a:tab pos="18821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Anschluss</a:t>
            </a:r>
            <a:r>
              <a:rPr lang="de-DE" sz="1200" spc="-4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636</a:t>
            </a:r>
          </a:p>
          <a:p>
            <a:pPr marL="1143000" lvl="2" indent="-228600">
              <a:lnSpc>
                <a:spcPts val="1450"/>
              </a:lnSpc>
              <a:buSzPts val="1200"/>
              <a:buFont typeface="Microsoft Sans Serif" panose="020B0604020202020204" pitchFamily="34" charset="0"/>
              <a:buChar char="▪"/>
              <a:tabLst>
                <a:tab pos="14243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Active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Directory</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ist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Version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Microsoft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65"/>
              </a:lnSpc>
              <a:spcBef>
                <a:spcPts val="45"/>
              </a:spcBef>
              <a:buSzPts val="1200"/>
              <a:buFont typeface="Courier New" panose="02070309020205020404" pitchFamily="49" charset="0"/>
              <a:buChar char="o"/>
              <a:tabLst>
                <a:tab pos="9671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Kerberos</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302895" lvl="2" indent="-228600">
              <a:lnSpc>
                <a:spcPct val="99000"/>
              </a:lnSpc>
              <a:spcAft>
                <a:spcPts val="0"/>
              </a:spcAft>
              <a:buSzPts val="1200"/>
              <a:buFont typeface="Microsoft Sans Serif" panose="020B0604020202020204" pitchFamily="34" charset="0"/>
              <a:buChar char="▪"/>
              <a:tabLst>
                <a:tab pos="14243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Windows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verwendetes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Authentifizierungsprotokoll,</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1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zweiseitige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(gegenseitige)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Authentifizierung</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über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System</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26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Tickets</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ermöglicht</a:t>
            </a:r>
            <a:endParaRPr lang="de-DE" sz="1200" noProof="1">
              <a:effectLst/>
              <a:latin typeface="Calibri" panose="020F0502020204030204" pitchFamily="34" charset="0"/>
              <a:ea typeface="Microsoft Sans Serif" panose="020B0604020202020204" pitchFamily="34" charset="0"/>
              <a:cs typeface="Times New Roman" panose="02020603050405020304" pitchFamily="18" charset="0"/>
            </a:endParaRPr>
          </a:p>
        </p:txBody>
      </p:sp>
      <p:pic>
        <p:nvPicPr>
          <p:cNvPr id="4" name="Grafik 3">
            <a:extLst>
              <a:ext uri="{FF2B5EF4-FFF2-40B4-BE49-F238E27FC236}">
                <a16:creationId xmlns:a16="http://schemas.microsoft.com/office/drawing/2014/main" id="{72E20DA0-F6C8-4E2B-96EC-610CB6F1736F}"/>
              </a:ext>
            </a:extLst>
          </p:cNvPr>
          <p:cNvPicPr>
            <a:picLocks noChangeAspect="1"/>
          </p:cNvPicPr>
          <p:nvPr/>
        </p:nvPicPr>
        <p:blipFill>
          <a:blip r:embed="rId4"/>
          <a:stretch>
            <a:fillRect/>
          </a:stretch>
        </p:blipFill>
        <p:spPr>
          <a:xfrm>
            <a:off x="6874862" y="382940"/>
            <a:ext cx="3288509" cy="2586576"/>
          </a:xfrm>
          <a:prstGeom prst="rect">
            <a:avLst/>
          </a:prstGeom>
        </p:spPr>
      </p:pic>
      <p:sp>
        <p:nvSpPr>
          <p:cNvPr id="11" name="Rechteck 10">
            <a:extLst>
              <a:ext uri="{FF2B5EF4-FFF2-40B4-BE49-F238E27FC236}">
                <a16:creationId xmlns:a16="http://schemas.microsoft.com/office/drawing/2014/main" id="{4824629A-27BB-43BA-9477-6A52B7FFE44E}"/>
              </a:ext>
            </a:extLst>
          </p:cNvPr>
          <p:cNvSpPr/>
          <p:nvPr/>
        </p:nvSpPr>
        <p:spPr>
          <a:xfrm>
            <a:off x="5016500" y="2932981"/>
            <a:ext cx="5346700" cy="3833485"/>
          </a:xfrm>
          <a:prstGeom prst="rect">
            <a:avLst/>
          </a:prstGeom>
        </p:spPr>
        <p:txBody>
          <a:bodyPr>
            <a:spAutoFit/>
          </a:bodyPr>
          <a:lstStyle/>
          <a:p>
            <a:pPr marL="1143000" lvl="2" indent="-228600">
              <a:spcBef>
                <a:spcPts val="165"/>
              </a:spcBef>
              <a:spcAft>
                <a:spcPts val="0"/>
              </a:spcAft>
              <a:buSzPts val="1200"/>
              <a:buFont typeface="Microsoft Sans Serif" panose="020B0604020202020204" pitchFamily="34" charset="0"/>
              <a:buChar char="▪"/>
              <a:tabLst>
                <a:tab pos="14243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Kerberos</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lvl="3" indent="-228600">
              <a:spcBef>
                <a:spcPts val="5"/>
              </a:spcBef>
              <a:spcAft>
                <a:spcPts val="0"/>
              </a:spcAft>
              <a:buSzPts val="1200"/>
              <a:buFont typeface="Symbol" panose="05050102010706020507" pitchFamily="18" charset="2"/>
              <a:buChar char=""/>
              <a:tabLst>
                <a:tab pos="18821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Anschluss</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88</a:t>
            </a:r>
          </a:p>
          <a:p>
            <a:pPr marL="1143000" lvl="2" indent="-228600">
              <a:buSzPts val="1200"/>
              <a:buFont typeface="Microsoft Sans Serif" panose="020B0604020202020204" pitchFamily="34" charset="0"/>
              <a:buChar char="▪"/>
              <a:tabLst>
                <a:tab pos="14243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Domänencontroller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kann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Single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Point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of</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Failure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Kerberos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sein</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342900" lvl="0" indent="-342900">
              <a:spcBef>
                <a:spcPts val="275"/>
              </a:spcBef>
              <a:spcAft>
                <a:spcPts val="0"/>
              </a:spcAft>
              <a:buSzPts val="1200"/>
              <a:buFont typeface="Symbol" panose="05050102010706020507" pitchFamily="18" charset="2"/>
              <a:buChar char=""/>
              <a:tabLst>
                <a:tab pos="5099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Remote-Desktop-Dienste</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65"/>
              </a:lnSpc>
              <a:spcBef>
                <a:spcPts val="45"/>
              </a:spcBef>
              <a:spcAft>
                <a:spcPts val="0"/>
              </a:spcAft>
              <a:buSzPts val="1200"/>
              <a:buFont typeface="Courier New" panose="02070309020205020404" pitchFamily="49" charset="0"/>
              <a:buChar char="o"/>
              <a:tabLst>
                <a:tab pos="9671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Remote-Desktop-Protokoll</a:t>
            </a:r>
            <a:r>
              <a:rPr lang="de-DE" sz="1200" b="1" spc="-10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(RDP)</a:t>
            </a:r>
            <a:endParaRPr lang="de-DE" sz="1100" noProof="1">
              <a:latin typeface="Calibri" panose="020F0502020204030204" pitchFamily="34" charset="0"/>
              <a:ea typeface="Courier New" panose="02070309020205020404" pitchFamily="49" charset="0"/>
              <a:cs typeface="Times New Roman" panose="02020603050405020304" pitchFamily="18" charset="0"/>
            </a:endParaRPr>
          </a:p>
          <a:p>
            <a:pPr marL="1143000" marR="276225" lvl="2" indent="-228600">
              <a:lnSpc>
                <a:spcPct val="99000"/>
              </a:lnSpc>
              <a:spcAft>
                <a:spcPts val="0"/>
              </a:spcAft>
              <a:buSzPts val="1200"/>
              <a:buFont typeface="Microsoft Sans Serif" panose="020B0604020202020204" pitchFamily="34" charset="0"/>
              <a:buChar char="▪"/>
              <a:tabLst>
                <a:tab pos="14243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Microsofts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proprietäres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Protokoll,</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Administratoren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30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Anwendern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ermöglicht,</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über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grafische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Benutzeroberfläche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33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Fernverbindung</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anderen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Computer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herzustellen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4243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RDP</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bietet</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nativ</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keine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Authentifizierung</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45"/>
              </a:spcBef>
              <a:buSzPts val="1200"/>
              <a:buFont typeface="Courier New" panose="02070309020205020404" pitchFamily="49" charset="0"/>
              <a:buChar char="o"/>
              <a:tabLst>
                <a:tab pos="9671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Virtuelles</a:t>
            </a:r>
            <a:r>
              <a:rPr lang="de-DE" sz="1200" b="1" spc="-5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Netzwerk-Computing</a:t>
            </a:r>
            <a:r>
              <a:rPr lang="de-DE" sz="1200" b="1" spc="-60" noProof="1">
                <a:latin typeface="Calibri" panose="020F0502020204030204" pitchFamily="34" charset="0"/>
                <a:ea typeface="Courier New" panose="02070309020205020404" pitchFamily="49" charset="0"/>
                <a:cs typeface="Times New Roman" panose="02020603050405020304" pitchFamily="18" charset="0"/>
              </a:rPr>
              <a:t> </a:t>
            </a:r>
            <a:r>
              <a:rPr lang="de-DE" sz="1200" b="1" noProof="1">
                <a:latin typeface="Calibri" panose="020F0502020204030204" pitchFamily="34" charset="0"/>
                <a:ea typeface="Courier New" panose="02070309020205020404" pitchFamily="49" charset="0"/>
                <a:cs typeface="Times New Roman" panose="02020603050405020304" pitchFamily="18" charset="0"/>
              </a:rPr>
              <a:t>(VNC)</a:t>
            </a:r>
          </a:p>
          <a:p>
            <a:pPr marL="1143000" marR="70485" lvl="2" indent="-228600">
              <a:lnSpc>
                <a:spcPct val="99000"/>
              </a:lnSpc>
              <a:spcAft>
                <a:spcPts val="0"/>
              </a:spcAft>
              <a:buSzPts val="1200"/>
              <a:buFont typeface="Microsoft Sans Serif" panose="020B0604020202020204" pitchFamily="34" charset="0"/>
              <a:buChar char="▪"/>
              <a:tabLst>
                <a:tab pos="1424305" algn="l"/>
              </a:tabLst>
            </a:pP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Plattformübergreifende</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Version</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des</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Remote-Desktop-Protokolls</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den</a:t>
            </a:r>
            <a:r>
              <a:rPr lang="de-DE" sz="1200" spc="33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GUI-Zugriff</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Remote-Benutzern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329565" lvl="2" indent="-228600">
              <a:spcBef>
                <a:spcPts val="25"/>
              </a:spcBef>
              <a:spcAft>
                <a:spcPts val="0"/>
              </a:spcAft>
              <a:buSzPts val="1200"/>
              <a:buFont typeface="Microsoft Sans Serif" panose="020B0604020202020204" pitchFamily="34" charset="0"/>
              <a:buChar char="▪"/>
              <a:tabLst>
                <a:tab pos="14243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VNC</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müssen ein Client,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Server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Protokoll konfiguriert</a:t>
            </a:r>
            <a:r>
              <a:rPr lang="de-DE" sz="1200" spc="22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werden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5"/>
              </a:lnSpc>
              <a:spcBef>
                <a:spcPts val="45"/>
              </a:spcBef>
              <a:buSzPts val="1200"/>
              <a:buFont typeface="Courier New" panose="02070309020205020404" pitchFamily="49" charset="0"/>
              <a:buChar char="o"/>
              <a:tabLst>
                <a:tab pos="9671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RDP</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40"/>
              </a:lnSpc>
              <a:buSzPts val="1200"/>
              <a:buFont typeface="Microsoft Sans Serif" panose="020B0604020202020204" pitchFamily="34" charset="0"/>
              <a:buChar char="▪"/>
              <a:tabLst>
                <a:tab pos="14243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Anschluss</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3389</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5"/>
              </a:lnSpc>
              <a:spcBef>
                <a:spcPts val="10"/>
              </a:spcBef>
              <a:spcAft>
                <a:spcPts val="0"/>
              </a:spcAft>
              <a:buSzPts val="1200"/>
              <a:buFont typeface="Courier New" panose="02070309020205020404" pitchFamily="49" charset="0"/>
              <a:buChar char="o"/>
              <a:tabLst>
                <a:tab pos="9671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VNC</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40"/>
              </a:lnSpc>
              <a:buSzPts val="1200"/>
              <a:buFont typeface="Microsoft Sans Serif" panose="020B0604020202020204" pitchFamily="34" charset="0"/>
              <a:buChar char="▪"/>
              <a:tabLst>
                <a:tab pos="14243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Anschluss</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5900</a:t>
            </a:r>
            <a:endParaRPr lang="de-DE" sz="1200" noProof="1">
              <a:effectLst/>
              <a:latin typeface="Calibri" panose="020F0502020204030204" pitchFamily="34" charset="0"/>
              <a:ea typeface="Microsoft Sans Serif" panose="020B0604020202020204" pitchFamily="34" charset="0"/>
              <a:cs typeface="Times New Roman" panose="02020603050405020304" pitchFamily="18" charset="0"/>
            </a:endParaRPr>
          </a:p>
        </p:txBody>
      </p:sp>
      <p:sp>
        <p:nvSpPr>
          <p:cNvPr id="5" name="Textfeld 4">
            <a:extLst>
              <a:ext uri="{FF2B5EF4-FFF2-40B4-BE49-F238E27FC236}">
                <a16:creationId xmlns:a16="http://schemas.microsoft.com/office/drawing/2014/main" id="{C3EF4179-E9BB-498A-9726-26C4B00DB4E4}"/>
              </a:ext>
            </a:extLst>
          </p:cNvPr>
          <p:cNvSpPr txBox="1"/>
          <p:nvPr/>
        </p:nvSpPr>
        <p:spPr>
          <a:xfrm>
            <a:off x="4432300" y="1417637"/>
            <a:ext cx="2133600" cy="1169551"/>
          </a:xfrm>
          <a:prstGeom prst="rect">
            <a:avLst/>
          </a:prstGeom>
          <a:solidFill>
            <a:srgbClr val="FFC000"/>
          </a:solidFill>
        </p:spPr>
        <p:txBody>
          <a:bodyPr wrap="square" rtlCol="0">
            <a:spAutoFit/>
          </a:bodyPr>
          <a:lstStyle/>
          <a:p>
            <a:r>
              <a:rPr lang="de-DE" sz="1400" dirty="0" err="1"/>
              <a:t>Bsp</a:t>
            </a:r>
            <a:r>
              <a:rPr lang="de-DE" sz="1400" dirty="0"/>
              <a:t>: Kino Karte im Internet bestellt – an der Kasse abgeholt nach Angabe der Pers. Daten und vorzeigen bei Ordner</a:t>
            </a:r>
          </a:p>
        </p:txBody>
      </p:sp>
    </p:spTree>
    <p:extLst>
      <p:ext uri="{BB962C8B-B14F-4D97-AF65-F5344CB8AC3E}">
        <p14:creationId xmlns:p14="http://schemas.microsoft.com/office/powerpoint/2010/main" val="307400289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290881"/>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831544"/>
          </a:xfrm>
          <a:prstGeom prst="rect">
            <a:avLst/>
          </a:prstGeom>
        </p:spPr>
        <p:txBody>
          <a:bodyPr wrap="square">
            <a:spAutoFit/>
          </a:bodyPr>
          <a:lstStyle/>
          <a:p>
            <a:r>
              <a:rPr lang="en-GB" sz="2000" b="1"/>
              <a:t>Security+ (SEC+) Inhalt II</a:t>
            </a:r>
          </a:p>
          <a:p>
            <a:pPr marL="457200" indent="-457200">
              <a:buFont typeface="+mj-lt"/>
              <a:buAutoNum type="arabicPeriod"/>
            </a:pPr>
            <a:endParaRPr lang="de-DE" b="1"/>
          </a:p>
          <a:p>
            <a:pPr marL="457200" indent="-457200">
              <a:buFont typeface="+mj-lt"/>
              <a:buAutoNum type="arabicPeriod" startAt="19"/>
            </a:pPr>
            <a:r>
              <a:rPr lang="de-DE" sz="2000" b="1"/>
              <a:t>Authentifizierung</a:t>
            </a:r>
          </a:p>
          <a:p>
            <a:pPr marL="457200" indent="-457200">
              <a:buFont typeface="+mj-lt"/>
              <a:buAutoNum type="arabicPeriod" startAt="19"/>
            </a:pPr>
            <a:endParaRPr lang="de-DE" sz="2000" b="1"/>
          </a:p>
          <a:p>
            <a:pPr marL="457200" indent="-457200">
              <a:buFont typeface="+mj-lt"/>
              <a:buAutoNum type="arabicPeriod" startAt="19"/>
            </a:pPr>
            <a:endParaRPr lang="de-DE" sz="2000" b="1"/>
          </a:p>
          <a:p>
            <a:pPr marL="457200" indent="-457200">
              <a:buFont typeface="+mj-lt"/>
              <a:buAutoNum type="arabicPeriod" startAt="19"/>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C6C77309-8F46-4C89-B8F4-DE53AEBBBB29}"/>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5" name="Rechteck 4">
            <a:extLst>
              <a:ext uri="{FF2B5EF4-FFF2-40B4-BE49-F238E27FC236}">
                <a16:creationId xmlns:a16="http://schemas.microsoft.com/office/drawing/2014/main" id="{DC3D298C-1AB8-4A79-95DC-8FC0BA0A1595}"/>
              </a:ext>
            </a:extLst>
          </p:cNvPr>
          <p:cNvSpPr/>
          <p:nvPr/>
        </p:nvSpPr>
        <p:spPr>
          <a:xfrm>
            <a:off x="834447" y="2746509"/>
            <a:ext cx="5346700" cy="2674002"/>
          </a:xfrm>
          <a:prstGeom prst="rect">
            <a:avLst/>
          </a:prstGeom>
        </p:spPr>
        <p:txBody>
          <a:bodyPr>
            <a:spAutoFit/>
          </a:bodyPr>
          <a:lstStyle/>
          <a:p>
            <a:pPr marL="342900" lvl="0" indent="-342900">
              <a:spcBef>
                <a:spcPts val="45"/>
              </a:spcBef>
              <a:spcAft>
                <a:spcPts val="0"/>
              </a:spcAft>
              <a:buSzPts val="1200"/>
              <a:buFont typeface="Symbol" panose="05050102010706020507" pitchFamily="18" charset="2"/>
              <a:buChar char=""/>
              <a:tabLst>
                <a:tab pos="509905" algn="l"/>
              </a:tabLst>
            </a:pPr>
            <a:r>
              <a:rPr lang="en-US" sz="1200" b="1" spc="-5" dirty="0">
                <a:latin typeface="Calibri" panose="020F0502020204030204" pitchFamily="34" charset="0"/>
                <a:ea typeface="Symbol" panose="05050102010706020507" pitchFamily="18" charset="2"/>
                <a:cs typeface="Times New Roman" panose="02020603050405020304" pitchFamily="18" charset="0"/>
              </a:rPr>
              <a:t>Fernzugriffsdienste</a:t>
            </a:r>
            <a:endParaRPr lang="de-DE" sz="1200" b="1" dirty="0">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0"/>
              </a:lnSpc>
              <a:spcBef>
                <a:spcPts val="45"/>
              </a:spcBef>
              <a:spcAft>
                <a:spcPts val="0"/>
              </a:spcAft>
              <a:buSzPts val="1200"/>
              <a:buFont typeface="Courier New" panose="02070309020205020404" pitchFamily="49" charset="0"/>
              <a:buChar char="o"/>
              <a:tabLst>
                <a:tab pos="967105" algn="l"/>
              </a:tabLst>
            </a:pPr>
            <a:r>
              <a:rPr lang="en-US" sz="1200" b="1" spc="-5" dirty="0">
                <a:latin typeface="Calibri" panose="020F0502020204030204" pitchFamily="34" charset="0"/>
                <a:ea typeface="Courier New" panose="02070309020205020404" pitchFamily="49" charset="0"/>
                <a:cs typeface="Times New Roman" panose="02020603050405020304" pitchFamily="18" charset="0"/>
              </a:rPr>
              <a:t>Passwort-Authentifizierungsprotokoll</a:t>
            </a:r>
            <a:r>
              <a:rPr lang="en-US" sz="1200" b="1" spc="-160" dirty="0">
                <a:latin typeface="Calibri" panose="020F0502020204030204" pitchFamily="34" charset="0"/>
                <a:ea typeface="Courier New" panose="02070309020205020404" pitchFamily="49" charset="0"/>
                <a:cs typeface="Times New Roman" panose="02020603050405020304" pitchFamily="18" charset="0"/>
              </a:rPr>
              <a:t> </a:t>
            </a:r>
            <a:r>
              <a:rPr lang="en-US" sz="1200" b="1" spc="-5" dirty="0">
                <a:latin typeface="Calibri" panose="020F0502020204030204" pitchFamily="34" charset="0"/>
                <a:ea typeface="Courier New" panose="02070309020205020404" pitchFamily="49" charset="0"/>
                <a:cs typeface="Times New Roman" panose="02020603050405020304" pitchFamily="18" charset="0"/>
              </a:rPr>
              <a:t>(PAP)</a:t>
            </a:r>
            <a:endParaRPr lang="de-DE" sz="1100" dirty="0">
              <a:latin typeface="Calibri" panose="020F0502020204030204" pitchFamily="34" charset="0"/>
              <a:ea typeface="Courier New" panose="02070309020205020404" pitchFamily="49" charset="0"/>
              <a:cs typeface="Times New Roman" panose="02020603050405020304" pitchFamily="18" charset="0"/>
            </a:endParaRPr>
          </a:p>
          <a:p>
            <a:pPr marL="1143000" marR="411480" lvl="2" indent="-228600">
              <a:lnSpc>
                <a:spcPct val="98000"/>
              </a:lnSpc>
              <a:spcAft>
                <a:spcPts val="0"/>
              </a:spcAft>
              <a:buSzPts val="1200"/>
              <a:buFont typeface="Microsoft Sans Serif" panose="020B0604020202020204" pitchFamily="34" charset="0"/>
              <a:buChar char="▪"/>
              <a:tabLst>
                <a:tab pos="1424305" algn="l"/>
              </a:tabLst>
            </a:pPr>
            <a:r>
              <a:rPr lang="en-US" sz="1200" dirty="0">
                <a:latin typeface="Calibri" panose="020F0502020204030204" pitchFamily="34" charset="0"/>
                <a:ea typeface="Microsoft Sans Serif" panose="020B0604020202020204" pitchFamily="34" charset="0"/>
                <a:cs typeface="Times New Roman" panose="02020603050405020304" pitchFamily="18" charset="0"/>
              </a:rPr>
              <a:t>Wird</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zur</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Authentifizierung</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verwendet,</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gilt</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aber</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nicht</a:t>
            </a:r>
            <a:r>
              <a:rPr lang="en-US"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als</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sicher,</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da</a:t>
            </a:r>
            <a:r>
              <a:rPr lang="en-US" sz="1200" spc="215" dirty="0">
                <a:latin typeface="Times New Roman" panose="02020603050405020304" pitchFamily="18"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es</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die</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Anmeldedaten</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unverschlüsselt</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(im</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Klartext)</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überträgt</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65"/>
              </a:spcBef>
              <a:spcAft>
                <a:spcPts val="0"/>
              </a:spcAft>
              <a:buSzPts val="1200"/>
              <a:buFont typeface="Courier New" panose="02070309020205020404" pitchFamily="49" charset="0"/>
              <a:buChar char="o"/>
              <a:tabLst>
                <a:tab pos="967105" algn="l"/>
              </a:tabLst>
            </a:pPr>
            <a:r>
              <a:rPr lang="en-US" sz="1200" b="1" spc="-5" dirty="0">
                <a:latin typeface="Calibri" panose="020F0502020204030204" pitchFamily="34" charset="0"/>
                <a:ea typeface="Courier New" panose="02070309020205020404" pitchFamily="49" charset="0"/>
                <a:cs typeface="Times New Roman" panose="02020603050405020304" pitchFamily="18" charset="0"/>
              </a:rPr>
              <a:t>Challenge</a:t>
            </a:r>
            <a:r>
              <a:rPr lang="en-US" sz="1200" b="1" spc="-55" dirty="0">
                <a:latin typeface="Calibri" panose="020F0502020204030204" pitchFamily="34" charset="0"/>
                <a:ea typeface="Courier New" panose="02070309020205020404" pitchFamily="49" charset="0"/>
                <a:cs typeface="Times New Roman" panose="02020603050405020304" pitchFamily="18" charset="0"/>
              </a:rPr>
              <a:t> </a:t>
            </a:r>
            <a:r>
              <a:rPr lang="en-US" sz="1200" b="1" spc="-5" dirty="0">
                <a:latin typeface="Calibri" panose="020F0502020204030204" pitchFamily="34" charset="0"/>
                <a:ea typeface="Courier New" panose="02070309020205020404" pitchFamily="49" charset="0"/>
                <a:cs typeface="Times New Roman" panose="02020603050405020304" pitchFamily="18" charset="0"/>
              </a:rPr>
              <a:t>Handshake</a:t>
            </a:r>
            <a:r>
              <a:rPr lang="en-US" sz="1200" b="1" spc="-50" dirty="0">
                <a:latin typeface="Calibri" panose="020F0502020204030204" pitchFamily="34" charset="0"/>
                <a:ea typeface="Courier New" panose="02070309020205020404" pitchFamily="49" charset="0"/>
                <a:cs typeface="Times New Roman" panose="02020603050405020304" pitchFamily="18" charset="0"/>
              </a:rPr>
              <a:t> </a:t>
            </a:r>
            <a:r>
              <a:rPr lang="en-US" sz="1200" b="1" spc="-5" dirty="0">
                <a:latin typeface="Calibri" panose="020F0502020204030204" pitchFamily="34" charset="0"/>
                <a:ea typeface="Courier New" panose="02070309020205020404" pitchFamily="49" charset="0"/>
                <a:cs typeface="Times New Roman" panose="02020603050405020304" pitchFamily="18" charset="0"/>
              </a:rPr>
              <a:t>Authentication</a:t>
            </a:r>
            <a:r>
              <a:rPr lang="en-US" sz="1200" b="1" spc="-40" dirty="0">
                <a:latin typeface="Calibri" panose="020F0502020204030204" pitchFamily="34" charset="0"/>
                <a:ea typeface="Courier New" panose="02070309020205020404" pitchFamily="49" charset="0"/>
                <a:cs typeface="Times New Roman" panose="02020603050405020304" pitchFamily="18" charset="0"/>
              </a:rPr>
              <a:t> </a:t>
            </a:r>
            <a:r>
              <a:rPr lang="en-US" sz="1200" b="1" spc="-5" dirty="0">
                <a:latin typeface="Calibri" panose="020F0502020204030204" pitchFamily="34" charset="0"/>
                <a:ea typeface="Courier New" panose="02070309020205020404" pitchFamily="49" charset="0"/>
                <a:cs typeface="Times New Roman" panose="02020603050405020304" pitchFamily="18" charset="0"/>
              </a:rPr>
              <a:t>Protocol</a:t>
            </a:r>
            <a:r>
              <a:rPr lang="en-US" sz="1200" b="1" spc="-50" dirty="0">
                <a:latin typeface="Calibri" panose="020F0502020204030204" pitchFamily="34" charset="0"/>
                <a:ea typeface="Courier New" panose="02070309020205020404" pitchFamily="49" charset="0"/>
                <a:cs typeface="Times New Roman" panose="02020603050405020304" pitchFamily="18" charset="0"/>
              </a:rPr>
              <a:t> </a:t>
            </a:r>
            <a:r>
              <a:rPr lang="en-US" sz="1200" b="1" dirty="0">
                <a:latin typeface="Calibri" panose="020F0502020204030204" pitchFamily="34" charset="0"/>
                <a:ea typeface="Courier New" panose="02070309020205020404" pitchFamily="49" charset="0"/>
                <a:cs typeface="Times New Roman" panose="02020603050405020304" pitchFamily="18" charset="0"/>
              </a:rPr>
              <a:t>(CHAP)</a:t>
            </a:r>
            <a:endParaRPr lang="de-DE" sz="1200" b="1" dirty="0">
              <a:latin typeface="Calibri" panose="020F0502020204030204" pitchFamily="34" charset="0"/>
              <a:ea typeface="Courier New" panose="02070309020205020404" pitchFamily="49" charset="0"/>
              <a:cs typeface="Times New Roman" panose="02020603050405020304" pitchFamily="18" charset="0"/>
            </a:endParaRPr>
          </a:p>
          <a:p>
            <a:pPr marL="1143000" marR="149225" lvl="2" indent="-228600">
              <a:lnSpc>
                <a:spcPct val="99000"/>
              </a:lnSpc>
              <a:spcAft>
                <a:spcPts val="0"/>
              </a:spcAft>
              <a:buSzPts val="1200"/>
              <a:buFont typeface="Microsoft Sans Serif" panose="020B0604020202020204" pitchFamily="34" charset="0"/>
              <a:buChar char="▪"/>
              <a:tabLst>
                <a:tab pos="1424305" algn="l"/>
              </a:tabLst>
            </a:pPr>
            <a:r>
              <a:rPr lang="en-US" sz="1200" dirty="0">
                <a:latin typeface="Calibri" panose="020F0502020204030204" pitchFamily="34" charset="0"/>
                <a:ea typeface="Microsoft Sans Serif" panose="020B0604020202020204" pitchFamily="34" charset="0"/>
                <a:cs typeface="Times New Roman" panose="02020603050405020304" pitchFamily="18" charset="0"/>
              </a:rPr>
              <a:t>Wird</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zur</a:t>
            </a:r>
            <a:r>
              <a:rPr lang="en-US"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Authentifizierung</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verwendet,</a:t>
            </a:r>
            <a:r>
              <a:rPr lang="en-US"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indem</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das</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Kennwort</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des</a:t>
            </a:r>
            <a:r>
              <a:rPr lang="en-US" sz="1200" spc="225" dirty="0">
                <a:latin typeface="Times New Roman" panose="02020603050405020304" pitchFamily="18"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Benutzers</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zur</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Verschlüsselung</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einer</a:t>
            </a:r>
            <a:r>
              <a:rPr lang="en-US"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Challenge-String</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aus</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Zufallszahlen</a:t>
            </a:r>
            <a:r>
              <a:rPr lang="en-US" sz="1200" spc="365" dirty="0">
                <a:latin typeface="Times New Roman" panose="02020603050405020304" pitchFamily="18"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verwendet</a:t>
            </a:r>
            <a:r>
              <a:rPr lang="en-US" sz="1200" spc="-6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wird</a:t>
            </a:r>
          </a:p>
          <a:p>
            <a:pPr marL="1143000" marR="149225" lvl="2" indent="-228600">
              <a:lnSpc>
                <a:spcPct val="99000"/>
              </a:lnSpc>
              <a:spcAft>
                <a:spcPts val="0"/>
              </a:spcAft>
              <a:buSzPts val="1200"/>
              <a:buFont typeface="Microsoft Sans Serif" panose="020B0604020202020204" pitchFamily="34" charset="0"/>
              <a:buChar char="▪"/>
              <a:tabLst>
                <a:tab pos="1424305" algn="l"/>
              </a:tabLst>
            </a:pPr>
            <a:r>
              <a:rPr lang="de-DE" sz="1200" dirty="0">
                <a:latin typeface="Calibri" panose="020F0502020204030204" pitchFamily="34" charset="0"/>
                <a:ea typeface="Microsoft Sans Serif" panose="020B0604020202020204" pitchFamily="34" charset="0"/>
                <a:cs typeface="Times New Roman" panose="02020603050405020304" pitchFamily="18" charset="0"/>
              </a:rPr>
              <a:t>▪	Microsofts Version von CHAP ist MS-CHAP</a:t>
            </a:r>
          </a:p>
          <a:p>
            <a:pPr marL="1143000" marR="149225" lvl="2" indent="-228600">
              <a:lnSpc>
                <a:spcPct val="99000"/>
              </a:lnSpc>
              <a:spcAft>
                <a:spcPts val="0"/>
              </a:spcAft>
              <a:buSzPts val="1200"/>
              <a:buFont typeface="Microsoft Sans Serif" panose="020B0604020202020204" pitchFamily="34" charset="0"/>
              <a:buChar char="▪"/>
              <a:tabLst>
                <a:tab pos="1424305" algn="l"/>
              </a:tabLst>
            </a:pP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1143000" marR="149225" lvl="2" indent="-228600">
              <a:lnSpc>
                <a:spcPct val="99000"/>
              </a:lnSpc>
              <a:spcAft>
                <a:spcPts val="0"/>
              </a:spcAft>
              <a:buSzPts val="1200"/>
              <a:buFont typeface="Microsoft Sans Serif" panose="020B0604020202020204" pitchFamily="34" charset="0"/>
              <a:buChar char="▪"/>
              <a:tabLst>
                <a:tab pos="1424305" algn="l"/>
              </a:tabLst>
            </a:pPr>
            <a:r>
              <a:rPr lang="de-DE" sz="1200" dirty="0">
                <a:latin typeface="Calibri" panose="020F0502020204030204" pitchFamily="34" charset="0"/>
                <a:ea typeface="Microsoft Sans Serif" panose="020B0604020202020204" pitchFamily="34" charset="0"/>
                <a:cs typeface="Times New Roman" panose="02020603050405020304" pitchFamily="18" charset="0"/>
              </a:rPr>
              <a:t>o	PAP und CHAP werden meist bei der Einwahl verwendet</a:t>
            </a:r>
          </a:p>
          <a:p>
            <a:pPr marL="1143000" marR="149225" lvl="2" indent="-228600">
              <a:lnSpc>
                <a:spcPct val="99000"/>
              </a:lnSpc>
              <a:spcAft>
                <a:spcPts val="0"/>
              </a:spcAft>
              <a:buSzPts val="1200"/>
              <a:buFont typeface="Microsoft Sans Serif" panose="020B0604020202020204" pitchFamily="34" charset="0"/>
              <a:buChar char="▪"/>
              <a:tabLst>
                <a:tab pos="1424305" algn="l"/>
              </a:tabLst>
            </a:pP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a:spcBef>
                <a:spcPts val="45"/>
              </a:spcBef>
            </a:pPr>
            <a:r>
              <a:rPr lang="en-US" sz="1150" dirty="0">
                <a:latin typeface="Calibri" panose="020F0502020204030204" pitchFamily="34" charset="0"/>
                <a:ea typeface="Calibri" panose="020F0502020204030204" pitchFamily="34" charset="0"/>
                <a:cs typeface="Calibri" panose="020F0502020204030204" pitchFamily="34" charset="0"/>
              </a:rPr>
              <a:t> </a:t>
            </a:r>
            <a:endParaRPr lang="de-DE"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Grafik 9">
            <a:extLst>
              <a:ext uri="{FF2B5EF4-FFF2-40B4-BE49-F238E27FC236}">
                <a16:creationId xmlns:a16="http://schemas.microsoft.com/office/drawing/2014/main" id="{C2B5071F-D106-41F5-99D2-8DAEB02C51AF}"/>
              </a:ext>
            </a:extLst>
          </p:cNvPr>
          <p:cNvPicPr>
            <a:picLocks noChangeAspect="1"/>
          </p:cNvPicPr>
          <p:nvPr/>
        </p:nvPicPr>
        <p:blipFill>
          <a:blip r:embed="rId4"/>
          <a:stretch>
            <a:fillRect/>
          </a:stretch>
        </p:blipFill>
        <p:spPr>
          <a:xfrm>
            <a:off x="6558394" y="1659321"/>
            <a:ext cx="3036071" cy="2182557"/>
          </a:xfrm>
          <a:prstGeom prst="rect">
            <a:avLst/>
          </a:prstGeom>
        </p:spPr>
      </p:pic>
    </p:spTree>
    <p:extLst>
      <p:ext uri="{BB962C8B-B14F-4D97-AF65-F5344CB8AC3E}">
        <p14:creationId xmlns:p14="http://schemas.microsoft.com/office/powerpoint/2010/main" val="386966357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290881"/>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dirty="0"/>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dirty="0">
                <a:solidFill>
                  <a:schemeClr val="bg1"/>
                </a:solidFill>
              </a:rPr>
              <a:t>CompTIA</a:t>
            </a:r>
            <a:r>
              <a:rPr lang="de-DE" sz="1050" b="1" dirty="0">
                <a:solidFill>
                  <a:schemeClr val="bg1"/>
                </a:solidFill>
              </a:rPr>
              <a:t>©</a:t>
            </a:r>
            <a:r>
              <a:rPr lang="de-DE" sz="2400" b="1" dirty="0">
                <a:solidFill>
                  <a:schemeClr val="bg1"/>
                </a:solidFill>
              </a:rPr>
              <a:t>  </a:t>
            </a:r>
            <a:r>
              <a:rPr lang="de-DE" sz="2400" b="1" dirty="0">
                <a:solidFill>
                  <a:schemeClr val="bg1"/>
                </a:solidFill>
                <a:cs typeface="Arial"/>
              </a:rPr>
              <a:t>Security + Prüfungsvorbereitung</a:t>
            </a:r>
            <a:endParaRPr lang="de-DE" sz="2400" dirty="0">
              <a:solidFill>
                <a:schemeClr val="bg1"/>
              </a:solidFill>
              <a:cs typeface="Arial"/>
            </a:endParaRPr>
          </a:p>
        </p:txBody>
      </p:sp>
      <p:sp>
        <p:nvSpPr>
          <p:cNvPr id="7" name="Rechteck 6"/>
          <p:cNvSpPr/>
          <p:nvPr/>
        </p:nvSpPr>
        <p:spPr>
          <a:xfrm>
            <a:off x="666635" y="1330737"/>
            <a:ext cx="8032865" cy="2831544"/>
          </a:xfrm>
          <a:prstGeom prst="rect">
            <a:avLst/>
          </a:prstGeom>
        </p:spPr>
        <p:txBody>
          <a:bodyPr wrap="square">
            <a:spAutoFit/>
          </a:bodyPr>
          <a:lstStyle/>
          <a:p>
            <a:r>
              <a:rPr lang="en-GB" sz="2000" b="1" dirty="0"/>
              <a:t>Security+ (SEC+) </a:t>
            </a:r>
            <a:r>
              <a:rPr lang="en-GB" sz="2000" b="1" dirty="0" err="1"/>
              <a:t>Inhalt</a:t>
            </a:r>
            <a:r>
              <a:rPr lang="en-GB" sz="2000" b="1" dirty="0"/>
              <a:t> II</a:t>
            </a:r>
          </a:p>
          <a:p>
            <a:pPr marL="457200" indent="-457200">
              <a:buFont typeface="+mj-lt"/>
              <a:buAutoNum type="arabicPeriod"/>
            </a:pPr>
            <a:endParaRPr lang="de-DE" b="1" dirty="0"/>
          </a:p>
          <a:p>
            <a:pPr marL="457200" indent="-457200">
              <a:buFont typeface="+mj-lt"/>
              <a:buAutoNum type="arabicPeriod" startAt="19"/>
            </a:pPr>
            <a:r>
              <a:rPr lang="de-DE" sz="2000" b="1" dirty="0"/>
              <a:t>Authentifizierung</a:t>
            </a:r>
          </a:p>
          <a:p>
            <a:pPr marL="457200" indent="-457200">
              <a:buFont typeface="+mj-lt"/>
              <a:buAutoNum type="arabicPeriod" startAt="19"/>
            </a:pPr>
            <a:endParaRPr lang="de-DE" sz="2000" b="1" dirty="0"/>
          </a:p>
          <a:p>
            <a:pPr marL="457200" indent="-457200">
              <a:buFont typeface="+mj-lt"/>
              <a:buAutoNum type="arabicPeriod" startAt="19"/>
            </a:pPr>
            <a:endParaRPr lang="de-DE" sz="2000" b="1" dirty="0"/>
          </a:p>
          <a:p>
            <a:pPr marL="457200" indent="-457200">
              <a:buFont typeface="+mj-lt"/>
              <a:buAutoNum type="arabicPeriod" startAt="19"/>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C6C77309-8F46-4C89-B8F4-DE53AEBBBB29}"/>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333C0F1D-2B22-4BE7-9F63-A0F706DFD137}"/>
              </a:ext>
            </a:extLst>
          </p:cNvPr>
          <p:cNvPicPr>
            <a:picLocks noChangeAspect="1"/>
          </p:cNvPicPr>
          <p:nvPr/>
        </p:nvPicPr>
        <p:blipFill>
          <a:blip r:embed="rId4"/>
          <a:stretch>
            <a:fillRect/>
          </a:stretch>
        </p:blipFill>
        <p:spPr>
          <a:xfrm>
            <a:off x="5803900" y="1358404"/>
            <a:ext cx="4261473" cy="2572735"/>
          </a:xfrm>
          <a:prstGeom prst="rect">
            <a:avLst/>
          </a:prstGeom>
        </p:spPr>
      </p:pic>
      <p:sp>
        <p:nvSpPr>
          <p:cNvPr id="4" name="Rechteck 3">
            <a:extLst>
              <a:ext uri="{FF2B5EF4-FFF2-40B4-BE49-F238E27FC236}">
                <a16:creationId xmlns:a16="http://schemas.microsoft.com/office/drawing/2014/main" id="{129C9CEE-9CF9-4ED1-808B-1415A82C3660}"/>
              </a:ext>
            </a:extLst>
          </p:cNvPr>
          <p:cNvSpPr/>
          <p:nvPr/>
        </p:nvSpPr>
        <p:spPr>
          <a:xfrm>
            <a:off x="666357" y="2395028"/>
            <a:ext cx="5346700" cy="1385251"/>
          </a:xfrm>
          <a:prstGeom prst="rect">
            <a:avLst/>
          </a:prstGeom>
        </p:spPr>
        <p:txBody>
          <a:bodyPr>
            <a:spAutoFit/>
          </a:bodyPr>
          <a:lstStyle/>
          <a:p>
            <a:pPr marL="342900" lvl="0" indent="-342900">
              <a:spcBef>
                <a:spcPts val="275"/>
              </a:spcBef>
              <a:spcAft>
                <a:spcPts val="0"/>
              </a:spcAft>
              <a:buSzPts val="1200"/>
              <a:buFont typeface="Symbol" panose="05050102010706020507" pitchFamily="18" charset="2"/>
              <a:buChar char=""/>
              <a:tabLst>
                <a:tab pos="509905" algn="l"/>
              </a:tabLst>
            </a:pPr>
            <a:r>
              <a:rPr lang="en-US" sz="1200" b="1" spc="-5">
                <a:latin typeface="Calibri" panose="020F0502020204030204" pitchFamily="34" charset="0"/>
                <a:ea typeface="Symbol" panose="05050102010706020507" pitchFamily="18" charset="2"/>
                <a:cs typeface="Times New Roman" panose="02020603050405020304" pitchFamily="18" charset="0"/>
              </a:rPr>
              <a:t>VPN</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65"/>
              </a:lnSpc>
              <a:spcBef>
                <a:spcPts val="45"/>
              </a:spcBef>
              <a:spcAft>
                <a:spcPts val="0"/>
              </a:spcAft>
              <a:buSzPts val="1200"/>
              <a:buFont typeface="Courier New" panose="02070309020205020404" pitchFamily="49" charset="0"/>
              <a:buChar char="o"/>
              <a:tabLst>
                <a:tab pos="9671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Virtuelles</a:t>
            </a:r>
            <a:r>
              <a:rPr lang="de-DE" sz="1200" b="1" spc="-2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Privates</a:t>
            </a:r>
            <a:r>
              <a:rPr lang="de-DE" sz="1200" b="1" spc="-2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Netzwerk</a:t>
            </a:r>
            <a:r>
              <a:rPr lang="de-DE" sz="1200" b="1" spc="-2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(VPN)</a:t>
            </a:r>
            <a:endParaRPr lang="de-DE" sz="1100" noProof="1">
              <a:latin typeface="Calibri" panose="020F0502020204030204" pitchFamily="34" charset="0"/>
              <a:ea typeface="Courier New" panose="02070309020205020404" pitchFamily="49" charset="0"/>
              <a:cs typeface="Times New Roman" panose="02020603050405020304" pitchFamily="18" charset="0"/>
            </a:endParaRPr>
          </a:p>
          <a:p>
            <a:pPr marL="1143000" marR="725805" lvl="2" indent="-228600">
              <a:lnSpc>
                <a:spcPct val="99000"/>
              </a:lnSpc>
              <a:spcAft>
                <a:spcPts val="0"/>
              </a:spcAft>
              <a:buSzPts val="1200"/>
              <a:buFont typeface="Microsoft Sans Serif" panose="020B0604020202020204" pitchFamily="34" charset="0"/>
              <a:buChar char="▪"/>
              <a:tabLst>
                <a:tab pos="14243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Ermöglicht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es</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Endbenutzern,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Tunnel</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über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nicht</a:t>
            </a:r>
            <a:r>
              <a:rPr lang="de-DE" sz="1200" spc="19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vertrauenswürdiges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Netzwerk</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erstellen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sichere</a:t>
            </a:r>
            <a:r>
              <a:rPr lang="de-DE" sz="1200" spc="28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Remote-Verbindung</a:t>
            </a:r>
            <a:r>
              <a:rPr lang="de-DE" sz="1200" spc="-5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zurück</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in</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Unternehmensnetzwerk</a:t>
            </a:r>
            <a:r>
              <a:rPr lang="de-DE" sz="1200" spc="27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herzustellen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424305" algn="l"/>
              </a:tabLst>
            </a:pP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Client-to-Site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VPN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Remote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Access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VPN</a:t>
            </a:r>
            <a:endParaRPr lang="de-DE" sz="1200" noProof="1">
              <a:effectLst/>
              <a:latin typeface="Calibri" panose="020F0502020204030204" pitchFamily="34" charset="0"/>
              <a:ea typeface="Microsoft Sans Serif" panose="020B0604020202020204" pitchFamily="34" charset="0"/>
              <a:cs typeface="Times New Roman" panose="02020603050405020304" pitchFamily="18" charset="0"/>
            </a:endParaRPr>
          </a:p>
        </p:txBody>
      </p:sp>
      <p:sp>
        <p:nvSpPr>
          <p:cNvPr id="11" name="Rechteck 10">
            <a:extLst>
              <a:ext uri="{FF2B5EF4-FFF2-40B4-BE49-F238E27FC236}">
                <a16:creationId xmlns:a16="http://schemas.microsoft.com/office/drawing/2014/main" id="{ABF7A08E-7AA0-4495-A45D-AFBDED8EC56D}"/>
              </a:ext>
            </a:extLst>
          </p:cNvPr>
          <p:cNvSpPr/>
          <p:nvPr/>
        </p:nvSpPr>
        <p:spPr>
          <a:xfrm>
            <a:off x="716003" y="3846690"/>
            <a:ext cx="9005225" cy="1576201"/>
          </a:xfrm>
          <a:prstGeom prst="rect">
            <a:avLst/>
          </a:prstGeom>
        </p:spPr>
        <p:txBody>
          <a:bodyPr wrap="square">
            <a:spAutoFit/>
          </a:bodyPr>
          <a:lstStyle/>
          <a:p>
            <a:pPr marL="742950" lvl="1" indent="-285750">
              <a:lnSpc>
                <a:spcPts val="1470"/>
              </a:lnSpc>
              <a:spcBef>
                <a:spcPts val="45"/>
              </a:spcBef>
              <a:spcAft>
                <a:spcPts val="0"/>
              </a:spcAft>
              <a:buSzPts val="1200"/>
              <a:buFont typeface="Courier New" panose="02070309020205020404" pitchFamily="49" charset="0"/>
              <a:buChar char="o"/>
              <a:tabLst>
                <a:tab pos="9671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VPN-Konzentrator</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35"/>
              </a:lnSpc>
              <a:buSzPts val="1200"/>
              <a:buFont typeface="Microsoft Sans Serif" panose="020B0604020202020204" pitchFamily="34" charset="0"/>
              <a:buChar char="▪"/>
              <a:tabLst>
                <a:tab pos="14243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Spezialisiertes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Hardware-Gerät,</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Hunderte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von gleichzeitigen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VPN-</a:t>
            </a:r>
          </a:p>
          <a:p>
            <a:pPr marL="1423670" indent="-228600"/>
            <a:r>
              <a:rPr lang="de-DE" sz="1200" spc="-5" noProof="1">
                <a:latin typeface="Calibri" panose="020F0502020204030204" pitchFamily="34" charset="0"/>
                <a:ea typeface="Calibri" panose="020F0502020204030204" pitchFamily="34" charset="0"/>
                <a:cs typeface="Times New Roman" panose="02020603050405020304" pitchFamily="18" charset="0"/>
              </a:rPr>
              <a:t>Verbindungen</a:t>
            </a:r>
            <a:r>
              <a:rPr lang="de-DE" sz="1200" spc="-3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für</a:t>
            </a:r>
            <a:r>
              <a:rPr lang="de-DE" sz="1200" spc="-4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Remote-Mitarbeiter</a:t>
            </a:r>
            <a:r>
              <a:rPr lang="de-DE" sz="1200" spc="-3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ermöglicht</a:t>
            </a:r>
            <a:endParaRPr lang="de-DE" sz="1200" noProof="1">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ts val="1470"/>
              </a:lnSpc>
              <a:spcBef>
                <a:spcPts val="35"/>
              </a:spcBef>
              <a:spcAft>
                <a:spcPts val="0"/>
              </a:spcAft>
              <a:buSzPts val="1200"/>
              <a:buFont typeface="Courier New" panose="02070309020205020404" pitchFamily="49" charset="0"/>
              <a:buChar char="o"/>
              <a:tabLst>
                <a:tab pos="9671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Split-Tunneling</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201295" lvl="2" indent="-228600">
              <a:lnSpc>
                <a:spcPct val="99000"/>
              </a:lnSpc>
              <a:spcAft>
                <a:spcPts val="0"/>
              </a:spcAft>
              <a:buSzPts val="1200"/>
              <a:buFont typeface="Microsoft Sans Serif" panose="020B0604020202020204" pitchFamily="34" charset="0"/>
              <a:buChar char="▪"/>
              <a:tabLst>
                <a:tab pos="14243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Rechner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Remote-Mitarbeiters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leitet</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internen</a:t>
            </a:r>
            <a:r>
              <a:rPr lang="de-DE" sz="1200" spc="28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Datenverkehr</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über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VPN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externen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Datenverkehr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jedoch</a:t>
            </a:r>
            <a:r>
              <a:rPr lang="de-DE" sz="1200" spc="260"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über</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eigene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Internetverbindung</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464185" lvl="2" indent="-228600">
              <a:spcAft>
                <a:spcPts val="0"/>
              </a:spcAft>
              <a:buSzPts val="1200"/>
              <a:buFont typeface="Microsoft Sans Serif" panose="020B0604020202020204" pitchFamily="34" charset="0"/>
              <a:buChar char="▪"/>
              <a:tabLst>
                <a:tab pos="14243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Verhindern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Sie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Split-Tunneling</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durch</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richtige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Konfiguration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36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Netzwerksegmentierung</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a:spcBef>
                <a:spcPts val="10"/>
              </a:spcBef>
            </a:pPr>
            <a:r>
              <a:rPr lang="en-US" sz="1200">
                <a:latin typeface="Calibri" panose="020F0502020204030204" pitchFamily="34" charset="0"/>
                <a:ea typeface="Calibri" panose="020F0502020204030204" pitchFamily="34" charset="0"/>
                <a:cs typeface="Calibri" panose="020F0502020204030204" pitchFamily="34" charset="0"/>
              </a:rPr>
              <a:t> </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4621582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290881"/>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831544"/>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indent="-457200">
              <a:buFont typeface="+mj-lt"/>
              <a:buAutoNum type="arabicPeriod" startAt="19"/>
            </a:pPr>
            <a:r>
              <a:rPr lang="de-DE" sz="2000" b="1" dirty="0"/>
              <a:t>Authentifizierung</a:t>
            </a:r>
          </a:p>
          <a:p>
            <a:pPr marL="457200" indent="-457200">
              <a:buFont typeface="+mj-lt"/>
              <a:buAutoNum type="arabicPeriod" startAt="19"/>
            </a:pPr>
            <a:endParaRPr lang="de-DE" sz="2000" b="1" dirty="0"/>
          </a:p>
          <a:p>
            <a:pPr marL="457200" indent="-457200">
              <a:buFont typeface="+mj-lt"/>
              <a:buAutoNum type="arabicPeriod" startAt="19"/>
            </a:pPr>
            <a:endParaRPr lang="de-DE" sz="2000" b="1" dirty="0"/>
          </a:p>
          <a:p>
            <a:pPr marL="457200" indent="-457200">
              <a:buFont typeface="+mj-lt"/>
              <a:buAutoNum type="arabicPeriod" startAt="19"/>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C6C77309-8F46-4C89-B8F4-DE53AEBBBB29}"/>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5" name="Rechteck 4">
            <a:extLst>
              <a:ext uri="{FF2B5EF4-FFF2-40B4-BE49-F238E27FC236}">
                <a16:creationId xmlns:a16="http://schemas.microsoft.com/office/drawing/2014/main" id="{8A807A3E-08AA-4257-B456-63A093E96FF9}"/>
              </a:ext>
            </a:extLst>
          </p:cNvPr>
          <p:cNvSpPr/>
          <p:nvPr/>
        </p:nvSpPr>
        <p:spPr>
          <a:xfrm>
            <a:off x="666357" y="5111725"/>
            <a:ext cx="9005454" cy="1388970"/>
          </a:xfrm>
          <a:prstGeom prst="rect">
            <a:avLst/>
          </a:prstGeom>
        </p:spPr>
        <p:txBody>
          <a:bodyPr wrap="square">
            <a:spAutoFit/>
          </a:bodyPr>
          <a:lstStyle/>
          <a:p>
            <a:pPr marL="342900" lvl="0" indent="-342900">
              <a:spcBef>
                <a:spcPts val="45"/>
              </a:spcBef>
              <a:spcAft>
                <a:spcPts val="0"/>
              </a:spcAft>
              <a:buSzPts val="1200"/>
              <a:buFont typeface="Symbol" panose="05050102010706020507" pitchFamily="18" charset="2"/>
              <a:buChar char=""/>
              <a:tabLst>
                <a:tab pos="509905" algn="l"/>
              </a:tabLst>
            </a:pPr>
            <a:r>
              <a:rPr lang="en-US" sz="1200" b="1" spc="-5" dirty="0">
                <a:latin typeface="Calibri" panose="020F0502020204030204" pitchFamily="34" charset="0"/>
                <a:ea typeface="Symbol" panose="05050102010706020507" pitchFamily="18" charset="2"/>
                <a:cs typeface="Times New Roman" panose="02020603050405020304" pitchFamily="18" charset="0"/>
              </a:rPr>
              <a:t>RADIUS</a:t>
            </a:r>
            <a:r>
              <a:rPr lang="en-US" sz="1200" b="1" spc="-40" dirty="0">
                <a:latin typeface="Calibri" panose="020F0502020204030204" pitchFamily="34" charset="0"/>
                <a:ea typeface="Symbol" panose="05050102010706020507" pitchFamily="18" charset="2"/>
                <a:cs typeface="Times New Roman" panose="02020603050405020304" pitchFamily="18" charset="0"/>
              </a:rPr>
              <a:t> </a:t>
            </a:r>
            <a:r>
              <a:rPr lang="en-US" sz="1200" b="1" dirty="0">
                <a:latin typeface="Calibri" panose="020F0502020204030204" pitchFamily="34" charset="0"/>
                <a:ea typeface="Symbol" panose="05050102010706020507" pitchFamily="18" charset="2"/>
                <a:cs typeface="Times New Roman" panose="02020603050405020304" pitchFamily="18" charset="0"/>
              </a:rPr>
              <a:t>und</a:t>
            </a:r>
            <a:r>
              <a:rPr lang="en-US" sz="1200" b="1" spc="-40" dirty="0">
                <a:latin typeface="Calibri" panose="020F0502020204030204" pitchFamily="34" charset="0"/>
                <a:ea typeface="Symbol" panose="05050102010706020507" pitchFamily="18" charset="2"/>
                <a:cs typeface="Times New Roman" panose="02020603050405020304" pitchFamily="18" charset="0"/>
              </a:rPr>
              <a:t> </a:t>
            </a:r>
            <a:r>
              <a:rPr lang="en-US" sz="1200" b="1" spc="-5" dirty="0">
                <a:latin typeface="Calibri" panose="020F0502020204030204" pitchFamily="34" charset="0"/>
                <a:ea typeface="Symbol" panose="05050102010706020507" pitchFamily="18" charset="2"/>
                <a:cs typeface="Times New Roman" panose="02020603050405020304" pitchFamily="18" charset="0"/>
              </a:rPr>
              <a:t>TACACS+</a:t>
            </a:r>
            <a:endParaRPr lang="de-DE" sz="1200" b="1" dirty="0">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65"/>
              </a:lnSpc>
              <a:spcBef>
                <a:spcPts val="45"/>
              </a:spcBef>
              <a:spcAft>
                <a:spcPts val="0"/>
              </a:spcAft>
              <a:buSzPts val="1200"/>
              <a:buFont typeface="Courier New" panose="02070309020205020404" pitchFamily="49" charset="0"/>
              <a:buChar char="o"/>
              <a:tabLst>
                <a:tab pos="967105" algn="l"/>
              </a:tabLst>
            </a:pPr>
            <a:r>
              <a:rPr lang="en-US" sz="1200" b="1" spc="-5" dirty="0">
                <a:latin typeface="Calibri" panose="020F0502020204030204" pitchFamily="34" charset="0"/>
                <a:ea typeface="Courier New" panose="02070309020205020404" pitchFamily="49" charset="0"/>
                <a:cs typeface="Times New Roman" panose="02020603050405020304" pitchFamily="18" charset="0"/>
              </a:rPr>
              <a:t>Remote-</a:t>
            </a:r>
            <a:r>
              <a:rPr lang="en-US" sz="1200" b="1" spc="-5" dirty="0" err="1">
                <a:latin typeface="Calibri" panose="020F0502020204030204" pitchFamily="34" charset="0"/>
                <a:ea typeface="Courier New" panose="02070309020205020404" pitchFamily="49" charset="0"/>
                <a:cs typeface="Times New Roman" panose="02020603050405020304" pitchFamily="18" charset="0"/>
              </a:rPr>
              <a:t>Authentifizierungs</a:t>
            </a:r>
            <a:r>
              <a:rPr lang="en-US" sz="1200" b="1" spc="-5" dirty="0">
                <a:latin typeface="Calibri" panose="020F0502020204030204" pitchFamily="34" charset="0"/>
                <a:ea typeface="Courier New" panose="02070309020205020404" pitchFamily="49" charset="0"/>
                <a:cs typeface="Times New Roman" panose="02020603050405020304" pitchFamily="18" charset="0"/>
              </a:rPr>
              <a:t>-</a:t>
            </a:r>
            <a:r>
              <a:rPr lang="en-US" sz="1200" b="1" spc="-5" dirty="0" err="1">
                <a:latin typeface="Calibri" panose="020F0502020204030204" pitchFamily="34" charset="0"/>
                <a:ea typeface="Courier New" panose="02070309020205020404" pitchFamily="49" charset="0"/>
                <a:cs typeface="Times New Roman" panose="02020603050405020304" pitchFamily="18" charset="0"/>
              </a:rPr>
              <a:t>Einwahl-Benutzerdienst</a:t>
            </a:r>
            <a:r>
              <a:rPr lang="en-US" sz="1200" b="1" dirty="0">
                <a:latin typeface="Calibri" panose="020F0502020204030204" pitchFamily="34" charset="0"/>
                <a:ea typeface="Courier New" panose="02070309020205020404" pitchFamily="49" charset="0"/>
                <a:cs typeface="Times New Roman" panose="02020603050405020304" pitchFamily="18" charset="0"/>
              </a:rPr>
              <a:t>     </a:t>
            </a:r>
            <a:r>
              <a:rPr lang="en-US" sz="1200" b="1" spc="35" dirty="0">
                <a:latin typeface="Calibri" panose="020F0502020204030204" pitchFamily="34" charset="0"/>
                <a:ea typeface="Courier New" panose="02070309020205020404" pitchFamily="49" charset="0"/>
                <a:cs typeface="Times New Roman" panose="02020603050405020304" pitchFamily="18" charset="0"/>
              </a:rPr>
              <a:t> </a:t>
            </a:r>
            <a:r>
              <a:rPr lang="en-US" sz="1200" b="1" spc="-5" dirty="0">
                <a:latin typeface="Calibri" panose="020F0502020204030204" pitchFamily="34" charset="0"/>
                <a:ea typeface="Courier New" panose="02070309020205020404" pitchFamily="49" charset="0"/>
                <a:cs typeface="Times New Roman" panose="02020603050405020304" pitchFamily="18" charset="0"/>
              </a:rPr>
              <a:t>(RADIUS)</a:t>
            </a:r>
            <a:endParaRPr lang="de-DE" sz="1100" dirty="0">
              <a:latin typeface="Calibri" panose="020F0502020204030204" pitchFamily="34" charset="0"/>
              <a:ea typeface="Courier New" panose="02070309020205020404" pitchFamily="49" charset="0"/>
              <a:cs typeface="Times New Roman" panose="02020603050405020304" pitchFamily="18" charset="0"/>
            </a:endParaRPr>
          </a:p>
          <a:p>
            <a:pPr marL="1143000" marR="333375" lvl="2" indent="-228600">
              <a:lnSpc>
                <a:spcPct val="99000"/>
              </a:lnSpc>
              <a:spcAft>
                <a:spcPts val="0"/>
              </a:spcAft>
              <a:buSzPts val="1200"/>
              <a:buFont typeface="Microsoft Sans Serif" panose="020B0604020202020204" pitchFamily="34" charset="0"/>
              <a:buChar char="▪"/>
              <a:tabLst>
                <a:tab pos="1424305" algn="l"/>
              </a:tabLst>
            </a:pPr>
            <a:r>
              <a:rPr lang="en-US" sz="1200" dirty="0" err="1">
                <a:latin typeface="Calibri" panose="020F0502020204030204" pitchFamily="34" charset="0"/>
                <a:ea typeface="Microsoft Sans Serif" panose="020B0604020202020204" pitchFamily="34" charset="0"/>
                <a:cs typeface="Times New Roman" panose="02020603050405020304" pitchFamily="18" charset="0"/>
              </a:rPr>
              <a:t>Bietet</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eine</a:t>
            </a:r>
            <a:r>
              <a:rPr lang="en-US"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zentrale</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Verwaltung</a:t>
            </a:r>
            <a:r>
              <a:rPr lang="en-US"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von </a:t>
            </a:r>
            <a:r>
              <a:rPr lang="en-US" sz="1200" spc="-10" dirty="0" err="1">
                <a:latin typeface="Calibri" panose="020F0502020204030204" pitchFamily="34" charset="0"/>
                <a:ea typeface="Microsoft Sans Serif" panose="020B0604020202020204" pitchFamily="34" charset="0"/>
                <a:cs typeface="Times New Roman" panose="02020603050405020304" pitchFamily="18" charset="0"/>
              </a:rPr>
              <a:t>Einwahl</a:t>
            </a:r>
            <a:r>
              <a:rPr lang="en-US" sz="1200" spc="-10" dirty="0">
                <a:latin typeface="Calibri" panose="020F0502020204030204" pitchFamily="34" charset="0"/>
                <a:ea typeface="Microsoft Sans Serif" panose="020B0604020202020204" pitchFamily="34" charset="0"/>
                <a:cs typeface="Times New Roman" panose="02020603050405020304" pitchFamily="18" charset="0"/>
              </a:rPr>
              <a:t>-,</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VPN-</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und</a:t>
            </a:r>
            <a:r>
              <a:rPr lang="en-US"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Wireless-</a:t>
            </a:r>
            <a:r>
              <a:rPr lang="en-US" sz="1200" spc="315" dirty="0">
                <a:latin typeface="Times New Roman" panose="02020603050405020304" pitchFamily="18"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Authentifizierungsdiensten</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für</a:t>
            </a:r>
            <a:r>
              <a:rPr lang="en-US"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802.1x</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und</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das</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Extensible</a:t>
            </a:r>
            <a:r>
              <a:rPr lang="en-US" sz="1200" spc="215" dirty="0">
                <a:latin typeface="Times New Roman" panose="02020603050405020304" pitchFamily="18"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Authentication</a:t>
            </a:r>
            <a:r>
              <a:rPr lang="en-US" sz="1200" spc="-4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Protocol</a:t>
            </a:r>
            <a:r>
              <a:rPr lang="en-US" sz="1200" spc="-4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(EAP)</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424305" algn="l"/>
              </a:tabLst>
            </a:pPr>
            <a:r>
              <a:rPr lang="en-US" sz="1200" spc="-5" dirty="0">
                <a:latin typeface="Calibri" panose="020F0502020204030204" pitchFamily="34" charset="0"/>
                <a:ea typeface="Microsoft Sans Serif" panose="020B0604020202020204" pitchFamily="34" charset="0"/>
                <a:cs typeface="Times New Roman" panose="02020603050405020304" pitchFamily="18" charset="0"/>
              </a:rPr>
              <a:t>RADIUS</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arbeitet</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auf</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der</a:t>
            </a:r>
            <a:r>
              <a:rPr lang="en-US" sz="1200" spc="-4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Anwendungsschicht</a:t>
            </a:r>
            <a:endParaRPr lang="en-US" sz="1200" spc="-5" dirty="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424305" algn="l"/>
              </a:tabLst>
            </a:pPr>
            <a:r>
              <a:rPr lang="en-US" sz="1200" spc="-5" dirty="0" err="1">
                <a:effectLst/>
                <a:latin typeface="Calibri" panose="020F0502020204030204" pitchFamily="34" charset="0"/>
                <a:ea typeface="Microsoft Sans Serif" panose="020B0604020202020204" pitchFamily="34" charset="0"/>
                <a:cs typeface="Times New Roman" panose="02020603050405020304" pitchFamily="18" charset="0"/>
              </a:rPr>
              <a:t>Hinweis</a:t>
            </a:r>
            <a:r>
              <a:rPr lang="en-US" sz="1200" spc="-5" dirty="0">
                <a:effectLst/>
                <a:latin typeface="Calibri" panose="020F0502020204030204" pitchFamily="34" charset="0"/>
                <a:ea typeface="Microsoft Sans Serif" panose="020B0604020202020204" pitchFamily="34" charset="0"/>
                <a:cs typeface="Times New Roman" panose="02020603050405020304" pitchFamily="18" charset="0"/>
              </a:rPr>
              <a:t>: </a:t>
            </a:r>
          </a:p>
          <a:p>
            <a:pPr lvl="2">
              <a:buSzPts val="1200"/>
              <a:tabLst>
                <a:tab pos="1424305" algn="l"/>
              </a:tabLst>
            </a:pPr>
            <a:r>
              <a:rPr lang="de-DE" sz="1200" b="1" dirty="0"/>
              <a:t>o	TACACS+ von Cisco ist eine proprietäre Version von RADIUS</a:t>
            </a:r>
            <a:endParaRPr lang="de-DE" sz="1200" dirty="0">
              <a:effectLst/>
              <a:latin typeface="Calibri" panose="020F0502020204030204" pitchFamily="34" charset="0"/>
              <a:ea typeface="Microsoft Sans Serif" panose="020B0604020202020204" pitchFamily="34" charset="0"/>
              <a:cs typeface="Times New Roman" panose="02020603050405020304" pitchFamily="18" charset="0"/>
            </a:endParaRPr>
          </a:p>
        </p:txBody>
      </p:sp>
      <p:pic>
        <p:nvPicPr>
          <p:cNvPr id="10" name="Grafik 9">
            <a:extLst>
              <a:ext uri="{FF2B5EF4-FFF2-40B4-BE49-F238E27FC236}">
                <a16:creationId xmlns:a16="http://schemas.microsoft.com/office/drawing/2014/main" id="{D3967488-3AB9-4D48-A7E4-2EA35D351296}"/>
              </a:ext>
            </a:extLst>
          </p:cNvPr>
          <p:cNvPicPr>
            <a:picLocks noChangeAspect="1"/>
          </p:cNvPicPr>
          <p:nvPr/>
        </p:nvPicPr>
        <p:blipFill>
          <a:blip r:embed="rId4"/>
          <a:stretch>
            <a:fillRect/>
          </a:stretch>
        </p:blipFill>
        <p:spPr>
          <a:xfrm>
            <a:off x="4051300" y="1535257"/>
            <a:ext cx="5836920" cy="3235452"/>
          </a:xfrm>
          <a:prstGeom prst="rect">
            <a:avLst/>
          </a:prstGeom>
        </p:spPr>
      </p:pic>
      <p:pic>
        <p:nvPicPr>
          <p:cNvPr id="12" name="Grafik 11">
            <a:extLst>
              <a:ext uri="{FF2B5EF4-FFF2-40B4-BE49-F238E27FC236}">
                <a16:creationId xmlns:a16="http://schemas.microsoft.com/office/drawing/2014/main" id="{2F1EE2A4-BE85-469B-B8FB-777968EE7770}"/>
              </a:ext>
            </a:extLst>
          </p:cNvPr>
          <p:cNvPicPr>
            <a:picLocks noChangeAspect="1"/>
          </p:cNvPicPr>
          <p:nvPr/>
        </p:nvPicPr>
        <p:blipFill>
          <a:blip r:embed="rId5"/>
          <a:stretch>
            <a:fillRect/>
          </a:stretch>
        </p:blipFill>
        <p:spPr>
          <a:xfrm>
            <a:off x="7250032" y="2165875"/>
            <a:ext cx="1103472" cy="670618"/>
          </a:xfrm>
          <a:prstGeom prst="rect">
            <a:avLst/>
          </a:prstGeom>
        </p:spPr>
      </p:pic>
    </p:spTree>
    <p:extLst>
      <p:ext uri="{BB962C8B-B14F-4D97-AF65-F5344CB8AC3E}">
        <p14:creationId xmlns:p14="http://schemas.microsoft.com/office/powerpoint/2010/main" val="236359970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290881"/>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831544"/>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indent="-457200">
              <a:buFont typeface="+mj-lt"/>
              <a:buAutoNum type="arabicPeriod" startAt="19"/>
            </a:pPr>
            <a:r>
              <a:rPr lang="de-DE" sz="2000" b="1" dirty="0"/>
              <a:t>Authentifizierung</a:t>
            </a:r>
          </a:p>
          <a:p>
            <a:pPr marL="457200" indent="-457200">
              <a:buFont typeface="+mj-lt"/>
              <a:buAutoNum type="arabicPeriod" startAt="19"/>
            </a:pPr>
            <a:endParaRPr lang="de-DE" sz="2000" b="1" dirty="0"/>
          </a:p>
          <a:p>
            <a:pPr marL="457200" indent="-457200">
              <a:buFont typeface="+mj-lt"/>
              <a:buAutoNum type="arabicPeriod" startAt="19"/>
            </a:pPr>
            <a:endParaRPr lang="de-DE" sz="2000" b="1" dirty="0"/>
          </a:p>
          <a:p>
            <a:pPr marL="457200" indent="-457200">
              <a:buFont typeface="+mj-lt"/>
              <a:buAutoNum type="arabicPeriod" startAt="19"/>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C6C77309-8F46-4C89-B8F4-DE53AEBBBB29}"/>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57490224-3C00-4345-BC20-392C86143E14}"/>
              </a:ext>
            </a:extLst>
          </p:cNvPr>
          <p:cNvSpPr/>
          <p:nvPr/>
        </p:nvSpPr>
        <p:spPr>
          <a:xfrm>
            <a:off x="408709" y="2314566"/>
            <a:ext cx="10210591" cy="4129400"/>
          </a:xfrm>
          <a:prstGeom prst="rect">
            <a:avLst/>
          </a:prstGeom>
        </p:spPr>
        <p:txBody>
          <a:bodyPr wrap="square">
            <a:spAutoFit/>
          </a:bodyPr>
          <a:lstStyle/>
          <a:p>
            <a:pPr marL="342900" lvl="0" indent="-342900">
              <a:buSzPts val="1200"/>
              <a:buFont typeface="Symbol" panose="05050102010706020507" pitchFamily="18" charset="2"/>
              <a:buChar char=""/>
              <a:tabLst>
                <a:tab pos="5226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Zusammenfassung</a:t>
            </a:r>
            <a:r>
              <a:rPr lang="de-DE" sz="1200" b="1" spc="-70" noProof="1">
                <a:latin typeface="Calibri" panose="020F0502020204030204" pitchFamily="34" charset="0"/>
                <a:ea typeface="Symbol" panose="05050102010706020507" pitchFamily="18" charset="2"/>
                <a:cs typeface="Times New Roman" panose="02020603050405020304" pitchFamily="18" charset="0"/>
              </a:rPr>
              <a:t> </a:t>
            </a:r>
            <a:r>
              <a:rPr lang="de-DE" sz="1200" b="1" spc="-5" noProof="1">
                <a:latin typeface="Calibri" panose="020F0502020204030204" pitchFamily="34" charset="0"/>
                <a:ea typeface="Symbol" panose="05050102010706020507" pitchFamily="18" charset="2"/>
                <a:cs typeface="Times New Roman" panose="02020603050405020304" pitchFamily="18" charset="0"/>
              </a:rPr>
              <a:t>der</a:t>
            </a:r>
            <a:r>
              <a:rPr lang="de-DE" sz="1200" b="1" spc="-65" noProof="1">
                <a:latin typeface="Calibri" panose="020F0502020204030204" pitchFamily="34" charset="0"/>
                <a:ea typeface="Symbol" panose="05050102010706020507" pitchFamily="18" charset="2"/>
                <a:cs typeface="Times New Roman" panose="02020603050405020304" pitchFamily="18" charset="0"/>
              </a:rPr>
              <a:t> </a:t>
            </a:r>
            <a:r>
              <a:rPr lang="de-DE" sz="1200" b="1" spc="-5" noProof="1">
                <a:latin typeface="Calibri" panose="020F0502020204030204" pitchFamily="34" charset="0"/>
                <a:ea typeface="Symbol" panose="05050102010706020507" pitchFamily="18" charset="2"/>
                <a:cs typeface="Times New Roman" panose="02020603050405020304" pitchFamily="18" charset="0"/>
              </a:rPr>
              <a:t>Authentifizierung</a:t>
            </a:r>
            <a:endParaRPr lang="de-DE" sz="1100" noProof="1">
              <a:latin typeface="Calibri" panose="020F0502020204030204" pitchFamily="34" charset="0"/>
              <a:ea typeface="Symbol" panose="05050102010706020507" pitchFamily="18" charset="2"/>
              <a:cs typeface="Times New Roman" panose="02020603050405020304" pitchFamily="18" charset="0"/>
            </a:endParaRPr>
          </a:p>
          <a:p>
            <a:pPr marL="75565">
              <a:lnSpc>
                <a:spcPts val="1470"/>
              </a:lnSpc>
              <a:spcBef>
                <a:spcPts val="45"/>
              </a:spcBef>
              <a:spcAft>
                <a:spcPts val="0"/>
              </a:spcAft>
              <a:tabLst>
                <a:tab pos="979170" algn="l"/>
              </a:tabLst>
            </a:pPr>
            <a:r>
              <a:rPr lang="de-DE" sz="1200" noProof="1">
                <a:latin typeface="Courier New" panose="02070309020205020404" pitchFamily="49" charset="0"/>
                <a:ea typeface="Calibri" panose="020F0502020204030204" pitchFamily="34" charset="0"/>
                <a:cs typeface="Times New Roman" panose="02020603050405020304" pitchFamily="18" charset="0"/>
              </a:rPr>
              <a:t>o</a:t>
            </a:r>
            <a:r>
              <a:rPr lang="de-DE" sz="1200" noProof="1">
                <a:latin typeface="Times New Roman" panose="02020603050405020304" pitchFamily="18" charset="0"/>
                <a:ea typeface="Calibri" panose="020F0502020204030204" pitchFamily="34" charset="0"/>
                <a:cs typeface="Times New Roman" panose="02020603050405020304" pitchFamily="18" charset="0"/>
              </a:rPr>
              <a:t>	</a:t>
            </a:r>
            <a:r>
              <a:rPr lang="de-DE" sz="1200" b="1" noProof="1">
                <a:latin typeface="Calibri" panose="020F0502020204030204" pitchFamily="34" charset="0"/>
                <a:ea typeface="Calibri" panose="020F0502020204030204" pitchFamily="34" charset="0"/>
                <a:cs typeface="Times New Roman" panose="02020603050405020304" pitchFamily="18" charset="0"/>
              </a:rPr>
              <a:t>802.1x</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342900" marR="334010" lvl="0" indent="-342900">
              <a:lnSpc>
                <a:spcPct val="99000"/>
              </a:lnSpc>
              <a:spcAft>
                <a:spcPts val="0"/>
              </a:spcAft>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IEEE-Standard,</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Port-based</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Network</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Access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Control</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(PNAC)</a:t>
            </a:r>
            <a:r>
              <a:rPr lang="de-DE" sz="1200" spc="33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definiert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Authentifizierungstechnologie</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2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Datenübertragungsschicht (DLL Schicht)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ist,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Verbindung mit der Bitübertragungsschicht </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welche für 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Geräte</a:t>
            </a:r>
            <a:r>
              <a:rPr lang="de-DE" sz="1200" spc="23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mit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drahtgebundenen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drahtlosen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LAN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wird.</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50"/>
              </a:spcBef>
              <a:spcAft>
                <a:spcPts val="0"/>
              </a:spcAft>
              <a:buSzPts val="1200"/>
              <a:buFont typeface="Courier New" panose="02070309020205020404" pitchFamily="49" charset="0"/>
              <a:buChar char="o"/>
              <a:tabLst>
                <a:tab pos="9798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LDAP</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62865" lvl="2" indent="-228600">
              <a:lnSpc>
                <a:spcPct val="98000"/>
              </a:lnSpc>
              <a:spcAft>
                <a:spcPts val="0"/>
              </a:spcAft>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Protokoll</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Anwendungsschicht</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Zugriff</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Änderung</a:t>
            </a:r>
            <a:r>
              <a:rPr lang="de-DE" sz="1200" spc="21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Verzeichnisdienstdaten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(Active</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Directory</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es)</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65"/>
              </a:lnSpc>
              <a:spcBef>
                <a:spcPts val="50"/>
              </a:spcBef>
              <a:spcAft>
                <a:spcPts val="0"/>
              </a:spcAft>
              <a:buSzPts val="1200"/>
              <a:buFont typeface="Courier New" panose="02070309020205020404" pitchFamily="49" charset="0"/>
              <a:buChar char="o"/>
              <a:tabLst>
                <a:tab pos="9798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Kerberos</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400685" lvl="2" indent="-228600">
              <a:lnSpc>
                <a:spcPct val="99000"/>
              </a:lnSpc>
              <a:spcAft>
                <a:spcPts val="0"/>
              </a:spcAft>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Authentifizierungsprotokoll,</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Windows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wird,</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28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Clients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über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gegenseitige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Authentifizierung</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Server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20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identifizieren</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Tickets)</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ts val="1470"/>
              </a:lnSpc>
              <a:spcBef>
                <a:spcPts val="875"/>
              </a:spcBef>
              <a:spcAft>
                <a:spcPts val="0"/>
              </a:spcAft>
              <a:buSzPts val="1200"/>
              <a:buFont typeface="Courier New" panose="02070309020205020404" pitchFamily="49" charset="0"/>
              <a:buChar char="o"/>
              <a:tabLst>
                <a:tab pos="7385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Fernzugriffsdienste</a:t>
            </a:r>
            <a:r>
              <a:rPr lang="de-DE" sz="1200" b="1" spc="-6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(RAS)</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742950" marR="436880" lvl="1" indent="-285750">
              <a:lnSpc>
                <a:spcPct val="99000"/>
              </a:lnSpc>
              <a:spcAft>
                <a:spcPts val="0"/>
              </a:spcAft>
              <a:buSzPts val="1200"/>
              <a:buFont typeface="Microsoft Sans Serif" panose="020B0604020202020204" pitchFamily="34" charset="0"/>
              <a:buChar char="▪"/>
              <a:tabLst>
                <a:tab pos="11957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Dienst,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Einwahl-</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VPN-Verbindungen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entfernten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Clients</a:t>
            </a:r>
            <a:r>
              <a:rPr lang="de-DE" sz="1200" spc="31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ermöglicht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342900" lvl="0" indent="-342900">
              <a:lnSpc>
                <a:spcPts val="1475"/>
              </a:lnSpc>
              <a:spcBef>
                <a:spcPts val="35"/>
              </a:spcBef>
              <a:spcAft>
                <a:spcPts val="0"/>
              </a:spcAft>
              <a:buSzPts val="1200"/>
              <a:buFont typeface="Courier New" panose="02070309020205020404" pitchFamily="49" charset="0"/>
              <a:buChar char="o"/>
              <a:tabLst>
                <a:tab pos="7385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Challenge</a:t>
            </a:r>
            <a:r>
              <a:rPr lang="de-DE" sz="1200" b="1" spc="-5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Handshake</a:t>
            </a:r>
            <a:r>
              <a:rPr lang="de-DE" sz="1200" b="1" spc="-5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Protokoll</a:t>
            </a:r>
            <a:r>
              <a:rPr lang="de-DE" sz="1200" b="1" spc="-4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(CHAP)</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40"/>
              </a:lnSpc>
              <a:buSzPts val="1200"/>
              <a:buFont typeface="Microsoft Sans Serif" panose="020B0604020202020204" pitchFamily="34" charset="0"/>
              <a:buChar char="▪"/>
              <a:tabLst>
                <a:tab pos="11957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Authentifizierungsschema,</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bei</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Einwahlverbindungen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wird</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342900" lvl="0" indent="-342900">
              <a:lnSpc>
                <a:spcPts val="1470"/>
              </a:lnSpc>
              <a:spcBef>
                <a:spcPts val="10"/>
              </a:spcBef>
              <a:spcAft>
                <a:spcPts val="0"/>
              </a:spcAft>
              <a:buSzPts val="1200"/>
              <a:buFont typeface="Courier New" panose="02070309020205020404" pitchFamily="49" charset="0"/>
              <a:buChar char="o"/>
              <a:tabLst>
                <a:tab pos="7385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RADIUS</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742950" marR="727075" lvl="1" indent="-285750">
              <a:lnSpc>
                <a:spcPct val="99000"/>
              </a:lnSpc>
              <a:spcAft>
                <a:spcPts val="0"/>
              </a:spcAft>
              <a:buSzPts val="1200"/>
              <a:buFont typeface="Microsoft Sans Serif" panose="020B0604020202020204" pitchFamily="34" charset="0"/>
              <a:buChar char="▪"/>
              <a:tabLst>
                <a:tab pos="11957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Zentralisiertes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Verwaltungssystem</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Einwahl-,</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VPN-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Wireless-Authentifizierung,</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entweder</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Ports</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1812/1813</a:t>
            </a:r>
            <a:r>
              <a:rPr lang="de-DE" sz="1200" spc="27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(UDP)</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1645/1646</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(UDP)</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342900" lvl="0" indent="-342900">
              <a:lnSpc>
                <a:spcPts val="1465"/>
              </a:lnSpc>
              <a:spcBef>
                <a:spcPts val="45"/>
              </a:spcBef>
              <a:buSzPts val="1200"/>
              <a:buFont typeface="Courier New" panose="02070309020205020404" pitchFamily="49" charset="0"/>
              <a:buChar char="o"/>
              <a:tabLst>
                <a:tab pos="7385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TACACS+</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742950" marR="899160" lvl="1" indent="-285750">
              <a:lnSpc>
                <a:spcPct val="99000"/>
              </a:lnSpc>
              <a:spcAft>
                <a:spcPts val="0"/>
              </a:spcAft>
              <a:buSzPts val="1200"/>
              <a:buFont typeface="Microsoft Sans Serif" panose="020B0604020202020204" pitchFamily="34" charset="0"/>
              <a:buChar char="▪"/>
              <a:tabLst>
                <a:tab pos="11957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Ciscos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proprietäre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Version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RADIUS,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separate</a:t>
            </a:r>
            <a:r>
              <a:rPr lang="de-DE" sz="1200" spc="22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Authentifizierungs-</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Autorisierungsfunktionen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über</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Port</a:t>
            </a:r>
            <a:r>
              <a:rPr lang="de-DE" sz="1200" spc="30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49</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(TCP)</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bereitstellt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a:spcBef>
                <a:spcPts val="55"/>
              </a:spcBef>
            </a:pPr>
            <a:r>
              <a:rPr lang="en-US" sz="1150" dirty="0">
                <a:latin typeface="Calibri" panose="020F0502020204030204" pitchFamily="34" charset="0"/>
                <a:ea typeface="Calibri" panose="020F0502020204030204" pitchFamily="34" charset="0"/>
                <a:cs typeface="Calibri" panose="020F0502020204030204" pitchFamily="34" charset="0"/>
              </a:rPr>
              <a:t> </a:t>
            </a:r>
            <a:endParaRPr lang="de-DE" sz="11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spcBef>
                <a:spcPts val="45"/>
              </a:spcBef>
              <a:spcAft>
                <a:spcPts val="0"/>
              </a:spcAft>
              <a:buSzPts val="1200"/>
              <a:buFont typeface="Symbol" panose="05050102010706020507" pitchFamily="18" charset="2"/>
              <a:buChar char=""/>
              <a:tabLst>
                <a:tab pos="511810" algn="l"/>
              </a:tabLst>
            </a:pPr>
            <a:endParaRPr lang="de-DE"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3134767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290881"/>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831544"/>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indent="-457200">
              <a:buFont typeface="+mj-lt"/>
              <a:buAutoNum type="arabicPeriod" startAt="19"/>
            </a:pPr>
            <a:r>
              <a:rPr lang="de-DE" sz="2000" b="1" dirty="0"/>
              <a:t>Authentifizierung</a:t>
            </a:r>
          </a:p>
          <a:p>
            <a:pPr marL="457200" indent="-457200">
              <a:buFont typeface="+mj-lt"/>
              <a:buAutoNum type="arabicPeriod" startAt="19"/>
            </a:pPr>
            <a:endParaRPr lang="de-DE" sz="2000" b="1" dirty="0"/>
          </a:p>
          <a:p>
            <a:pPr marL="457200" indent="-457200">
              <a:buFont typeface="+mj-lt"/>
              <a:buAutoNum type="arabicPeriod" startAt="19"/>
            </a:pPr>
            <a:endParaRPr lang="de-DE" sz="2000" b="1" dirty="0"/>
          </a:p>
          <a:p>
            <a:pPr marL="457200" indent="-457200">
              <a:buFont typeface="+mj-lt"/>
              <a:buAutoNum type="arabicPeriod" startAt="19"/>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C6C77309-8F46-4C89-B8F4-DE53AEBBBB29}"/>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57490224-3C00-4345-BC20-392C86143E14}"/>
              </a:ext>
            </a:extLst>
          </p:cNvPr>
          <p:cNvSpPr/>
          <p:nvPr/>
        </p:nvSpPr>
        <p:spPr>
          <a:xfrm>
            <a:off x="408709" y="2314566"/>
            <a:ext cx="10210591" cy="6264920"/>
          </a:xfrm>
          <a:prstGeom prst="rect">
            <a:avLst/>
          </a:prstGeom>
        </p:spPr>
        <p:txBody>
          <a:bodyPr wrap="square">
            <a:spAutoFit/>
          </a:bodyPr>
          <a:lstStyle/>
          <a:p>
            <a:pPr marL="342900" lvl="0" indent="-342900">
              <a:spcBef>
                <a:spcPts val="45"/>
              </a:spcBef>
              <a:spcAft>
                <a:spcPts val="0"/>
              </a:spcAft>
              <a:buSzPts val="1200"/>
              <a:buFont typeface="Symbol" panose="05050102010706020507" pitchFamily="18" charset="2"/>
              <a:buChar char=""/>
              <a:tabLst>
                <a:tab pos="511810"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Authentifizierungsa</a:t>
            </a:r>
            <a:r>
              <a:rPr lang="de-DE" sz="1200" b="1" spc="-5" noProof="1">
                <a:latin typeface="Calibri" panose="020F0502020204030204" pitchFamily="34" charset="0"/>
                <a:ea typeface="Calibri" panose="020F0502020204030204" pitchFamily="34" charset="0"/>
                <a:cs typeface="Times New Roman" panose="02020603050405020304" pitchFamily="18" charset="0"/>
              </a:rPr>
              <a:t>ngriffe</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ts val="1470"/>
              </a:lnSpc>
              <a:spcBef>
                <a:spcPts val="45"/>
              </a:spcBef>
              <a:spcAft>
                <a:spcPts val="0"/>
              </a:spcAft>
              <a:buSzPts val="1200"/>
              <a:buFont typeface="Courier New" panose="02070309020205020404" pitchFamily="49" charset="0"/>
              <a:buChar char="o"/>
              <a:tabLst>
                <a:tab pos="7385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Spoofing</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1143000" marR="610235" lvl="2" indent="-228600">
              <a:lnSpc>
                <a:spcPct val="99000"/>
              </a:lnSpc>
              <a:spcAft>
                <a:spcPts val="0"/>
              </a:spcAft>
              <a:buSzPts val="1200"/>
              <a:buFont typeface="Microsoft Sans Serif" panose="020B0604020202020204" pitchFamily="34" charset="0"/>
              <a:buChar char="▪"/>
              <a:tabLst>
                <a:tab pos="11957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softwarebasierter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Angriff,</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bei</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dem</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Ziel</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darin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besteht,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4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Identität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Benutzers,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Prozesses,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Adresse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eines</a:t>
            </a:r>
            <a:r>
              <a:rPr lang="de-DE" sz="1200" spc="25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anderen</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eindeutigen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Identifikators</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anzunehmen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65"/>
              </a:lnSpc>
              <a:spcBef>
                <a:spcPts val="45"/>
              </a:spcBef>
              <a:spcAft>
                <a:spcPts val="0"/>
              </a:spcAft>
              <a:buSzPts val="1200"/>
              <a:buFont typeface="Courier New" panose="02070309020205020404" pitchFamily="49" charset="0"/>
              <a:buChar char="o"/>
              <a:tabLst>
                <a:tab pos="7385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Man-in-the-Middle-Angriff</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1143000" marR="71755" lvl="2" indent="-228600" algn="just">
              <a:lnSpc>
                <a:spcPct val="99000"/>
              </a:lnSpc>
              <a:spcAft>
                <a:spcPts val="0"/>
              </a:spcAft>
              <a:buSzPts val="1200"/>
              <a:buFont typeface="Microsoft Sans Serif" panose="020B0604020202020204" pitchFamily="34" charset="0"/>
              <a:buChar char="▪"/>
              <a:tabLst>
                <a:tab pos="11957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7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Angriff,</a:t>
            </a:r>
            <a:r>
              <a:rPr lang="de-DE" sz="1200" spc="6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bei</a:t>
            </a:r>
            <a:r>
              <a:rPr lang="de-DE" sz="1200" spc="6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dem</a:t>
            </a:r>
            <a:r>
              <a:rPr lang="de-DE" sz="1200" spc="7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a:t>
            </a:r>
            <a:r>
              <a:rPr lang="de-DE" sz="1200" spc="6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7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Angreifer</a:t>
            </a:r>
            <a:r>
              <a:rPr lang="de-DE" sz="1200" spc="7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zwischen</a:t>
            </a:r>
            <a:r>
              <a:rPr lang="de-DE" sz="1200" spc="6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zwei</a:t>
            </a:r>
            <a:r>
              <a:rPr lang="de-DE" sz="1200" spc="7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kommunizierende</a:t>
            </a:r>
            <a:r>
              <a:rPr lang="de-DE" sz="1200" spc="24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Hosts</a:t>
            </a:r>
            <a:r>
              <a:rPr lang="de-DE" sz="1200" spc="2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setzt</a:t>
            </a:r>
            <a:r>
              <a:rPr lang="de-DE" sz="1200" spc="2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gesamte</a:t>
            </a:r>
            <a:r>
              <a:rPr lang="de-DE" sz="1200" spc="2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Kommunikation</a:t>
            </a:r>
            <a:r>
              <a:rPr lang="de-DE" sz="1200" spc="2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zwischen</a:t>
            </a:r>
            <a:r>
              <a:rPr lang="de-DE" sz="1200" spc="2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den</a:t>
            </a:r>
            <a:r>
              <a:rPr lang="de-DE" sz="1200" spc="2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Hosts</a:t>
            </a:r>
            <a:r>
              <a:rPr lang="de-DE" sz="1200" spc="23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transparent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abfängt,</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überwacht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weiterleitet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412750" lvl="2" indent="-228600">
              <a:spcAft>
                <a:spcPts val="0"/>
              </a:spcAft>
              <a:buSzPts val="1200"/>
              <a:buFont typeface="Microsoft Sans Serif" panose="020B0604020202020204" pitchFamily="34" charset="0"/>
              <a:buChar char="▪"/>
              <a:tabLst>
                <a:tab pos="11957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Man-in-the-Browser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(MitB)</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ist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Angriff,</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API-Aufrufe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zwischen</a:t>
            </a:r>
            <a:r>
              <a:rPr lang="de-DE" sz="1200" spc="35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dem</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Browser-Prozess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seinen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DLLs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abfängt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371475" lvl="2" indent="-228600">
              <a:spcBef>
                <a:spcPts val="10"/>
              </a:spcBef>
              <a:spcAft>
                <a:spcPts val="0"/>
              </a:spcAft>
              <a:buSzPts val="1200"/>
              <a:buFont typeface="Microsoft Sans Serif" panose="020B0604020202020204" pitchFamily="34" charset="0"/>
              <a:buChar char="▪"/>
              <a:tabLst>
                <a:tab pos="11957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Bei</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Online-Passwortangriffen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wird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Raten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direkt</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bei</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Dienst</a:t>
            </a:r>
            <a:r>
              <a:rPr lang="de-DE" sz="1200" spc="230"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eingegeben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656590" lvl="2" indent="-228600">
              <a:spcAft>
                <a:spcPts val="0"/>
              </a:spcAft>
              <a:buSzPts val="1200"/>
              <a:buFont typeface="Microsoft Sans Serif" panose="020B0604020202020204" pitchFamily="34" charset="0"/>
              <a:buChar char="▪"/>
              <a:tabLst>
                <a:tab pos="11957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Beschränkung</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Anzahl</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Rate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Anmeldeversuchen</a:t>
            </a:r>
            <a:r>
              <a:rPr lang="de-DE" sz="1200" spc="23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kann</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Online-Passwortangriffe</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verhindern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65"/>
              </a:lnSpc>
              <a:spcBef>
                <a:spcPts val="50"/>
              </a:spcBef>
              <a:spcAft>
                <a:spcPts val="0"/>
              </a:spcAft>
              <a:buSzPts val="1200"/>
              <a:buFont typeface="Courier New" panose="02070309020205020404" pitchFamily="49" charset="0"/>
              <a:buChar char="o"/>
              <a:tabLst>
                <a:tab pos="7385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Passwort</a:t>
            </a:r>
            <a:r>
              <a:rPr lang="de-DE" sz="1200" spc="-4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sprühen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1143000" marR="551815" lvl="2" indent="-228600">
              <a:lnSpc>
                <a:spcPct val="99000"/>
              </a:lnSpc>
              <a:spcAft>
                <a:spcPts val="0"/>
              </a:spcAft>
              <a:buSzPts val="1200"/>
              <a:buFont typeface="Microsoft Sans Serif" panose="020B0604020202020204" pitchFamily="34" charset="0"/>
              <a:buChar char="▪"/>
              <a:tabLst>
                <a:tab pos="11957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Brute-Force-Angriff,</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bei</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dem</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mehrere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Benutzerkonten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mit</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19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Wörterbuch</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gängiger</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Kennwörter</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getestet</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werden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35"/>
              </a:spcBef>
              <a:spcAft>
                <a:spcPts val="0"/>
              </a:spcAft>
              <a:buSzPts val="1200"/>
              <a:buFont typeface="Courier New" panose="02070309020205020404" pitchFamily="49" charset="0"/>
              <a:buChar char="o"/>
              <a:tabLst>
                <a:tab pos="7385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Ausweis-Füllung</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1143000" marR="436880" lvl="2" indent="-228600">
              <a:lnSpc>
                <a:spcPct val="99000"/>
              </a:lnSpc>
              <a:spcAft>
                <a:spcPts val="0"/>
              </a:spcAft>
              <a:buSzPts val="1200"/>
              <a:buFont typeface="Microsoft Sans Serif" panose="020B0604020202020204" pitchFamily="34" charset="0"/>
              <a:buChar char="▪"/>
              <a:tabLst>
                <a:tab pos="11957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Brute-Force-Angriff,</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bei</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dem</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gestohlene</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Benutzerkontonamen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6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Kennwörter</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gegen</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mehrere</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Websites</a:t>
            </a:r>
            <a:r>
              <a:rPr lang="de-DE" sz="1200" spc="-5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getestet</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werden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371475" lvl="2" indent="-228600">
              <a:spcAft>
                <a:spcPts val="0"/>
              </a:spcAft>
              <a:buSzPts val="1200"/>
              <a:buFont typeface="Microsoft Sans Serif" panose="020B0604020202020204" pitchFamily="34" charset="0"/>
              <a:buChar char="▪"/>
              <a:tabLst>
                <a:tab pos="11957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Credential</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Stuffing</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kann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verhindert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werden,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indem</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Passwörter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nicht</a:t>
            </a:r>
            <a:r>
              <a:rPr lang="de-DE" sz="1200" spc="31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über</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verschiedene</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Websites</a:t>
            </a:r>
            <a:r>
              <a:rPr lang="de-DE" sz="1200" spc="-5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hinweg</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wiederverwendet</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werden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500"/>
              </a:lnSpc>
              <a:buSzPts val="1200"/>
              <a:buFont typeface="Courier New" panose="02070309020205020404" pitchFamily="49" charset="0"/>
              <a:buChar char="o"/>
              <a:tabLst>
                <a:tab pos="7385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Fehlerhafte</a:t>
            </a:r>
            <a:r>
              <a:rPr lang="de-DE" sz="1200" spc="-5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Authentifizierung</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1143000" marR="201930" lvl="2" indent="-228600">
              <a:spcBef>
                <a:spcPts val="330"/>
              </a:spcBef>
              <a:spcAft>
                <a:spcPts val="0"/>
              </a:spcAft>
              <a:buSzPts val="1200"/>
              <a:buFont typeface="Microsoft Sans Serif" panose="020B0604020202020204" pitchFamily="34" charset="0"/>
              <a:buChar char="▪"/>
              <a:tabLst>
                <a:tab pos="11957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Software-Schwachstelle,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bei</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14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Authentifizierungsmechanismus</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es</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Angreifer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ermöglicht,</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a:t>
            </a:r>
            <a:r>
              <a:rPr lang="de-DE" sz="1200" spc="29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Zugang</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verschaffen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lvl="3" indent="-228600">
              <a:lnSpc>
                <a:spcPts val="1520"/>
              </a:lnSpc>
              <a:spcBef>
                <a:spcPts val="5"/>
              </a:spcBef>
              <a:spcAft>
                <a:spcPts val="0"/>
              </a:spcAft>
              <a:buSzPts val="1200"/>
              <a:buFont typeface="Symbol" panose="05050102010706020507" pitchFamily="18" charset="2"/>
              <a:buChar char=""/>
              <a:tabLst>
                <a:tab pos="16535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Schwache</a:t>
            </a:r>
            <a:r>
              <a:rPr lang="de-DE" sz="1200" spc="-10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Kennwortdaten</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20"/>
              </a:lnSpc>
              <a:buSzPts val="1200"/>
              <a:buFont typeface="Symbol" panose="05050102010706020507" pitchFamily="18" charset="2"/>
              <a:buChar char=""/>
              <a:tabLst>
                <a:tab pos="16535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Schwache</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Methoden</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zum</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Zurücksetzen</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von</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Passwörtern</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25"/>
              </a:lnSpc>
              <a:spcBef>
                <a:spcPts val="20"/>
              </a:spcBef>
              <a:spcAft>
                <a:spcPts val="0"/>
              </a:spcAft>
              <a:buSzPts val="1200"/>
              <a:buFont typeface="Symbol" panose="05050102010706020507" pitchFamily="18" charset="2"/>
              <a:buChar char=""/>
              <a:tabLst>
                <a:tab pos="16535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Berechtigungsschein-Exposition (Certificate of Authorisation Exposure)</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25"/>
              </a:lnSpc>
              <a:buSzPts val="1200"/>
              <a:buFont typeface="Symbol" panose="05050102010706020507" pitchFamily="18" charset="2"/>
              <a:buChar char=""/>
              <a:tabLst>
                <a:tab pos="16535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Session-Hijacking</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r>
              <a:rPr lang="de-DE" sz="1300" noProof="1">
                <a:latin typeface="Calibri" panose="020F0502020204030204" pitchFamily="34" charset="0"/>
                <a:ea typeface="Calibri" panose="020F0502020204030204" pitchFamily="34" charset="0"/>
                <a:cs typeface="Calibri" panose="020F0502020204030204" pitchFamily="34" charset="0"/>
              </a:rPr>
              <a:t> </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r>
              <a:rPr lang="de-DE" sz="1300" noProof="1">
                <a:latin typeface="Calibri" panose="020F0502020204030204" pitchFamily="34" charset="0"/>
                <a:ea typeface="Calibri" panose="020F0502020204030204" pitchFamily="34" charset="0"/>
                <a:cs typeface="Calibri" panose="020F0502020204030204" pitchFamily="34" charset="0"/>
              </a:rPr>
              <a:t> </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r>
              <a:rPr lang="de-DE" sz="1300" noProof="1">
                <a:latin typeface="Calibri" panose="020F0502020204030204" pitchFamily="34" charset="0"/>
                <a:ea typeface="Calibri" panose="020F0502020204030204" pitchFamily="34" charset="0"/>
                <a:cs typeface="Calibri" panose="020F0502020204030204" pitchFamily="34" charset="0"/>
              </a:rPr>
              <a:t> </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r>
              <a:rPr lang="de-DE" sz="1300" noProof="1">
                <a:latin typeface="Calibri" panose="020F0502020204030204" pitchFamily="34" charset="0"/>
                <a:ea typeface="Calibri" panose="020F0502020204030204" pitchFamily="34" charset="0"/>
                <a:cs typeface="Calibri" panose="020F0502020204030204" pitchFamily="34" charset="0"/>
              </a:rPr>
              <a:t> </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r>
              <a:rPr lang="de-DE" sz="1300" noProof="1">
                <a:latin typeface="Calibri" panose="020F0502020204030204" pitchFamily="34" charset="0"/>
                <a:ea typeface="Calibri" panose="020F0502020204030204" pitchFamily="34" charset="0"/>
                <a:cs typeface="Calibri" panose="020F0502020204030204" pitchFamily="34" charset="0"/>
              </a:rPr>
              <a:t> </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r>
              <a:rPr lang="de-DE" sz="1300" noProof="1">
                <a:latin typeface="Calibri" panose="020F0502020204030204" pitchFamily="34" charset="0"/>
                <a:ea typeface="Calibri" panose="020F0502020204030204" pitchFamily="34" charset="0"/>
                <a:cs typeface="Calibri" panose="020F0502020204030204" pitchFamily="34" charset="0"/>
              </a:rPr>
              <a:t> </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r>
              <a:rPr lang="de-DE" sz="1300" noProof="1">
                <a:latin typeface="Calibri" panose="020F0502020204030204" pitchFamily="34" charset="0"/>
                <a:ea typeface="Calibri" panose="020F0502020204030204" pitchFamily="34" charset="0"/>
                <a:cs typeface="Calibri" panose="020F0502020204030204" pitchFamily="34" charset="0"/>
              </a:rPr>
              <a:t> </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r>
              <a:rPr lang="de-DE" sz="1300" noProof="1">
                <a:latin typeface="Calibri" panose="020F0502020204030204" pitchFamily="34" charset="0"/>
                <a:ea typeface="Calibri" panose="020F0502020204030204" pitchFamily="34" charset="0"/>
                <a:cs typeface="Calibri" panose="020F0502020204030204" pitchFamily="34" charset="0"/>
              </a:rPr>
              <a:t> </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r>
              <a:rPr lang="de-DE" sz="1300" noProof="1">
                <a:latin typeface="Calibri" panose="020F0502020204030204" pitchFamily="34" charset="0"/>
                <a:ea typeface="Calibri" panose="020F0502020204030204" pitchFamily="34" charset="0"/>
                <a:cs typeface="Calibri" panose="020F0502020204030204" pitchFamily="34" charset="0"/>
              </a:rPr>
              <a:t> </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r>
              <a:rPr lang="de-DE" sz="1300" noProof="1">
                <a:latin typeface="Calibri" panose="020F0502020204030204" pitchFamily="34" charset="0"/>
                <a:ea typeface="Calibri" panose="020F0502020204030204" pitchFamily="34" charset="0"/>
                <a:cs typeface="Calibri" panose="020F0502020204030204" pitchFamily="34" charset="0"/>
              </a:rPr>
              <a:t> </a:t>
            </a:r>
            <a:endParaRPr lang="de-DE" sz="1100" noProof="1">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0624667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indent="-457200">
              <a:buFont typeface="+mj-lt"/>
              <a:buAutoNum type="arabicPeriod" startAt="19"/>
            </a:pPr>
            <a:r>
              <a:rPr lang="de-DE" sz="2000" b="1" dirty="0"/>
              <a:t>Authentifizierung</a:t>
            </a:r>
          </a:p>
          <a:p>
            <a:pPr marL="457200" indent="-457200">
              <a:buFont typeface="+mj-lt"/>
              <a:buAutoNum type="arabicPeriod" startAt="8"/>
            </a:pPr>
            <a:endParaRPr lang="de-DE" sz="2000" b="1" dirty="0"/>
          </a:p>
          <a:p>
            <a:r>
              <a:rPr lang="de-DE" sz="2000" b="1" dirty="0"/>
              <a:t>Quiz:</a:t>
            </a:r>
          </a:p>
          <a:p>
            <a:pPr marL="457200" indent="-457200">
              <a:buFont typeface="+mj-lt"/>
              <a:buAutoNum type="arabicPeriod" startAt="8"/>
            </a:pPr>
            <a:endParaRPr lang="de-DE" sz="2000" b="1" dirty="0"/>
          </a:p>
          <a:p>
            <a:pPr marL="457200" indent="-457200">
              <a:buFont typeface="+mj-lt"/>
              <a:buAutoNum type="arabicPeriod" startAt="8"/>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92219C64-296D-4D27-A09B-28BD44FE349F}"/>
              </a:ext>
            </a:extLst>
          </p:cNvPr>
          <p:cNvPicPr>
            <a:picLocks noChangeAspect="1"/>
          </p:cNvPicPr>
          <p:nvPr/>
        </p:nvPicPr>
        <p:blipFill>
          <a:blip r:embed="rId4"/>
          <a:stretch>
            <a:fillRect/>
          </a:stretch>
        </p:blipFill>
        <p:spPr>
          <a:xfrm>
            <a:off x="1460500" y="2507691"/>
            <a:ext cx="8265248" cy="4326826"/>
          </a:xfrm>
          <a:prstGeom prst="rect">
            <a:avLst/>
          </a:prstGeom>
        </p:spPr>
      </p:pic>
    </p:spTree>
    <p:extLst>
      <p:ext uri="{BB962C8B-B14F-4D97-AF65-F5344CB8AC3E}">
        <p14:creationId xmlns:p14="http://schemas.microsoft.com/office/powerpoint/2010/main" val="170203990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indent="-457200">
              <a:buFont typeface="+mj-lt"/>
              <a:buAutoNum type="arabicPeriod" startAt="19"/>
            </a:pPr>
            <a:r>
              <a:rPr lang="de-DE" sz="2000" b="1" dirty="0"/>
              <a:t>Authentifizierung</a:t>
            </a:r>
          </a:p>
          <a:p>
            <a:pPr marL="457200" indent="-457200">
              <a:buFont typeface="+mj-lt"/>
              <a:buAutoNum type="arabicPeriod" startAt="8"/>
            </a:pPr>
            <a:endParaRPr lang="de-DE" sz="2000" b="1" dirty="0"/>
          </a:p>
          <a:p>
            <a:r>
              <a:rPr lang="de-DE" sz="2000" b="1" dirty="0"/>
              <a:t>Quiz:</a:t>
            </a:r>
          </a:p>
          <a:p>
            <a:pPr marL="457200" indent="-457200">
              <a:buFont typeface="+mj-lt"/>
              <a:buAutoNum type="arabicPeriod" startAt="8"/>
            </a:pPr>
            <a:endParaRPr lang="de-DE" sz="2000" b="1" dirty="0"/>
          </a:p>
          <a:p>
            <a:pPr marL="457200" indent="-457200">
              <a:buFont typeface="+mj-lt"/>
              <a:buAutoNum type="arabicPeriod" startAt="8"/>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DE6C8DB5-5777-4477-836C-7261458EB694}"/>
              </a:ext>
            </a:extLst>
          </p:cNvPr>
          <p:cNvPicPr>
            <a:picLocks noChangeAspect="1"/>
          </p:cNvPicPr>
          <p:nvPr/>
        </p:nvPicPr>
        <p:blipFill>
          <a:blip r:embed="rId4"/>
          <a:stretch>
            <a:fillRect/>
          </a:stretch>
        </p:blipFill>
        <p:spPr>
          <a:xfrm>
            <a:off x="1308100" y="2496560"/>
            <a:ext cx="7243762" cy="3590568"/>
          </a:xfrm>
          <a:prstGeom prst="rect">
            <a:avLst/>
          </a:prstGeom>
        </p:spPr>
      </p:pic>
    </p:spTree>
    <p:extLst>
      <p:ext uri="{BB962C8B-B14F-4D97-AF65-F5344CB8AC3E}">
        <p14:creationId xmlns:p14="http://schemas.microsoft.com/office/powerpoint/2010/main" val="221477277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indent="-457200">
              <a:buFont typeface="+mj-lt"/>
              <a:buAutoNum type="arabicPeriod" startAt="19"/>
            </a:pPr>
            <a:r>
              <a:rPr lang="de-DE" sz="2000" b="1" dirty="0"/>
              <a:t>Authentifizierung</a:t>
            </a:r>
          </a:p>
          <a:p>
            <a:pPr marL="457200" indent="-457200">
              <a:buFont typeface="+mj-lt"/>
              <a:buAutoNum type="arabicPeriod" startAt="8"/>
            </a:pPr>
            <a:endParaRPr lang="de-DE" sz="2000" b="1" dirty="0"/>
          </a:p>
          <a:p>
            <a:r>
              <a:rPr lang="de-DE" sz="2000" b="1" dirty="0"/>
              <a:t>Quiz:</a:t>
            </a:r>
          </a:p>
          <a:p>
            <a:pPr marL="457200" indent="-457200">
              <a:buFont typeface="+mj-lt"/>
              <a:buAutoNum type="arabicPeriod" startAt="8"/>
            </a:pPr>
            <a:endParaRPr lang="de-DE" sz="2000" b="1" dirty="0"/>
          </a:p>
          <a:p>
            <a:pPr marL="457200" indent="-457200">
              <a:buFont typeface="+mj-lt"/>
              <a:buAutoNum type="arabicPeriod" startAt="8"/>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3FEC107C-502F-4F80-A3AA-55813ABB833E}"/>
              </a:ext>
            </a:extLst>
          </p:cNvPr>
          <p:cNvPicPr>
            <a:picLocks noChangeAspect="1"/>
          </p:cNvPicPr>
          <p:nvPr/>
        </p:nvPicPr>
        <p:blipFill>
          <a:blip r:embed="rId4"/>
          <a:stretch>
            <a:fillRect/>
          </a:stretch>
        </p:blipFill>
        <p:spPr>
          <a:xfrm>
            <a:off x="1536700" y="2363038"/>
            <a:ext cx="8032865" cy="4119418"/>
          </a:xfrm>
          <a:prstGeom prst="rect">
            <a:avLst/>
          </a:prstGeom>
        </p:spPr>
      </p:pic>
    </p:spTree>
    <p:extLst>
      <p:ext uri="{BB962C8B-B14F-4D97-AF65-F5344CB8AC3E}">
        <p14:creationId xmlns:p14="http://schemas.microsoft.com/office/powerpoint/2010/main" val="26745003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839"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p>
        </p:txBody>
      </p:sp>
      <p:sp>
        <p:nvSpPr>
          <p:cNvPr id="7" name="Rechteck 6"/>
          <p:cNvSpPr/>
          <p:nvPr/>
        </p:nvSpPr>
        <p:spPr>
          <a:xfrm>
            <a:off x="666634" y="1265237"/>
            <a:ext cx="10395065" cy="400110"/>
          </a:xfrm>
          <a:prstGeom prst="rect">
            <a:avLst/>
          </a:prstGeom>
        </p:spPr>
        <p:txBody>
          <a:bodyPr wrap="square">
            <a:spAutoFit/>
          </a:bodyPr>
          <a:lstStyle/>
          <a:p>
            <a:pPr marL="457200" indent="-457200">
              <a:buFont typeface="+mj-lt"/>
              <a:buAutoNum type="arabicPeriod" startAt="19"/>
            </a:pPr>
            <a:r>
              <a:rPr lang="de-DE" sz="2000" b="1"/>
              <a:t>Authentifizierung</a:t>
            </a:r>
          </a:p>
        </p:txBody>
      </p:sp>
      <p:sp>
        <p:nvSpPr>
          <p:cNvPr id="3" name="Rechteck 2"/>
          <p:cNvSpPr/>
          <p:nvPr/>
        </p:nvSpPr>
        <p:spPr>
          <a:xfrm>
            <a:off x="927100" y="1883419"/>
            <a:ext cx="3733800" cy="923330"/>
          </a:xfrm>
          <a:prstGeom prst="rect">
            <a:avLst/>
          </a:prstGeom>
        </p:spPr>
        <p:txBody>
          <a:bodyPr wrap="square">
            <a:spAutoFit/>
          </a:bodyPr>
          <a:lstStyle/>
          <a:p>
            <a:endParaRPr lang="de-DE"/>
          </a:p>
          <a:p>
            <a:r>
              <a:rPr lang="de-DE" b="1"/>
              <a:t>DISKUSSION ca. 10 min:</a:t>
            </a:r>
          </a:p>
          <a:p>
            <a:r>
              <a:rPr lang="de-DE"/>
              <a:t> </a:t>
            </a:r>
            <a:endParaRPr lang="en-GB" b="1"/>
          </a:p>
        </p:txBody>
      </p:sp>
      <p:pic>
        <p:nvPicPr>
          <p:cNvPr id="1026" name="Picture 2" descr="Bildergebnis für gruppendiskussi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43772" y="2713037"/>
            <a:ext cx="6669638"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43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839"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p>
        </p:txBody>
      </p:sp>
      <p:sp>
        <p:nvSpPr>
          <p:cNvPr id="7" name="Rechteck 6"/>
          <p:cNvSpPr/>
          <p:nvPr/>
        </p:nvSpPr>
        <p:spPr>
          <a:xfrm>
            <a:off x="666634" y="1265237"/>
            <a:ext cx="10395065" cy="400110"/>
          </a:xfrm>
          <a:prstGeom prst="rect">
            <a:avLst/>
          </a:prstGeom>
        </p:spPr>
        <p:txBody>
          <a:bodyPr wrap="square">
            <a:spAutoFit/>
          </a:bodyPr>
          <a:lstStyle/>
          <a:p>
            <a:pPr marL="457200" indent="-457200">
              <a:buFont typeface="+mj-lt"/>
              <a:buAutoNum type="arabicPeriod"/>
            </a:pPr>
            <a:r>
              <a:rPr lang="de-DE" sz="2000" b="1"/>
              <a:t>Überblick über die Sicherheit </a:t>
            </a:r>
          </a:p>
        </p:txBody>
      </p:sp>
      <p:sp>
        <p:nvSpPr>
          <p:cNvPr id="3" name="Rechteck 2"/>
          <p:cNvSpPr/>
          <p:nvPr/>
        </p:nvSpPr>
        <p:spPr>
          <a:xfrm>
            <a:off x="927100" y="1883419"/>
            <a:ext cx="3733800" cy="923330"/>
          </a:xfrm>
          <a:prstGeom prst="rect">
            <a:avLst/>
          </a:prstGeom>
        </p:spPr>
        <p:txBody>
          <a:bodyPr wrap="square">
            <a:spAutoFit/>
          </a:bodyPr>
          <a:lstStyle/>
          <a:p>
            <a:endParaRPr lang="de-DE"/>
          </a:p>
          <a:p>
            <a:r>
              <a:rPr lang="de-DE" b="1"/>
              <a:t>DISKUSSION ca. 10 min:</a:t>
            </a:r>
          </a:p>
          <a:p>
            <a:r>
              <a:rPr lang="de-DE"/>
              <a:t> </a:t>
            </a:r>
            <a:endParaRPr lang="en-GB" b="1"/>
          </a:p>
        </p:txBody>
      </p:sp>
      <p:pic>
        <p:nvPicPr>
          <p:cNvPr id="1026" name="Picture 2" descr="Bildergebnis für gruppendiskussi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43772" y="2713037"/>
            <a:ext cx="6669638"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88162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7140416"/>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indent="-457200">
              <a:buFont typeface="+mj-lt"/>
              <a:buAutoNum type="arabicPeriod" startAt="17"/>
            </a:pPr>
            <a:r>
              <a:rPr lang="de-DE" sz="2000" b="1" dirty="0">
                <a:solidFill>
                  <a:schemeClr val="bg1">
                    <a:lumMod val="75000"/>
                  </a:schemeClr>
                </a:solidFill>
              </a:rPr>
              <a:t>Physische Sicherheit </a:t>
            </a:r>
          </a:p>
          <a:p>
            <a:pPr marL="457200" indent="-457200">
              <a:buFont typeface="+mj-lt"/>
              <a:buAutoNum type="arabicPeriod" startAt="17"/>
            </a:pPr>
            <a:endParaRPr lang="de-DE" sz="2000" b="1" dirty="0"/>
          </a:p>
          <a:p>
            <a:pPr marL="457200" indent="-457200">
              <a:buFont typeface="+mj-lt"/>
              <a:buAutoNum type="arabicPeriod" startAt="17"/>
            </a:pPr>
            <a:r>
              <a:rPr lang="de-DE" sz="2000" b="1" dirty="0">
                <a:solidFill>
                  <a:schemeClr val="bg1">
                    <a:lumMod val="75000"/>
                  </a:schemeClr>
                </a:solidFill>
              </a:rPr>
              <a:t>Sicherung von Einrichtungen(Gebäude) </a:t>
            </a:r>
          </a:p>
          <a:p>
            <a:pPr marL="457200" indent="-457200">
              <a:buFont typeface="+mj-lt"/>
              <a:buAutoNum type="arabicPeriod" startAt="17"/>
            </a:pPr>
            <a:endParaRPr lang="de-DE" sz="2000" b="1" dirty="0">
              <a:solidFill>
                <a:schemeClr val="bg1">
                  <a:lumMod val="75000"/>
                </a:schemeClr>
              </a:solidFill>
            </a:endParaRPr>
          </a:p>
          <a:p>
            <a:pPr marL="457200" indent="-457200">
              <a:buFont typeface="+mj-lt"/>
              <a:buAutoNum type="arabicPeriod" startAt="17"/>
            </a:pPr>
            <a:r>
              <a:rPr lang="de-DE" sz="2000" b="1" dirty="0">
                <a:solidFill>
                  <a:schemeClr val="bg1">
                    <a:lumMod val="75000"/>
                  </a:schemeClr>
                </a:solidFill>
              </a:rPr>
              <a:t>Authentifizierung </a:t>
            </a:r>
          </a:p>
          <a:p>
            <a:pPr marL="457200" indent="-457200">
              <a:buFont typeface="+mj-lt"/>
              <a:buAutoNum type="arabicPeriod" startAt="17"/>
            </a:pPr>
            <a:endParaRPr lang="de-DE" sz="2000" b="1" dirty="0">
              <a:solidFill>
                <a:schemeClr val="bg1">
                  <a:lumMod val="75000"/>
                </a:schemeClr>
              </a:solidFill>
            </a:endParaRPr>
          </a:p>
          <a:p>
            <a:pPr marL="457200" indent="-457200">
              <a:buFont typeface="+mj-lt"/>
              <a:buAutoNum type="arabicPeriod" startAt="17"/>
            </a:pPr>
            <a:r>
              <a:rPr lang="de-DE" sz="2000" b="1" dirty="0"/>
              <a:t>Zugriffskontrolle </a:t>
            </a:r>
          </a:p>
          <a:p>
            <a:pPr marL="457200" indent="-457200">
              <a:buFont typeface="+mj-lt"/>
              <a:buAutoNum type="arabicPeriod" startAt="17"/>
            </a:pPr>
            <a:endParaRPr lang="de-DE" sz="2000" b="1" dirty="0">
              <a:solidFill>
                <a:schemeClr val="bg1">
                  <a:lumMod val="75000"/>
                </a:schemeClr>
              </a:solidFill>
            </a:endParaRPr>
          </a:p>
          <a:p>
            <a:pPr marL="457200" indent="-457200">
              <a:buFont typeface="+mj-lt"/>
              <a:buAutoNum type="arabicPeriod" startAt="17"/>
            </a:pPr>
            <a:r>
              <a:rPr lang="de-DE" sz="2000" b="1" dirty="0">
                <a:solidFill>
                  <a:schemeClr val="bg1">
                    <a:lumMod val="75000"/>
                  </a:schemeClr>
                </a:solidFill>
              </a:rPr>
              <a:t>Risikobewertungen </a:t>
            </a:r>
          </a:p>
          <a:p>
            <a:pPr marL="457200" indent="-457200">
              <a:buFont typeface="+mj-lt"/>
              <a:buAutoNum type="arabicPeriod" startAt="17"/>
            </a:pPr>
            <a:endParaRPr lang="de-DE" sz="2000" b="1" dirty="0">
              <a:solidFill>
                <a:schemeClr val="bg1">
                  <a:lumMod val="75000"/>
                </a:schemeClr>
              </a:solidFill>
            </a:endParaRPr>
          </a:p>
          <a:p>
            <a:pPr marL="457200" indent="-457200">
              <a:buFont typeface="+mj-lt"/>
              <a:buAutoNum type="arabicPeriod" startAt="17"/>
            </a:pPr>
            <a:r>
              <a:rPr lang="de-DE" sz="2000" b="1" dirty="0">
                <a:solidFill>
                  <a:schemeClr val="bg1">
                    <a:lumMod val="75000"/>
                  </a:schemeClr>
                </a:solidFill>
              </a:rPr>
              <a:t>Schwachstellen-Management </a:t>
            </a:r>
          </a:p>
          <a:p>
            <a:pPr marL="457200" indent="-457200">
              <a:buFont typeface="+mj-lt"/>
              <a:buAutoNum type="arabicPeriod" startAt="17"/>
            </a:pPr>
            <a:endParaRPr lang="de-DE" sz="2000" b="1" dirty="0">
              <a:solidFill>
                <a:schemeClr val="bg1">
                  <a:lumMod val="75000"/>
                </a:schemeClr>
              </a:solidFill>
            </a:endParaRPr>
          </a:p>
          <a:p>
            <a:pPr marL="457200" indent="-457200">
              <a:buFont typeface="+mj-lt"/>
              <a:buAutoNum type="arabicPeriod" startAt="17"/>
            </a:pPr>
            <a:r>
              <a:rPr lang="de-DE" sz="2000" b="1" dirty="0">
                <a:solidFill>
                  <a:schemeClr val="bg1">
                    <a:lumMod val="75000"/>
                  </a:schemeClr>
                </a:solidFill>
              </a:rPr>
              <a:t>Überwachung und Auditierung </a:t>
            </a:r>
          </a:p>
          <a:p>
            <a:pPr marL="457200" indent="-457200">
              <a:buFont typeface="+mj-lt"/>
              <a:buAutoNum type="arabicPeriod" startAt="17"/>
            </a:pPr>
            <a:endParaRPr lang="de-DE" sz="2000" b="1" dirty="0">
              <a:solidFill>
                <a:schemeClr val="bg1">
                  <a:lumMod val="75000"/>
                </a:schemeClr>
              </a:solidFill>
            </a:endParaRPr>
          </a:p>
          <a:p>
            <a:pPr marL="457200" indent="-457200">
              <a:buFont typeface="+mj-lt"/>
              <a:buAutoNum type="arabicPeriod" startAt="17"/>
            </a:pPr>
            <a:r>
              <a:rPr lang="de-DE" sz="2000" b="1" dirty="0">
                <a:solidFill>
                  <a:schemeClr val="bg1">
                    <a:lumMod val="75000"/>
                  </a:schemeClr>
                </a:solidFill>
              </a:rPr>
              <a:t>Kryptographie </a:t>
            </a:r>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5" name="Rechteck 4">
            <a:extLst>
              <a:ext uri="{FF2B5EF4-FFF2-40B4-BE49-F238E27FC236}">
                <a16:creationId xmlns:a16="http://schemas.microsoft.com/office/drawing/2014/main" id="{3A0736C4-B130-4575-8080-EF3E7DB4FCFF}"/>
              </a:ext>
            </a:extLst>
          </p:cNvPr>
          <p:cNvSpPr/>
          <p:nvPr/>
        </p:nvSpPr>
        <p:spPr>
          <a:xfrm>
            <a:off x="6108700" y="1903535"/>
            <a:ext cx="5346700" cy="5324535"/>
          </a:xfrm>
          <a:prstGeom prst="rect">
            <a:avLst/>
          </a:prstGeom>
        </p:spPr>
        <p:txBody>
          <a:bodyPr>
            <a:spAutoFit/>
          </a:bodyPr>
          <a:lstStyle/>
          <a:p>
            <a:pPr marL="457200" indent="-457200">
              <a:buFont typeface="+mj-lt"/>
              <a:buAutoNum type="arabicPeriod" startAt="25"/>
            </a:pPr>
            <a:r>
              <a:rPr lang="de-DE" sz="2000" b="1">
                <a:solidFill>
                  <a:schemeClr val="bg1">
                    <a:lumMod val="75000"/>
                  </a:schemeClr>
                </a:solidFill>
              </a:rPr>
              <a:t>Hashing </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Public Key Infrastruktur</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Sicherheitsprotokolle </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Worst-Case Planung</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Social Engineering </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Richtlinien und Prozeduren </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Incident Response und Forensik </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Fazit </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Prüfungsvorbereitung</a:t>
            </a:r>
          </a:p>
        </p:txBody>
      </p:sp>
    </p:spTree>
    <p:extLst>
      <p:ext uri="{BB962C8B-B14F-4D97-AF65-F5344CB8AC3E}">
        <p14:creationId xmlns:p14="http://schemas.microsoft.com/office/powerpoint/2010/main" val="202960291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831544"/>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indent="-457200">
              <a:buFont typeface="+mj-lt"/>
              <a:buAutoNum type="arabicPeriod" startAt="20"/>
            </a:pPr>
            <a:r>
              <a:rPr lang="de-DE" sz="2000" b="1" dirty="0"/>
              <a:t>Zugriffskontrolle</a:t>
            </a:r>
          </a:p>
          <a:p>
            <a:pPr marL="457200" indent="-457200">
              <a:buFont typeface="+mj-lt"/>
              <a:buAutoNum type="arabicPeriod" startAt="20"/>
            </a:pPr>
            <a:endParaRPr lang="de-DE" sz="2000" b="1" dirty="0"/>
          </a:p>
          <a:p>
            <a:pPr marL="457200" indent="-457200">
              <a:buFont typeface="+mj-lt"/>
              <a:buAutoNum type="arabicPeriod" startAt="20"/>
            </a:pPr>
            <a:endParaRPr lang="de-DE" sz="2000" b="1" dirty="0"/>
          </a:p>
          <a:p>
            <a:pPr marL="457200" indent="-457200">
              <a:buFont typeface="+mj-lt"/>
              <a:buAutoNum type="arabicPeriod" startAt="20"/>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20FF2C1D-4108-4CEE-8982-BBB705BC8B7B}"/>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47FEA265-4639-411C-889A-63324BDDD07A}"/>
              </a:ext>
            </a:extLst>
          </p:cNvPr>
          <p:cNvSpPr/>
          <p:nvPr/>
        </p:nvSpPr>
        <p:spPr>
          <a:xfrm>
            <a:off x="546100" y="2367720"/>
            <a:ext cx="9906000" cy="3452933"/>
          </a:xfrm>
          <a:prstGeom prst="rect">
            <a:avLst/>
          </a:prstGeom>
        </p:spPr>
        <p:txBody>
          <a:bodyPr wrap="square">
            <a:spAutoFit/>
          </a:bodyPr>
          <a:lstStyle/>
          <a:p>
            <a:pPr marL="342900" lvl="0" indent="-342900">
              <a:spcBef>
                <a:spcPts val="1465"/>
              </a:spcBef>
              <a:spcAft>
                <a:spcPts val="0"/>
              </a:spcAft>
              <a:buSzPts val="1200"/>
              <a:buFont typeface="Symbol" panose="05050102010706020507" pitchFamily="18" charset="2"/>
              <a:buChar char=""/>
              <a:tabLst>
                <a:tab pos="2940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Zugriffskontrolle</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0"/>
              </a:lnSpc>
              <a:spcBef>
                <a:spcPts val="45"/>
              </a:spcBef>
              <a:spcAft>
                <a:spcPts val="0"/>
              </a:spcAft>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Zugriffskontrolle</a:t>
            </a:r>
            <a:endParaRPr lang="de-DE" sz="1100" noProof="1">
              <a:latin typeface="Calibri" panose="020F0502020204030204" pitchFamily="34" charset="0"/>
              <a:ea typeface="Courier New" panose="02070309020205020404" pitchFamily="49" charset="0"/>
              <a:cs typeface="Times New Roman" panose="02020603050405020304" pitchFamily="18" charset="0"/>
            </a:endParaRPr>
          </a:p>
          <a:p>
            <a:pPr marL="1143000" marR="505460" lvl="2" indent="-228600">
              <a:lnSpc>
                <a:spcPct val="99000"/>
              </a:lnSpc>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Methoden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Sicherung</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Informationen,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indem</a:t>
            </a:r>
            <a:r>
              <a:rPr lang="de-DE" sz="1200" spc="24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überprüft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wird,</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ob</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Benutzer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Berechtigung</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hat,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lesen,</a:t>
            </a:r>
            <a:r>
              <a:rPr lang="de-DE" sz="1200" spc="27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schreiben,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löschen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anderweitig</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verändern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80"/>
              </a:lnSpc>
              <a:spcBef>
                <a:spcPts val="4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Modelle</a:t>
            </a:r>
            <a:r>
              <a:rPr lang="de-DE" sz="1200" b="1" spc="-3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für</a:t>
            </a:r>
            <a:r>
              <a:rPr lang="de-DE" sz="1200" b="1" spc="-35" noProof="1">
                <a:latin typeface="Calibri" panose="020F0502020204030204" pitchFamily="34" charset="0"/>
                <a:ea typeface="Courier New" panose="02070309020205020404" pitchFamily="49" charset="0"/>
                <a:cs typeface="Times New Roman" panose="02020603050405020304" pitchFamily="18" charset="0"/>
              </a:rPr>
              <a:t> </a:t>
            </a:r>
            <a:r>
              <a:rPr lang="de-DE" sz="1200" b="1" noProof="1">
                <a:latin typeface="Calibri" panose="020F0502020204030204" pitchFamily="34" charset="0"/>
                <a:ea typeface="Courier New" panose="02070309020205020404" pitchFamily="49" charset="0"/>
                <a:cs typeface="Times New Roman" panose="02020603050405020304" pitchFamily="18" charset="0"/>
              </a:rPr>
              <a:t>die</a:t>
            </a:r>
            <a:r>
              <a:rPr lang="de-DE" sz="1200" b="1" spc="-3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Zugriffskontrolle</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35"/>
              </a:lnSpc>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Diskrete</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Zugriffskontrolle</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(DAC)</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lvl="3" indent="-228600">
              <a:lnSpc>
                <a:spcPts val="1520"/>
              </a:lnSpc>
              <a:buSzPts val="1200"/>
              <a:buFont typeface="Symbol" panose="05050102010706020507" pitchFamily="18" charset="2"/>
              <a:buChar char=""/>
              <a:tabLst>
                <a:tab pos="1666240" algn="l"/>
              </a:tabLst>
            </a:pPr>
            <a:r>
              <a:rPr lang="de-DE" sz="1200" noProof="1">
                <a:latin typeface="Calibri" panose="020F0502020204030204" pitchFamily="34" charset="0"/>
                <a:ea typeface="Symbol" panose="05050102010706020507" pitchFamily="18" charset="2"/>
                <a:cs typeface="Times New Roman" panose="02020603050405020304" pitchFamily="18" charset="0"/>
              </a:rPr>
              <a:t>Die</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Zugriffskontrollpolicy</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wird</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10" noProof="1">
                <a:latin typeface="Calibri" panose="020F0502020204030204" pitchFamily="34" charset="0"/>
                <a:ea typeface="Symbol" panose="05050102010706020507" pitchFamily="18" charset="2"/>
                <a:cs typeface="Times New Roman" panose="02020603050405020304" pitchFamily="18" charset="0"/>
              </a:rPr>
              <a:t>vom</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Eigentümer</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bestimmt</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20"/>
              </a:lnSpc>
              <a:buSzPts val="1200"/>
              <a:buFont typeface="Symbol" panose="05050102010706020507" pitchFamily="18" charset="2"/>
              <a:buChar char=""/>
              <a:tabLst>
                <a:tab pos="16662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DAC</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spc="-10" noProof="1">
                <a:latin typeface="Calibri" panose="020F0502020204030204" pitchFamily="34" charset="0"/>
                <a:ea typeface="Symbol" panose="05050102010706020507" pitchFamily="18" charset="2"/>
                <a:cs typeface="Times New Roman" panose="02020603050405020304" pitchFamily="18" charset="0"/>
              </a:rPr>
              <a:t>wird</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häufig</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10" noProof="1">
                <a:latin typeface="Calibri" panose="020F0502020204030204" pitchFamily="34" charset="0"/>
                <a:ea typeface="Symbol" panose="05050102010706020507" pitchFamily="18" charset="2"/>
                <a:cs typeface="Times New Roman" panose="02020603050405020304" pitchFamily="18" charset="0"/>
              </a:rPr>
              <a:t>verwendet</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20"/>
              </a:lnSpc>
              <a:buSzPts val="1200"/>
              <a:buFont typeface="Symbol" panose="05050102010706020507" pitchFamily="18" charset="2"/>
              <a:buChar char=""/>
              <a:tabLst>
                <a:tab pos="1666240" algn="l"/>
              </a:tabLst>
            </a:pPr>
            <a:r>
              <a:rPr lang="de-DE" sz="1200" noProof="1">
                <a:latin typeface="Calibri" panose="020F0502020204030204" pitchFamily="34" charset="0"/>
                <a:ea typeface="Symbol" panose="05050102010706020507" pitchFamily="18" charset="2"/>
                <a:cs typeface="Times New Roman" panose="02020603050405020304" pitchFamily="18" charset="0"/>
              </a:rPr>
              <a:t>1.</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Jedes</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Objekt</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in</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einem</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System</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muss</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einen</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Eigentümer</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haben</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marR="1071880" lvl="3" indent="-228600">
              <a:spcBef>
                <a:spcPts val="5"/>
              </a:spcBef>
              <a:spcAft>
                <a:spcPts val="0"/>
              </a:spcAft>
              <a:buSzPts val="1200"/>
              <a:buFont typeface="Symbol" panose="05050102010706020507" pitchFamily="18" charset="2"/>
              <a:buChar char=""/>
              <a:tabLst>
                <a:tab pos="1666240" algn="l"/>
              </a:tabLst>
            </a:pPr>
            <a:r>
              <a:rPr lang="de-DE" sz="1200" noProof="1">
                <a:latin typeface="Calibri" panose="020F0502020204030204" pitchFamily="34" charset="0"/>
                <a:ea typeface="Symbol" panose="05050102010706020507" pitchFamily="18" charset="2"/>
                <a:cs typeface="Times New Roman" panose="02020603050405020304" pitchFamily="18" charset="0"/>
              </a:rPr>
              <a:t>2.</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Jeder</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Eigentümer</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bestimmt</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Zugriffsrechte</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und</a:t>
            </a:r>
            <a:r>
              <a:rPr lang="de-DE" sz="1200" spc="16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Berechtigungen</a:t>
            </a:r>
            <a:r>
              <a:rPr lang="de-DE" sz="1200" spc="-4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für</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jedes</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Objekt</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143000" lvl="2" indent="-228600">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Obligatorische</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Zugriffskontrolle</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(MAC)</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marR="246380" lvl="3" indent="-228600">
              <a:spcBef>
                <a:spcPts val="5"/>
              </a:spcBef>
              <a:spcAft>
                <a:spcPts val="0"/>
              </a:spcAft>
              <a:buSzPts val="1200"/>
              <a:buFont typeface="Symbol" panose="05050102010706020507" pitchFamily="18" charset="2"/>
              <a:buChar char=""/>
              <a:tabLst>
                <a:tab pos="1666240" algn="l"/>
              </a:tabLst>
            </a:pPr>
            <a:r>
              <a:rPr lang="de-DE" sz="1200" noProof="1">
                <a:latin typeface="Calibri" panose="020F0502020204030204" pitchFamily="34" charset="0"/>
                <a:ea typeface="Symbol" panose="05050102010706020507" pitchFamily="18" charset="2"/>
                <a:cs typeface="Times New Roman" panose="02020603050405020304" pitchFamily="18" charset="0"/>
              </a:rPr>
              <a:t>Eine</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Zugriffskontrollrichtlinie,</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bei</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der</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das</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Computersystem</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die</a:t>
            </a:r>
            <a:r>
              <a:rPr lang="de-DE" sz="1200" spc="15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Zugriffskontrolle</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für</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ein</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Objekt</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bestimmt</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marR="537210" lvl="3" indent="-228600">
              <a:lnSpc>
                <a:spcPts val="1460"/>
              </a:lnSpc>
              <a:spcBef>
                <a:spcPts val="20"/>
              </a:spcBef>
              <a:spcAft>
                <a:spcPts val="0"/>
              </a:spcAft>
              <a:buSzPts val="1200"/>
              <a:buFont typeface="Symbol" panose="05050102010706020507" pitchFamily="18" charset="2"/>
              <a:buChar char=""/>
              <a:tabLst>
                <a:tab pos="1666240" algn="l"/>
              </a:tabLst>
            </a:pPr>
            <a:r>
              <a:rPr lang="de-DE" sz="1200" noProof="1">
                <a:latin typeface="Calibri" panose="020F0502020204030204" pitchFamily="34" charset="0"/>
                <a:ea typeface="Symbol" panose="05050102010706020507" pitchFamily="18" charset="2"/>
                <a:cs typeface="Times New Roman" panose="02020603050405020304" pitchFamily="18" charset="0"/>
              </a:rPr>
              <a:t>In</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DAC</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wählt</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der</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Besitzer</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die</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Berechtigungen</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aus,</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in</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MAC</a:t>
            </a:r>
            <a:r>
              <a:rPr lang="de-DE" sz="1200" spc="185" noProof="1">
                <a:latin typeface="Times New Roman" panose="02020603050405020304" pitchFamily="18"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macht</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das</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der</a:t>
            </a:r>
            <a:r>
              <a:rPr lang="de-DE" sz="1200" spc="-5" noProof="1">
                <a:latin typeface="Calibri" panose="020F0502020204030204" pitchFamily="34" charset="0"/>
                <a:ea typeface="Symbol" panose="05050102010706020507" pitchFamily="18" charset="2"/>
                <a:cs typeface="Times New Roman" panose="02020603050405020304" pitchFamily="18" charset="0"/>
              </a:rPr>
              <a:t> Computer</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marR="184785" lvl="3" indent="-228600">
              <a:spcBef>
                <a:spcPts val="25"/>
              </a:spcBef>
              <a:spcAft>
                <a:spcPts val="0"/>
              </a:spcAft>
              <a:buSzPts val="1200"/>
              <a:buFont typeface="Symbol" panose="05050102010706020507" pitchFamily="18" charset="2"/>
              <a:buChar char=""/>
              <a:tabLst>
                <a:tab pos="1666240" algn="l"/>
              </a:tabLst>
            </a:pPr>
            <a:r>
              <a:rPr lang="de-DE" sz="1200" noProof="1">
                <a:latin typeface="Calibri" panose="020F0502020204030204" pitchFamily="34" charset="0"/>
                <a:ea typeface="Symbol" panose="05050102010706020507" pitchFamily="18" charset="2"/>
                <a:cs typeface="Times New Roman" panose="02020603050405020304" pitchFamily="18" charset="0"/>
              </a:rPr>
              <a:t>MAC</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beruht</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darauf,</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dass</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jedem</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Benutzer</a:t>
            </a:r>
            <a:r>
              <a:rPr lang="de-DE" sz="1200" spc="-10" noProof="1">
                <a:latin typeface="Calibri" panose="020F0502020204030204" pitchFamily="34" charset="0"/>
                <a:ea typeface="Symbol" panose="05050102010706020507" pitchFamily="18" charset="2"/>
                <a:cs typeface="Times New Roman" panose="02020603050405020304" pitchFamily="18" charset="0"/>
              </a:rPr>
              <a:t> (Subjekt</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genannt)</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und</a:t>
            </a:r>
            <a:r>
              <a:rPr lang="de-DE" sz="1200" spc="25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jeder</a:t>
            </a:r>
            <a:r>
              <a:rPr lang="de-DE" sz="1200" spc="-4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Datei/jedem</a:t>
            </a:r>
            <a:r>
              <a:rPr lang="de-DE" sz="1200" spc="-4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Ordner/Gerät</a:t>
            </a:r>
            <a:r>
              <a:rPr lang="de-DE" sz="1200" spc="-4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oder</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jeder</a:t>
            </a:r>
            <a:r>
              <a:rPr lang="de-DE" sz="1200" spc="21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Netzwerkverbindung</a:t>
            </a:r>
            <a:r>
              <a:rPr lang="de-DE" sz="1200" spc="-55" noProof="1">
                <a:latin typeface="Calibri" panose="020F0502020204030204" pitchFamily="34" charset="0"/>
                <a:ea typeface="Symbol" panose="05050102010706020507" pitchFamily="18" charset="2"/>
                <a:cs typeface="Times New Roman" panose="02020603050405020304" pitchFamily="18" charset="0"/>
              </a:rPr>
              <a:t> </a:t>
            </a:r>
            <a:r>
              <a:rPr lang="de-DE" sz="1200" spc="-10" noProof="1">
                <a:latin typeface="Calibri" panose="020F0502020204030204" pitchFamily="34" charset="0"/>
                <a:ea typeface="Symbol" panose="05050102010706020507" pitchFamily="18" charset="2"/>
                <a:cs typeface="Times New Roman" panose="02020603050405020304" pitchFamily="18" charset="0"/>
              </a:rPr>
              <a:t>(Objekt</a:t>
            </a:r>
            <a:r>
              <a:rPr lang="de-DE" sz="1200" spc="-5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genannt)</a:t>
            </a:r>
            <a:r>
              <a:rPr lang="de-DE" sz="1200" spc="-5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Sicherheitskennzeichen</a:t>
            </a:r>
            <a:r>
              <a:rPr lang="de-DE" sz="1200" spc="30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zugewiesen</a:t>
            </a:r>
            <a:r>
              <a:rPr lang="de-DE" sz="1200" spc="-6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werden</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marR="184785" lvl="3" indent="-228600">
              <a:spcBef>
                <a:spcPts val="5"/>
              </a:spcBef>
              <a:spcAft>
                <a:spcPts val="0"/>
              </a:spcAft>
              <a:buSzPts val="1200"/>
              <a:buFont typeface="Symbol" panose="05050102010706020507" pitchFamily="18" charset="2"/>
              <a:buChar char=""/>
              <a:tabLst>
                <a:tab pos="16662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Datenetiketten (Label)</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schaffen</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Vertrauensstufen</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für</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alle</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Subjekte</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und</a:t>
            </a:r>
            <a:r>
              <a:rPr lang="de-DE" sz="1200" spc="27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Objekte</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marR="610870" lvl="3" indent="-228600">
              <a:spcBef>
                <a:spcPts val="5"/>
              </a:spcBef>
              <a:spcAft>
                <a:spcPts val="0"/>
              </a:spcAft>
              <a:buSzPts val="1200"/>
              <a:buFont typeface="Symbol" panose="05050102010706020507" pitchFamily="18" charset="2"/>
              <a:buChar char=""/>
              <a:tabLst>
                <a:tab pos="1666240" algn="l"/>
              </a:tabLst>
            </a:pPr>
            <a:r>
              <a:rPr lang="de-DE" sz="1200" noProof="1">
                <a:latin typeface="Calibri" panose="020F0502020204030204" pitchFamily="34" charset="0"/>
                <a:ea typeface="Symbol" panose="05050102010706020507" pitchFamily="18" charset="2"/>
                <a:cs typeface="Times New Roman" panose="02020603050405020304" pitchFamily="18" charset="0"/>
              </a:rPr>
              <a:t>Um</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auf</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etwas</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zuzugreifen,</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müssen</a:t>
            </a:r>
            <a:r>
              <a:rPr lang="de-DE" sz="1200" spc="-10" noProof="1">
                <a:latin typeface="Calibri" panose="020F0502020204030204" pitchFamily="34" charset="0"/>
                <a:ea typeface="Symbol" panose="05050102010706020507" pitchFamily="18" charset="2"/>
                <a:cs typeface="Times New Roman" panose="02020603050405020304" pitchFamily="18" charset="0"/>
              </a:rPr>
              <a:t> Sie</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die</a:t>
            </a:r>
            <a:r>
              <a:rPr lang="de-DE" sz="1200" spc="15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Mindestanforderungen</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erfüllen</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und</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ein</a:t>
            </a:r>
            <a:r>
              <a:rPr lang="de-DE" sz="1200" noProof="1">
                <a:latin typeface="Calibri" panose="020F0502020204030204" pitchFamily="34" charset="0"/>
                <a:ea typeface="Symbol" panose="05050102010706020507" pitchFamily="18" charset="2"/>
                <a:cs typeface="Times New Roman" panose="02020603050405020304" pitchFamily="18" charset="0"/>
              </a:rPr>
              <a:t> </a:t>
            </a:r>
            <a:r>
              <a:rPr lang="de-DE" sz="1200" spc="-10" noProof="1">
                <a:latin typeface="Calibri" panose="020F0502020204030204" pitchFamily="34" charset="0"/>
                <a:ea typeface="Symbol" panose="05050102010706020507" pitchFamily="18" charset="2"/>
                <a:cs typeface="Times New Roman" panose="02020603050405020304" pitchFamily="18" charset="0"/>
              </a:rPr>
              <a:t>"Need-to-know"</a:t>
            </a:r>
            <a:r>
              <a:rPr lang="de-DE" sz="1200" spc="220"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haben</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marR="505460" lvl="3" indent="-228600">
              <a:lnSpc>
                <a:spcPts val="1460"/>
              </a:lnSpc>
              <a:spcBef>
                <a:spcPts val="20"/>
              </a:spcBef>
              <a:spcAft>
                <a:spcPts val="0"/>
              </a:spcAft>
              <a:buSzPts val="1200"/>
              <a:buFont typeface="Symbol" panose="05050102010706020507" pitchFamily="18" charset="2"/>
              <a:buChar char=""/>
              <a:tabLst>
                <a:tab pos="1666240" algn="l"/>
              </a:tabLst>
            </a:pPr>
            <a:r>
              <a:rPr lang="de-DE" sz="1200" noProof="1">
                <a:latin typeface="Calibri" panose="020F0502020204030204" pitchFamily="34" charset="0"/>
                <a:ea typeface="Symbol" panose="05050102010706020507" pitchFamily="18" charset="2"/>
                <a:cs typeface="Times New Roman" panose="02020603050405020304" pitchFamily="18" charset="0"/>
              </a:rPr>
              <a:t>MAC</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wird</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durch</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die</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10" noProof="1">
                <a:latin typeface="Calibri" panose="020F0502020204030204" pitchFamily="34" charset="0"/>
                <a:ea typeface="Symbol" panose="05050102010706020507" pitchFamily="18" charset="2"/>
                <a:cs typeface="Times New Roman" panose="02020603050405020304" pitchFamily="18" charset="0"/>
              </a:rPr>
              <a:t>regelbasierten</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und</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die</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gridbased</a:t>
            </a:r>
            <a:r>
              <a:rPr lang="de-DE" sz="1200" spc="22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Zugriffskontrollmethoden</a:t>
            </a:r>
            <a:r>
              <a:rPr lang="de-DE" sz="1200" spc="-9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implementiert</a:t>
            </a:r>
            <a:endParaRPr lang="de-DE" sz="1200" noProof="1">
              <a:latin typeface="Calibri" panose="020F0502020204030204" pitchFamily="34" charset="0"/>
              <a:ea typeface="Symbol" panose="05050102010706020507" pitchFamily="18" charset="2"/>
              <a:cs typeface="Times New Roman" panose="02020603050405020304" pitchFamily="18" charset="0"/>
            </a:endParaRPr>
          </a:p>
        </p:txBody>
      </p:sp>
    </p:spTree>
    <p:extLst>
      <p:ext uri="{BB962C8B-B14F-4D97-AF65-F5344CB8AC3E}">
        <p14:creationId xmlns:p14="http://schemas.microsoft.com/office/powerpoint/2010/main" val="71013738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831544"/>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indent="-457200">
              <a:buFont typeface="+mj-lt"/>
              <a:buAutoNum type="arabicPeriod" startAt="20"/>
            </a:pPr>
            <a:r>
              <a:rPr lang="de-DE" sz="2000" b="1" dirty="0"/>
              <a:t>Zugriffskontrolle</a:t>
            </a:r>
          </a:p>
          <a:p>
            <a:pPr marL="457200" indent="-457200">
              <a:buFont typeface="+mj-lt"/>
              <a:buAutoNum type="arabicPeriod" startAt="20"/>
            </a:pPr>
            <a:endParaRPr lang="de-DE" sz="2000" b="1" dirty="0"/>
          </a:p>
          <a:p>
            <a:pPr marL="457200" indent="-457200">
              <a:buFont typeface="+mj-lt"/>
              <a:buAutoNum type="arabicPeriod" startAt="20"/>
            </a:pPr>
            <a:endParaRPr lang="de-DE" sz="2000" b="1" dirty="0"/>
          </a:p>
          <a:p>
            <a:pPr marL="457200" indent="-457200">
              <a:buFont typeface="+mj-lt"/>
              <a:buAutoNum type="arabicPeriod" startAt="20"/>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20FF2C1D-4108-4CEE-8982-BBB705BC8B7B}"/>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47FEA265-4639-411C-889A-63324BDDD07A}"/>
              </a:ext>
            </a:extLst>
          </p:cNvPr>
          <p:cNvSpPr/>
          <p:nvPr/>
        </p:nvSpPr>
        <p:spPr>
          <a:xfrm>
            <a:off x="546100" y="2367720"/>
            <a:ext cx="9906000" cy="3303468"/>
          </a:xfrm>
          <a:prstGeom prst="rect">
            <a:avLst/>
          </a:prstGeom>
        </p:spPr>
        <p:txBody>
          <a:bodyPr wrap="square">
            <a:spAutoFit/>
          </a:bodyPr>
          <a:lstStyle/>
          <a:p>
            <a:pPr marL="342900" lvl="0" indent="-342900">
              <a:spcBef>
                <a:spcPts val="1465"/>
              </a:spcBef>
              <a:spcAft>
                <a:spcPts val="0"/>
              </a:spcAft>
              <a:buSzPts val="1200"/>
              <a:buFont typeface="Symbol" panose="05050102010706020507" pitchFamily="18" charset="2"/>
              <a:buChar char=""/>
              <a:tabLst>
                <a:tab pos="2940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Zugriffskontrolle</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80"/>
              </a:lnSpc>
              <a:spcBef>
                <a:spcPts val="4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Modelle</a:t>
            </a:r>
            <a:r>
              <a:rPr lang="de-DE" sz="1200" b="1" spc="-3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für</a:t>
            </a:r>
            <a:r>
              <a:rPr lang="de-DE" sz="1200" b="1" spc="-35" noProof="1">
                <a:latin typeface="Calibri" panose="020F0502020204030204" pitchFamily="34" charset="0"/>
                <a:ea typeface="Courier New" panose="02070309020205020404" pitchFamily="49" charset="0"/>
                <a:cs typeface="Times New Roman" panose="02020603050405020304" pitchFamily="18" charset="0"/>
              </a:rPr>
              <a:t> </a:t>
            </a:r>
            <a:r>
              <a:rPr lang="de-DE" sz="1200" b="1" noProof="1">
                <a:latin typeface="Calibri" panose="020F0502020204030204" pitchFamily="34" charset="0"/>
                <a:ea typeface="Courier New" panose="02070309020205020404" pitchFamily="49" charset="0"/>
                <a:cs typeface="Times New Roman" panose="02020603050405020304" pitchFamily="18" charset="0"/>
              </a:rPr>
              <a:t>die</a:t>
            </a:r>
            <a:r>
              <a:rPr lang="de-DE" sz="1200" b="1" spc="-3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Zugriffskontrolle</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60"/>
              </a:lnSpc>
              <a:spcBef>
                <a:spcPts val="30"/>
              </a:spcBef>
              <a:buSzPts val="1200"/>
              <a:buFont typeface="Microsoft Sans Serif" panose="020B0604020202020204" pitchFamily="34" charset="0"/>
              <a:buChar char="▪"/>
              <a:tabLst>
                <a:tab pos="1208405" algn="l"/>
              </a:tabLst>
            </a:pP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Regelbasierte</a:t>
            </a:r>
            <a:r>
              <a:rPr lang="de-DE" sz="1200" spc="-8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Zugriffskontrolle</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marR="156845" lvl="3" indent="-228600">
              <a:spcAft>
                <a:spcPts val="0"/>
              </a:spcAft>
              <a:buSzPts val="1200"/>
              <a:buFont typeface="Symbol" panose="05050102010706020507" pitchFamily="18" charset="2"/>
              <a:buChar char=""/>
              <a:tabLst>
                <a:tab pos="16662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Label-basierte</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Zugriffskontrolle,</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die</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durch</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den</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Vergleich</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des</a:t>
            </a:r>
            <a:r>
              <a:rPr lang="de-DE" sz="1200" spc="24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Objekt-Labels</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und</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des</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Subjekt-Labels</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festlegt,</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ob</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der</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Zugriff</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auf</a:t>
            </a:r>
            <a:r>
              <a:rPr lang="de-DE" sz="1200" spc="27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Objekte</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gewährt</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oder</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verweigert</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werden</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soll</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143000" lvl="2" indent="-228600">
              <a:lnSpc>
                <a:spcPts val="1455"/>
              </a:lnSpc>
              <a:buSzPts val="1200"/>
              <a:buFont typeface="Microsoft Sans Serif" panose="020B0604020202020204" pitchFamily="34" charset="0"/>
              <a:buChar char="▪"/>
              <a:tabLst>
                <a:tab pos="1208405" algn="l"/>
              </a:tabLst>
            </a:pP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Gridbasierte</a:t>
            </a:r>
            <a:r>
              <a:rPr lang="de-DE" sz="1200" spc="-8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Zugriffskontrolle</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marR="705485" lvl="3" indent="-228600">
              <a:spcAft>
                <a:spcPts val="0"/>
              </a:spcAft>
              <a:buSzPts val="1200"/>
              <a:buFont typeface="Symbol" panose="05050102010706020507" pitchFamily="18" charset="2"/>
              <a:buChar char=""/>
              <a:tabLst>
                <a:tab pos="16662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Verwendet</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komplexe</a:t>
            </a:r>
            <a:r>
              <a:rPr lang="de-DE" sz="1200" spc="-4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Mathematik,</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um</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Mengen</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10" noProof="1">
                <a:latin typeface="Calibri" panose="020F0502020204030204" pitchFamily="34" charset="0"/>
                <a:ea typeface="Symbol" panose="05050102010706020507" pitchFamily="18" charset="2"/>
                <a:cs typeface="Times New Roman" panose="02020603050405020304" pitchFamily="18" charset="0"/>
              </a:rPr>
              <a:t>von</a:t>
            </a:r>
            <a:r>
              <a:rPr lang="de-DE" sz="1200" spc="190"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Objekten</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und</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Subjekten</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zu</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erstellen</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und</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zu</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definieren,</a:t>
            </a:r>
            <a:r>
              <a:rPr lang="de-DE" sz="1200" spc="225" noProof="1">
                <a:latin typeface="Times New Roman" panose="02020603050405020304" pitchFamily="18"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wie</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sie</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interagieren</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20"/>
              </a:lnSpc>
              <a:spcBef>
                <a:spcPts val="10"/>
              </a:spcBef>
              <a:spcAft>
                <a:spcPts val="0"/>
              </a:spcAft>
              <a:buSzPts val="1200"/>
              <a:buFont typeface="Symbol" panose="05050102010706020507" pitchFamily="18" charset="2"/>
              <a:buChar char=""/>
              <a:tabLst>
                <a:tab pos="16662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Mandatory</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Access</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Control ist</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eine</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Funktion</a:t>
            </a:r>
            <a:r>
              <a:rPr lang="de-DE" sz="1200" spc="-10" noProof="1">
                <a:latin typeface="Calibri" panose="020F0502020204030204" pitchFamily="34" charset="0"/>
                <a:ea typeface="Symbol" panose="05050102010706020507" pitchFamily="18" charset="2"/>
                <a:cs typeface="Times New Roman" panose="02020603050405020304" pitchFamily="18" charset="0"/>
              </a:rPr>
              <a:t> in</a:t>
            </a:r>
            <a:r>
              <a:rPr lang="de-DE" sz="1200" spc="-5" noProof="1">
                <a:latin typeface="Calibri" panose="020F0502020204030204" pitchFamily="34" charset="0"/>
                <a:ea typeface="Symbol" panose="05050102010706020507" pitchFamily="18" charset="2"/>
                <a:cs typeface="Times New Roman" panose="02020603050405020304" pitchFamily="18" charset="0"/>
              </a:rPr>
              <a:t> FreeBSD </a:t>
            </a:r>
            <a:r>
              <a:rPr lang="de-DE" sz="1200" noProof="1">
                <a:latin typeface="Calibri" panose="020F0502020204030204" pitchFamily="34" charset="0"/>
                <a:ea typeface="Symbol" panose="05050102010706020507" pitchFamily="18" charset="2"/>
                <a:cs typeface="Times New Roman" panose="02020603050405020304" pitchFamily="18" charset="0"/>
              </a:rPr>
              <a:t>&amp;</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SELinux</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20"/>
              </a:lnSpc>
              <a:buSzPts val="1200"/>
              <a:buFont typeface="Symbol" panose="05050102010706020507" pitchFamily="18" charset="2"/>
              <a:buChar char=""/>
              <a:tabLst>
                <a:tab pos="1666240" algn="l"/>
              </a:tabLst>
            </a:pPr>
            <a:r>
              <a:rPr lang="de-DE" sz="1200" noProof="1">
                <a:latin typeface="Calibri" panose="020F0502020204030204" pitchFamily="34" charset="0"/>
                <a:ea typeface="Symbol" panose="05050102010706020507" pitchFamily="18" charset="2"/>
                <a:cs typeface="Times New Roman" panose="02020603050405020304" pitchFamily="18" charset="0"/>
              </a:rPr>
              <a:t>Nur</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10" noProof="1">
                <a:latin typeface="Calibri" panose="020F0502020204030204" pitchFamily="34" charset="0"/>
                <a:ea typeface="Symbol" panose="05050102010706020507" pitchFamily="18" charset="2"/>
                <a:cs typeface="Times New Roman" panose="02020603050405020304" pitchFamily="18" charset="0"/>
              </a:rPr>
              <a:t>in </a:t>
            </a:r>
            <a:r>
              <a:rPr lang="de-DE" sz="1200" spc="-5" noProof="1">
                <a:latin typeface="Calibri" panose="020F0502020204030204" pitchFamily="34" charset="0"/>
                <a:ea typeface="Symbol" panose="05050102010706020507" pitchFamily="18" charset="2"/>
                <a:cs typeface="Times New Roman" panose="02020603050405020304" pitchFamily="18" charset="0"/>
              </a:rPr>
              <a:t>Hochsicherheitssystemen</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aufgrund</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seiner</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komplexen</a:t>
            </a:r>
            <a:r>
              <a:rPr lang="de-DE" sz="120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Konfiguration</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ts val="1445"/>
              </a:lnSpc>
              <a:spcBef>
                <a:spcPts val="330"/>
              </a:spcBef>
              <a:buSzPts val="1200"/>
              <a:buFont typeface="Microsoft Sans Serif" panose="020B0604020202020204" pitchFamily="34" charset="0"/>
              <a:buChar char="▪"/>
              <a:tabLst>
                <a:tab pos="1208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Rollenbasierte</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Zugriffskontrolle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(RBAC)</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marR="65405" lvl="3" indent="-228600">
              <a:spcAft>
                <a:spcPts val="0"/>
              </a:spcAft>
              <a:buSzPts val="1200"/>
              <a:buFont typeface="Symbol" panose="05050102010706020507" pitchFamily="18" charset="2"/>
              <a:buChar char=""/>
              <a:tabLst>
                <a:tab pos="16662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Ein</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Zugriffsmodell,</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das</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10" noProof="1">
                <a:latin typeface="Calibri" panose="020F0502020204030204" pitchFamily="34" charset="0"/>
                <a:ea typeface="Symbol" panose="05050102010706020507" pitchFamily="18" charset="2"/>
                <a:cs typeface="Times New Roman" panose="02020603050405020304" pitchFamily="18" charset="0"/>
              </a:rPr>
              <a:t>vom </a:t>
            </a:r>
            <a:r>
              <a:rPr lang="de-DE" sz="1200" spc="-5" noProof="1">
                <a:latin typeface="Calibri" panose="020F0502020204030204" pitchFamily="34" charset="0"/>
                <a:ea typeface="Symbol" panose="05050102010706020507" pitchFamily="18" charset="2"/>
                <a:cs typeface="Times New Roman" panose="02020603050405020304" pitchFamily="18" charset="0"/>
              </a:rPr>
              <a:t>System</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gesteuert</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wird</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(wie</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MAC),</a:t>
            </a:r>
            <a:r>
              <a:rPr lang="de-DE" sz="1200" spc="265" noProof="1">
                <a:latin typeface="Times New Roman" panose="02020603050405020304" pitchFamily="18"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aber</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einen</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Satz</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von</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Berechtigungen</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anstelle</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eines</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einzelnen</a:t>
            </a:r>
            <a:r>
              <a:rPr lang="de-DE" sz="1200" spc="31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Datenlabels</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verwendet,</a:t>
            </a:r>
            <a:r>
              <a:rPr lang="de-DE" sz="1200" spc="-4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um</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die</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Berechtigungsebene</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zu</a:t>
            </a:r>
            <a:r>
              <a:rPr lang="de-DE" sz="1200" spc="-4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definieren</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buSzPts val="1200"/>
              <a:buFont typeface="Symbol" panose="05050102010706020507" pitchFamily="18" charset="2"/>
              <a:buChar char=""/>
              <a:tabLst>
                <a:tab pos="16662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Hauptbenutzer</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ist</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eine</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rollenbasierte</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Berechtigung</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143000" lvl="2" indent="-228600">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Attribut-basierte</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Zugriffskontrolle</a:t>
            </a:r>
            <a:r>
              <a:rPr lang="de-DE" sz="1200" spc="-5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(ABAC)</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marR="292100" lvl="3" indent="-228600">
              <a:spcBef>
                <a:spcPts val="5"/>
              </a:spcBef>
              <a:spcAft>
                <a:spcPts val="0"/>
              </a:spcAft>
              <a:buSzPts val="1200"/>
              <a:buFont typeface="Symbol" panose="05050102010706020507" pitchFamily="18" charset="2"/>
              <a:buChar char=""/>
              <a:tabLst>
                <a:tab pos="16662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Ein</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10" noProof="1">
                <a:latin typeface="Calibri" panose="020F0502020204030204" pitchFamily="34" charset="0"/>
                <a:ea typeface="Symbol" panose="05050102010706020507" pitchFamily="18" charset="2"/>
                <a:cs typeface="Times New Roman" panose="02020603050405020304" pitchFamily="18" charset="0"/>
              </a:rPr>
              <a:t>dynamisches</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und</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kontextabhängiges</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Zugriffsmodell</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mit</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IF-</a:t>
            </a:r>
            <a:r>
              <a:rPr lang="de-DE" sz="1200" spc="24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THEN-Anweisungen</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marR="398145" lvl="3" indent="-228600">
              <a:spcAft>
                <a:spcPts val="0"/>
              </a:spcAft>
              <a:buSzPts val="1200"/>
              <a:buFont typeface="Symbol" panose="05050102010706020507" pitchFamily="18" charset="2"/>
              <a:buChar char=""/>
              <a:tabLst>
                <a:tab pos="1666240" algn="l"/>
              </a:tabLst>
            </a:pPr>
            <a:r>
              <a:rPr lang="de-DE" sz="1200" noProof="1">
                <a:latin typeface="Calibri" panose="020F0502020204030204" pitchFamily="34" charset="0"/>
                <a:ea typeface="Symbol" panose="05050102010706020507" pitchFamily="18" charset="2"/>
                <a:cs typeface="Times New Roman" panose="02020603050405020304" pitchFamily="18" charset="0"/>
              </a:rPr>
              <a:t>Wenn</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Jason</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in</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der Personalabteilung</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ist,</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dann</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geben</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Sie</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ihm</a:t>
            </a:r>
            <a:r>
              <a:rPr lang="de-DE" sz="1200" spc="205" noProof="1">
                <a:latin typeface="Times New Roman" panose="02020603050405020304" pitchFamily="18"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Zugang</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zu</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15" noProof="1">
                <a:latin typeface="Calibri" panose="020F0502020204030204" pitchFamily="34" charset="0"/>
                <a:ea typeface="Symbol" panose="05050102010706020507" pitchFamily="18" charset="2"/>
                <a:cs typeface="Times New Roman" panose="02020603050405020304" pitchFamily="18" charset="0"/>
              </a:rPr>
              <a:t>\\fileserver\HR</a:t>
            </a:r>
            <a:endParaRPr lang="de-DE" sz="1200" noProof="1">
              <a:effectLst/>
              <a:latin typeface="Calibri" panose="020F0502020204030204" pitchFamily="34" charset="0"/>
              <a:ea typeface="Symbol" panose="05050102010706020507" pitchFamily="18" charset="2"/>
              <a:cs typeface="Times New Roman" panose="02020603050405020304" pitchFamily="18" charset="0"/>
            </a:endParaRPr>
          </a:p>
        </p:txBody>
      </p:sp>
    </p:spTree>
    <p:extLst>
      <p:ext uri="{BB962C8B-B14F-4D97-AF65-F5344CB8AC3E}">
        <p14:creationId xmlns:p14="http://schemas.microsoft.com/office/powerpoint/2010/main" val="393194336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831544"/>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indent="-457200">
              <a:buFont typeface="+mj-lt"/>
              <a:buAutoNum type="arabicPeriod" startAt="20"/>
            </a:pPr>
            <a:r>
              <a:rPr lang="de-DE" sz="2000" b="1" dirty="0"/>
              <a:t>Zugriffskontrolle</a:t>
            </a:r>
          </a:p>
          <a:p>
            <a:pPr marL="457200" indent="-457200">
              <a:buFont typeface="+mj-lt"/>
              <a:buAutoNum type="arabicPeriod" startAt="20"/>
            </a:pPr>
            <a:endParaRPr lang="de-DE" sz="2000" b="1" dirty="0"/>
          </a:p>
          <a:p>
            <a:pPr marL="457200" indent="-457200">
              <a:buFont typeface="+mj-lt"/>
              <a:buAutoNum type="arabicPeriod" startAt="20"/>
            </a:pPr>
            <a:endParaRPr lang="de-DE" sz="2000" b="1" dirty="0"/>
          </a:p>
          <a:p>
            <a:pPr marL="457200" indent="-457200">
              <a:buFont typeface="+mj-lt"/>
              <a:buAutoNum type="arabicPeriod" startAt="20"/>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20FF2C1D-4108-4CEE-8982-BBB705BC8B7B}"/>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4" name="Rechteck 3">
            <a:extLst>
              <a:ext uri="{FF2B5EF4-FFF2-40B4-BE49-F238E27FC236}">
                <a16:creationId xmlns:a16="http://schemas.microsoft.com/office/drawing/2014/main" id="{7F3552E5-4E50-467F-AB7D-CB1A807CCC17}"/>
              </a:ext>
            </a:extLst>
          </p:cNvPr>
          <p:cNvSpPr/>
          <p:nvPr/>
        </p:nvSpPr>
        <p:spPr>
          <a:xfrm>
            <a:off x="466724" y="2402212"/>
            <a:ext cx="10137775" cy="4535088"/>
          </a:xfrm>
          <a:prstGeom prst="rect">
            <a:avLst/>
          </a:prstGeom>
        </p:spPr>
        <p:txBody>
          <a:bodyPr wrap="square">
            <a:spAutoFit/>
          </a:bodyPr>
          <a:lstStyle/>
          <a:p>
            <a:pPr marL="342900" lvl="0" indent="-342900">
              <a:spcBef>
                <a:spcPts val="45"/>
              </a:spcBef>
              <a:spcAft>
                <a:spcPts val="0"/>
              </a:spcAft>
              <a:buSzPts val="1200"/>
              <a:buFont typeface="Symbol" panose="05050102010706020507" pitchFamily="18" charset="2"/>
              <a:buChar char=""/>
              <a:tabLst>
                <a:tab pos="294005" algn="l"/>
              </a:tabLst>
            </a:pPr>
            <a:r>
              <a:rPr lang="de-DE" sz="1200" b="1" spc="-10" noProof="1">
                <a:latin typeface="Calibri" panose="020F0502020204030204" pitchFamily="34" charset="0"/>
                <a:ea typeface="Symbol" panose="05050102010706020507" pitchFamily="18" charset="2"/>
                <a:cs typeface="Times New Roman" panose="02020603050405020304" pitchFamily="18" charset="0"/>
              </a:rPr>
              <a:t>Bewährte</a:t>
            </a:r>
            <a:r>
              <a:rPr lang="de-DE" sz="1200" b="1" spc="-65" noProof="1">
                <a:latin typeface="Calibri" panose="020F0502020204030204" pitchFamily="34" charset="0"/>
                <a:ea typeface="Symbol" panose="05050102010706020507" pitchFamily="18" charset="2"/>
                <a:cs typeface="Times New Roman" panose="02020603050405020304" pitchFamily="18" charset="0"/>
              </a:rPr>
              <a:t> </a:t>
            </a:r>
            <a:r>
              <a:rPr lang="de-DE" sz="1200" b="1" spc="-10" noProof="1">
                <a:latin typeface="Calibri" panose="020F0502020204030204" pitchFamily="34" charset="0"/>
                <a:ea typeface="Symbol" panose="05050102010706020507" pitchFamily="18" charset="2"/>
                <a:cs typeface="Times New Roman" panose="02020603050405020304" pitchFamily="18" charset="0"/>
              </a:rPr>
              <a:t>Praktiken</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5"/>
              </a:lnSpc>
              <a:spcBef>
                <a:spcPts val="45"/>
              </a:spcBef>
              <a:spcAft>
                <a:spcPts val="0"/>
              </a:spcAft>
              <a:buSzPts val="1200"/>
              <a:buFont typeface="Courier New" panose="02070309020205020404" pitchFamily="49" charset="0"/>
              <a:buChar char="o"/>
              <a:tabLst>
                <a:tab pos="7512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Bewährte</a:t>
            </a:r>
            <a:r>
              <a:rPr lang="de-DE" sz="1200" b="1" spc="-6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Praktiken</a:t>
            </a:r>
            <a:endParaRPr lang="de-DE" sz="1100" noProof="1">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25"/>
              </a:lnSpc>
              <a:buSzPts val="1200"/>
              <a:buFont typeface="Microsoft Sans Serif" panose="020B0604020202020204" pitchFamily="34" charset="0"/>
              <a:buChar char="▪"/>
              <a:tabLst>
                <a:tab pos="1208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Zugriffskontrollpolicy</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wird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vom</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Eigentümer</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bestimmt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lnSpc>
                <a:spcPts val="1450"/>
              </a:lnSpc>
              <a:buSzPts val="1200"/>
              <a:buFont typeface="Microsoft Sans Serif" panose="020B0604020202020204" pitchFamily="34" charset="0"/>
              <a:buChar char="▪"/>
              <a:tabLst>
                <a:tab pos="1208405" algn="l"/>
              </a:tabLst>
            </a:pPr>
            <a:r>
              <a:rPr lang="de-DE" sz="1200" spc="-5" noProof="1">
                <a:highlight>
                  <a:srgbClr val="FFFF00"/>
                </a:highlight>
                <a:latin typeface="Calibri" panose="020F0502020204030204" pitchFamily="34" charset="0"/>
                <a:ea typeface="Microsoft Sans Serif" panose="020B0604020202020204" pitchFamily="34" charset="0"/>
                <a:cs typeface="Times New Roman" panose="02020603050405020304" pitchFamily="18" charset="0"/>
              </a:rPr>
              <a:t>Best</a:t>
            </a:r>
            <a:r>
              <a:rPr lang="de-DE" sz="1200" spc="-20" noProof="1">
                <a:highlight>
                  <a:srgbClr val="FFFF00"/>
                </a:highlight>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highlight>
                  <a:srgbClr val="FFFF00"/>
                </a:highlight>
                <a:latin typeface="Calibri" panose="020F0502020204030204" pitchFamily="34" charset="0"/>
                <a:ea typeface="Microsoft Sans Serif" panose="020B0604020202020204" pitchFamily="34" charset="0"/>
                <a:cs typeface="Times New Roman" panose="02020603050405020304" pitchFamily="18" charset="0"/>
              </a:rPr>
              <a:t>Practices</a:t>
            </a:r>
            <a:r>
              <a:rPr lang="de-DE" sz="1200" spc="-30" noProof="1">
                <a:highlight>
                  <a:srgbClr val="FFFF00"/>
                </a:highlight>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highlight>
                  <a:srgbClr val="FFFF00"/>
                </a:highlight>
                <a:latin typeface="Calibri" panose="020F0502020204030204" pitchFamily="34" charset="0"/>
                <a:ea typeface="Microsoft Sans Serif" panose="020B0604020202020204" pitchFamily="34" charset="0"/>
                <a:cs typeface="Times New Roman" panose="02020603050405020304" pitchFamily="18" charset="0"/>
              </a:rPr>
              <a:t>für</a:t>
            </a:r>
            <a:r>
              <a:rPr lang="de-DE" sz="1200" spc="-30" noProof="1">
                <a:highlight>
                  <a:srgbClr val="FFFF00"/>
                </a:highlight>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highlight>
                  <a:srgbClr val="FFFF00"/>
                </a:highlight>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highlight>
                  <a:srgbClr val="FFFF00"/>
                </a:highlight>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highlight>
                  <a:srgbClr val="FFFF00"/>
                </a:highlight>
                <a:latin typeface="Calibri" panose="020F0502020204030204" pitchFamily="34" charset="0"/>
                <a:ea typeface="Microsoft Sans Serif" panose="020B0604020202020204" pitchFamily="34" charset="0"/>
                <a:cs typeface="Times New Roman" panose="02020603050405020304" pitchFamily="18" charset="0"/>
              </a:rPr>
              <a:t>Zugriffskontrolle:</a:t>
            </a:r>
            <a:endParaRPr lang="de-DE" sz="1200" noProof="1">
              <a:highlight>
                <a:srgbClr val="FFFF00"/>
              </a:highlight>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65"/>
              </a:lnSpc>
              <a:spcBef>
                <a:spcPts val="4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Implizites</a:t>
            </a:r>
            <a:r>
              <a:rPr lang="de-DE" sz="1200" b="1" spc="-3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Verweigern</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333375" lvl="2" indent="-228600">
              <a:lnSpc>
                <a:spcPct val="99000"/>
              </a:lnSpc>
              <a:buSzPts val="1200"/>
              <a:buFont typeface="Microsoft Sans Serif" panose="020B0604020202020204" pitchFamily="34" charset="0"/>
              <a:buChar char="▪"/>
              <a:tabLst>
                <a:tab pos="1208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Jeder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Zugriff</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Ressource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sollte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standardmäßig</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verweigert</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4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nur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dann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erlaubt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werden,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wenn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ausdrücklich</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angegeben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wird</a:t>
            </a:r>
          </a:p>
          <a:p>
            <a:pPr marR="333375" lvl="2">
              <a:lnSpc>
                <a:spcPct val="99000"/>
              </a:lnSpc>
              <a:buSzPts val="1200"/>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	(Need to know)</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4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Least</a:t>
            </a:r>
            <a:r>
              <a:rPr lang="de-DE" sz="1200" b="1" spc="-2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Privilege</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852805" lvl="2" indent="-228600">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Benutzer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erhalten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nur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niedrigste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Zugriffsstufe,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1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Ausführung</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ihrer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Arbeitsfunktionen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erforderlich</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ist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lnSpc>
                <a:spcPts val="1460"/>
              </a:lnSpc>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Muss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jeder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im</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Unternehmen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Gehaltsdaten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Mitarbeiter</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kennen?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5"/>
              </a:lnSpc>
              <a:spcBef>
                <a:spcPts val="4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Aufgabentrennung</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64770" lvl="2" indent="-228600">
              <a:lnSpc>
                <a:spcPct val="98000"/>
              </a:lnSpc>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Erfordert</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mehr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als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Person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Durchführung</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sensiblen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Aufgabe</a:t>
            </a:r>
            <a:r>
              <a:rPr lang="de-DE" sz="1200" spc="25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Operation Zugriff, dann wird den Personen der Zugriff gestattet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398145" lvl="2" indent="-228600">
              <a:lnSpc>
                <a:spcPct val="99000"/>
              </a:lnSpc>
              <a:buSzPts val="1200"/>
              <a:buFont typeface="Microsoft Sans Serif" panose="020B0604020202020204" pitchFamily="34" charset="0"/>
              <a:buChar char="▪"/>
              <a:tabLst>
                <a:tab pos="1208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Aufgabentrennung</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kann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einzigen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Benutzer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mit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20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Benutzer-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Administratorkonto</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umgesetzt</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werden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4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Job-Rotation</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249555" lvl="2" indent="-228600" algn="just">
              <a:lnSpc>
                <a:spcPct val="99000"/>
              </a:lnSpc>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Tritt</a:t>
            </a:r>
            <a:r>
              <a:rPr lang="de-DE" sz="1200" spc="6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wenn</a:t>
            </a:r>
            <a:r>
              <a:rPr lang="de-DE" sz="1200" spc="6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Benutzer</a:t>
            </a:r>
            <a:r>
              <a:rPr lang="de-DE" sz="1200" spc="7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verschiedene</a:t>
            </a:r>
            <a:r>
              <a:rPr lang="de-DE" sz="1200" spc="6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Jobs</a:t>
            </a:r>
            <a:r>
              <a:rPr lang="de-DE" sz="1200" spc="6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durchlaufen,</a:t>
            </a:r>
            <a:r>
              <a:rPr lang="de-DE" sz="1200" spc="6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5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den</a:t>
            </a:r>
            <a:r>
              <a:rPr lang="de-DE" sz="1200" spc="26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Gesamtbetrieb</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besser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erlernen,</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ihre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Langeweile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verringern,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p>
          <a:p>
            <a:pPr marR="249555" lvl="2" algn="just">
              <a:lnSpc>
                <a:spcPct val="99000"/>
              </a:lnSpc>
              <a:buSzPts val="1200"/>
              <a:tabLst>
                <a:tab pos="1208405" algn="l"/>
              </a:tabLst>
            </a:pP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ihre</a:t>
            </a:r>
            <a:r>
              <a:rPr lang="de-DE" sz="1200" spc="31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Fähigkeiten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verbessern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allem</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unsere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Sicherheit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erhöhen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568325" lvl="2" indent="-228600">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Job-Rotation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hilft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dem</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Mitarbeiter,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besser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entwickeln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9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neue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Fähigkeiten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erlernen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725805" lvl="2" indent="-228600">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Job-Rotation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hilft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Organisation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auch,</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Diebstahl,</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Betrug</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4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Missbrauch</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Positionen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erkennen.</a:t>
            </a:r>
          </a:p>
          <a:p>
            <a:pPr marL="742950" lvl="1" indent="-285750">
              <a:lnSpc>
                <a:spcPts val="1470"/>
              </a:lnSpc>
              <a:spcBef>
                <a:spcPts val="45"/>
              </a:spcBef>
              <a:spcAft>
                <a:spcPts val="0"/>
              </a:spcAft>
              <a:buSzPts val="1200"/>
              <a:buFont typeface="Courier New" panose="02070309020205020404" pitchFamily="49" charset="0"/>
              <a:buChar char="o"/>
              <a:tabLst>
                <a:tab pos="9798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Privilegiencreep</a:t>
            </a:r>
            <a:endParaRPr lang="de-DE" sz="1100" noProof="1">
              <a:latin typeface="Calibri" panose="020F0502020204030204" pitchFamily="34" charset="0"/>
              <a:ea typeface="Courier New" panose="02070309020205020404" pitchFamily="49" charset="0"/>
              <a:cs typeface="Times New Roman" panose="02020603050405020304" pitchFamily="18" charset="0"/>
            </a:endParaRPr>
          </a:p>
          <a:p>
            <a:pPr marL="1143000" marR="492125" lvl="2" indent="-228600">
              <a:lnSpc>
                <a:spcPct val="99000"/>
              </a:lnSpc>
              <a:spcAft>
                <a:spcPts val="0"/>
              </a:spcAft>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Tritt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wenn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Benutzer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im</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Laufe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Zeit</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zusätzliche</a:t>
            </a:r>
            <a:r>
              <a:rPr lang="de-DE" sz="1200" spc="19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Berechtigungen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erhält,</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verschiedene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Positionen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Rollen</a:t>
            </a:r>
            <a:r>
              <a:rPr lang="de-DE" sz="1200" spc="34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durchläuft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4370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Privilege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Creep</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verstößt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gegen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Prinzip</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geringsten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Privilegs</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br>
              <a:rPr lang="en-US" sz="1100" dirty="0">
                <a:latin typeface="Calibri" panose="020F0502020204030204" pitchFamily="34" charset="0"/>
                <a:ea typeface="Calibri" panose="020F0502020204030204" pitchFamily="34" charset="0"/>
                <a:cs typeface="Times New Roman" panose="02020603050405020304" pitchFamily="18" charset="0"/>
              </a:rPr>
            </a:b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endParaRPr lang="de-DE" sz="11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0860136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316113"/>
            <a:ext cx="10693400" cy="7243562"/>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554545"/>
          </a:xfrm>
          <a:prstGeom prst="rect">
            <a:avLst/>
          </a:prstGeom>
        </p:spPr>
        <p:txBody>
          <a:bodyPr wrap="square">
            <a:spAutoFit/>
          </a:bodyPr>
          <a:lstStyle/>
          <a:p>
            <a:r>
              <a:rPr lang="en-GB" sz="2000" b="1" dirty="0"/>
              <a:t>Security+ (SEC+) Inhalt II</a:t>
            </a:r>
            <a:endParaRPr lang="de-DE" b="1" dirty="0"/>
          </a:p>
          <a:p>
            <a:pPr marL="457200" indent="-457200">
              <a:buFont typeface="+mj-lt"/>
              <a:buAutoNum type="arabicPeriod" startAt="20"/>
            </a:pPr>
            <a:r>
              <a:rPr lang="de-DE" sz="2000" b="1" dirty="0"/>
              <a:t>Zugriffskontrolle</a:t>
            </a:r>
          </a:p>
          <a:p>
            <a:pPr marL="457200" indent="-457200">
              <a:buFont typeface="+mj-lt"/>
              <a:buAutoNum type="arabicPeriod" startAt="20"/>
            </a:pPr>
            <a:endParaRPr lang="de-DE" sz="2000" b="1" dirty="0"/>
          </a:p>
          <a:p>
            <a:pPr marL="457200" indent="-457200">
              <a:buFont typeface="+mj-lt"/>
              <a:buAutoNum type="arabicPeriod" startAt="20"/>
            </a:pPr>
            <a:endParaRPr lang="de-DE" sz="2000" b="1" dirty="0"/>
          </a:p>
          <a:p>
            <a:pPr marL="457200" indent="-457200">
              <a:buFont typeface="+mj-lt"/>
              <a:buAutoNum type="arabicPeriod" startAt="20"/>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20FF2C1D-4108-4CEE-8982-BBB705BC8B7B}"/>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4" name="Rechteck 3">
            <a:extLst>
              <a:ext uri="{FF2B5EF4-FFF2-40B4-BE49-F238E27FC236}">
                <a16:creationId xmlns:a16="http://schemas.microsoft.com/office/drawing/2014/main" id="{7F3552E5-4E50-467F-AB7D-CB1A807CCC17}"/>
              </a:ext>
            </a:extLst>
          </p:cNvPr>
          <p:cNvSpPr/>
          <p:nvPr/>
        </p:nvSpPr>
        <p:spPr>
          <a:xfrm>
            <a:off x="-63500" y="1715403"/>
            <a:ext cx="11184082" cy="6156878"/>
          </a:xfrm>
          <a:prstGeom prst="rect">
            <a:avLst/>
          </a:prstGeom>
        </p:spPr>
        <p:txBody>
          <a:bodyPr wrap="square">
            <a:spAutoFit/>
          </a:bodyPr>
          <a:lstStyle/>
          <a:p>
            <a:pPr>
              <a:spcBef>
                <a:spcPts val="60"/>
              </a:spcBef>
            </a:pP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342900" lvl="0" indent="-342900">
              <a:spcBef>
                <a:spcPts val="275"/>
              </a:spcBef>
              <a:spcAft>
                <a:spcPts val="0"/>
              </a:spcAft>
              <a:buSzPts val="1200"/>
              <a:buFont typeface="Symbol" panose="05050102010706020507" pitchFamily="18" charset="2"/>
              <a:buChar char=""/>
              <a:tabLst>
                <a:tab pos="5226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Benutzer</a:t>
            </a:r>
            <a:r>
              <a:rPr lang="de-DE" sz="1200" b="1" spc="-45" noProof="1">
                <a:latin typeface="Calibri" panose="020F0502020204030204" pitchFamily="34" charset="0"/>
                <a:ea typeface="Symbol" panose="05050102010706020507" pitchFamily="18" charset="2"/>
                <a:cs typeface="Times New Roman" panose="02020603050405020304" pitchFamily="18" charset="0"/>
              </a:rPr>
              <a:t> </a:t>
            </a:r>
            <a:r>
              <a:rPr lang="de-DE" sz="1200" b="1" noProof="1">
                <a:latin typeface="Calibri" panose="020F0502020204030204" pitchFamily="34" charset="0"/>
                <a:ea typeface="Symbol" panose="05050102010706020507" pitchFamily="18" charset="2"/>
                <a:cs typeface="Times New Roman" panose="02020603050405020304" pitchFamily="18" charset="0"/>
              </a:rPr>
              <a:t>und</a:t>
            </a:r>
            <a:r>
              <a:rPr lang="de-DE" sz="1200" b="1" spc="-30" noProof="1">
                <a:latin typeface="Calibri" panose="020F0502020204030204" pitchFamily="34" charset="0"/>
                <a:ea typeface="Symbol" panose="05050102010706020507" pitchFamily="18" charset="2"/>
                <a:cs typeface="Times New Roman" panose="02020603050405020304" pitchFamily="18" charset="0"/>
              </a:rPr>
              <a:t> </a:t>
            </a:r>
            <a:r>
              <a:rPr lang="de-DE" sz="1200" b="1" spc="-10" noProof="1">
                <a:latin typeface="Calibri" panose="020F0502020204030204" pitchFamily="34" charset="0"/>
                <a:ea typeface="Symbol" panose="05050102010706020507" pitchFamily="18" charset="2"/>
                <a:cs typeface="Times New Roman" panose="02020603050405020304" pitchFamily="18" charset="0"/>
              </a:rPr>
              <a:t>Gruppen</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65"/>
              </a:lnSpc>
              <a:spcBef>
                <a:spcPts val="45"/>
              </a:spcBef>
              <a:spcAft>
                <a:spcPts val="0"/>
              </a:spcAft>
              <a:buSzPts val="1200"/>
              <a:buFont typeface="Courier New" panose="02070309020205020404" pitchFamily="49" charset="0"/>
              <a:buChar char="o"/>
              <a:tabLst>
                <a:tab pos="9798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Computer</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10" noProof="1">
                <a:latin typeface="Calibri" panose="020F0502020204030204" pitchFamily="34" charset="0"/>
                <a:ea typeface="Courier New" panose="02070309020205020404" pitchFamily="49" charset="0"/>
                <a:cs typeface="Times New Roman" panose="02020603050405020304" pitchFamily="18" charset="0"/>
              </a:rPr>
              <a:t>können</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mehrere</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Benutzer</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und</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Gruppen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haben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1143000" marR="327660" lvl="2" indent="-228600">
              <a:lnSpc>
                <a:spcPct val="99000"/>
              </a:lnSpc>
              <a:spcAft>
                <a:spcPts val="0"/>
              </a:spcAft>
              <a:buSzPts val="1200"/>
              <a:buFont typeface="Microsoft Sans Serif" panose="020B0604020202020204" pitchFamily="34" charset="0"/>
              <a:buChar char="▪"/>
              <a:tabLst>
                <a:tab pos="14370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1.</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Klicken Sie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mit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 rechten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Maustaste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einen leeren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Bereich</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im</a:t>
            </a:r>
            <a:r>
              <a:rPr lang="de-DE" sz="1200" spc="28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Ordner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Users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ADUC</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wählen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Create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New</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User</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1381125" lvl="2" indent="-228600">
              <a:spcAft>
                <a:spcPts val="0"/>
              </a:spcAft>
              <a:buSzPts val="1200"/>
              <a:buFont typeface="Microsoft Sans Serif" panose="020B0604020202020204" pitchFamily="34" charset="0"/>
              <a:buChar char="▪"/>
              <a:tabLst>
                <a:tab pos="14370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2.</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Erstellen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neuen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Benutzer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innerhalb</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4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Organisationseinheit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(OU)</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im</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Active</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Directory</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5"/>
              </a:lnSpc>
              <a:spcBef>
                <a:spcPts val="45"/>
              </a:spcBef>
              <a:buSzPts val="1200"/>
              <a:buFont typeface="Courier New" panose="02070309020205020404" pitchFamily="49" charset="0"/>
              <a:buChar char="o"/>
              <a:tabLst>
                <a:tab pos="9798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Benutzerrechte</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40"/>
              </a:lnSpc>
              <a:buSzPts val="1200"/>
              <a:buFont typeface="Microsoft Sans Serif" panose="020B0604020202020204" pitchFamily="34" charset="0"/>
              <a:buChar char="▪"/>
              <a:tabLst>
                <a:tab pos="14370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5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bestimmten</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Benutzer</a:t>
            </a:r>
            <a:r>
              <a:rPr lang="de-DE" sz="1200" spc="-5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zugewiesene</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Berechtigungen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85"/>
              </a:lnSpc>
              <a:spcBef>
                <a:spcPts val="25"/>
              </a:spcBef>
              <a:spcAft>
                <a:spcPts val="0"/>
              </a:spcAft>
              <a:buSzPts val="1200"/>
              <a:buFont typeface="Courier New" panose="02070309020205020404" pitchFamily="49" charset="0"/>
              <a:buChar char="o"/>
              <a:tabLst>
                <a:tab pos="9798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Gruppen</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64770" lvl="2" indent="-228600">
              <a:lnSpc>
                <a:spcPct val="97000"/>
              </a:lnSpc>
              <a:spcAft>
                <a:spcPts val="0"/>
              </a:spcAft>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Sammlung</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Benutzern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basierend</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gemeinsamen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Attributen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4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Regel</a:t>
            </a:r>
            <a:r>
              <a:rPr lang="de-DE" sz="1200" spc="-6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Arbeitsrollen)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5"/>
              </a:lnSpc>
              <a:spcBef>
                <a:spcPts val="15"/>
              </a:spcBef>
              <a:spcAft>
                <a:spcPts val="0"/>
              </a:spcAft>
              <a:buSzPts val="1200"/>
              <a:buFont typeface="Courier New" panose="02070309020205020404" pitchFamily="49" charset="0"/>
              <a:buChar char="o"/>
              <a:tabLst>
                <a:tab pos="9798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Berechtigungen</a:t>
            </a:r>
            <a:r>
              <a:rPr lang="de-DE" sz="1200" b="1" spc="-5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in</a:t>
            </a:r>
            <a:r>
              <a:rPr lang="de-DE" sz="1200" b="1" spc="-5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Windows</a:t>
            </a:r>
          </a:p>
          <a:p>
            <a:pPr marL="1600200" lvl="3" indent="-228600">
              <a:lnSpc>
                <a:spcPts val="1510"/>
              </a:lnSpc>
              <a:buSzPts val="1200"/>
              <a:buFont typeface="Symbol" panose="05050102010706020507" pitchFamily="18" charset="2"/>
              <a:buChar char=""/>
              <a:tabLst>
                <a:tab pos="18948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Volle</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Kontrolle</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20"/>
              </a:lnSpc>
              <a:buSzPts val="1200"/>
              <a:buFont typeface="Symbol" panose="05050102010706020507" pitchFamily="18" charset="2"/>
              <a:buChar char=""/>
              <a:tabLst>
                <a:tab pos="18948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Ändern</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25"/>
              </a:lnSpc>
              <a:spcBef>
                <a:spcPts val="20"/>
              </a:spcBef>
              <a:spcAft>
                <a:spcPts val="0"/>
              </a:spcAft>
              <a:buSzPts val="1200"/>
              <a:buFont typeface="Symbol" panose="05050102010706020507" pitchFamily="18" charset="2"/>
              <a:buChar char=""/>
              <a:tabLst>
                <a:tab pos="18948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Lesen</a:t>
            </a:r>
            <a:r>
              <a:rPr lang="de-DE" sz="1200" noProof="1">
                <a:latin typeface="Calibri" panose="020F0502020204030204" pitchFamily="34" charset="0"/>
                <a:ea typeface="Symbol" panose="05050102010706020507" pitchFamily="18" charset="2"/>
                <a:cs typeface="Times New Roman" panose="02020603050405020304" pitchFamily="18" charset="0"/>
              </a:rPr>
              <a:t> &amp;</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Ausführen</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10"/>
              </a:lnSpc>
              <a:buSzPts val="1200"/>
              <a:buFont typeface="Symbol" panose="05050102010706020507" pitchFamily="18" charset="2"/>
              <a:buChar char=""/>
              <a:tabLst>
                <a:tab pos="1894840" algn="l"/>
              </a:tabLst>
            </a:pPr>
            <a:r>
              <a:rPr lang="de-DE" sz="1200" noProof="1">
                <a:latin typeface="Calibri" panose="020F0502020204030204" pitchFamily="34" charset="0"/>
                <a:ea typeface="Symbol" panose="05050102010706020507" pitchFamily="18" charset="2"/>
                <a:cs typeface="Times New Roman" panose="02020603050405020304" pitchFamily="18" charset="0"/>
              </a:rPr>
              <a:t>Inhalt</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des</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Ordners</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auflisten</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15"/>
              </a:lnSpc>
              <a:buSzPts val="1200"/>
              <a:buFont typeface="Symbol" panose="05050102010706020507" pitchFamily="18" charset="2"/>
              <a:buChar char=""/>
              <a:tabLst>
                <a:tab pos="18948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Lesen</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spcBef>
                <a:spcPts val="5"/>
              </a:spcBef>
              <a:spcAft>
                <a:spcPts val="0"/>
              </a:spcAft>
              <a:buSzPts val="1200"/>
              <a:buFont typeface="Symbol" panose="05050102010706020507" pitchFamily="18" charset="2"/>
              <a:buChar char=""/>
              <a:tabLst>
                <a:tab pos="18948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Schreiben</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p>
          <a:p>
            <a:pPr marL="1600200" lvl="3" indent="-228600">
              <a:spcBef>
                <a:spcPts val="5"/>
              </a:spcBef>
              <a:spcAft>
                <a:spcPts val="0"/>
              </a:spcAft>
              <a:buSzPts val="1200"/>
              <a:buFont typeface="Symbol" panose="05050102010706020507" pitchFamily="18" charset="2"/>
              <a:buChar char=""/>
              <a:tabLst>
                <a:tab pos="1894840" algn="l"/>
              </a:tabLst>
            </a:pPr>
            <a:r>
              <a:rPr lang="de-DE" sz="1200" b="1" spc="-20" noProof="1">
                <a:latin typeface="Calibri" panose="020F0502020204030204" pitchFamily="34" charset="0"/>
                <a:ea typeface="Courier New" panose="02070309020205020404" pitchFamily="49" charset="0"/>
                <a:cs typeface="Times New Roman" panose="02020603050405020304" pitchFamily="18" charset="0"/>
              </a:rPr>
              <a:t>Und spezielle Berechtigungen</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327660" lvl="2" indent="-228600">
              <a:lnSpc>
                <a:spcPct val="97000"/>
              </a:lnSpc>
              <a:spcAft>
                <a:spcPts val="0"/>
              </a:spcAft>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Berechtigungen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werden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innerhalb</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Linux</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Lesen,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Schreiben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4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Ausführen</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unterteilt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563245" lvl="2" indent="-228600">
              <a:spcAft>
                <a:spcPts val="0"/>
              </a:spcAft>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Berechtigungen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werden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Eigentümern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Gruppen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allen</a:t>
            </a:r>
            <a:r>
              <a:rPr lang="de-DE" sz="1200" spc="26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Benutzern (o und a)</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zugewiesen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45"/>
              </a:spcBef>
              <a:buSzPts val="1200"/>
              <a:buFont typeface="Courier New" panose="02070309020205020404" pitchFamily="49" charset="0"/>
              <a:buChar char="o"/>
              <a:tabLst>
                <a:tab pos="9798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Chmod (https://www.shellbefehle.de/befehle/chmod/)</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276225" lvl="2" indent="-228600">
              <a:lnSpc>
                <a:spcPct val="99000"/>
              </a:lnSpc>
              <a:spcAft>
                <a:spcPts val="0"/>
              </a:spcAft>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Programm</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Linux,</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zum</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Ändern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Berechtigungen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Rechte</a:t>
            </a:r>
            <a:r>
              <a:rPr lang="de-DE" sz="1200" spc="24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Datei</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Ordners</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mithilfe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Kurznummernsystems</a:t>
            </a:r>
            <a:r>
              <a:rPr lang="de-DE" sz="1200" spc="28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6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wird</a:t>
            </a:r>
          </a:p>
          <a:p>
            <a:pPr marL="1143000" marR="3678555" lvl="2" indent="-228600">
              <a:spcAft>
                <a:spcPts val="0"/>
              </a:spcAft>
              <a:buSzPts val="1200"/>
              <a:buFont typeface="Microsoft Sans Serif" panose="020B0604020202020204" pitchFamily="34" charset="0"/>
              <a:buChar char="▪"/>
              <a:tabLst>
                <a:tab pos="14370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(Lesen)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4</a:t>
            </a:r>
            <a:r>
              <a:rPr lang="de-DE" sz="1200" spc="11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(Schreiben) </a:t>
            </a:r>
            <a:r>
              <a:rPr lang="de-DE" sz="1200" noProof="1">
                <a:latin typeface="Calibri" panose="020F0502020204030204" pitchFamily="34" charset="0"/>
                <a:ea typeface="Calibri" panose="020F0502020204030204" pitchFamily="34" charset="0"/>
                <a:cs typeface="Times New Roman" panose="02020603050405020304" pitchFamily="18" charset="0"/>
              </a:rPr>
              <a:t>= 2 X </a:t>
            </a:r>
            <a:r>
              <a:rPr lang="de-DE" sz="1200" spc="-5" noProof="1">
                <a:latin typeface="Calibri" panose="020F0502020204030204" pitchFamily="34" charset="0"/>
                <a:ea typeface="Calibri" panose="020F0502020204030204" pitchFamily="34" charset="0"/>
                <a:cs typeface="Times New Roman" panose="02020603050405020304" pitchFamily="18" charset="0"/>
              </a:rPr>
              <a:t>(Ausführen)</a:t>
            </a:r>
            <a:r>
              <a:rPr lang="de-DE" sz="1200" spc="-25" noProof="1">
                <a:latin typeface="Calibri" panose="020F0502020204030204" pitchFamily="34" charset="0"/>
                <a:ea typeface="Calibri" panose="020F0502020204030204" pitchFamily="34" charset="0"/>
                <a:cs typeface="Times New Roman" panose="02020603050405020304" pitchFamily="18" charset="0"/>
              </a:rPr>
              <a:t> </a:t>
            </a:r>
            <a:r>
              <a:rPr lang="de-DE" sz="1200" noProof="1">
                <a:latin typeface="Calibri" panose="020F0502020204030204" pitchFamily="34" charset="0"/>
                <a:ea typeface="Calibri" panose="020F0502020204030204" pitchFamily="34" charset="0"/>
                <a:cs typeface="Times New Roman" panose="02020603050405020304" pitchFamily="18" charset="0"/>
              </a:rPr>
              <a:t>=</a:t>
            </a:r>
            <a:r>
              <a:rPr lang="de-DE" sz="1200" spc="130" noProof="1">
                <a:latin typeface="Times New Roman" panose="02020603050405020304" pitchFamily="18" charset="0"/>
                <a:ea typeface="Calibri" panose="020F0502020204030204" pitchFamily="34" charset="0"/>
                <a:cs typeface="Times New Roman" panose="02020603050405020304" pitchFamily="18" charset="0"/>
              </a:rPr>
              <a:t> </a:t>
            </a:r>
            <a:r>
              <a:rPr lang="de-DE" sz="1200" noProof="1">
                <a:latin typeface="Calibri" panose="020F0502020204030204" pitchFamily="34" charset="0"/>
                <a:ea typeface="Calibri" panose="020F0502020204030204" pitchFamily="34" charset="0"/>
                <a:cs typeface="Times New Roman" panose="02020603050405020304" pitchFamily="18" charset="0"/>
              </a:rPr>
              <a:t>1</a:t>
            </a:r>
          </a:p>
          <a:p>
            <a:pPr marL="1143000" lvl="2" indent="-228600">
              <a:spcBef>
                <a:spcPts val="45"/>
              </a:spcBef>
              <a:spcAft>
                <a:spcPts val="0"/>
              </a:spcAft>
              <a:buSzPts val="1200"/>
              <a:buFont typeface="Microsoft Sans Serif" panose="020B0604020202020204" pitchFamily="34" charset="0"/>
              <a:buChar char="▪"/>
              <a:tabLst>
                <a:tab pos="1437005" algn="l"/>
              </a:tabLst>
            </a:pPr>
            <a:r>
              <a:rPr lang="de-DE" sz="1200" b="1" noProof="1">
                <a:latin typeface="Calibri" panose="020F0502020204030204" pitchFamily="34" charset="0"/>
                <a:ea typeface="Microsoft Sans Serif" panose="020B0604020202020204" pitchFamily="34" charset="0"/>
                <a:cs typeface="Times New Roman" panose="02020603050405020304" pitchFamily="18" charset="0"/>
              </a:rPr>
              <a:t>#</a:t>
            </a:r>
            <a:r>
              <a:rPr lang="de-DE" sz="1200" b="1"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b="1" spc="-5" noProof="1">
                <a:latin typeface="Calibri" panose="020F0502020204030204" pitchFamily="34" charset="0"/>
                <a:ea typeface="Microsoft Sans Serif" panose="020B0604020202020204" pitchFamily="34" charset="0"/>
                <a:cs typeface="Times New Roman" panose="02020603050405020304" pitchFamily="18" charset="0"/>
              </a:rPr>
              <a:t>chmod</a:t>
            </a:r>
            <a:r>
              <a:rPr lang="de-DE" sz="1200" b="1"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b="1" spc="-5" noProof="1">
                <a:latin typeface="Calibri" panose="020F0502020204030204" pitchFamily="34" charset="0"/>
                <a:ea typeface="Microsoft Sans Serif" panose="020B0604020202020204" pitchFamily="34" charset="0"/>
                <a:cs typeface="Times New Roman" panose="02020603050405020304" pitchFamily="18" charset="0"/>
              </a:rPr>
              <a:t>760</a:t>
            </a:r>
            <a:r>
              <a:rPr lang="de-DE" sz="1200" b="1"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b="1" spc="-5" noProof="1">
                <a:latin typeface="Calibri" panose="020F0502020204030204" pitchFamily="34" charset="0"/>
                <a:ea typeface="Microsoft Sans Serif" panose="020B0604020202020204" pitchFamily="34" charset="0"/>
                <a:cs typeface="Times New Roman" panose="02020603050405020304" pitchFamily="18" charset="0"/>
              </a:rPr>
              <a:t>Dateiname</a:t>
            </a:r>
            <a:endParaRPr lang="de-DE" sz="1200" b="1" noProof="1">
              <a:latin typeface="Calibri" panose="020F0502020204030204" pitchFamily="34" charset="0"/>
              <a:ea typeface="Microsoft Sans Serif" panose="020B0604020202020204" pitchFamily="34" charset="0"/>
              <a:cs typeface="Times New Roman" panose="02020603050405020304" pitchFamily="18" charset="0"/>
            </a:endParaRPr>
          </a:p>
          <a:p>
            <a:pPr marL="1447165" marR="3298825" lvl="3" indent="-228600"/>
            <a:r>
              <a:rPr lang="de-DE" sz="1200" noProof="1">
                <a:latin typeface="Calibri" panose="020F0502020204030204" pitchFamily="34" charset="0"/>
                <a:ea typeface="Calibri" panose="020F0502020204030204" pitchFamily="34" charset="0"/>
                <a:cs typeface="Times New Roman" panose="02020603050405020304" pitchFamily="18" charset="0"/>
              </a:rPr>
              <a:t>7</a:t>
            </a:r>
            <a:r>
              <a:rPr lang="de-DE" sz="1200" spc="-10" noProof="1">
                <a:latin typeface="Calibri" panose="020F0502020204030204" pitchFamily="34" charset="0"/>
                <a:ea typeface="Calibri" panose="020F0502020204030204" pitchFamily="34" charset="0"/>
                <a:cs typeface="Times New Roman" panose="02020603050405020304" pitchFamily="18" charset="0"/>
              </a:rPr>
              <a:t> </a:t>
            </a:r>
            <a:r>
              <a:rPr lang="de-DE" sz="1200" noProof="1">
                <a:latin typeface="Calibri" panose="020F0502020204030204" pitchFamily="34" charset="0"/>
                <a:ea typeface="Calibri" panose="020F0502020204030204" pitchFamily="34" charset="0"/>
                <a:cs typeface="Times New Roman" panose="02020603050405020304" pitchFamily="18" charset="0"/>
              </a:rPr>
              <a:t>=</a:t>
            </a:r>
            <a:r>
              <a:rPr lang="de-DE" sz="1200" spc="-5" noProof="1">
                <a:latin typeface="Calibri" panose="020F0502020204030204" pitchFamily="34" charset="0"/>
                <a:ea typeface="Calibri" panose="020F0502020204030204" pitchFamily="34" charset="0"/>
                <a:cs typeface="Times New Roman" panose="02020603050405020304" pitchFamily="18" charset="0"/>
              </a:rPr>
              <a:t> Besitzer</a:t>
            </a:r>
            <a:r>
              <a:rPr lang="de-DE" sz="1200" spc="-2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kann</a:t>
            </a:r>
            <a:r>
              <a:rPr lang="de-DE" sz="1200" spc="-1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RWX </a:t>
            </a:r>
            <a:r>
              <a:rPr lang="de-DE" sz="1200" noProof="1">
                <a:latin typeface="Calibri" panose="020F0502020204030204" pitchFamily="34" charset="0"/>
                <a:ea typeface="Calibri" panose="020F0502020204030204" pitchFamily="34" charset="0"/>
                <a:cs typeface="Times New Roman" panose="02020603050405020304" pitchFamily="18" charset="0"/>
              </a:rPr>
              <a:t>6</a:t>
            </a:r>
            <a:r>
              <a:rPr lang="de-DE" sz="1200" spc="-30" noProof="1">
                <a:latin typeface="Calibri" panose="020F0502020204030204" pitchFamily="34" charset="0"/>
                <a:ea typeface="Calibri" panose="020F0502020204030204" pitchFamily="34" charset="0"/>
                <a:cs typeface="Times New Roman" panose="02020603050405020304" pitchFamily="18" charset="0"/>
              </a:rPr>
              <a:t> </a:t>
            </a:r>
            <a:r>
              <a:rPr lang="de-DE" sz="1200" noProof="1">
                <a:latin typeface="Calibri" panose="020F0502020204030204" pitchFamily="34" charset="0"/>
                <a:ea typeface="Calibri" panose="020F0502020204030204" pitchFamily="34" charset="0"/>
                <a:cs typeface="Times New Roman" panose="02020603050405020304" pitchFamily="18" charset="0"/>
              </a:rPr>
              <a:t>=</a:t>
            </a:r>
            <a:r>
              <a:rPr lang="de-DE" sz="1200" spc="-5" noProof="1">
                <a:latin typeface="Calibri" panose="020F0502020204030204" pitchFamily="34" charset="0"/>
                <a:ea typeface="Calibri" panose="020F0502020204030204" pitchFamily="34" charset="0"/>
                <a:cs typeface="Times New Roman" panose="02020603050405020304" pitchFamily="18" charset="0"/>
              </a:rPr>
              <a:t> Gruppe</a:t>
            </a:r>
            <a:r>
              <a:rPr lang="de-DE" sz="1200" spc="-1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kann</a:t>
            </a:r>
            <a:r>
              <a:rPr lang="de-DE" sz="1200" spc="165" noProof="1">
                <a:latin typeface="Times New Roman" panose="02020603050405020304" pitchFamily="18"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RW</a:t>
            </a:r>
            <a:endParaRPr lang="de-DE" sz="1200" noProof="1">
              <a:latin typeface="Calibri" panose="020F0502020204030204" pitchFamily="34" charset="0"/>
              <a:ea typeface="Calibri" panose="020F0502020204030204" pitchFamily="34" charset="0"/>
              <a:cs typeface="Times New Roman" panose="02020603050405020304" pitchFamily="18" charset="0"/>
            </a:endParaRPr>
          </a:p>
          <a:p>
            <a:pPr marL="1447165" lvl="3" indent="-228600"/>
            <a:r>
              <a:rPr lang="de-DE" sz="1200" noProof="1">
                <a:latin typeface="Calibri" panose="020F0502020204030204" pitchFamily="34" charset="0"/>
                <a:ea typeface="Calibri" panose="020F0502020204030204" pitchFamily="34" charset="0"/>
                <a:cs typeface="Times New Roman" panose="02020603050405020304" pitchFamily="18" charset="0"/>
              </a:rPr>
              <a:t>0</a:t>
            </a:r>
            <a:r>
              <a:rPr lang="de-DE" sz="1200" spc="-10" noProof="1">
                <a:latin typeface="Calibri" panose="020F0502020204030204" pitchFamily="34" charset="0"/>
                <a:ea typeface="Calibri" panose="020F0502020204030204" pitchFamily="34" charset="0"/>
                <a:cs typeface="Times New Roman" panose="02020603050405020304" pitchFamily="18" charset="0"/>
              </a:rPr>
              <a:t> </a:t>
            </a:r>
            <a:r>
              <a:rPr lang="de-DE" sz="1200" noProof="1">
                <a:latin typeface="Calibri" panose="020F0502020204030204" pitchFamily="34" charset="0"/>
                <a:ea typeface="Calibri" panose="020F0502020204030204" pitchFamily="34" charset="0"/>
                <a:cs typeface="Times New Roman" panose="02020603050405020304" pitchFamily="18" charset="0"/>
              </a:rPr>
              <a:t>=</a:t>
            </a:r>
            <a:r>
              <a:rPr lang="de-DE" sz="1200" spc="-1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Alle Benutzer</a:t>
            </a:r>
            <a:r>
              <a:rPr lang="de-DE" sz="1200" spc="-2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(kein Zugriff)</a:t>
            </a:r>
            <a:endParaRPr lang="de-DE" sz="1200" noProof="1">
              <a:latin typeface="Calibri" panose="020F0502020204030204" pitchFamily="34" charset="0"/>
              <a:ea typeface="Calibri" panose="020F0502020204030204" pitchFamily="34" charset="0"/>
              <a:cs typeface="Times New Roman" panose="02020603050405020304" pitchFamily="18" charset="0"/>
            </a:endParaRPr>
          </a:p>
          <a:p>
            <a:pPr marL="1143000" lvl="2" indent="-228600">
              <a:spcBef>
                <a:spcPts val="45"/>
              </a:spcBef>
              <a:spcAft>
                <a:spcPts val="0"/>
              </a:spcAft>
              <a:buSzPts val="1200"/>
              <a:buFont typeface="Microsoft Sans Serif" panose="020B0604020202020204" pitchFamily="34" charset="0"/>
              <a:buChar char="▪"/>
              <a:tabLst>
                <a:tab pos="1437005" algn="l"/>
              </a:tabLst>
            </a:pPr>
            <a:r>
              <a:rPr lang="de-DE" sz="1200" b="1" noProof="1">
                <a:latin typeface="Calibri" panose="020F0502020204030204" pitchFamily="34" charset="0"/>
                <a:ea typeface="Microsoft Sans Serif" panose="020B0604020202020204" pitchFamily="34" charset="0"/>
                <a:cs typeface="Times New Roman" panose="02020603050405020304" pitchFamily="18" charset="0"/>
              </a:rPr>
              <a:t>777</a:t>
            </a:r>
            <a:r>
              <a:rPr lang="de-DE" sz="1200" b="1"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b="1" spc="-5" noProof="1">
                <a:latin typeface="Calibri" panose="020F0502020204030204" pitchFamily="34" charset="0"/>
                <a:ea typeface="Microsoft Sans Serif" panose="020B0604020202020204" pitchFamily="34" charset="0"/>
                <a:cs typeface="Times New Roman" panose="02020603050405020304" pitchFamily="18" charset="0"/>
              </a:rPr>
              <a:t>erlaubt</a:t>
            </a:r>
            <a:r>
              <a:rPr lang="de-DE" sz="1200" b="1"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b="1" spc="-5" noProof="1">
                <a:latin typeface="Calibri" panose="020F0502020204030204" pitchFamily="34" charset="0"/>
                <a:ea typeface="Microsoft Sans Serif" panose="020B0604020202020204" pitchFamily="34" charset="0"/>
                <a:cs typeface="Times New Roman" panose="02020603050405020304" pitchFamily="18" charset="0"/>
              </a:rPr>
              <a:t>jedem</a:t>
            </a:r>
            <a:r>
              <a:rPr lang="de-DE" sz="1200" b="1"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b="1" spc="-5"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b="1"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b="1" spc="-5" noProof="1">
                <a:latin typeface="Calibri" panose="020F0502020204030204" pitchFamily="34" charset="0"/>
                <a:ea typeface="Microsoft Sans Serif" panose="020B0604020202020204" pitchFamily="34" charset="0"/>
                <a:cs typeface="Times New Roman" panose="02020603050405020304" pitchFamily="18" charset="0"/>
              </a:rPr>
              <a:t>Lesen,</a:t>
            </a:r>
            <a:r>
              <a:rPr lang="de-DE" sz="1200" b="1"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b="1" spc="-5" noProof="1">
                <a:latin typeface="Calibri" panose="020F0502020204030204" pitchFamily="34" charset="0"/>
                <a:ea typeface="Microsoft Sans Serif" panose="020B0604020202020204" pitchFamily="34" charset="0"/>
                <a:cs typeface="Times New Roman" panose="02020603050405020304" pitchFamily="18" charset="0"/>
              </a:rPr>
              <a:t>Schreiben</a:t>
            </a:r>
            <a:r>
              <a:rPr lang="de-DE" sz="1200" b="1"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b="1"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b="1"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b="1" spc="-5" noProof="1">
                <a:latin typeface="Calibri" panose="020F0502020204030204" pitchFamily="34" charset="0"/>
                <a:ea typeface="Microsoft Sans Serif" panose="020B0604020202020204" pitchFamily="34" charset="0"/>
                <a:cs typeface="Times New Roman" panose="02020603050405020304" pitchFamily="18" charset="0"/>
              </a:rPr>
              <a:t>Ausführen</a:t>
            </a:r>
            <a:r>
              <a:rPr lang="de-DE" sz="1200" b="1"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b="1" spc="-5" noProof="1">
                <a:latin typeface="Calibri" panose="020F0502020204030204" pitchFamily="34" charset="0"/>
                <a:ea typeface="Microsoft Sans Serif" panose="020B0604020202020204" pitchFamily="34" charset="0"/>
                <a:cs typeface="Times New Roman" panose="02020603050405020304" pitchFamily="18" charset="0"/>
              </a:rPr>
              <a:t>von</a:t>
            </a:r>
            <a:endParaRPr lang="de-DE" sz="1200" b="1" noProof="1">
              <a:latin typeface="Calibri" panose="020F0502020204030204" pitchFamily="34" charset="0"/>
              <a:ea typeface="Microsoft Sans Serif" panose="020B0604020202020204" pitchFamily="34" charset="0"/>
              <a:cs typeface="Times New Roman" panose="02020603050405020304" pitchFamily="18" charset="0"/>
            </a:endParaRPr>
          </a:p>
          <a:p>
            <a:pPr marL="342900" lvl="0" indent="-342900">
              <a:lnSpc>
                <a:spcPts val="1465"/>
              </a:lnSpc>
              <a:spcBef>
                <a:spcPts val="25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Überprüfung</a:t>
            </a:r>
            <a:r>
              <a:rPr lang="de-DE" sz="1200" b="1" spc="-5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des</a:t>
            </a:r>
            <a:r>
              <a:rPr lang="de-DE" sz="1200" b="1" spc="-4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Benutzerzugangs</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742950" marR="620395" lvl="1" indent="-285750">
              <a:lnSpc>
                <a:spcPct val="99000"/>
              </a:lnSpc>
              <a:buSzPts val="1200"/>
              <a:buFont typeface="Microsoft Sans Serif" panose="020B0604020202020204" pitchFamily="34" charset="0"/>
              <a:buChar char="▪"/>
              <a:tabLst>
                <a:tab pos="1208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Prozess,</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bei</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dem</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Rechte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Berechtigungen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jedes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Benutzers</a:t>
            </a:r>
            <a:r>
              <a:rPr lang="de-DE" sz="1200" spc="18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erneut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validiert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werden,</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sicherzustellen,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korrekt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sind</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lnSpc>
                <a:spcPts val="1515"/>
              </a:lnSpc>
              <a:buSzPts val="1200"/>
              <a:buFont typeface="Symbol" panose="05050102010706020507" pitchFamily="18" charset="2"/>
              <a:buChar char=""/>
              <a:tabLst>
                <a:tab pos="16662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Eingestellt</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143000" lvl="2" indent="-228600">
              <a:lnSpc>
                <a:spcPts val="1520"/>
              </a:lnSpc>
              <a:buSzPts val="1200"/>
              <a:buFont typeface="Symbol" panose="05050102010706020507" pitchFamily="18" charset="2"/>
              <a:buChar char=""/>
              <a:tabLst>
                <a:tab pos="1666240" algn="l"/>
              </a:tabLst>
            </a:pPr>
            <a:r>
              <a:rPr lang="de-DE" sz="1200" spc="-10" noProof="1">
                <a:latin typeface="Calibri" panose="020F0502020204030204" pitchFamily="34" charset="0"/>
                <a:ea typeface="Symbol" panose="05050102010706020507" pitchFamily="18" charset="2"/>
                <a:cs typeface="Times New Roman" panose="02020603050405020304" pitchFamily="18" charset="0"/>
              </a:rPr>
              <a:t>Entlassen</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143000" lvl="2" indent="-228600">
              <a:spcBef>
                <a:spcPts val="5"/>
              </a:spcBef>
              <a:spcAft>
                <a:spcPts val="0"/>
              </a:spcAft>
              <a:buSzPts val="1200"/>
              <a:buFont typeface="Symbol" panose="05050102010706020507" pitchFamily="18" charset="2"/>
              <a:buChar char=""/>
              <a:tabLst>
                <a:tab pos="16662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Befördert</a:t>
            </a:r>
            <a:endParaRPr lang="de-DE" sz="1200" noProof="1">
              <a:effectLst/>
              <a:latin typeface="Calibri" panose="020F0502020204030204" pitchFamily="34" charset="0"/>
              <a:ea typeface="Symbol" panose="05050102010706020507" pitchFamily="18" charset="2"/>
              <a:cs typeface="Times New Roman" panose="02020603050405020304" pitchFamily="18" charset="0"/>
            </a:endParaRPr>
          </a:p>
        </p:txBody>
      </p:sp>
    </p:spTree>
    <p:extLst>
      <p:ext uri="{BB962C8B-B14F-4D97-AF65-F5344CB8AC3E}">
        <p14:creationId xmlns:p14="http://schemas.microsoft.com/office/powerpoint/2010/main" val="341626373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316113"/>
            <a:ext cx="10693400" cy="7243562"/>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554545"/>
          </a:xfrm>
          <a:prstGeom prst="rect">
            <a:avLst/>
          </a:prstGeom>
        </p:spPr>
        <p:txBody>
          <a:bodyPr wrap="square">
            <a:spAutoFit/>
          </a:bodyPr>
          <a:lstStyle/>
          <a:p>
            <a:r>
              <a:rPr lang="en-GB" sz="2000" b="1" dirty="0"/>
              <a:t>Security+ (SEC+) Inhalt II</a:t>
            </a:r>
            <a:endParaRPr lang="de-DE" b="1" dirty="0"/>
          </a:p>
          <a:p>
            <a:pPr marL="457200" indent="-457200">
              <a:buFont typeface="+mj-lt"/>
              <a:buAutoNum type="arabicPeriod" startAt="20"/>
            </a:pPr>
            <a:r>
              <a:rPr lang="de-DE" sz="2000" b="1" dirty="0"/>
              <a:t>Zugriffskontrolle</a:t>
            </a:r>
          </a:p>
          <a:p>
            <a:pPr marL="457200" indent="-457200">
              <a:buFont typeface="+mj-lt"/>
              <a:buAutoNum type="arabicPeriod" startAt="20"/>
            </a:pPr>
            <a:endParaRPr lang="de-DE" sz="2000" b="1" dirty="0"/>
          </a:p>
          <a:p>
            <a:pPr marL="457200" indent="-457200">
              <a:buFont typeface="+mj-lt"/>
              <a:buAutoNum type="arabicPeriod" startAt="20"/>
            </a:pPr>
            <a:endParaRPr lang="de-DE" sz="2000" b="1" dirty="0"/>
          </a:p>
          <a:p>
            <a:pPr marL="457200" indent="-457200">
              <a:buFont typeface="+mj-lt"/>
              <a:buAutoNum type="arabicPeriod" startAt="20"/>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20FF2C1D-4108-4CEE-8982-BBB705BC8B7B}"/>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64E8D2D2-DC5F-4A16-B679-CC08E2754822}"/>
              </a:ext>
            </a:extLst>
          </p:cNvPr>
          <p:cNvSpPr/>
          <p:nvPr/>
        </p:nvSpPr>
        <p:spPr>
          <a:xfrm>
            <a:off x="0" y="2052833"/>
            <a:ext cx="10985500" cy="5302157"/>
          </a:xfrm>
          <a:prstGeom prst="rect">
            <a:avLst/>
          </a:prstGeom>
        </p:spPr>
        <p:txBody>
          <a:bodyPr wrap="square">
            <a:spAutoFit/>
          </a:bodyPr>
          <a:lstStyle/>
          <a:p>
            <a:pPr marL="342900" lvl="0" indent="-342900">
              <a:spcBef>
                <a:spcPts val="45"/>
              </a:spcBef>
              <a:spcAft>
                <a:spcPts val="0"/>
              </a:spcAft>
              <a:buSzPts val="1200"/>
              <a:buFont typeface="Symbol" panose="05050102010706020507" pitchFamily="18" charset="2"/>
              <a:buChar char=""/>
              <a:tabLst>
                <a:tab pos="294005" algn="l"/>
              </a:tabLst>
            </a:pPr>
            <a:r>
              <a:rPr lang="de-DE" sz="1200" b="1" spc="-10" noProof="1">
                <a:latin typeface="Calibri" panose="020F0502020204030204" pitchFamily="34" charset="0"/>
                <a:ea typeface="Symbol" panose="05050102010706020507" pitchFamily="18" charset="2"/>
                <a:cs typeface="Times New Roman" panose="02020603050405020304" pitchFamily="18" charset="0"/>
              </a:rPr>
              <a:t>Berechtigungen</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marR="808990" lvl="1" indent="-285750">
              <a:lnSpc>
                <a:spcPts val="1420"/>
              </a:lnSpc>
              <a:spcBef>
                <a:spcPts val="5"/>
              </a:spcBef>
              <a:spcAft>
                <a:spcPts val="0"/>
              </a:spcAft>
              <a:buSzPts val="1200"/>
              <a:buFont typeface="Courier New" panose="02070309020205020404" pitchFamily="49" charset="0"/>
              <a:buChar char="o"/>
              <a:tabLst>
                <a:tab pos="7512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Berechtigungen</a:t>
            </a:r>
            <a:r>
              <a:rPr lang="de-DE" sz="1200" spc="-4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werden</a:t>
            </a:r>
            <a:r>
              <a:rPr lang="de-DE" sz="1200" spc="-4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standardmäßig</a:t>
            </a:r>
            <a:r>
              <a:rPr lang="de-DE" sz="1200" spc="-4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vom</a:t>
            </a:r>
            <a:r>
              <a:rPr lang="de-DE" sz="1200" spc="-5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übergeordneten</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Ordner</a:t>
            </a:r>
            <a:r>
              <a:rPr lang="de-DE" sz="1200" spc="29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geerbt,</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wenn</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ein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neuer</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Ordner</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erstellt</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wird</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marR="456565" lvl="1" indent="-285750">
              <a:lnSpc>
                <a:spcPts val="1430"/>
              </a:lnSpc>
              <a:spcBef>
                <a:spcPts val="20"/>
              </a:spcBef>
              <a:spcAft>
                <a:spcPts val="0"/>
              </a:spcAft>
              <a:buSzPts val="1200"/>
              <a:buFont typeface="Courier New" panose="02070309020205020404" pitchFamily="49" charset="0"/>
              <a:buChar char="o"/>
              <a:tabLst>
                <a:tab pos="751205" algn="l"/>
              </a:tabLst>
            </a:pPr>
            <a:r>
              <a:rPr lang="de-DE" sz="1200" noProof="1">
                <a:latin typeface="Calibri" panose="020F0502020204030204" pitchFamily="34" charset="0"/>
                <a:ea typeface="Courier New" panose="02070309020205020404" pitchFamily="49" charset="0"/>
                <a:cs typeface="Times New Roman" panose="02020603050405020304" pitchFamily="18" charset="0"/>
              </a:rPr>
              <a:t>Alle</a:t>
            </a:r>
            <a:r>
              <a:rPr lang="de-DE" sz="1200" spc="-4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im</a:t>
            </a:r>
            <a:r>
              <a:rPr lang="de-DE" sz="1200" spc="-4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übergeordneten</a:t>
            </a:r>
            <a:r>
              <a:rPr lang="de-DE" sz="1200" spc="-4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Ordner</a:t>
            </a:r>
            <a:r>
              <a:rPr lang="de-DE" sz="1200" spc="-4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hinzugefügten/entfernten</a:t>
            </a:r>
            <a:r>
              <a:rPr lang="de-DE" sz="1200" spc="-4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Berechtigungen</a:t>
            </a:r>
            <a:r>
              <a:rPr lang="de-DE" sz="1200" spc="25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werden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standardmäßig</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auch</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auf</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den</a:t>
            </a:r>
            <a:r>
              <a:rPr lang="de-DE" sz="120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untergeordneten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Ordner</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übertragen!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70"/>
              </a:lnSpc>
              <a:spcBef>
                <a:spcPts val="70"/>
              </a:spcBef>
              <a:buSzPts val="1200"/>
              <a:buFont typeface="Courier New" panose="02070309020205020404" pitchFamily="49" charset="0"/>
              <a:buChar char="o"/>
              <a:tabLst>
                <a:tab pos="7512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Spreading (Verbreitung)</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504825" lvl="2" indent="-228600">
              <a:lnSpc>
                <a:spcPct val="98000"/>
              </a:lnSpc>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Tritt</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wenn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Berechtigungen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vom</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übergeordneten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Ordner</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durch</a:t>
            </a:r>
            <a:r>
              <a:rPr lang="de-DE" sz="1200" spc="21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Vererbung</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an</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Unterordner</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weitergegeben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werden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marR="71755" lvl="1" indent="-285750">
              <a:lnSpc>
                <a:spcPts val="1490"/>
              </a:lnSpc>
              <a:spcAft>
                <a:spcPts val="0"/>
              </a:spcAft>
              <a:buSzPts val="1200"/>
              <a:buFont typeface="Courier New" panose="02070309020205020404" pitchFamily="49" charset="0"/>
              <a:buChar char="o"/>
              <a:tabLst>
                <a:tab pos="7512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Verwenden</a:t>
            </a:r>
            <a:r>
              <a:rPr lang="de-DE" sz="1200" spc="-10" noProof="1">
                <a:latin typeface="Calibri" panose="020F0502020204030204" pitchFamily="34" charset="0"/>
                <a:ea typeface="Courier New" panose="02070309020205020404" pitchFamily="49" charset="0"/>
                <a:cs typeface="Times New Roman" panose="02020603050405020304" pitchFamily="18" charset="0"/>
              </a:rPr>
              <a:t> Sie </a:t>
            </a:r>
            <a:r>
              <a:rPr lang="de-DE" sz="1200" spc="-5" noProof="1">
                <a:latin typeface="Calibri" panose="020F0502020204030204" pitchFamily="34" charset="0"/>
                <a:ea typeface="Courier New" panose="02070309020205020404" pitchFamily="49" charset="0"/>
                <a:cs typeface="Times New Roman" panose="02020603050405020304" pitchFamily="18" charset="0"/>
              </a:rPr>
              <a:t>Gruppen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für</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Rollen</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und</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weisen</a:t>
            </a:r>
            <a:r>
              <a:rPr lang="de-DE" sz="1200" spc="-10" noProof="1">
                <a:latin typeface="Calibri" panose="020F0502020204030204" pitchFamily="34" charset="0"/>
                <a:ea typeface="Courier New" panose="02070309020205020404" pitchFamily="49" charset="0"/>
                <a:cs typeface="Times New Roman" panose="02020603050405020304" pitchFamily="18" charset="0"/>
              </a:rPr>
              <a:t> Sie</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den</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Benutzern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nicht</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direkt</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die</a:t>
            </a:r>
            <a:r>
              <a:rPr lang="de-DE" sz="1200" spc="29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Berechtigungen</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eines</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Ordners</a:t>
            </a:r>
            <a:r>
              <a:rPr lang="de-DE" sz="1200" spc="-4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zu</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55"/>
              </a:lnSpc>
              <a:spcBef>
                <a:spcPts val="35"/>
              </a:spcBef>
              <a:spcAft>
                <a:spcPts val="0"/>
              </a:spcAft>
              <a:buSzPts val="1200"/>
              <a:buFont typeface="Courier New" panose="02070309020205020404" pitchFamily="49" charset="0"/>
              <a:buChar char="o"/>
              <a:tabLst>
                <a:tab pos="7512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Prüfungshinweis:</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CompTIA</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A+</a:t>
            </a:r>
          </a:p>
          <a:p>
            <a:pPr marL="742950" marR="702310" lvl="1" indent="-285750">
              <a:lnSpc>
                <a:spcPct val="95000"/>
              </a:lnSpc>
              <a:spcBef>
                <a:spcPts val="5"/>
              </a:spcBef>
              <a:spcAft>
                <a:spcPts val="0"/>
              </a:spcAft>
              <a:buSzPts val="1200"/>
              <a:buFont typeface="Courier New" panose="02070309020205020404" pitchFamily="49" charset="0"/>
              <a:buChar char="o"/>
              <a:tabLst>
                <a:tab pos="751205" algn="l"/>
              </a:tabLst>
            </a:pPr>
            <a:r>
              <a:rPr lang="de-DE" sz="1200" noProof="1">
                <a:latin typeface="Calibri" panose="020F0502020204030204" pitchFamily="34" charset="0"/>
                <a:ea typeface="Courier New" panose="02070309020205020404" pitchFamily="49" charset="0"/>
                <a:cs typeface="Times New Roman" panose="02020603050405020304" pitchFamily="18" charset="0"/>
              </a:rPr>
              <a:t>Wenn</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Sie</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einen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Ordner</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kopieren,</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werden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die</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Berechtigungen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von</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dem</a:t>
            </a:r>
            <a:r>
              <a:rPr lang="de-DE" sz="1200" spc="29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übergeordneten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Ordner</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geerbt,</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in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den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er</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kopiert</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wird</a:t>
            </a:r>
          </a:p>
          <a:p>
            <a:pPr marL="742950" marR="1617980" lvl="1" indent="-285750">
              <a:lnSpc>
                <a:spcPct val="95000"/>
              </a:lnSpc>
              <a:spcBef>
                <a:spcPts val="50"/>
              </a:spcBef>
              <a:spcAft>
                <a:spcPts val="0"/>
              </a:spcAft>
              <a:buSzPts val="1200"/>
              <a:buFont typeface="Courier New" panose="02070309020205020404" pitchFamily="49" charset="0"/>
              <a:buChar char="o"/>
              <a:tabLst>
                <a:tab pos="751205" algn="l"/>
              </a:tabLst>
            </a:pPr>
            <a:r>
              <a:rPr lang="de-DE" sz="1200" noProof="1">
                <a:latin typeface="Calibri" panose="020F0502020204030204" pitchFamily="34" charset="0"/>
                <a:ea typeface="Courier New" panose="02070309020205020404" pitchFamily="49" charset="0"/>
                <a:cs typeface="Times New Roman" panose="02020603050405020304" pitchFamily="18" charset="0"/>
              </a:rPr>
              <a:t>Wenn</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Sie</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einen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Ordner</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verschieben,</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werden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die</a:t>
            </a:r>
            <a:r>
              <a:rPr lang="de-DE" sz="1200" spc="20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Berechtigungen</a:t>
            </a:r>
            <a:r>
              <a:rPr lang="de-DE" sz="1200" spc="-4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aus</a:t>
            </a:r>
            <a:r>
              <a:rPr lang="de-DE" sz="1200" spc="-4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den</a:t>
            </a:r>
            <a:r>
              <a:rPr lang="de-DE" sz="1200" spc="-4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ursprünglichen</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Berechtigungen</a:t>
            </a:r>
            <a:r>
              <a:rPr lang="de-DE" sz="1200" spc="30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beibehalten (Windows NTFS)</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a:spcBef>
                <a:spcPts val="20"/>
              </a:spcBef>
            </a:pPr>
            <a:r>
              <a:rPr lang="de-DE" sz="1200" noProof="1">
                <a:latin typeface="Calibri" panose="020F0502020204030204" pitchFamily="34" charset="0"/>
                <a:ea typeface="Calibri" panose="020F0502020204030204" pitchFamily="34" charset="0"/>
                <a:cs typeface="Calibri" panose="020F0502020204030204" pitchFamily="34" charset="0"/>
              </a:rPr>
              <a:t> </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342900" lvl="0" indent="-342900">
              <a:spcBef>
                <a:spcPts val="45"/>
              </a:spcBef>
              <a:spcAft>
                <a:spcPts val="0"/>
              </a:spcAft>
              <a:buSzPts val="1200"/>
              <a:buFont typeface="Symbol" panose="05050102010706020507" pitchFamily="18" charset="2"/>
              <a:buChar char=""/>
              <a:tabLst>
                <a:tab pos="2940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Benutzernamen</a:t>
            </a:r>
            <a:r>
              <a:rPr lang="de-DE" sz="1200" b="1" spc="-40" noProof="1">
                <a:latin typeface="Calibri" panose="020F0502020204030204" pitchFamily="34" charset="0"/>
                <a:ea typeface="Symbol" panose="05050102010706020507" pitchFamily="18" charset="2"/>
                <a:cs typeface="Times New Roman" panose="02020603050405020304" pitchFamily="18" charset="0"/>
              </a:rPr>
              <a:t> </a:t>
            </a:r>
            <a:r>
              <a:rPr lang="de-DE" sz="1200" b="1" spc="-5" noProof="1">
                <a:latin typeface="Calibri" panose="020F0502020204030204" pitchFamily="34" charset="0"/>
                <a:ea typeface="Symbol" panose="05050102010706020507" pitchFamily="18" charset="2"/>
                <a:cs typeface="Times New Roman" panose="02020603050405020304" pitchFamily="18" charset="0"/>
              </a:rPr>
              <a:t>und</a:t>
            </a:r>
            <a:r>
              <a:rPr lang="de-DE" sz="1200" b="1" spc="-35" noProof="1">
                <a:latin typeface="Calibri" panose="020F0502020204030204" pitchFamily="34" charset="0"/>
                <a:ea typeface="Symbol" panose="05050102010706020507" pitchFamily="18" charset="2"/>
                <a:cs typeface="Times New Roman" panose="02020603050405020304" pitchFamily="18" charset="0"/>
              </a:rPr>
              <a:t> </a:t>
            </a:r>
            <a:r>
              <a:rPr lang="de-DE" sz="1200" b="1" spc="-10" noProof="1">
                <a:latin typeface="Calibri" panose="020F0502020204030204" pitchFamily="34" charset="0"/>
                <a:ea typeface="Symbol" panose="05050102010706020507" pitchFamily="18" charset="2"/>
                <a:cs typeface="Times New Roman" panose="02020603050405020304" pitchFamily="18" charset="0"/>
              </a:rPr>
              <a:t>Passwörter</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90"/>
              </a:lnSpc>
              <a:spcBef>
                <a:spcPts val="45"/>
              </a:spcBef>
              <a:spcAft>
                <a:spcPts val="0"/>
              </a:spcAft>
              <a:buSzPts val="1200"/>
              <a:buFont typeface="Courier New" panose="02070309020205020404" pitchFamily="49" charset="0"/>
              <a:buChar char="o"/>
              <a:tabLst>
                <a:tab pos="751205" algn="l"/>
              </a:tabLst>
            </a:pPr>
            <a:r>
              <a:rPr lang="de-DE" sz="1200" spc="-10" noProof="1">
                <a:solidFill>
                  <a:srgbClr val="0000FF"/>
                </a:solidFill>
                <a:latin typeface="Calibri" panose="020F0502020204030204" pitchFamily="34" charset="0"/>
                <a:ea typeface="Courier New" panose="02070309020205020404" pitchFamily="49" charset="0"/>
                <a:cs typeface="Times New Roman" panose="02020603050405020304" pitchFamily="18" charset="0"/>
                <a:hlinkClick r:id="rId4"/>
              </a:rPr>
              <a:t>first.last@yourcompany.com</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45"/>
              </a:lnSpc>
              <a:spcBef>
                <a:spcPts val="4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Starke</a:t>
            </a:r>
            <a:r>
              <a:rPr lang="de-DE" sz="1200" b="1" spc="-5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Passwörter</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335915" lvl="2" indent="-228600">
              <a:lnSpc>
                <a:spcPct val="99000"/>
              </a:lnSpc>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Enthält</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Gr</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oßbu</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c</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hs</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t</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ab</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n</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Kleinbuchstaben,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Zahlen,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Sonderzeichen und</a:t>
            </a:r>
            <a:r>
              <a:rPr lang="de-DE" sz="1200" spc="33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mindestens</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8</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Zeichen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mehr (vorzugsweise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14</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mehr)</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582930" lvl="2" indent="-228600">
              <a:buSzPts val="1200"/>
              <a:buFont typeface="Microsoft Sans Serif" panose="020B0604020202020204" pitchFamily="34" charset="0"/>
              <a:buChar char="▪"/>
              <a:tabLst>
                <a:tab pos="1208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1.</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Fordern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Benutzer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immer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Standardkennwort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20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ändern,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wenn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Konto</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erstellt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wird</a:t>
            </a:r>
          </a:p>
          <a:p>
            <a:pPr marL="1143000" lvl="2" indent="-228600">
              <a:buSzPts val="1200"/>
              <a:buFont typeface="Microsoft Sans Serif" panose="020B0604020202020204" pitchFamily="34" charset="0"/>
              <a:buChar char="▪"/>
              <a:tabLst>
                <a:tab pos="1208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2.</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Verlangen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Passwort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häufig</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geändert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wird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(alle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90</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Tage)</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433070" lvl="2" indent="-228600">
              <a:buSzPts val="1200"/>
              <a:buFont typeface="Microsoft Sans Serif" panose="020B0604020202020204" pitchFamily="34" charset="0"/>
              <a:buChar char="▪"/>
              <a:tabLst>
                <a:tab pos="1208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3.</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Ändern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immer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standardmäßige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Administrator-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Root-</a:t>
            </a:r>
            <a:r>
              <a:rPr lang="de-DE" sz="1200" spc="28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Passwort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8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4.</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Deaktivieren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Gastkonto</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Ihren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Systemen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8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5.</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Aktivieren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STRG+ALT+ENTF</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Anmeldung</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am</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System</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marR="848360" lvl="3" indent="-228600">
              <a:spcBef>
                <a:spcPts val="5"/>
              </a:spcBef>
              <a:spcAft>
                <a:spcPts val="0"/>
              </a:spcAft>
              <a:buSzPts val="1200"/>
              <a:buFont typeface="Symbol" panose="05050102010706020507" pitchFamily="18" charset="2"/>
              <a:buChar char=""/>
              <a:tabLst>
                <a:tab pos="16662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Aktivieren</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Sie</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dies</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auf</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der</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Registerkarte</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Erweitert</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des</a:t>
            </a:r>
            <a:r>
              <a:rPr lang="de-DE" sz="1200" spc="24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Dialogfelds</a:t>
            </a:r>
            <a:r>
              <a:rPr lang="de-DE" sz="1200" spc="-6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Benutzerkonten</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143000" lvl="2" indent="-228600">
              <a:buSzPts val="1200"/>
              <a:buFont typeface="Microsoft Sans Serif" panose="020B0604020202020204" pitchFamily="34" charset="0"/>
              <a:buChar char="▪"/>
              <a:tabLst>
                <a:tab pos="1208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6.</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gute,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starke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Richtlinien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in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Bezug</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Ihre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Passwörter</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342900" lvl="0" indent="-342900">
              <a:spcBef>
                <a:spcPts val="275"/>
              </a:spcBef>
              <a:spcAft>
                <a:spcPts val="0"/>
              </a:spcAft>
              <a:buSzPts val="1200"/>
              <a:buFont typeface="Symbol" panose="05050102010706020507" pitchFamily="18" charset="2"/>
              <a:buChar char=""/>
              <a:tabLst>
                <a:tab pos="520700"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Benutzerkontensteuerung</a:t>
            </a:r>
            <a:r>
              <a:rPr lang="de-DE" sz="1200" b="1" spc="-125" noProof="1">
                <a:latin typeface="Calibri" panose="020F0502020204030204" pitchFamily="34" charset="0"/>
                <a:ea typeface="Symbol" panose="05050102010706020507" pitchFamily="18" charset="2"/>
                <a:cs typeface="Times New Roman" panose="02020603050405020304" pitchFamily="18" charset="0"/>
              </a:rPr>
              <a:t> </a:t>
            </a:r>
            <a:r>
              <a:rPr lang="de-DE" sz="1200" b="1" spc="-5" noProof="1">
                <a:latin typeface="Calibri" panose="020F0502020204030204" pitchFamily="34" charset="0"/>
                <a:ea typeface="Symbol" panose="05050102010706020507" pitchFamily="18" charset="2"/>
                <a:cs typeface="Times New Roman" panose="02020603050405020304" pitchFamily="18" charset="0"/>
              </a:rPr>
              <a:t>(UAC)</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marR="207010" lvl="1" indent="-285750">
              <a:lnSpc>
                <a:spcPct val="95000"/>
              </a:lnSpc>
              <a:spcBef>
                <a:spcPts val="45"/>
              </a:spcBef>
              <a:spcAft>
                <a:spcPts val="0"/>
              </a:spcAft>
              <a:buSzPts val="1200"/>
              <a:buFont typeface="Courier New" panose="02070309020205020404" pitchFamily="49" charset="0"/>
              <a:buChar char="o"/>
              <a:tabLst>
                <a:tab pos="977900" algn="l"/>
              </a:tabLst>
            </a:pPr>
            <a:r>
              <a:rPr lang="de-DE" sz="1200" noProof="1">
                <a:latin typeface="Calibri" panose="020F0502020204030204" pitchFamily="34" charset="0"/>
                <a:ea typeface="Courier New" panose="02070309020205020404" pitchFamily="49" charset="0"/>
                <a:cs typeface="Times New Roman" panose="02020603050405020304" pitchFamily="18" charset="0"/>
              </a:rPr>
              <a:t>Eine</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Sicherheitskomponente</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in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Windows,</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die</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jeden</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Benutzer</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im</a:t>
            </a:r>
            <a:r>
              <a:rPr lang="de-DE" sz="1200" spc="17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Standardbenutzermodus</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hält,</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anstatt</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sich</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wie</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ein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administrativer</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Benutzer</a:t>
            </a:r>
            <a:r>
              <a:rPr lang="de-DE" sz="1200" spc="32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zu</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verhalten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3660"/>
            <a:r>
              <a:rPr lang="de-DE" sz="1200" i="1" spc="-5" noProof="1">
                <a:latin typeface="Calibri" panose="020F0502020204030204" pitchFamily="34" charset="0"/>
                <a:ea typeface="Calibri" panose="020F0502020204030204" pitchFamily="34" charset="0"/>
                <a:cs typeface="Times New Roman" panose="02020603050405020304" pitchFamily="18" charset="0"/>
              </a:rPr>
              <a:t>Einzige</a:t>
            </a:r>
            <a:r>
              <a:rPr lang="de-DE" sz="1200" i="1" spc="-15" noProof="1">
                <a:latin typeface="Calibri" panose="020F0502020204030204" pitchFamily="34" charset="0"/>
                <a:ea typeface="Calibri" panose="020F0502020204030204" pitchFamily="34" charset="0"/>
                <a:cs typeface="Times New Roman" panose="02020603050405020304" pitchFamily="18" charset="0"/>
              </a:rPr>
              <a:t> </a:t>
            </a:r>
            <a:r>
              <a:rPr lang="de-DE" sz="1200" i="1" spc="-5" noProof="1">
                <a:latin typeface="Calibri" panose="020F0502020204030204" pitchFamily="34" charset="0"/>
                <a:ea typeface="Calibri" panose="020F0502020204030204" pitchFamily="34" charset="0"/>
                <a:cs typeface="Times New Roman" panose="02020603050405020304" pitchFamily="18" charset="0"/>
              </a:rPr>
              <a:t>Ausnahme</a:t>
            </a:r>
            <a:r>
              <a:rPr lang="de-DE" sz="1200" i="1" spc="-15" noProof="1">
                <a:latin typeface="Calibri" panose="020F0502020204030204" pitchFamily="34" charset="0"/>
                <a:ea typeface="Calibri" panose="020F0502020204030204" pitchFamily="34" charset="0"/>
                <a:cs typeface="Times New Roman" panose="02020603050405020304" pitchFamily="18" charset="0"/>
              </a:rPr>
              <a:t> </a:t>
            </a:r>
            <a:r>
              <a:rPr lang="de-DE" sz="1200" i="1" spc="-5" noProof="1">
                <a:latin typeface="Calibri" panose="020F0502020204030204" pitchFamily="34" charset="0"/>
                <a:ea typeface="Calibri" panose="020F0502020204030204" pitchFamily="34" charset="0"/>
                <a:cs typeface="Times New Roman" panose="02020603050405020304" pitchFamily="18" charset="0"/>
              </a:rPr>
              <a:t>ist</a:t>
            </a:r>
            <a:r>
              <a:rPr lang="de-DE" sz="1200" i="1" spc="-10" noProof="1">
                <a:latin typeface="Calibri" panose="020F0502020204030204" pitchFamily="34" charset="0"/>
                <a:ea typeface="Calibri" panose="020F0502020204030204" pitchFamily="34" charset="0"/>
                <a:cs typeface="Times New Roman" panose="02020603050405020304" pitchFamily="18" charset="0"/>
              </a:rPr>
              <a:t> </a:t>
            </a:r>
            <a:r>
              <a:rPr lang="de-DE" sz="1200" i="1" spc="-5" noProof="1">
                <a:latin typeface="Calibri" panose="020F0502020204030204" pitchFamily="34" charset="0"/>
                <a:ea typeface="Calibri" panose="020F0502020204030204" pitchFamily="34" charset="0"/>
                <a:cs typeface="Times New Roman" panose="02020603050405020304" pitchFamily="18" charset="0"/>
              </a:rPr>
              <a:t>das</a:t>
            </a:r>
            <a:r>
              <a:rPr lang="de-DE" sz="1200" i="1" spc="-15" noProof="1">
                <a:latin typeface="Calibri" panose="020F0502020204030204" pitchFamily="34" charset="0"/>
                <a:ea typeface="Calibri" panose="020F0502020204030204" pitchFamily="34" charset="0"/>
                <a:cs typeface="Times New Roman" panose="02020603050405020304" pitchFamily="18" charset="0"/>
              </a:rPr>
              <a:t> </a:t>
            </a:r>
            <a:r>
              <a:rPr lang="de-DE" sz="1200" i="1" spc="-5" noProof="1">
                <a:latin typeface="Calibri" panose="020F0502020204030204" pitchFamily="34" charset="0"/>
                <a:ea typeface="Calibri" panose="020F0502020204030204" pitchFamily="34" charset="0"/>
                <a:cs typeface="Times New Roman" panose="02020603050405020304" pitchFamily="18" charset="0"/>
              </a:rPr>
              <a:t>Administratorkonto.</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ts val="1490"/>
              </a:lnSpc>
              <a:spcBef>
                <a:spcPts val="45"/>
              </a:spcBef>
              <a:spcAft>
                <a:spcPts val="0"/>
              </a:spcAft>
              <a:buSzPts val="1200"/>
              <a:buFont typeface="Courier New" panose="02070309020205020404" pitchFamily="49" charset="0"/>
              <a:buChar char="o"/>
              <a:tabLst>
                <a:tab pos="977900" algn="l"/>
              </a:tabLst>
            </a:pPr>
            <a:r>
              <a:rPr lang="de-DE" sz="1200" noProof="1">
                <a:latin typeface="Calibri" panose="020F0502020204030204" pitchFamily="34" charset="0"/>
                <a:ea typeface="Courier New" panose="02070309020205020404" pitchFamily="49" charset="0"/>
                <a:cs typeface="Times New Roman" panose="02020603050405020304" pitchFamily="18" charset="0"/>
              </a:rPr>
              <a:t>1.</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Eliminiert</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unnötige</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Anfragen</a:t>
            </a:r>
            <a:r>
              <a:rPr lang="de-DE" sz="1200" spc="-10" noProof="1">
                <a:latin typeface="Calibri" panose="020F0502020204030204" pitchFamily="34" charset="0"/>
                <a:ea typeface="Courier New" panose="02070309020205020404" pitchFamily="49" charset="0"/>
                <a:cs typeface="Times New Roman" panose="02020603050405020304" pitchFamily="18" charset="0"/>
              </a:rPr>
              <a:t> auf</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10" noProof="1">
                <a:latin typeface="Calibri" panose="020F0502020204030204" pitchFamily="34" charset="0"/>
                <a:ea typeface="Courier New" panose="02070309020205020404" pitchFamily="49" charset="0"/>
                <a:cs typeface="Times New Roman" panose="02020603050405020304" pitchFamily="18" charset="0"/>
              </a:rPr>
              <a:t>Admin-Ebene</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für</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Windows-Ressourcen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marR="69850" lvl="1" indent="-285750">
              <a:lnSpc>
                <a:spcPct val="97000"/>
              </a:lnSpc>
              <a:spcBef>
                <a:spcPts val="15"/>
              </a:spcBef>
              <a:spcAft>
                <a:spcPts val="0"/>
              </a:spcAft>
              <a:buSzPts val="1200"/>
              <a:buFont typeface="Courier New" panose="02070309020205020404" pitchFamily="49" charset="0"/>
              <a:buChar char="o"/>
              <a:tabLst>
                <a:tab pos="977900" algn="l"/>
              </a:tabLst>
            </a:pPr>
            <a:r>
              <a:rPr lang="de-DE" sz="1200" noProof="1">
                <a:latin typeface="Calibri" panose="020F0502020204030204" pitchFamily="34" charset="0"/>
                <a:ea typeface="Courier New" panose="02070309020205020404" pitchFamily="49" charset="0"/>
                <a:cs typeface="Times New Roman" panose="02020603050405020304" pitchFamily="18" charset="0"/>
              </a:rPr>
              <a:t>2.</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Verringert</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das</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Risiko,</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dass</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Malware</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die</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Rechte</a:t>
            </a:r>
            <a:r>
              <a:rPr lang="de-DE" sz="120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der</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10" noProof="1">
                <a:latin typeface="Calibri" panose="020F0502020204030204" pitchFamily="34" charset="0"/>
                <a:ea typeface="Courier New" panose="02070309020205020404" pitchFamily="49" charset="0"/>
                <a:cs typeface="Times New Roman" panose="02020603050405020304" pitchFamily="18" charset="0"/>
              </a:rPr>
              <a:t>Admin-Ebene</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nutzt,</a:t>
            </a:r>
            <a:r>
              <a:rPr lang="de-DE" sz="1200" spc="-4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um</a:t>
            </a:r>
            <a:r>
              <a:rPr lang="de-DE" sz="1200" spc="26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Systemprobleme</a:t>
            </a:r>
            <a:r>
              <a:rPr lang="de-DE" sz="1200" spc="-6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zu</a:t>
            </a:r>
            <a:r>
              <a:rPr lang="de-DE" sz="1200" spc="-5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verursachen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lvl="1" indent="-285750">
              <a:spcBef>
                <a:spcPts val="20"/>
              </a:spcBef>
              <a:spcAft>
                <a:spcPts val="0"/>
              </a:spcAft>
              <a:buSzPts val="1200"/>
              <a:buFont typeface="Courier New" panose="02070309020205020404" pitchFamily="49" charset="0"/>
              <a:buChar char="o"/>
              <a:tabLst>
                <a:tab pos="977900" algn="l"/>
              </a:tabLst>
            </a:pPr>
            <a:r>
              <a:rPr lang="de-DE" sz="1200" noProof="1">
                <a:latin typeface="Calibri" panose="020F0502020204030204" pitchFamily="34" charset="0"/>
                <a:ea typeface="Courier New" panose="02070309020205020404" pitchFamily="49" charset="0"/>
                <a:cs typeface="Times New Roman" panose="02020603050405020304" pitchFamily="18" charset="0"/>
              </a:rPr>
              <a:t>UAC</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kann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in</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der</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Systemsteuerung</a:t>
            </a:r>
            <a:r>
              <a:rPr lang="de-DE" sz="1200" spc="-4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deaktiviert</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werden</a:t>
            </a:r>
            <a:endParaRPr lang="de-DE" sz="1200" noProof="1">
              <a:effectLst/>
              <a:latin typeface="Calibri" panose="020F0502020204030204" pitchFamily="34" charset="0"/>
              <a:ea typeface="Courier New" panose="02070309020205020404" pitchFamily="49" charset="0"/>
              <a:cs typeface="Times New Roman" panose="02020603050405020304" pitchFamily="18" charset="0"/>
            </a:endParaRPr>
          </a:p>
        </p:txBody>
      </p:sp>
    </p:spTree>
    <p:extLst>
      <p:ext uri="{BB962C8B-B14F-4D97-AF65-F5344CB8AC3E}">
        <p14:creationId xmlns:p14="http://schemas.microsoft.com/office/powerpoint/2010/main" val="159432303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20"/>
            </a:pPr>
            <a:r>
              <a:rPr lang="de-DE" sz="2000" b="1" dirty="0">
                <a:solidFill>
                  <a:prstClr val="black"/>
                </a:solidFill>
              </a:rPr>
              <a:t>Zugriffskontrolle</a:t>
            </a:r>
          </a:p>
          <a:p>
            <a:pPr marL="457200" indent="-457200">
              <a:buFont typeface="+mj-lt"/>
              <a:buAutoNum type="arabicPeriod" startAt="8"/>
            </a:pPr>
            <a:endParaRPr lang="de-DE" sz="2000" b="1" dirty="0"/>
          </a:p>
          <a:p>
            <a:r>
              <a:rPr lang="de-DE" sz="2000" b="1" dirty="0"/>
              <a:t>Quiz:</a:t>
            </a:r>
          </a:p>
          <a:p>
            <a:pPr marL="457200" indent="-457200">
              <a:buFont typeface="+mj-lt"/>
              <a:buAutoNum type="arabicPeriod" startAt="8"/>
            </a:pPr>
            <a:endParaRPr lang="de-DE" sz="2000" b="1" dirty="0"/>
          </a:p>
          <a:p>
            <a:pPr marL="457200" indent="-457200">
              <a:buFont typeface="+mj-lt"/>
              <a:buAutoNum type="arabicPeriod" startAt="8"/>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E5D098DA-7E2C-4CFE-9953-266A5ED76166}"/>
              </a:ext>
            </a:extLst>
          </p:cNvPr>
          <p:cNvPicPr>
            <a:picLocks noChangeAspect="1"/>
          </p:cNvPicPr>
          <p:nvPr/>
        </p:nvPicPr>
        <p:blipFill>
          <a:blip r:embed="rId4"/>
          <a:stretch>
            <a:fillRect/>
          </a:stretch>
        </p:blipFill>
        <p:spPr>
          <a:xfrm>
            <a:off x="1613370" y="2533300"/>
            <a:ext cx="8416859" cy="4074563"/>
          </a:xfrm>
          <a:prstGeom prst="rect">
            <a:avLst/>
          </a:prstGeom>
        </p:spPr>
      </p:pic>
    </p:spTree>
    <p:extLst>
      <p:ext uri="{BB962C8B-B14F-4D97-AF65-F5344CB8AC3E}">
        <p14:creationId xmlns:p14="http://schemas.microsoft.com/office/powerpoint/2010/main" val="334566895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20"/>
            </a:pPr>
            <a:r>
              <a:rPr lang="de-DE" sz="2000" b="1" dirty="0">
                <a:solidFill>
                  <a:prstClr val="black"/>
                </a:solidFill>
              </a:rPr>
              <a:t>Zugriffskontrolle</a:t>
            </a:r>
          </a:p>
          <a:p>
            <a:pPr marL="457200" indent="-457200">
              <a:buFont typeface="+mj-lt"/>
              <a:buAutoNum type="arabicPeriod" startAt="8"/>
            </a:pPr>
            <a:endParaRPr lang="de-DE" sz="2000" b="1" dirty="0"/>
          </a:p>
          <a:p>
            <a:r>
              <a:rPr lang="de-DE" sz="2000" b="1" dirty="0"/>
              <a:t>Quiz:</a:t>
            </a:r>
          </a:p>
          <a:p>
            <a:pPr marL="457200" indent="-457200">
              <a:buFont typeface="+mj-lt"/>
              <a:buAutoNum type="arabicPeriod" startAt="8"/>
            </a:pPr>
            <a:endParaRPr lang="de-DE" sz="2000" b="1" dirty="0"/>
          </a:p>
          <a:p>
            <a:pPr marL="457200" indent="-457200">
              <a:buFont typeface="+mj-lt"/>
              <a:buAutoNum type="arabicPeriod" startAt="8"/>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9D25817B-AB1A-4108-AB90-86B4C46E216C}"/>
              </a:ext>
            </a:extLst>
          </p:cNvPr>
          <p:cNvPicPr>
            <a:picLocks noChangeAspect="1"/>
          </p:cNvPicPr>
          <p:nvPr/>
        </p:nvPicPr>
        <p:blipFill>
          <a:blip r:embed="rId4"/>
          <a:stretch>
            <a:fillRect/>
          </a:stretch>
        </p:blipFill>
        <p:spPr>
          <a:xfrm>
            <a:off x="1816245" y="2652143"/>
            <a:ext cx="7462837" cy="4315041"/>
          </a:xfrm>
          <a:prstGeom prst="rect">
            <a:avLst/>
          </a:prstGeom>
        </p:spPr>
      </p:pic>
    </p:spTree>
    <p:extLst>
      <p:ext uri="{BB962C8B-B14F-4D97-AF65-F5344CB8AC3E}">
        <p14:creationId xmlns:p14="http://schemas.microsoft.com/office/powerpoint/2010/main" val="370562946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20"/>
            </a:pPr>
            <a:r>
              <a:rPr lang="de-DE" sz="2000" b="1" dirty="0">
                <a:solidFill>
                  <a:prstClr val="black"/>
                </a:solidFill>
              </a:rPr>
              <a:t>Zugriffskontrolle</a:t>
            </a:r>
          </a:p>
          <a:p>
            <a:pPr marL="457200" indent="-457200">
              <a:buFont typeface="+mj-lt"/>
              <a:buAutoNum type="arabicPeriod" startAt="8"/>
            </a:pPr>
            <a:endParaRPr lang="de-DE" sz="2000" b="1" dirty="0"/>
          </a:p>
          <a:p>
            <a:r>
              <a:rPr lang="de-DE" sz="2000" b="1" dirty="0"/>
              <a:t>Quiz:</a:t>
            </a:r>
          </a:p>
          <a:p>
            <a:pPr marL="457200" indent="-457200">
              <a:buFont typeface="+mj-lt"/>
              <a:buAutoNum type="arabicPeriod" startAt="8"/>
            </a:pPr>
            <a:endParaRPr lang="de-DE" sz="2000" b="1" dirty="0"/>
          </a:p>
          <a:p>
            <a:pPr marL="457200" indent="-457200">
              <a:buFont typeface="+mj-lt"/>
              <a:buAutoNum type="arabicPeriod" startAt="8"/>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69F658F1-DC38-4DFA-94C0-31DA15299B2B}"/>
              </a:ext>
            </a:extLst>
          </p:cNvPr>
          <p:cNvPicPr>
            <a:picLocks noChangeAspect="1"/>
          </p:cNvPicPr>
          <p:nvPr/>
        </p:nvPicPr>
        <p:blipFill>
          <a:blip r:embed="rId4"/>
          <a:stretch>
            <a:fillRect/>
          </a:stretch>
        </p:blipFill>
        <p:spPr>
          <a:xfrm>
            <a:off x="1731963" y="2490284"/>
            <a:ext cx="7767637" cy="4358207"/>
          </a:xfrm>
          <a:prstGeom prst="rect">
            <a:avLst/>
          </a:prstGeom>
        </p:spPr>
      </p:pic>
    </p:spTree>
    <p:extLst>
      <p:ext uri="{BB962C8B-B14F-4D97-AF65-F5344CB8AC3E}">
        <p14:creationId xmlns:p14="http://schemas.microsoft.com/office/powerpoint/2010/main" val="366776281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839"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p>
        </p:txBody>
      </p:sp>
      <p:sp>
        <p:nvSpPr>
          <p:cNvPr id="7" name="Rechteck 6"/>
          <p:cNvSpPr/>
          <p:nvPr/>
        </p:nvSpPr>
        <p:spPr>
          <a:xfrm>
            <a:off x="666634" y="1265237"/>
            <a:ext cx="10395065" cy="400110"/>
          </a:xfrm>
          <a:prstGeom prst="rect">
            <a:avLst/>
          </a:prstGeom>
        </p:spPr>
        <p:txBody>
          <a:bodyPr wrap="square">
            <a:spAutoFit/>
          </a:bodyPr>
          <a:lstStyle/>
          <a:p>
            <a:pPr marL="457200" lvl="0" indent="-457200">
              <a:buFont typeface="+mj-lt"/>
              <a:buAutoNum type="arabicPeriod" startAt="20"/>
            </a:pPr>
            <a:r>
              <a:rPr lang="de-DE" sz="2000" b="1" dirty="0">
                <a:solidFill>
                  <a:prstClr val="black"/>
                </a:solidFill>
              </a:rPr>
              <a:t>Zugriffskontrolle</a:t>
            </a:r>
          </a:p>
        </p:txBody>
      </p:sp>
      <p:sp>
        <p:nvSpPr>
          <p:cNvPr id="3" name="Rechteck 2"/>
          <p:cNvSpPr/>
          <p:nvPr/>
        </p:nvSpPr>
        <p:spPr>
          <a:xfrm>
            <a:off x="927100" y="1883419"/>
            <a:ext cx="3733800" cy="923330"/>
          </a:xfrm>
          <a:prstGeom prst="rect">
            <a:avLst/>
          </a:prstGeom>
        </p:spPr>
        <p:txBody>
          <a:bodyPr wrap="square">
            <a:spAutoFit/>
          </a:bodyPr>
          <a:lstStyle/>
          <a:p>
            <a:endParaRPr lang="de-DE"/>
          </a:p>
          <a:p>
            <a:r>
              <a:rPr lang="de-DE" b="1"/>
              <a:t>DISKUSSION ca. 10 min:</a:t>
            </a:r>
          </a:p>
          <a:p>
            <a:r>
              <a:rPr lang="de-DE"/>
              <a:t> </a:t>
            </a:r>
            <a:endParaRPr lang="en-GB" b="1"/>
          </a:p>
        </p:txBody>
      </p:sp>
      <p:pic>
        <p:nvPicPr>
          <p:cNvPr id="1026" name="Picture 2" descr="Bildergebnis für gruppendiskussi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43772" y="2713037"/>
            <a:ext cx="6669638"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9489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7140416"/>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a:pPr>
            <a:r>
              <a:rPr lang="de-DE" sz="2000" b="1">
                <a:solidFill>
                  <a:schemeClr val="bg1">
                    <a:lumMod val="75000"/>
                  </a:schemeClr>
                </a:solidFill>
              </a:rPr>
              <a:t>Überblick über die Sicherheit </a:t>
            </a:r>
          </a:p>
          <a:p>
            <a:pPr marL="457200" indent="-457200">
              <a:buFont typeface="+mj-lt"/>
              <a:buAutoNum type="arabicPeriod"/>
            </a:pPr>
            <a:endParaRPr lang="de-DE" sz="2000" b="1"/>
          </a:p>
          <a:p>
            <a:pPr marL="457200" indent="-457200">
              <a:buFont typeface="+mj-lt"/>
              <a:buAutoNum type="arabicPeriod"/>
            </a:pPr>
            <a:r>
              <a:rPr lang="de-DE" sz="2000" b="1"/>
              <a:t>Malware </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Malware-Infektionen </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Sicherheit Software und Geräte </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Mobile Geräte Sicherheit</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System-Härtung </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Management der Supplychain</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Virtualisierung </a:t>
            </a:r>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5" name="Rechteck 4">
            <a:extLst>
              <a:ext uri="{FF2B5EF4-FFF2-40B4-BE49-F238E27FC236}">
                <a16:creationId xmlns:a16="http://schemas.microsoft.com/office/drawing/2014/main" id="{3A0736C4-B130-4575-8080-EF3E7DB4FCFF}"/>
              </a:ext>
            </a:extLst>
          </p:cNvPr>
          <p:cNvSpPr/>
          <p:nvPr/>
        </p:nvSpPr>
        <p:spPr>
          <a:xfrm>
            <a:off x="6096000" y="1903535"/>
            <a:ext cx="5346700" cy="4708981"/>
          </a:xfrm>
          <a:prstGeom prst="rect">
            <a:avLst/>
          </a:prstGeom>
        </p:spPr>
        <p:txBody>
          <a:bodyPr>
            <a:spAutoFit/>
          </a:bodyPr>
          <a:lstStyle/>
          <a:p>
            <a:pPr marL="457200" indent="-457200">
              <a:buFont typeface="+mj-lt"/>
              <a:buAutoNum type="arabicPeriod" startAt="9"/>
            </a:pPr>
            <a:r>
              <a:rPr lang="de-DE" sz="2000" b="1">
                <a:solidFill>
                  <a:schemeClr val="bg1">
                    <a:lumMod val="75000"/>
                  </a:schemeClr>
                </a:solidFill>
              </a:rPr>
              <a:t>Anwendungssicherheit</a:t>
            </a:r>
          </a:p>
          <a:p>
            <a:r>
              <a:rPr lang="de-DE" sz="2000" b="1">
                <a:solidFill>
                  <a:schemeClr val="bg1">
                    <a:lumMod val="75000"/>
                  </a:schemeClr>
                </a:solidFill>
              </a:rPr>
              <a:t> </a:t>
            </a:r>
          </a:p>
          <a:p>
            <a:pPr marL="457200" indent="-457200">
              <a:buFont typeface="+mj-lt"/>
              <a:buAutoNum type="arabicPeriod" startAt="10"/>
            </a:pPr>
            <a:r>
              <a:rPr lang="de-DE" sz="2000" b="1">
                <a:solidFill>
                  <a:schemeClr val="bg1">
                    <a:lumMod val="75000"/>
                  </a:schemeClr>
                </a:solidFill>
              </a:rPr>
              <a:t>Sichere Software-Entwicklung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Netzwerk-Design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Perimeter-Sicherheit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Cloud-Sicherheit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Automatisierung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Netzwerk-Angriffe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Absicherung von Netzwerken </a:t>
            </a:r>
          </a:p>
        </p:txBody>
      </p:sp>
    </p:spTree>
    <p:extLst>
      <p:ext uri="{BB962C8B-B14F-4D97-AF65-F5344CB8AC3E}">
        <p14:creationId xmlns:p14="http://schemas.microsoft.com/office/powerpoint/2010/main" val="411855513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dirty="0" err="1">
                <a:solidFill>
                  <a:schemeClr val="bg1"/>
                </a:solidFill>
              </a:rPr>
              <a:t>CompTIA</a:t>
            </a:r>
            <a:r>
              <a:rPr lang="de-DE" sz="1050" b="1" dirty="0">
                <a:solidFill>
                  <a:schemeClr val="bg1"/>
                </a:solidFill>
              </a:rPr>
              <a:t>©</a:t>
            </a:r>
            <a:r>
              <a:rPr lang="de-DE" sz="2400" b="1" dirty="0">
                <a:solidFill>
                  <a:schemeClr val="bg1"/>
                </a:solidFill>
              </a:rPr>
              <a:t>  </a:t>
            </a:r>
            <a:r>
              <a:rPr lang="de-DE" sz="2400" b="1" dirty="0">
                <a:solidFill>
                  <a:schemeClr val="bg1"/>
                </a:solidFill>
                <a:cs typeface="Arial"/>
              </a:rPr>
              <a:t>Security + Prüfungsvorbereitung</a:t>
            </a:r>
            <a:endParaRPr lang="de-DE" sz="2400" dirty="0">
              <a:solidFill>
                <a:schemeClr val="bg1"/>
              </a:solidFill>
              <a:cs typeface="Arial"/>
            </a:endParaRPr>
          </a:p>
        </p:txBody>
      </p:sp>
      <p:sp>
        <p:nvSpPr>
          <p:cNvPr id="7" name="Rechteck 6"/>
          <p:cNvSpPr/>
          <p:nvPr/>
        </p:nvSpPr>
        <p:spPr>
          <a:xfrm>
            <a:off x="666635" y="1330737"/>
            <a:ext cx="8032865" cy="7140416"/>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indent="-457200">
              <a:buFont typeface="+mj-lt"/>
              <a:buAutoNum type="arabicPeriod" startAt="17"/>
            </a:pPr>
            <a:r>
              <a:rPr lang="de-DE" sz="2000" b="1" dirty="0">
                <a:solidFill>
                  <a:schemeClr val="bg1">
                    <a:lumMod val="75000"/>
                  </a:schemeClr>
                </a:solidFill>
              </a:rPr>
              <a:t>Physische Sicherheit </a:t>
            </a:r>
          </a:p>
          <a:p>
            <a:pPr marL="457200" indent="-457200">
              <a:buFont typeface="+mj-lt"/>
              <a:buAutoNum type="arabicPeriod" startAt="17"/>
            </a:pPr>
            <a:endParaRPr lang="de-DE" sz="2000" b="1" dirty="0"/>
          </a:p>
          <a:p>
            <a:pPr marL="457200" indent="-457200">
              <a:buFont typeface="+mj-lt"/>
              <a:buAutoNum type="arabicPeriod" startAt="17"/>
            </a:pPr>
            <a:r>
              <a:rPr lang="de-DE" sz="2000" b="1" dirty="0">
                <a:solidFill>
                  <a:schemeClr val="bg1">
                    <a:lumMod val="75000"/>
                  </a:schemeClr>
                </a:solidFill>
              </a:rPr>
              <a:t>Sicherung von Einrichtungen(Gebäude) </a:t>
            </a:r>
          </a:p>
          <a:p>
            <a:pPr marL="457200" indent="-457200">
              <a:buFont typeface="+mj-lt"/>
              <a:buAutoNum type="arabicPeriod" startAt="17"/>
            </a:pPr>
            <a:endParaRPr lang="de-DE" sz="2000" b="1" dirty="0">
              <a:solidFill>
                <a:schemeClr val="bg1">
                  <a:lumMod val="75000"/>
                </a:schemeClr>
              </a:solidFill>
            </a:endParaRPr>
          </a:p>
          <a:p>
            <a:pPr marL="457200" indent="-457200">
              <a:buFont typeface="+mj-lt"/>
              <a:buAutoNum type="arabicPeriod" startAt="17"/>
            </a:pPr>
            <a:r>
              <a:rPr lang="de-DE" sz="2000" b="1" dirty="0">
                <a:solidFill>
                  <a:schemeClr val="bg1">
                    <a:lumMod val="75000"/>
                  </a:schemeClr>
                </a:solidFill>
              </a:rPr>
              <a:t>Authentifizierung </a:t>
            </a:r>
          </a:p>
          <a:p>
            <a:pPr marL="457200" indent="-457200">
              <a:buFont typeface="+mj-lt"/>
              <a:buAutoNum type="arabicPeriod" startAt="17"/>
            </a:pPr>
            <a:endParaRPr lang="de-DE" sz="2000" b="1" dirty="0">
              <a:solidFill>
                <a:schemeClr val="bg1">
                  <a:lumMod val="75000"/>
                </a:schemeClr>
              </a:solidFill>
            </a:endParaRPr>
          </a:p>
          <a:p>
            <a:pPr marL="457200" indent="-457200">
              <a:buFont typeface="+mj-lt"/>
              <a:buAutoNum type="arabicPeriod" startAt="17"/>
            </a:pPr>
            <a:r>
              <a:rPr lang="de-DE" sz="2000" b="1" dirty="0">
                <a:solidFill>
                  <a:schemeClr val="bg1">
                    <a:lumMod val="75000"/>
                  </a:schemeClr>
                </a:solidFill>
              </a:rPr>
              <a:t>Zugriffskontrolle </a:t>
            </a:r>
          </a:p>
          <a:p>
            <a:pPr marL="457200" indent="-457200">
              <a:buFont typeface="+mj-lt"/>
              <a:buAutoNum type="arabicPeriod" startAt="17"/>
            </a:pPr>
            <a:endParaRPr lang="de-DE" sz="2000" b="1" dirty="0">
              <a:solidFill>
                <a:schemeClr val="bg1">
                  <a:lumMod val="75000"/>
                </a:schemeClr>
              </a:solidFill>
            </a:endParaRPr>
          </a:p>
          <a:p>
            <a:pPr marL="457200" indent="-457200">
              <a:buFont typeface="+mj-lt"/>
              <a:buAutoNum type="arabicPeriod" startAt="17"/>
            </a:pPr>
            <a:r>
              <a:rPr lang="de-DE" sz="2000" b="1" dirty="0"/>
              <a:t>Risikobewertungen </a:t>
            </a:r>
          </a:p>
          <a:p>
            <a:pPr marL="457200" indent="-457200">
              <a:buFont typeface="+mj-lt"/>
              <a:buAutoNum type="arabicPeriod" startAt="17"/>
            </a:pPr>
            <a:endParaRPr lang="de-DE" sz="2000" b="1" dirty="0">
              <a:solidFill>
                <a:schemeClr val="bg1">
                  <a:lumMod val="75000"/>
                </a:schemeClr>
              </a:solidFill>
            </a:endParaRPr>
          </a:p>
          <a:p>
            <a:pPr marL="457200" indent="-457200">
              <a:buFont typeface="+mj-lt"/>
              <a:buAutoNum type="arabicPeriod" startAt="17"/>
            </a:pPr>
            <a:r>
              <a:rPr lang="de-DE" sz="2000" b="1" dirty="0">
                <a:solidFill>
                  <a:schemeClr val="bg1">
                    <a:lumMod val="75000"/>
                  </a:schemeClr>
                </a:solidFill>
              </a:rPr>
              <a:t>Schwachstellen-Management </a:t>
            </a:r>
          </a:p>
          <a:p>
            <a:pPr marL="457200" indent="-457200">
              <a:buFont typeface="+mj-lt"/>
              <a:buAutoNum type="arabicPeriod" startAt="17"/>
            </a:pPr>
            <a:endParaRPr lang="de-DE" sz="2000" b="1" dirty="0">
              <a:solidFill>
                <a:schemeClr val="bg1">
                  <a:lumMod val="75000"/>
                </a:schemeClr>
              </a:solidFill>
            </a:endParaRPr>
          </a:p>
          <a:p>
            <a:pPr marL="457200" indent="-457200">
              <a:buFont typeface="+mj-lt"/>
              <a:buAutoNum type="arabicPeriod" startAt="17"/>
            </a:pPr>
            <a:r>
              <a:rPr lang="de-DE" sz="2000" b="1" dirty="0">
                <a:solidFill>
                  <a:schemeClr val="bg1">
                    <a:lumMod val="75000"/>
                  </a:schemeClr>
                </a:solidFill>
              </a:rPr>
              <a:t>Überwachung und Auditierung </a:t>
            </a:r>
          </a:p>
          <a:p>
            <a:pPr marL="457200" indent="-457200">
              <a:buFont typeface="+mj-lt"/>
              <a:buAutoNum type="arabicPeriod" startAt="17"/>
            </a:pPr>
            <a:endParaRPr lang="de-DE" sz="2000" b="1" dirty="0">
              <a:solidFill>
                <a:schemeClr val="bg1">
                  <a:lumMod val="75000"/>
                </a:schemeClr>
              </a:solidFill>
            </a:endParaRPr>
          </a:p>
          <a:p>
            <a:pPr marL="457200" indent="-457200">
              <a:buFont typeface="+mj-lt"/>
              <a:buAutoNum type="arabicPeriod" startAt="17"/>
            </a:pPr>
            <a:r>
              <a:rPr lang="de-DE" sz="2000" b="1" dirty="0">
                <a:solidFill>
                  <a:schemeClr val="bg1">
                    <a:lumMod val="75000"/>
                  </a:schemeClr>
                </a:solidFill>
              </a:rPr>
              <a:t>Kryptographie </a:t>
            </a:r>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5" name="Rechteck 4">
            <a:extLst>
              <a:ext uri="{FF2B5EF4-FFF2-40B4-BE49-F238E27FC236}">
                <a16:creationId xmlns:a16="http://schemas.microsoft.com/office/drawing/2014/main" id="{3A0736C4-B130-4575-8080-EF3E7DB4FCFF}"/>
              </a:ext>
            </a:extLst>
          </p:cNvPr>
          <p:cNvSpPr/>
          <p:nvPr/>
        </p:nvSpPr>
        <p:spPr>
          <a:xfrm>
            <a:off x="6108700" y="1903535"/>
            <a:ext cx="5346700" cy="5324535"/>
          </a:xfrm>
          <a:prstGeom prst="rect">
            <a:avLst/>
          </a:prstGeom>
        </p:spPr>
        <p:txBody>
          <a:bodyPr>
            <a:spAutoFit/>
          </a:bodyPr>
          <a:lstStyle/>
          <a:p>
            <a:pPr marL="457200" indent="-457200">
              <a:buFont typeface="+mj-lt"/>
              <a:buAutoNum type="arabicPeriod" startAt="25"/>
            </a:pPr>
            <a:r>
              <a:rPr lang="de-DE" sz="2000" b="1">
                <a:solidFill>
                  <a:schemeClr val="bg1">
                    <a:lumMod val="75000"/>
                  </a:schemeClr>
                </a:solidFill>
              </a:rPr>
              <a:t>Hashing </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Public Key Infrastruktur</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Sicherheitsprotokolle </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Worst-Case Planung</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Social Engineering </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Richtlinien und Prozeduren </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Incident Response und Forensik </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Fazit </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Prüfungsvorbereitung</a:t>
            </a:r>
          </a:p>
        </p:txBody>
      </p:sp>
    </p:spTree>
    <p:extLst>
      <p:ext uri="{BB962C8B-B14F-4D97-AF65-F5344CB8AC3E}">
        <p14:creationId xmlns:p14="http://schemas.microsoft.com/office/powerpoint/2010/main" val="84562444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288" y="350837"/>
            <a:ext cx="9906000" cy="6858000"/>
          </a:xfrm>
          <a:prstGeom prst="rect">
            <a:avLst/>
          </a:prstGeom>
        </p:spPr>
      </p:pic>
      <p:sp>
        <p:nvSpPr>
          <p:cNvPr id="7" name="object 7"/>
          <p:cNvSpPr/>
          <p:nvPr/>
        </p:nvSpPr>
        <p:spPr>
          <a:xfrm>
            <a:off x="679336" y="6155944"/>
            <a:ext cx="9296908" cy="12700"/>
          </a:xfrm>
          <a:custGeom>
            <a:avLst/>
            <a:gdLst/>
            <a:ahLst/>
            <a:cxnLst/>
            <a:rect l="l" t="t" r="r" b="b"/>
            <a:pathLst>
              <a:path w="9296908" h="12700">
                <a:moveTo>
                  <a:pt x="9290558" y="6350"/>
                </a:moveTo>
                <a:lnTo>
                  <a:pt x="6350" y="6350"/>
                </a:lnTo>
              </a:path>
            </a:pathLst>
          </a:custGeom>
          <a:ln w="12700">
            <a:solidFill>
              <a:srgbClr val="000000"/>
            </a:solidFill>
          </a:ln>
        </p:spPr>
        <p:txBody>
          <a:bodyPr wrap="square" lIns="0" tIns="0" rIns="0" bIns="0" rtlCol="0">
            <a:noAutofit/>
          </a:bodyPr>
          <a:lstStyle/>
          <a:p>
            <a:endParaRPr/>
          </a:p>
        </p:txBody>
      </p:sp>
      <p:pic>
        <p:nvPicPr>
          <p:cNvPr id="11"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5" name="object 9"/>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6" name="text 1"/>
          <p:cNvSpPr txBox="1"/>
          <p:nvPr/>
        </p:nvSpPr>
        <p:spPr>
          <a:xfrm>
            <a:off x="735724" y="747800"/>
            <a:ext cx="6439776" cy="430887"/>
          </a:xfrm>
          <a:prstGeom prst="rect">
            <a:avLst/>
          </a:prstGeom>
        </p:spPr>
        <p:txBody>
          <a:bodyPr vert="horz" wrap="none" lIns="0" tIns="0" rIns="0" bIns="0" rtlCol="0">
            <a:spAutoFit/>
          </a:bodyPr>
          <a:lstStyle/>
          <a:p>
            <a:pPr algn="ctr"/>
            <a:r>
              <a:rPr lang="de-DE" sz="2800" b="1" dirty="0" err="1">
                <a:solidFill>
                  <a:schemeClr val="bg1"/>
                </a:solidFill>
              </a:rPr>
              <a:t>CompTIA</a:t>
            </a:r>
            <a:r>
              <a:rPr lang="de-DE" sz="1100" b="1" dirty="0">
                <a:solidFill>
                  <a:schemeClr val="bg1"/>
                </a:solidFill>
              </a:rPr>
              <a:t>©</a:t>
            </a:r>
            <a:r>
              <a:rPr lang="de-DE" sz="2800" b="1" dirty="0">
                <a:solidFill>
                  <a:schemeClr val="bg1"/>
                </a:solidFill>
              </a:rPr>
              <a:t>  </a:t>
            </a:r>
            <a:r>
              <a:rPr lang="de-DE" sz="2800" b="1" dirty="0">
                <a:solidFill>
                  <a:schemeClr val="bg1"/>
                </a:solidFill>
                <a:cs typeface="Arial"/>
              </a:rPr>
              <a:t>Security + Prüfungsvorbereitung</a:t>
            </a:r>
            <a:endParaRPr lang="de-DE" sz="2800" dirty="0">
              <a:solidFill>
                <a:schemeClr val="bg1"/>
              </a:solidFill>
              <a:cs typeface="Arial"/>
            </a:endParaRPr>
          </a:p>
        </p:txBody>
      </p:sp>
      <p:sp>
        <p:nvSpPr>
          <p:cNvPr id="2" name="Rechteck 1"/>
          <p:cNvSpPr/>
          <p:nvPr/>
        </p:nvSpPr>
        <p:spPr>
          <a:xfrm>
            <a:off x="1689100" y="2058500"/>
            <a:ext cx="7772400" cy="1569660"/>
          </a:xfrm>
          <a:prstGeom prst="rect">
            <a:avLst/>
          </a:prstGeom>
        </p:spPr>
        <p:txBody>
          <a:bodyPr wrap="square">
            <a:spAutoFit/>
          </a:bodyPr>
          <a:lstStyle/>
          <a:p>
            <a:r>
              <a:rPr lang="de-DE" sz="2400" dirty="0">
                <a:solidFill>
                  <a:srgbClr val="000000"/>
                </a:solidFill>
                <a:ea typeface="Times New Roman" panose="02020603050405020304" pitchFamily="18" charset="0"/>
                <a:cs typeface="Times New Roman" panose="02020603050405020304" pitchFamily="18" charset="0"/>
              </a:rPr>
              <a:t>21. Chancen und Risiken</a:t>
            </a:r>
          </a:p>
          <a:p>
            <a:endParaRPr lang="de-DE" sz="2400" dirty="0">
              <a:solidFill>
                <a:srgbClr val="000000"/>
              </a:solidFill>
              <a:ea typeface="Times New Roman" panose="02020603050405020304" pitchFamily="18" charset="0"/>
              <a:cs typeface="Times New Roman" panose="02020603050405020304" pitchFamily="18" charset="0"/>
            </a:endParaRPr>
          </a:p>
          <a:p>
            <a:pPr>
              <a:spcAft>
                <a:spcPts val="0"/>
              </a:spcAft>
            </a:pPr>
            <a:r>
              <a:rPr lang="de-DE" sz="2400" dirty="0">
                <a:ea typeface="Times New Roman" panose="02020603050405020304" pitchFamily="18" charset="0"/>
                <a:cs typeface="Times New Roman" panose="02020603050405020304" pitchFamily="18" charset="0"/>
              </a:rPr>
              <a:t>21.1 Definition</a:t>
            </a:r>
          </a:p>
          <a:p>
            <a:pPr>
              <a:spcAft>
                <a:spcPts val="0"/>
              </a:spcAft>
            </a:pPr>
            <a:endParaRPr lang="de-DE" sz="2400" dirty="0">
              <a:solidFill>
                <a:srgbClr val="FF0000"/>
              </a:solidFill>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914753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700" y="503237"/>
            <a:ext cx="10102904" cy="6858000"/>
          </a:xfrm>
          <a:prstGeom prst="rect">
            <a:avLst/>
          </a:prstGeom>
        </p:spPr>
      </p:pic>
      <p:sp>
        <p:nvSpPr>
          <p:cNvPr id="7" name="object 7"/>
          <p:cNvSpPr/>
          <p:nvPr/>
        </p:nvSpPr>
        <p:spPr>
          <a:xfrm>
            <a:off x="679336" y="6155944"/>
            <a:ext cx="9296908" cy="12700"/>
          </a:xfrm>
          <a:custGeom>
            <a:avLst/>
            <a:gdLst/>
            <a:ahLst/>
            <a:cxnLst/>
            <a:rect l="l" t="t" r="r" b="b"/>
            <a:pathLst>
              <a:path w="9296908" h="12700">
                <a:moveTo>
                  <a:pt x="9290558" y="6350"/>
                </a:moveTo>
                <a:lnTo>
                  <a:pt x="6350" y="6350"/>
                </a:lnTo>
              </a:path>
            </a:pathLst>
          </a:custGeom>
          <a:ln w="12700">
            <a:solidFill>
              <a:srgbClr val="000000"/>
            </a:solid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11"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5" name="object 9"/>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text 1"/>
          <p:cNvSpPr txBox="1"/>
          <p:nvPr/>
        </p:nvSpPr>
        <p:spPr>
          <a:xfrm>
            <a:off x="757308" y="747800"/>
            <a:ext cx="6486648" cy="430887"/>
          </a:xfrm>
          <a:prstGeom prst="rect">
            <a:avLst/>
          </a:prstGeom>
        </p:spPr>
        <p:txBody>
          <a:bodyPr vert="horz"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800" b="0" i="0" u="none" strike="noStrike" kern="1200" cap="none" spc="0" normalizeH="0" baseline="0" noProof="0" dirty="0" err="1">
                <a:ln>
                  <a:noFill/>
                </a:ln>
                <a:solidFill>
                  <a:prstClr val="white"/>
                </a:solidFill>
                <a:effectLst/>
                <a:uLnTx/>
                <a:uFillTx/>
                <a:latin typeface="Calibri"/>
                <a:ea typeface="Times New Roman" panose="02020603050405020304" pitchFamily="18" charset="0"/>
                <a:cs typeface="Times New Roman" panose="02020603050405020304" pitchFamily="18" charset="0"/>
              </a:rPr>
              <a:t>CompTIA</a:t>
            </a:r>
            <a:r>
              <a:rPr kumimoji="0" lang="de-DE" sz="2800" b="0" i="0" u="none" strike="noStrike" kern="1200" cap="none" spc="0" normalizeH="0" baseline="0" noProof="0" dirty="0">
                <a:ln>
                  <a:noFill/>
                </a:ln>
                <a:solidFill>
                  <a:prstClr val="white"/>
                </a:solidFill>
                <a:effectLst/>
                <a:uLnTx/>
                <a:uFillTx/>
                <a:latin typeface="Calibri"/>
                <a:ea typeface="Times New Roman" panose="02020603050405020304" pitchFamily="18" charset="0"/>
                <a:cs typeface="Times New Roman" panose="02020603050405020304" pitchFamily="18" charset="0"/>
              </a:rPr>
              <a:t>©  Security + Prüfungsvorbereitung</a:t>
            </a:r>
          </a:p>
        </p:txBody>
      </p:sp>
      <p:sp>
        <p:nvSpPr>
          <p:cNvPr id="2" name="Rechteck 1"/>
          <p:cNvSpPr/>
          <p:nvPr/>
        </p:nvSpPr>
        <p:spPr>
          <a:xfrm>
            <a:off x="631107" y="1257300"/>
            <a:ext cx="7772400" cy="461665"/>
          </a:xfrm>
          <a:prstGeom prst="rect">
            <a:avLst/>
          </a:prstGeom>
        </p:spPr>
        <p:txBody>
          <a:bodyPr wrap="square">
            <a:spAutoFit/>
          </a:bodyPr>
          <a:lstStyle/>
          <a:p>
            <a:pPr>
              <a:spcAft>
                <a:spcPts val="0"/>
              </a:spcAft>
            </a:pPr>
            <a:r>
              <a:rPr lang="de-DE" sz="2400" dirty="0">
                <a:ea typeface="Times New Roman" panose="02020603050405020304" pitchFamily="18" charset="0"/>
                <a:cs typeface="Times New Roman" panose="02020603050405020304" pitchFamily="18" charset="0"/>
              </a:rPr>
              <a:t>21.1 Definition</a:t>
            </a:r>
          </a:p>
        </p:txBody>
      </p:sp>
      <p:sp>
        <p:nvSpPr>
          <p:cNvPr id="8" name="Rechteck 7"/>
          <p:cNvSpPr/>
          <p:nvPr/>
        </p:nvSpPr>
        <p:spPr>
          <a:xfrm>
            <a:off x="607191" y="6295268"/>
            <a:ext cx="3530134" cy="261610"/>
          </a:xfrm>
          <a:prstGeom prst="rect">
            <a:avLst/>
          </a:prstGeom>
        </p:spPr>
        <p:txBody>
          <a:bodyPr wrap="none">
            <a:spAutoFit/>
          </a:bodyPr>
          <a:lstStyle/>
          <a:p>
            <a:pPr lvl="0"/>
            <a:r>
              <a:rPr lang="en-GB" sz="1100" dirty="0">
                <a:solidFill>
                  <a:prstClr val="black"/>
                </a:solidFill>
              </a:rPr>
              <a:t>http://projektmanagement-definitionen.de/glossar/risiko/</a:t>
            </a:r>
            <a:endParaRPr kumimoji="0" lang="en-GB" sz="1100" b="1" i="0" u="none" strike="noStrike" kern="1200" cap="none" spc="0" normalizeH="0" baseline="0" noProof="0" dirty="0">
              <a:ln>
                <a:noFill/>
              </a:ln>
              <a:solidFill>
                <a:prstClr val="black"/>
              </a:solidFill>
              <a:effectLst/>
              <a:uLnTx/>
              <a:uFillTx/>
              <a:latin typeface="Calibri"/>
              <a:ea typeface="+mn-ea"/>
              <a:cs typeface="+mn-cs"/>
            </a:endParaRPr>
          </a:p>
        </p:txBody>
      </p:sp>
      <p:sp>
        <p:nvSpPr>
          <p:cNvPr id="13" name="Rectangle 6"/>
          <p:cNvSpPr>
            <a:spLocks noChangeArrowheads="1"/>
          </p:cNvSpPr>
          <p:nvPr/>
        </p:nvSpPr>
        <p:spPr bwMode="auto">
          <a:xfrm>
            <a:off x="0" y="647700"/>
            <a:ext cx="106934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de-DE" altLang="en-US" sz="1000" b="0" i="0" u="none" strike="noStrike" kern="1200" cap="none" spc="0" normalizeH="0" baseline="0" noProof="0">
                <a:ln>
                  <a:noFill/>
                </a:ln>
                <a:solidFill>
                  <a:srgbClr val="333333"/>
                </a:solidFill>
                <a:effectLst/>
                <a:uLnTx/>
                <a:uFillTx/>
                <a:latin typeface="Calibri" panose="020F0502020204030204" pitchFamily="34" charset="0"/>
                <a:ea typeface="Times New Roman" panose="02020603050405020304" pitchFamily="18" charset="0"/>
                <a:cs typeface="Arial" panose="020B0604020202020204" pitchFamily="34" charset="0"/>
              </a:rPr>
              <a:t> </a:t>
            </a:r>
            <a:r>
              <a:rPr kumimoji="0" lang="de-DE" altLang="en-US" sz="1000" b="0" i="0" u="none" strike="noStrike" kern="1200" cap="none" spc="0" normalizeH="0" baseline="0" noProof="0">
                <a:ln>
                  <a:noFill/>
                </a:ln>
                <a:solidFill>
                  <a:srgbClr val="333333"/>
                </a:solidFill>
                <a:effectLst/>
                <a:uLnTx/>
                <a:uFillTx/>
                <a:latin typeface="Arial" panose="020B0604020202020204" pitchFamily="34" charset="0"/>
                <a:ea typeface="Times New Roman" panose="02020603050405020304" pitchFamily="18" charset="0"/>
                <a:cs typeface="Arial" panose="020B0604020202020204" pitchFamily="34" charset="0"/>
              </a:rPr>
              <a:t>.</a:t>
            </a:r>
            <a:endParaRPr kumimoji="0" lang="en-GB" altLang="en-US" sz="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de-DE" altLang="en-US" sz="1000" b="0" i="0" u="none" strike="noStrike" kern="1200" cap="none" spc="0" normalizeH="0" baseline="0" noProof="0">
                <a:ln>
                  <a:noFill/>
                </a:ln>
                <a:solidFill>
                  <a:srgbClr val="333333"/>
                </a:solidFill>
                <a:effectLst/>
                <a:uLnTx/>
                <a:uFillTx/>
                <a:latin typeface="Calibri" panose="020F0502020204030204" pitchFamily="34" charset="0"/>
                <a:ea typeface="Times New Roman" panose="02020603050405020304" pitchFamily="18" charset="0"/>
                <a:cs typeface="Arial" panose="020B0604020202020204" pitchFamily="34" charset="0"/>
              </a:rPr>
              <a:t> </a:t>
            </a:r>
            <a:endParaRPr kumimoji="0" lang="de-DE"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 name="Rechteck 3"/>
          <p:cNvSpPr/>
          <p:nvPr/>
        </p:nvSpPr>
        <p:spPr>
          <a:xfrm>
            <a:off x="579380" y="1646237"/>
            <a:ext cx="9447663" cy="4616648"/>
          </a:xfrm>
          <a:prstGeom prst="rect">
            <a:avLst/>
          </a:prstGeom>
        </p:spPr>
        <p:txBody>
          <a:bodyPr wrap="square">
            <a:spAutoFit/>
          </a:bodyPr>
          <a:lstStyle/>
          <a:p>
            <a:r>
              <a:rPr lang="de-DE" sz="1400" dirty="0">
                <a:solidFill>
                  <a:srgbClr val="111111"/>
                </a:solidFill>
                <a:latin typeface="Arial" panose="020B0604020202020204" pitchFamily="34" charset="0"/>
              </a:rPr>
              <a:t>Die Planung und Durchführung von Projekten sind per se immer auch mit Risiken verbunden. Als sogenannte Projektrisiken bezeichnet man all jene (</a:t>
            </a:r>
            <a:r>
              <a:rPr lang="de-DE" sz="1400" dirty="0" err="1">
                <a:solidFill>
                  <a:srgbClr val="111111"/>
                </a:solidFill>
                <a:latin typeface="Arial" panose="020B0604020202020204" pitchFamily="34" charset="0"/>
              </a:rPr>
              <a:t>Un</a:t>
            </a:r>
            <a:r>
              <a:rPr lang="de-DE" sz="1400" dirty="0">
                <a:solidFill>
                  <a:srgbClr val="111111"/>
                </a:solidFill>
                <a:latin typeface="Arial" panose="020B0604020202020204" pitchFamily="34" charset="0"/>
              </a:rPr>
              <a:t>)</a:t>
            </a:r>
            <a:r>
              <a:rPr lang="de-DE" sz="1400" dirty="0" err="1">
                <a:solidFill>
                  <a:srgbClr val="111111"/>
                </a:solidFill>
                <a:latin typeface="Arial" panose="020B0604020202020204" pitchFamily="34" charset="0"/>
              </a:rPr>
              <a:t>Abwägbarkeiten</a:t>
            </a:r>
            <a:r>
              <a:rPr lang="de-DE" sz="1400" dirty="0">
                <a:solidFill>
                  <a:srgbClr val="111111"/>
                </a:solidFill>
                <a:latin typeface="Arial" panose="020B0604020202020204" pitchFamily="34" charset="0"/>
              </a:rPr>
              <a:t>, die sich im Zuge der Durchführung eines Projekts auf das Projektziel selbst, oder auch auf Teile eines Projektes auswirken können. Dabei ist es in erster Linie nicht von Belang, ob diese Auswirkungen positiver oder negativer Natur sind; wichtig ist nur, dass es sich um Auswirkungen handelt, die den Zeit-, Arbeits-, Budget-, oder auch Qualitätsplan eines Projekts beeinflussen können.</a:t>
            </a:r>
            <a:br>
              <a:rPr lang="de-DE" sz="1400" dirty="0"/>
            </a:br>
            <a:endParaRPr lang="de-DE" sz="1400" dirty="0"/>
          </a:p>
          <a:p>
            <a:r>
              <a:rPr lang="de-DE" sz="1400" dirty="0" err="1">
                <a:solidFill>
                  <a:srgbClr val="111111"/>
                </a:solidFill>
                <a:latin typeface="Arial" panose="020B0604020202020204" pitchFamily="34" charset="0"/>
              </a:rPr>
              <a:t>Schliesst</a:t>
            </a:r>
            <a:r>
              <a:rPr lang="de-DE" sz="1400" dirty="0">
                <a:solidFill>
                  <a:srgbClr val="111111"/>
                </a:solidFill>
                <a:latin typeface="Arial" panose="020B0604020202020204" pitchFamily="34" charset="0"/>
              </a:rPr>
              <a:t> ein Projekt zum Beispiel mit Kosten unterhalb des Budgetplans ab, so wird dies meist nicht als gute Arbeit, sondern als Zeichen schlechten </a:t>
            </a:r>
            <a:r>
              <a:rPr lang="de-DE" sz="1400" u="sng" dirty="0">
                <a:solidFill>
                  <a:srgbClr val="2361A1"/>
                </a:solidFill>
                <a:latin typeface="Arial" panose="020B0604020202020204" pitchFamily="34" charset="0"/>
                <a:hlinkClick r:id="rId4"/>
              </a:rPr>
              <a:t>Projektmanagements</a:t>
            </a:r>
            <a:r>
              <a:rPr lang="de-DE" sz="1400" dirty="0">
                <a:solidFill>
                  <a:srgbClr val="111111"/>
                </a:solidFill>
                <a:latin typeface="Arial" panose="020B0604020202020204" pitchFamily="34" charset="0"/>
              </a:rPr>
              <a:t> gewertet. Solche Risiken können formale Angelegenheiten, wie das Einholen von Baugenehmigungen oder das Einhalten von Fristen sein, aber ebenso Fehleinschätzungen eines Arbeitsaufwandes im Vorfeld der Projektdurchführung, oder auch schwankende Preise für benötigte Rohstoffe. Kurzum, alle Aspekte die die theoretische Planung eines Vorhabens in der Realität anders gestalten könnten.</a:t>
            </a:r>
            <a:br>
              <a:rPr lang="de-DE" sz="1400" dirty="0"/>
            </a:br>
            <a:r>
              <a:rPr lang="de-DE" sz="1400" dirty="0">
                <a:solidFill>
                  <a:srgbClr val="111111"/>
                </a:solidFill>
                <a:latin typeface="Arial" panose="020B0604020202020204" pitchFamily="34" charset="0"/>
              </a:rPr>
              <a:t>So ist das Risikomanagement heutzutage ein enorm wichtiger und integraler Bestandteil des </a:t>
            </a:r>
            <a:r>
              <a:rPr lang="de-DE" sz="1400" u="sng" dirty="0">
                <a:solidFill>
                  <a:srgbClr val="2361A1"/>
                </a:solidFill>
                <a:latin typeface="Arial" panose="020B0604020202020204" pitchFamily="34" charset="0"/>
                <a:hlinkClick r:id="rId4"/>
              </a:rPr>
              <a:t>Projektmanagements</a:t>
            </a:r>
            <a:r>
              <a:rPr lang="de-DE" sz="1400" dirty="0">
                <a:solidFill>
                  <a:srgbClr val="111111"/>
                </a:solidFill>
                <a:latin typeface="Arial" panose="020B0604020202020204" pitchFamily="34" charset="0"/>
              </a:rPr>
              <a:t> und verlangt den Projektleitenden ein hohes Maß an Überblick und Erfahrung ab; insbesondere da das Risikomanagement mit steigendem Projektumfang auch mit einer höher werdenden Verantwortung einhergeht.</a:t>
            </a:r>
            <a:br>
              <a:rPr lang="de-DE" sz="1400" dirty="0"/>
            </a:br>
            <a:r>
              <a:rPr lang="de-DE" sz="1400" dirty="0">
                <a:solidFill>
                  <a:srgbClr val="111111"/>
                </a:solidFill>
                <a:latin typeface="Arial" panose="020B0604020202020204" pitchFamily="34" charset="0"/>
              </a:rPr>
              <a:t>Fehleinschätzungen und Unaufmerksamkeiten können bei größeren Projekten Zusatzkosten astronomischen Ausmaßes provozieren und sich schlimmstenfalls auch auf die Arbeitsplätze von Angestellten oder Mitarbeitern auswirken.</a:t>
            </a:r>
            <a:br>
              <a:rPr lang="de-DE" sz="1400" dirty="0"/>
            </a:br>
            <a:r>
              <a:rPr lang="de-DE" sz="1400" dirty="0">
                <a:solidFill>
                  <a:srgbClr val="111111"/>
                </a:solidFill>
                <a:latin typeface="Arial" panose="020B0604020202020204" pitchFamily="34" charset="0"/>
              </a:rPr>
              <a:t>Das gescheiterte Projekt des Transrapid ist ein Paradebeispiel für misslungenes Risikomanagement, das unnötig Millionen an öffentlichen und privaten Geldern verschlang, da dem Projektziel mehr Aufmerksamkeit geschenkt wurde als Risikofaktoren und Studien der Durchführbarkeit.</a:t>
            </a:r>
            <a:endParaRPr lang="en-GB" sz="1400" dirty="0"/>
          </a:p>
        </p:txBody>
      </p:sp>
    </p:spTree>
    <p:extLst>
      <p:ext uri="{BB962C8B-B14F-4D97-AF65-F5344CB8AC3E}">
        <p14:creationId xmlns:p14="http://schemas.microsoft.com/office/powerpoint/2010/main" val="61603339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288" y="350837"/>
            <a:ext cx="9906000" cy="6858000"/>
          </a:xfrm>
          <a:prstGeom prst="rect">
            <a:avLst/>
          </a:prstGeom>
        </p:spPr>
      </p:pic>
      <p:sp>
        <p:nvSpPr>
          <p:cNvPr id="7" name="object 7"/>
          <p:cNvSpPr/>
          <p:nvPr/>
        </p:nvSpPr>
        <p:spPr>
          <a:xfrm>
            <a:off x="679336" y="6155944"/>
            <a:ext cx="9296908" cy="12700"/>
          </a:xfrm>
          <a:custGeom>
            <a:avLst/>
            <a:gdLst/>
            <a:ahLst/>
            <a:cxnLst/>
            <a:rect l="l" t="t" r="r" b="b"/>
            <a:pathLst>
              <a:path w="9296908" h="12700">
                <a:moveTo>
                  <a:pt x="9290558" y="6350"/>
                </a:moveTo>
                <a:lnTo>
                  <a:pt x="6350" y="6350"/>
                </a:lnTo>
              </a:path>
            </a:pathLst>
          </a:custGeom>
          <a:ln w="12700">
            <a:solidFill>
              <a:srgbClr val="000000"/>
            </a:solidFill>
          </a:ln>
        </p:spPr>
        <p:txBody>
          <a:bodyPr wrap="square" lIns="0" tIns="0" rIns="0" bIns="0" rtlCol="0">
            <a:noAutofit/>
          </a:bodyPr>
          <a:lstStyle/>
          <a:p>
            <a:endParaRPr/>
          </a:p>
        </p:txBody>
      </p:sp>
      <p:pic>
        <p:nvPicPr>
          <p:cNvPr id="11"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5" name="object 9"/>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6" name="text 1"/>
          <p:cNvSpPr txBox="1"/>
          <p:nvPr/>
        </p:nvSpPr>
        <p:spPr>
          <a:xfrm>
            <a:off x="757308" y="747800"/>
            <a:ext cx="6486648" cy="430887"/>
          </a:xfrm>
          <a:prstGeom prst="rect">
            <a:avLst/>
          </a:prstGeom>
        </p:spPr>
        <p:txBody>
          <a:bodyPr vert="horz" wrap="none" lIns="0" tIns="0" rIns="0" bIns="0" rtlCol="0">
            <a:spAutoFit/>
          </a:bodyPr>
          <a:lstStyle/>
          <a:p>
            <a:pPr>
              <a:spcAft>
                <a:spcPts val="0"/>
              </a:spcAft>
            </a:pPr>
            <a:r>
              <a:rPr lang="de-DE" sz="2800" dirty="0" err="1">
                <a:solidFill>
                  <a:schemeClr val="bg1"/>
                </a:solidFill>
                <a:ea typeface="Times New Roman" panose="02020603050405020304" pitchFamily="18" charset="0"/>
                <a:cs typeface="Times New Roman" panose="02020603050405020304" pitchFamily="18" charset="0"/>
              </a:rPr>
              <a:t>CompTIA</a:t>
            </a:r>
            <a:r>
              <a:rPr lang="de-DE" sz="2800" dirty="0">
                <a:solidFill>
                  <a:schemeClr val="bg1"/>
                </a:solidFill>
                <a:ea typeface="Times New Roman" panose="02020603050405020304" pitchFamily="18" charset="0"/>
                <a:cs typeface="Times New Roman" panose="02020603050405020304" pitchFamily="18" charset="0"/>
              </a:rPr>
              <a:t>©  Security + Prüfungsvorbereitung</a:t>
            </a:r>
          </a:p>
        </p:txBody>
      </p:sp>
      <p:sp>
        <p:nvSpPr>
          <p:cNvPr id="2" name="Rechteck 1"/>
          <p:cNvSpPr/>
          <p:nvPr/>
        </p:nvSpPr>
        <p:spPr>
          <a:xfrm>
            <a:off x="1689100" y="2058500"/>
            <a:ext cx="7772400" cy="3416320"/>
          </a:xfrm>
          <a:prstGeom prst="rect">
            <a:avLst/>
          </a:prstGeom>
        </p:spPr>
        <p:txBody>
          <a:bodyPr wrap="square">
            <a:spAutoFit/>
          </a:bodyPr>
          <a:lstStyle/>
          <a:p>
            <a:r>
              <a:rPr lang="de-DE" sz="2400" dirty="0">
                <a:solidFill>
                  <a:srgbClr val="000000"/>
                </a:solidFill>
                <a:ea typeface="Times New Roman" panose="02020603050405020304" pitchFamily="18" charset="0"/>
                <a:cs typeface="Times New Roman" panose="02020603050405020304" pitchFamily="18" charset="0"/>
              </a:rPr>
              <a:t>21. Chancen und Risiken</a:t>
            </a:r>
          </a:p>
          <a:p>
            <a:pPr>
              <a:spcAft>
                <a:spcPts val="0"/>
              </a:spcAft>
            </a:pPr>
            <a:endParaRPr lang="de-DE" sz="2400" dirty="0">
              <a:ea typeface="Times New Roman" panose="02020603050405020304" pitchFamily="18" charset="0"/>
              <a:cs typeface="Times New Roman" panose="02020603050405020304" pitchFamily="18" charset="0"/>
            </a:endParaRPr>
          </a:p>
          <a:p>
            <a:pPr>
              <a:spcAft>
                <a:spcPts val="0"/>
              </a:spcAft>
            </a:pPr>
            <a:r>
              <a:rPr lang="de-DE" sz="2400" dirty="0">
                <a:ea typeface="Times New Roman" panose="02020603050405020304" pitchFamily="18" charset="0"/>
                <a:cs typeface="Times New Roman" panose="02020603050405020304" pitchFamily="18" charset="0"/>
              </a:rPr>
              <a:t>21.2 Vorgehen</a:t>
            </a:r>
          </a:p>
          <a:p>
            <a:pPr>
              <a:spcAft>
                <a:spcPts val="0"/>
              </a:spcAft>
            </a:pPr>
            <a:r>
              <a:rPr lang="de-DE" sz="2400" dirty="0">
                <a:ea typeface="Times New Roman" panose="02020603050405020304" pitchFamily="18" charset="0"/>
                <a:cs typeface="Times New Roman" panose="02020603050405020304" pitchFamily="18" charset="0"/>
              </a:rPr>
              <a:t>	21.2.1  Identifikation von Risiken</a:t>
            </a:r>
          </a:p>
          <a:p>
            <a:pPr>
              <a:spcAft>
                <a:spcPts val="0"/>
              </a:spcAft>
            </a:pPr>
            <a:r>
              <a:rPr lang="de-DE" sz="2400" dirty="0">
                <a:ea typeface="Times New Roman" panose="02020603050405020304" pitchFamily="18" charset="0"/>
                <a:cs typeface="Times New Roman" panose="02020603050405020304" pitchFamily="18" charset="0"/>
              </a:rPr>
              <a:t>	21.2.2 Analyse &amp; Bewertung der Risiken</a:t>
            </a:r>
          </a:p>
          <a:p>
            <a:pPr>
              <a:spcAft>
                <a:spcPts val="0"/>
              </a:spcAft>
            </a:pPr>
            <a:r>
              <a:rPr lang="de-DE" sz="2400" dirty="0">
                <a:ea typeface="Times New Roman" panose="02020603050405020304" pitchFamily="18" charset="0"/>
                <a:cs typeface="Times New Roman" panose="02020603050405020304" pitchFamily="18" charset="0"/>
              </a:rPr>
              <a:t>	21.2.3 Maßnahmen planen</a:t>
            </a:r>
          </a:p>
          <a:p>
            <a:pPr>
              <a:spcAft>
                <a:spcPts val="0"/>
              </a:spcAft>
            </a:pPr>
            <a:r>
              <a:rPr lang="de-DE" sz="2400" dirty="0">
                <a:ea typeface="Times New Roman" panose="02020603050405020304" pitchFamily="18" charset="0"/>
                <a:cs typeface="Times New Roman" panose="02020603050405020304" pitchFamily="18" charset="0"/>
              </a:rPr>
              <a:t>	21.2.4 Risiko Controlling</a:t>
            </a:r>
          </a:p>
          <a:p>
            <a:pPr>
              <a:spcAft>
                <a:spcPts val="0"/>
              </a:spcAft>
            </a:pPr>
            <a:endParaRPr lang="de-DE" sz="2400" dirty="0">
              <a:ea typeface="Times New Roman" panose="02020603050405020304" pitchFamily="18" charset="0"/>
              <a:cs typeface="Times New Roman" panose="02020603050405020304" pitchFamily="18" charset="0"/>
            </a:endParaRPr>
          </a:p>
          <a:p>
            <a:pPr>
              <a:spcAft>
                <a:spcPts val="0"/>
              </a:spcAft>
            </a:pPr>
            <a:endParaRPr lang="de-DE" sz="2400" dirty="0">
              <a:solidFill>
                <a:srgbClr val="FF0000"/>
              </a:solidFill>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938241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700" y="503237"/>
            <a:ext cx="10102904" cy="6858000"/>
          </a:xfrm>
          <a:prstGeom prst="rect">
            <a:avLst/>
          </a:prstGeom>
        </p:spPr>
      </p:pic>
      <p:sp>
        <p:nvSpPr>
          <p:cNvPr id="7" name="object 7"/>
          <p:cNvSpPr/>
          <p:nvPr/>
        </p:nvSpPr>
        <p:spPr>
          <a:xfrm>
            <a:off x="679336" y="6155944"/>
            <a:ext cx="9296908" cy="12700"/>
          </a:xfrm>
          <a:custGeom>
            <a:avLst/>
            <a:gdLst/>
            <a:ahLst/>
            <a:cxnLst/>
            <a:rect l="l" t="t" r="r" b="b"/>
            <a:pathLst>
              <a:path w="9296908" h="12700">
                <a:moveTo>
                  <a:pt x="9290558" y="6350"/>
                </a:moveTo>
                <a:lnTo>
                  <a:pt x="6350" y="6350"/>
                </a:lnTo>
              </a:path>
            </a:pathLst>
          </a:custGeom>
          <a:ln w="12700">
            <a:solidFill>
              <a:srgbClr val="000000"/>
            </a:solid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11"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5" name="object 9"/>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text 1"/>
          <p:cNvSpPr txBox="1"/>
          <p:nvPr/>
        </p:nvSpPr>
        <p:spPr>
          <a:xfrm>
            <a:off x="757308" y="747800"/>
            <a:ext cx="6486648" cy="430887"/>
          </a:xfrm>
          <a:prstGeom prst="rect">
            <a:avLst/>
          </a:prstGeom>
        </p:spPr>
        <p:txBody>
          <a:bodyPr vert="horz"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800" b="0" i="0" u="none" strike="noStrike" kern="1200" cap="none" spc="0" normalizeH="0" baseline="0" noProof="0" dirty="0" err="1">
                <a:ln>
                  <a:noFill/>
                </a:ln>
                <a:solidFill>
                  <a:prstClr val="white"/>
                </a:solidFill>
                <a:effectLst/>
                <a:uLnTx/>
                <a:uFillTx/>
                <a:latin typeface="Calibri"/>
                <a:ea typeface="Times New Roman" panose="02020603050405020304" pitchFamily="18" charset="0"/>
                <a:cs typeface="Times New Roman" panose="02020603050405020304" pitchFamily="18" charset="0"/>
              </a:rPr>
              <a:t>CompTIA</a:t>
            </a:r>
            <a:r>
              <a:rPr kumimoji="0" lang="de-DE" sz="2800" b="0" i="0" u="none" strike="noStrike" kern="1200" cap="none" spc="0" normalizeH="0" baseline="0" noProof="0" dirty="0">
                <a:ln>
                  <a:noFill/>
                </a:ln>
                <a:solidFill>
                  <a:prstClr val="white"/>
                </a:solidFill>
                <a:effectLst/>
                <a:uLnTx/>
                <a:uFillTx/>
                <a:latin typeface="Calibri"/>
                <a:ea typeface="Times New Roman" panose="02020603050405020304" pitchFamily="18" charset="0"/>
                <a:cs typeface="Times New Roman" panose="02020603050405020304" pitchFamily="18" charset="0"/>
              </a:rPr>
              <a:t>©  Security + Prüfungsvorbereitung</a:t>
            </a:r>
          </a:p>
        </p:txBody>
      </p:sp>
      <p:sp>
        <p:nvSpPr>
          <p:cNvPr id="2" name="Rechteck 1"/>
          <p:cNvSpPr/>
          <p:nvPr/>
        </p:nvSpPr>
        <p:spPr>
          <a:xfrm>
            <a:off x="631107" y="1257300"/>
            <a:ext cx="7772400" cy="461665"/>
          </a:xfrm>
          <a:prstGeom prst="rect">
            <a:avLst/>
          </a:prstGeom>
        </p:spPr>
        <p:txBody>
          <a:bodyPr wrap="square">
            <a:spAutoFit/>
          </a:bodyPr>
          <a:lstStyle/>
          <a:p>
            <a:pPr>
              <a:spcAft>
                <a:spcPts val="0"/>
              </a:spcAft>
            </a:pPr>
            <a:r>
              <a:rPr lang="de-DE" sz="2400" dirty="0">
                <a:ea typeface="Times New Roman" panose="02020603050405020304" pitchFamily="18" charset="0"/>
                <a:cs typeface="Times New Roman" panose="02020603050405020304" pitchFamily="18" charset="0"/>
              </a:rPr>
              <a:t>21.2.1  Identifikation von Risiken - I</a:t>
            </a:r>
          </a:p>
        </p:txBody>
      </p:sp>
      <p:sp>
        <p:nvSpPr>
          <p:cNvPr id="13" name="Rectangle 6"/>
          <p:cNvSpPr>
            <a:spLocks noChangeArrowheads="1"/>
          </p:cNvSpPr>
          <p:nvPr/>
        </p:nvSpPr>
        <p:spPr bwMode="auto">
          <a:xfrm>
            <a:off x="0" y="647700"/>
            <a:ext cx="106934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de-DE" altLang="en-US" sz="1000" b="0" i="0" u="none" strike="noStrike" kern="1200" cap="none" spc="0" normalizeH="0" baseline="0" noProof="0">
                <a:ln>
                  <a:noFill/>
                </a:ln>
                <a:solidFill>
                  <a:srgbClr val="333333"/>
                </a:solidFill>
                <a:effectLst/>
                <a:uLnTx/>
                <a:uFillTx/>
                <a:latin typeface="Calibri" panose="020F0502020204030204" pitchFamily="34" charset="0"/>
                <a:ea typeface="Times New Roman" panose="02020603050405020304" pitchFamily="18" charset="0"/>
                <a:cs typeface="Arial" panose="020B0604020202020204" pitchFamily="34" charset="0"/>
              </a:rPr>
              <a:t> </a:t>
            </a:r>
            <a:r>
              <a:rPr kumimoji="0" lang="de-DE" altLang="en-US" sz="1000" b="0" i="0" u="none" strike="noStrike" kern="1200" cap="none" spc="0" normalizeH="0" baseline="0" noProof="0">
                <a:ln>
                  <a:noFill/>
                </a:ln>
                <a:solidFill>
                  <a:srgbClr val="333333"/>
                </a:solidFill>
                <a:effectLst/>
                <a:uLnTx/>
                <a:uFillTx/>
                <a:latin typeface="Arial" panose="020B0604020202020204" pitchFamily="34" charset="0"/>
                <a:ea typeface="Times New Roman" panose="02020603050405020304" pitchFamily="18" charset="0"/>
                <a:cs typeface="Arial" panose="020B0604020202020204" pitchFamily="34" charset="0"/>
              </a:rPr>
              <a:t>.</a:t>
            </a:r>
            <a:endParaRPr kumimoji="0" lang="en-GB" altLang="en-US" sz="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de-DE" altLang="en-US" sz="1000" b="0" i="0" u="none" strike="noStrike" kern="1200" cap="none" spc="0" normalizeH="0" baseline="0" noProof="0">
                <a:ln>
                  <a:noFill/>
                </a:ln>
                <a:solidFill>
                  <a:srgbClr val="333333"/>
                </a:solidFill>
                <a:effectLst/>
                <a:uLnTx/>
                <a:uFillTx/>
                <a:latin typeface="Calibri" panose="020F0502020204030204" pitchFamily="34" charset="0"/>
                <a:ea typeface="Times New Roman" panose="02020603050405020304" pitchFamily="18" charset="0"/>
                <a:cs typeface="Arial" panose="020B0604020202020204" pitchFamily="34" charset="0"/>
              </a:rPr>
              <a:t> </a:t>
            </a:r>
            <a:endParaRPr kumimoji="0" lang="de-DE"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 name="object 4657"/>
          <p:cNvSpPr/>
          <p:nvPr/>
        </p:nvSpPr>
        <p:spPr>
          <a:xfrm>
            <a:off x="679336" y="6155944"/>
            <a:ext cx="9296908" cy="12700"/>
          </a:xfrm>
          <a:custGeom>
            <a:avLst/>
            <a:gdLst/>
            <a:ahLst/>
            <a:cxnLst/>
            <a:rect l="l" t="t" r="r" b="b"/>
            <a:pathLst>
              <a:path w="9296908" h="12700">
                <a:moveTo>
                  <a:pt x="9290558" y="6350"/>
                </a:moveTo>
                <a:lnTo>
                  <a:pt x="6350" y="6350"/>
                </a:lnTo>
              </a:path>
            </a:pathLst>
          </a:custGeom>
          <a:ln w="12700">
            <a:solidFill>
              <a:srgbClr val="000000"/>
            </a:solidFill>
          </a:ln>
        </p:spPr>
        <p:txBody>
          <a:bodyPr wrap="square" lIns="0" tIns="0" rIns="0" bIns="0" rtlCol="0">
            <a:noAutofit/>
          </a:bodyPr>
          <a:lstStyle/>
          <a:p>
            <a:endParaRPr/>
          </a:p>
        </p:txBody>
      </p:sp>
      <p:pic>
        <p:nvPicPr>
          <p:cNvPr id="4" name="Grafik 3"/>
          <p:cNvPicPr>
            <a:picLocks noChangeAspect="1"/>
          </p:cNvPicPr>
          <p:nvPr/>
        </p:nvPicPr>
        <p:blipFill>
          <a:blip r:embed="rId4"/>
          <a:stretch>
            <a:fillRect/>
          </a:stretch>
        </p:blipFill>
        <p:spPr>
          <a:xfrm>
            <a:off x="1765300" y="1798031"/>
            <a:ext cx="6781800" cy="4244314"/>
          </a:xfrm>
          <a:prstGeom prst="rect">
            <a:avLst/>
          </a:prstGeom>
        </p:spPr>
      </p:pic>
      <p:sp>
        <p:nvSpPr>
          <p:cNvPr id="5" name="Rechteck 4"/>
          <p:cNvSpPr/>
          <p:nvPr/>
        </p:nvSpPr>
        <p:spPr>
          <a:xfrm>
            <a:off x="1612900" y="6259910"/>
            <a:ext cx="7086600" cy="276999"/>
          </a:xfrm>
          <a:prstGeom prst="rect">
            <a:avLst/>
          </a:prstGeom>
        </p:spPr>
        <p:txBody>
          <a:bodyPr wrap="square">
            <a:spAutoFit/>
          </a:bodyPr>
          <a:lstStyle/>
          <a:p>
            <a:r>
              <a:rPr lang="en-GB" sz="1200" dirty="0"/>
              <a:t>https://dieprojektmanager.com/wp-content/uploads/Risiko_Ursache_Konsequenz.jpg</a:t>
            </a:r>
          </a:p>
        </p:txBody>
      </p:sp>
    </p:spTree>
    <p:extLst>
      <p:ext uri="{BB962C8B-B14F-4D97-AF65-F5344CB8AC3E}">
        <p14:creationId xmlns:p14="http://schemas.microsoft.com/office/powerpoint/2010/main" val="26912742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700" y="503237"/>
            <a:ext cx="10102904" cy="6858000"/>
          </a:xfrm>
          <a:prstGeom prst="rect">
            <a:avLst/>
          </a:prstGeom>
        </p:spPr>
      </p:pic>
      <p:sp>
        <p:nvSpPr>
          <p:cNvPr id="7" name="object 7"/>
          <p:cNvSpPr/>
          <p:nvPr/>
        </p:nvSpPr>
        <p:spPr>
          <a:xfrm>
            <a:off x="679336" y="6155944"/>
            <a:ext cx="9296908" cy="12700"/>
          </a:xfrm>
          <a:custGeom>
            <a:avLst/>
            <a:gdLst/>
            <a:ahLst/>
            <a:cxnLst/>
            <a:rect l="l" t="t" r="r" b="b"/>
            <a:pathLst>
              <a:path w="9296908" h="12700">
                <a:moveTo>
                  <a:pt x="9290558" y="6350"/>
                </a:moveTo>
                <a:lnTo>
                  <a:pt x="6350" y="6350"/>
                </a:lnTo>
              </a:path>
            </a:pathLst>
          </a:custGeom>
          <a:ln w="12700">
            <a:solidFill>
              <a:srgbClr val="000000"/>
            </a:solid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11"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5" name="object 9"/>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text 1"/>
          <p:cNvSpPr txBox="1"/>
          <p:nvPr/>
        </p:nvSpPr>
        <p:spPr>
          <a:xfrm>
            <a:off x="757308" y="747800"/>
            <a:ext cx="6486648" cy="430887"/>
          </a:xfrm>
          <a:prstGeom prst="rect">
            <a:avLst/>
          </a:prstGeom>
        </p:spPr>
        <p:txBody>
          <a:bodyPr vert="horz"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800" b="0" i="0" u="none" strike="noStrike" kern="1200" cap="none" spc="0" normalizeH="0" baseline="0" noProof="0" dirty="0" err="1">
                <a:ln>
                  <a:noFill/>
                </a:ln>
                <a:solidFill>
                  <a:prstClr val="white"/>
                </a:solidFill>
                <a:effectLst/>
                <a:uLnTx/>
                <a:uFillTx/>
                <a:latin typeface="Calibri"/>
                <a:ea typeface="Times New Roman" panose="02020603050405020304" pitchFamily="18" charset="0"/>
                <a:cs typeface="Times New Roman" panose="02020603050405020304" pitchFamily="18" charset="0"/>
              </a:rPr>
              <a:t>CompTIA</a:t>
            </a:r>
            <a:r>
              <a:rPr kumimoji="0" lang="de-DE" sz="2800" b="0" i="0" u="none" strike="noStrike" kern="1200" cap="none" spc="0" normalizeH="0" baseline="0" noProof="0" dirty="0">
                <a:ln>
                  <a:noFill/>
                </a:ln>
                <a:solidFill>
                  <a:prstClr val="white"/>
                </a:solidFill>
                <a:effectLst/>
                <a:uLnTx/>
                <a:uFillTx/>
                <a:latin typeface="Calibri"/>
                <a:ea typeface="Times New Roman" panose="02020603050405020304" pitchFamily="18" charset="0"/>
                <a:cs typeface="Times New Roman" panose="02020603050405020304" pitchFamily="18" charset="0"/>
              </a:rPr>
              <a:t>©  Security + Prüfungsvorbereitung</a:t>
            </a:r>
          </a:p>
        </p:txBody>
      </p:sp>
      <p:sp>
        <p:nvSpPr>
          <p:cNvPr id="2" name="Rechteck 1"/>
          <p:cNvSpPr/>
          <p:nvPr/>
        </p:nvSpPr>
        <p:spPr>
          <a:xfrm>
            <a:off x="631107" y="1257300"/>
            <a:ext cx="7772400" cy="461665"/>
          </a:xfrm>
          <a:prstGeom prst="rect">
            <a:avLst/>
          </a:prstGeom>
        </p:spPr>
        <p:txBody>
          <a:bodyPr wrap="square">
            <a:spAutoFit/>
          </a:bodyPr>
          <a:lstStyle/>
          <a:p>
            <a:pPr>
              <a:spcAft>
                <a:spcPts val="0"/>
              </a:spcAft>
            </a:pPr>
            <a:r>
              <a:rPr lang="de-DE" sz="2400" dirty="0">
                <a:ea typeface="Times New Roman" panose="02020603050405020304" pitchFamily="18" charset="0"/>
                <a:cs typeface="Times New Roman" panose="02020603050405020304" pitchFamily="18" charset="0"/>
              </a:rPr>
              <a:t>21.2.1  Identifikation von Risiken - I</a:t>
            </a:r>
          </a:p>
        </p:txBody>
      </p:sp>
      <p:sp>
        <p:nvSpPr>
          <p:cNvPr id="13" name="Rectangle 6"/>
          <p:cNvSpPr>
            <a:spLocks noChangeArrowheads="1"/>
          </p:cNvSpPr>
          <p:nvPr/>
        </p:nvSpPr>
        <p:spPr bwMode="auto">
          <a:xfrm>
            <a:off x="0" y="647700"/>
            <a:ext cx="106934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de-DE" altLang="en-US" sz="1000" b="0" i="0" u="none" strike="noStrike" kern="1200" cap="none" spc="0" normalizeH="0" baseline="0" noProof="0">
                <a:ln>
                  <a:noFill/>
                </a:ln>
                <a:solidFill>
                  <a:srgbClr val="333333"/>
                </a:solidFill>
                <a:effectLst/>
                <a:uLnTx/>
                <a:uFillTx/>
                <a:latin typeface="Calibri" panose="020F0502020204030204" pitchFamily="34" charset="0"/>
                <a:ea typeface="Times New Roman" panose="02020603050405020304" pitchFamily="18" charset="0"/>
                <a:cs typeface="Arial" panose="020B0604020202020204" pitchFamily="34" charset="0"/>
              </a:rPr>
              <a:t> </a:t>
            </a:r>
            <a:r>
              <a:rPr kumimoji="0" lang="de-DE" altLang="en-US" sz="1000" b="0" i="0" u="none" strike="noStrike" kern="1200" cap="none" spc="0" normalizeH="0" baseline="0" noProof="0">
                <a:ln>
                  <a:noFill/>
                </a:ln>
                <a:solidFill>
                  <a:srgbClr val="333333"/>
                </a:solidFill>
                <a:effectLst/>
                <a:uLnTx/>
                <a:uFillTx/>
                <a:latin typeface="Arial" panose="020B0604020202020204" pitchFamily="34" charset="0"/>
                <a:ea typeface="Times New Roman" panose="02020603050405020304" pitchFamily="18" charset="0"/>
                <a:cs typeface="Arial" panose="020B0604020202020204" pitchFamily="34" charset="0"/>
              </a:rPr>
              <a:t>.</a:t>
            </a:r>
            <a:endParaRPr kumimoji="0" lang="en-GB" altLang="en-US" sz="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de-DE" altLang="en-US" sz="1000" b="0" i="0" u="none" strike="noStrike" kern="1200" cap="none" spc="0" normalizeH="0" baseline="0" noProof="0">
                <a:ln>
                  <a:noFill/>
                </a:ln>
                <a:solidFill>
                  <a:srgbClr val="333333"/>
                </a:solidFill>
                <a:effectLst/>
                <a:uLnTx/>
                <a:uFillTx/>
                <a:latin typeface="Calibri" panose="020F0502020204030204" pitchFamily="34" charset="0"/>
                <a:ea typeface="Times New Roman" panose="02020603050405020304" pitchFamily="18" charset="0"/>
                <a:cs typeface="Arial" panose="020B0604020202020204" pitchFamily="34" charset="0"/>
              </a:rPr>
              <a:t> </a:t>
            </a:r>
            <a:endParaRPr kumimoji="0" lang="de-DE"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 name="object 4657"/>
          <p:cNvSpPr/>
          <p:nvPr/>
        </p:nvSpPr>
        <p:spPr>
          <a:xfrm>
            <a:off x="679336" y="6155944"/>
            <a:ext cx="9296908" cy="12700"/>
          </a:xfrm>
          <a:custGeom>
            <a:avLst/>
            <a:gdLst/>
            <a:ahLst/>
            <a:cxnLst/>
            <a:rect l="l" t="t" r="r" b="b"/>
            <a:pathLst>
              <a:path w="9296908" h="12700">
                <a:moveTo>
                  <a:pt x="9290558" y="6350"/>
                </a:moveTo>
                <a:lnTo>
                  <a:pt x="6350" y="6350"/>
                </a:lnTo>
              </a:path>
            </a:pathLst>
          </a:custGeom>
          <a:ln w="12700">
            <a:solidFill>
              <a:srgbClr val="000000"/>
            </a:solidFill>
          </a:ln>
        </p:spPr>
        <p:txBody>
          <a:bodyPr wrap="square" lIns="0" tIns="0" rIns="0" bIns="0" rtlCol="0">
            <a:noAutofit/>
          </a:bodyPr>
          <a:lstStyle/>
          <a:p>
            <a:endParaRPr/>
          </a:p>
        </p:txBody>
      </p:sp>
      <p:pic>
        <p:nvPicPr>
          <p:cNvPr id="3" name="Grafik 2"/>
          <p:cNvPicPr>
            <a:picLocks noChangeAspect="1"/>
          </p:cNvPicPr>
          <p:nvPr/>
        </p:nvPicPr>
        <p:blipFill>
          <a:blip r:embed="rId4"/>
          <a:stretch>
            <a:fillRect/>
          </a:stretch>
        </p:blipFill>
        <p:spPr>
          <a:xfrm>
            <a:off x="674512" y="1951794"/>
            <a:ext cx="9455716" cy="3993226"/>
          </a:xfrm>
          <a:prstGeom prst="rect">
            <a:avLst/>
          </a:prstGeom>
        </p:spPr>
      </p:pic>
    </p:spTree>
    <p:extLst>
      <p:ext uri="{BB962C8B-B14F-4D97-AF65-F5344CB8AC3E}">
        <p14:creationId xmlns:p14="http://schemas.microsoft.com/office/powerpoint/2010/main" val="106712955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700" y="503237"/>
            <a:ext cx="10102904" cy="6858000"/>
          </a:xfrm>
          <a:prstGeom prst="rect">
            <a:avLst/>
          </a:prstGeom>
        </p:spPr>
      </p:pic>
      <p:sp>
        <p:nvSpPr>
          <p:cNvPr id="7" name="object 7"/>
          <p:cNvSpPr/>
          <p:nvPr/>
        </p:nvSpPr>
        <p:spPr>
          <a:xfrm>
            <a:off x="679336" y="6155944"/>
            <a:ext cx="9296908" cy="12700"/>
          </a:xfrm>
          <a:custGeom>
            <a:avLst/>
            <a:gdLst/>
            <a:ahLst/>
            <a:cxnLst/>
            <a:rect l="l" t="t" r="r" b="b"/>
            <a:pathLst>
              <a:path w="9296908" h="12700">
                <a:moveTo>
                  <a:pt x="9290558" y="6350"/>
                </a:moveTo>
                <a:lnTo>
                  <a:pt x="6350" y="6350"/>
                </a:lnTo>
              </a:path>
            </a:pathLst>
          </a:custGeom>
          <a:ln w="12700">
            <a:solidFill>
              <a:srgbClr val="000000"/>
            </a:solid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11"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5" name="object 9"/>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text 1"/>
          <p:cNvSpPr txBox="1"/>
          <p:nvPr/>
        </p:nvSpPr>
        <p:spPr>
          <a:xfrm>
            <a:off x="757308" y="747800"/>
            <a:ext cx="6486648" cy="430887"/>
          </a:xfrm>
          <a:prstGeom prst="rect">
            <a:avLst/>
          </a:prstGeom>
        </p:spPr>
        <p:txBody>
          <a:bodyPr vert="horz"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800" b="0" i="0" u="none" strike="noStrike" kern="1200" cap="none" spc="0" normalizeH="0" baseline="0" noProof="0" dirty="0" err="1">
                <a:ln>
                  <a:noFill/>
                </a:ln>
                <a:solidFill>
                  <a:prstClr val="white"/>
                </a:solidFill>
                <a:effectLst/>
                <a:uLnTx/>
                <a:uFillTx/>
                <a:latin typeface="Calibri"/>
                <a:ea typeface="Times New Roman" panose="02020603050405020304" pitchFamily="18" charset="0"/>
                <a:cs typeface="Times New Roman" panose="02020603050405020304" pitchFamily="18" charset="0"/>
              </a:rPr>
              <a:t>CompTIA</a:t>
            </a:r>
            <a:r>
              <a:rPr kumimoji="0" lang="de-DE" sz="2800" b="0" i="0" u="none" strike="noStrike" kern="1200" cap="none" spc="0" normalizeH="0" baseline="0" noProof="0" dirty="0">
                <a:ln>
                  <a:noFill/>
                </a:ln>
                <a:solidFill>
                  <a:prstClr val="white"/>
                </a:solidFill>
                <a:effectLst/>
                <a:uLnTx/>
                <a:uFillTx/>
                <a:latin typeface="Calibri"/>
                <a:ea typeface="Times New Roman" panose="02020603050405020304" pitchFamily="18" charset="0"/>
                <a:cs typeface="Times New Roman" panose="02020603050405020304" pitchFamily="18" charset="0"/>
              </a:rPr>
              <a:t>©  Security + Prüfungsvorbereitung</a:t>
            </a:r>
          </a:p>
        </p:txBody>
      </p:sp>
      <p:sp>
        <p:nvSpPr>
          <p:cNvPr id="2" name="Rechteck 1"/>
          <p:cNvSpPr/>
          <p:nvPr/>
        </p:nvSpPr>
        <p:spPr>
          <a:xfrm>
            <a:off x="631107" y="1257300"/>
            <a:ext cx="7772400" cy="461665"/>
          </a:xfrm>
          <a:prstGeom prst="rect">
            <a:avLst/>
          </a:prstGeom>
        </p:spPr>
        <p:txBody>
          <a:bodyPr wrap="square">
            <a:spAutoFit/>
          </a:bodyPr>
          <a:lstStyle/>
          <a:p>
            <a:pPr>
              <a:spcAft>
                <a:spcPts val="0"/>
              </a:spcAft>
            </a:pPr>
            <a:r>
              <a:rPr lang="de-DE" sz="2400" dirty="0">
                <a:ea typeface="Times New Roman" panose="02020603050405020304" pitchFamily="18" charset="0"/>
                <a:cs typeface="Times New Roman" panose="02020603050405020304" pitchFamily="18" charset="0"/>
              </a:rPr>
              <a:t>21.2.1  Identifikation von Risiken - II</a:t>
            </a:r>
          </a:p>
        </p:txBody>
      </p:sp>
      <p:sp>
        <p:nvSpPr>
          <p:cNvPr id="13" name="Rectangle 6"/>
          <p:cNvSpPr>
            <a:spLocks noChangeArrowheads="1"/>
          </p:cNvSpPr>
          <p:nvPr/>
        </p:nvSpPr>
        <p:spPr bwMode="auto">
          <a:xfrm>
            <a:off x="0" y="647700"/>
            <a:ext cx="106934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de-DE" altLang="en-US" sz="1000" b="0" i="0" u="none" strike="noStrike" kern="1200" cap="none" spc="0" normalizeH="0" baseline="0" noProof="0">
                <a:ln>
                  <a:noFill/>
                </a:ln>
                <a:solidFill>
                  <a:srgbClr val="333333"/>
                </a:solidFill>
                <a:effectLst/>
                <a:uLnTx/>
                <a:uFillTx/>
                <a:latin typeface="Calibri" panose="020F0502020204030204" pitchFamily="34" charset="0"/>
                <a:ea typeface="Times New Roman" panose="02020603050405020304" pitchFamily="18" charset="0"/>
                <a:cs typeface="Arial" panose="020B0604020202020204" pitchFamily="34" charset="0"/>
              </a:rPr>
              <a:t> </a:t>
            </a:r>
            <a:r>
              <a:rPr kumimoji="0" lang="de-DE" altLang="en-US" sz="1000" b="0" i="0" u="none" strike="noStrike" kern="1200" cap="none" spc="0" normalizeH="0" baseline="0" noProof="0">
                <a:ln>
                  <a:noFill/>
                </a:ln>
                <a:solidFill>
                  <a:srgbClr val="333333"/>
                </a:solidFill>
                <a:effectLst/>
                <a:uLnTx/>
                <a:uFillTx/>
                <a:latin typeface="Arial" panose="020B0604020202020204" pitchFamily="34" charset="0"/>
                <a:ea typeface="Times New Roman" panose="02020603050405020304" pitchFamily="18" charset="0"/>
                <a:cs typeface="Arial" panose="020B0604020202020204" pitchFamily="34" charset="0"/>
              </a:rPr>
              <a:t>.</a:t>
            </a:r>
            <a:endParaRPr kumimoji="0" lang="en-GB" altLang="en-US" sz="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de-DE" altLang="en-US" sz="1000" b="0" i="0" u="none" strike="noStrike" kern="1200" cap="none" spc="0" normalizeH="0" baseline="0" noProof="0">
                <a:ln>
                  <a:noFill/>
                </a:ln>
                <a:solidFill>
                  <a:srgbClr val="333333"/>
                </a:solidFill>
                <a:effectLst/>
                <a:uLnTx/>
                <a:uFillTx/>
                <a:latin typeface="Calibri" panose="020F0502020204030204" pitchFamily="34" charset="0"/>
                <a:ea typeface="Times New Roman" panose="02020603050405020304" pitchFamily="18" charset="0"/>
                <a:cs typeface="Arial" panose="020B0604020202020204" pitchFamily="34" charset="0"/>
              </a:rPr>
              <a:t> </a:t>
            </a:r>
            <a:endParaRPr kumimoji="0" lang="de-DE"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 name="object 4657"/>
          <p:cNvSpPr/>
          <p:nvPr/>
        </p:nvSpPr>
        <p:spPr>
          <a:xfrm>
            <a:off x="679336" y="6155944"/>
            <a:ext cx="9296908" cy="12700"/>
          </a:xfrm>
          <a:custGeom>
            <a:avLst/>
            <a:gdLst/>
            <a:ahLst/>
            <a:cxnLst/>
            <a:rect l="l" t="t" r="r" b="b"/>
            <a:pathLst>
              <a:path w="9296908" h="12700">
                <a:moveTo>
                  <a:pt x="9290558" y="6350"/>
                </a:moveTo>
                <a:lnTo>
                  <a:pt x="6350" y="6350"/>
                </a:lnTo>
              </a:path>
            </a:pathLst>
          </a:custGeom>
          <a:ln w="12700">
            <a:solidFill>
              <a:srgbClr val="000000"/>
            </a:solidFill>
          </a:ln>
        </p:spPr>
        <p:txBody>
          <a:bodyPr wrap="square" lIns="0" tIns="0" rIns="0" bIns="0" rtlCol="0">
            <a:noAutofit/>
          </a:bodyPr>
          <a:lstStyle/>
          <a:p>
            <a:endParaRPr/>
          </a:p>
        </p:txBody>
      </p:sp>
      <p:pic>
        <p:nvPicPr>
          <p:cNvPr id="4" name="Grafik 3"/>
          <p:cNvPicPr>
            <a:picLocks noChangeAspect="1"/>
          </p:cNvPicPr>
          <p:nvPr/>
        </p:nvPicPr>
        <p:blipFill>
          <a:blip r:embed="rId4"/>
          <a:stretch>
            <a:fillRect/>
          </a:stretch>
        </p:blipFill>
        <p:spPr>
          <a:xfrm>
            <a:off x="1646107" y="1719012"/>
            <a:ext cx="7401185" cy="4346825"/>
          </a:xfrm>
          <a:prstGeom prst="rect">
            <a:avLst/>
          </a:prstGeom>
        </p:spPr>
      </p:pic>
    </p:spTree>
    <p:extLst>
      <p:ext uri="{BB962C8B-B14F-4D97-AF65-F5344CB8AC3E}">
        <p14:creationId xmlns:p14="http://schemas.microsoft.com/office/powerpoint/2010/main" val="43286925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700" y="503237"/>
            <a:ext cx="10102904" cy="6858000"/>
          </a:xfrm>
          <a:prstGeom prst="rect">
            <a:avLst/>
          </a:prstGeom>
        </p:spPr>
      </p:pic>
      <p:sp>
        <p:nvSpPr>
          <p:cNvPr id="7" name="object 7"/>
          <p:cNvSpPr/>
          <p:nvPr/>
        </p:nvSpPr>
        <p:spPr>
          <a:xfrm>
            <a:off x="679336" y="6155944"/>
            <a:ext cx="9296908" cy="12700"/>
          </a:xfrm>
          <a:custGeom>
            <a:avLst/>
            <a:gdLst/>
            <a:ahLst/>
            <a:cxnLst/>
            <a:rect l="l" t="t" r="r" b="b"/>
            <a:pathLst>
              <a:path w="9296908" h="12700">
                <a:moveTo>
                  <a:pt x="9290558" y="6350"/>
                </a:moveTo>
                <a:lnTo>
                  <a:pt x="6350" y="6350"/>
                </a:lnTo>
              </a:path>
            </a:pathLst>
          </a:custGeom>
          <a:ln w="12700">
            <a:solidFill>
              <a:srgbClr val="000000"/>
            </a:solid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11"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5" name="object 9"/>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text 1"/>
          <p:cNvSpPr txBox="1"/>
          <p:nvPr/>
        </p:nvSpPr>
        <p:spPr>
          <a:xfrm>
            <a:off x="757308" y="747800"/>
            <a:ext cx="6486648" cy="430887"/>
          </a:xfrm>
          <a:prstGeom prst="rect">
            <a:avLst/>
          </a:prstGeom>
        </p:spPr>
        <p:txBody>
          <a:bodyPr vert="horz"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800" b="0" i="0" u="none" strike="noStrike" kern="1200" cap="none" spc="0" normalizeH="0" baseline="0" noProof="0" dirty="0" err="1">
                <a:ln>
                  <a:noFill/>
                </a:ln>
                <a:solidFill>
                  <a:prstClr val="white"/>
                </a:solidFill>
                <a:effectLst/>
                <a:uLnTx/>
                <a:uFillTx/>
                <a:latin typeface="Calibri"/>
                <a:ea typeface="Times New Roman" panose="02020603050405020304" pitchFamily="18" charset="0"/>
                <a:cs typeface="Times New Roman" panose="02020603050405020304" pitchFamily="18" charset="0"/>
              </a:rPr>
              <a:t>CompTIA</a:t>
            </a:r>
            <a:r>
              <a:rPr kumimoji="0" lang="de-DE" sz="2800" b="0" i="0" u="none" strike="noStrike" kern="1200" cap="none" spc="0" normalizeH="0" baseline="0" noProof="0" dirty="0">
                <a:ln>
                  <a:noFill/>
                </a:ln>
                <a:solidFill>
                  <a:prstClr val="white"/>
                </a:solidFill>
                <a:effectLst/>
                <a:uLnTx/>
                <a:uFillTx/>
                <a:latin typeface="Calibri"/>
                <a:ea typeface="Times New Roman" panose="02020603050405020304" pitchFamily="18" charset="0"/>
                <a:cs typeface="Times New Roman" panose="02020603050405020304" pitchFamily="18" charset="0"/>
              </a:rPr>
              <a:t>©  Security + Prüfungsvorbereitung</a:t>
            </a:r>
          </a:p>
        </p:txBody>
      </p:sp>
      <p:sp>
        <p:nvSpPr>
          <p:cNvPr id="2" name="Rechteck 1"/>
          <p:cNvSpPr/>
          <p:nvPr/>
        </p:nvSpPr>
        <p:spPr>
          <a:xfrm>
            <a:off x="631107" y="1257300"/>
            <a:ext cx="7772400" cy="461665"/>
          </a:xfrm>
          <a:prstGeom prst="rect">
            <a:avLst/>
          </a:prstGeom>
        </p:spPr>
        <p:txBody>
          <a:bodyPr wrap="square">
            <a:spAutoFit/>
          </a:bodyPr>
          <a:lstStyle/>
          <a:p>
            <a:pPr>
              <a:spcAft>
                <a:spcPts val="0"/>
              </a:spcAft>
            </a:pPr>
            <a:r>
              <a:rPr lang="de-DE" sz="2400" dirty="0">
                <a:ea typeface="Times New Roman" panose="02020603050405020304" pitchFamily="18" charset="0"/>
                <a:cs typeface="Times New Roman" panose="02020603050405020304" pitchFamily="18" charset="0"/>
              </a:rPr>
              <a:t>21.2.1  Identifikation von Risiken - III</a:t>
            </a:r>
          </a:p>
        </p:txBody>
      </p:sp>
      <p:sp>
        <p:nvSpPr>
          <p:cNvPr id="13" name="Rectangle 6"/>
          <p:cNvSpPr>
            <a:spLocks noChangeArrowheads="1"/>
          </p:cNvSpPr>
          <p:nvPr/>
        </p:nvSpPr>
        <p:spPr bwMode="auto">
          <a:xfrm>
            <a:off x="0" y="647700"/>
            <a:ext cx="106934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de-DE" altLang="en-US" sz="1000" b="0" i="0" u="none" strike="noStrike" kern="1200" cap="none" spc="0" normalizeH="0" baseline="0" noProof="0">
                <a:ln>
                  <a:noFill/>
                </a:ln>
                <a:solidFill>
                  <a:srgbClr val="333333"/>
                </a:solidFill>
                <a:effectLst/>
                <a:uLnTx/>
                <a:uFillTx/>
                <a:latin typeface="Calibri" panose="020F0502020204030204" pitchFamily="34" charset="0"/>
                <a:ea typeface="Times New Roman" panose="02020603050405020304" pitchFamily="18" charset="0"/>
                <a:cs typeface="Arial" panose="020B0604020202020204" pitchFamily="34" charset="0"/>
              </a:rPr>
              <a:t> </a:t>
            </a:r>
            <a:r>
              <a:rPr kumimoji="0" lang="de-DE" altLang="en-US" sz="1000" b="0" i="0" u="none" strike="noStrike" kern="1200" cap="none" spc="0" normalizeH="0" baseline="0" noProof="0">
                <a:ln>
                  <a:noFill/>
                </a:ln>
                <a:solidFill>
                  <a:srgbClr val="333333"/>
                </a:solidFill>
                <a:effectLst/>
                <a:uLnTx/>
                <a:uFillTx/>
                <a:latin typeface="Arial" panose="020B0604020202020204" pitchFamily="34" charset="0"/>
                <a:ea typeface="Times New Roman" panose="02020603050405020304" pitchFamily="18" charset="0"/>
                <a:cs typeface="Arial" panose="020B0604020202020204" pitchFamily="34" charset="0"/>
              </a:rPr>
              <a:t>.</a:t>
            </a:r>
            <a:endParaRPr kumimoji="0" lang="en-GB" altLang="en-US" sz="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de-DE" altLang="en-US" sz="1000" b="0" i="0" u="none" strike="noStrike" kern="1200" cap="none" spc="0" normalizeH="0" baseline="0" noProof="0">
                <a:ln>
                  <a:noFill/>
                </a:ln>
                <a:solidFill>
                  <a:srgbClr val="333333"/>
                </a:solidFill>
                <a:effectLst/>
                <a:uLnTx/>
                <a:uFillTx/>
                <a:latin typeface="Calibri" panose="020F0502020204030204" pitchFamily="34" charset="0"/>
                <a:ea typeface="Times New Roman" panose="02020603050405020304" pitchFamily="18" charset="0"/>
                <a:cs typeface="Arial" panose="020B0604020202020204" pitchFamily="34" charset="0"/>
              </a:rPr>
              <a:t> </a:t>
            </a:r>
            <a:endParaRPr kumimoji="0" lang="de-DE"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 name="object 4657"/>
          <p:cNvSpPr/>
          <p:nvPr/>
        </p:nvSpPr>
        <p:spPr>
          <a:xfrm>
            <a:off x="679336" y="6155944"/>
            <a:ext cx="9296908" cy="12700"/>
          </a:xfrm>
          <a:custGeom>
            <a:avLst/>
            <a:gdLst/>
            <a:ahLst/>
            <a:cxnLst/>
            <a:rect l="l" t="t" r="r" b="b"/>
            <a:pathLst>
              <a:path w="9296908" h="12700">
                <a:moveTo>
                  <a:pt x="9290558" y="6350"/>
                </a:moveTo>
                <a:lnTo>
                  <a:pt x="6350" y="6350"/>
                </a:lnTo>
              </a:path>
            </a:pathLst>
          </a:custGeom>
          <a:ln w="12700">
            <a:solidFill>
              <a:srgbClr val="000000"/>
            </a:solidFill>
          </a:ln>
        </p:spPr>
        <p:txBody>
          <a:bodyPr wrap="square" lIns="0" tIns="0" rIns="0" bIns="0" rtlCol="0">
            <a:noAutofit/>
          </a:bodyPr>
          <a:lstStyle/>
          <a:p>
            <a:endParaRPr/>
          </a:p>
        </p:txBody>
      </p:sp>
      <p:pic>
        <p:nvPicPr>
          <p:cNvPr id="3" name="Grafik 2"/>
          <p:cNvPicPr>
            <a:picLocks noChangeAspect="1"/>
          </p:cNvPicPr>
          <p:nvPr/>
        </p:nvPicPr>
        <p:blipFill>
          <a:blip r:embed="rId4"/>
          <a:stretch>
            <a:fillRect/>
          </a:stretch>
        </p:blipFill>
        <p:spPr>
          <a:xfrm>
            <a:off x="1508935" y="1587930"/>
            <a:ext cx="7675529" cy="4554107"/>
          </a:xfrm>
          <a:prstGeom prst="rect">
            <a:avLst/>
          </a:prstGeom>
        </p:spPr>
      </p:pic>
    </p:spTree>
    <p:extLst>
      <p:ext uri="{BB962C8B-B14F-4D97-AF65-F5344CB8AC3E}">
        <p14:creationId xmlns:p14="http://schemas.microsoft.com/office/powerpoint/2010/main" val="173274941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700" y="503237"/>
            <a:ext cx="10102904" cy="6858000"/>
          </a:xfrm>
          <a:prstGeom prst="rect">
            <a:avLst/>
          </a:prstGeom>
        </p:spPr>
      </p:pic>
      <p:sp>
        <p:nvSpPr>
          <p:cNvPr id="7" name="object 7"/>
          <p:cNvSpPr/>
          <p:nvPr/>
        </p:nvSpPr>
        <p:spPr>
          <a:xfrm>
            <a:off x="679336" y="6155944"/>
            <a:ext cx="9296908" cy="12700"/>
          </a:xfrm>
          <a:custGeom>
            <a:avLst/>
            <a:gdLst/>
            <a:ahLst/>
            <a:cxnLst/>
            <a:rect l="l" t="t" r="r" b="b"/>
            <a:pathLst>
              <a:path w="9296908" h="12700">
                <a:moveTo>
                  <a:pt x="9290558" y="6350"/>
                </a:moveTo>
                <a:lnTo>
                  <a:pt x="6350" y="6350"/>
                </a:lnTo>
              </a:path>
            </a:pathLst>
          </a:custGeom>
          <a:ln w="12700">
            <a:solidFill>
              <a:srgbClr val="000000"/>
            </a:solid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11"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5" name="object 9"/>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text 1"/>
          <p:cNvSpPr txBox="1"/>
          <p:nvPr/>
        </p:nvSpPr>
        <p:spPr>
          <a:xfrm>
            <a:off x="757308" y="747800"/>
            <a:ext cx="6486648" cy="430887"/>
          </a:xfrm>
          <a:prstGeom prst="rect">
            <a:avLst/>
          </a:prstGeom>
        </p:spPr>
        <p:txBody>
          <a:bodyPr vert="horz"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800" b="0" i="0" u="none" strike="noStrike" kern="1200" cap="none" spc="0" normalizeH="0" baseline="0" noProof="0" dirty="0" err="1">
                <a:ln>
                  <a:noFill/>
                </a:ln>
                <a:solidFill>
                  <a:prstClr val="white"/>
                </a:solidFill>
                <a:effectLst/>
                <a:uLnTx/>
                <a:uFillTx/>
                <a:latin typeface="Calibri"/>
                <a:ea typeface="Times New Roman" panose="02020603050405020304" pitchFamily="18" charset="0"/>
                <a:cs typeface="Times New Roman" panose="02020603050405020304" pitchFamily="18" charset="0"/>
              </a:rPr>
              <a:t>CompTIA</a:t>
            </a:r>
            <a:r>
              <a:rPr kumimoji="0" lang="de-DE" sz="2800" b="0" i="0" u="none" strike="noStrike" kern="1200" cap="none" spc="0" normalizeH="0" baseline="0" noProof="0" dirty="0">
                <a:ln>
                  <a:noFill/>
                </a:ln>
                <a:solidFill>
                  <a:prstClr val="white"/>
                </a:solidFill>
                <a:effectLst/>
                <a:uLnTx/>
                <a:uFillTx/>
                <a:latin typeface="Calibri"/>
                <a:ea typeface="Times New Roman" panose="02020603050405020304" pitchFamily="18" charset="0"/>
                <a:cs typeface="Times New Roman" panose="02020603050405020304" pitchFamily="18" charset="0"/>
              </a:rPr>
              <a:t>©  Security + Prüfungsvorbereitung</a:t>
            </a:r>
          </a:p>
        </p:txBody>
      </p:sp>
      <p:sp>
        <p:nvSpPr>
          <p:cNvPr id="2" name="Rechteck 1"/>
          <p:cNvSpPr/>
          <p:nvPr/>
        </p:nvSpPr>
        <p:spPr>
          <a:xfrm>
            <a:off x="631107" y="1257300"/>
            <a:ext cx="7772400" cy="461665"/>
          </a:xfrm>
          <a:prstGeom prst="rect">
            <a:avLst/>
          </a:prstGeom>
        </p:spPr>
        <p:txBody>
          <a:bodyPr wrap="square">
            <a:spAutoFit/>
          </a:bodyPr>
          <a:lstStyle/>
          <a:p>
            <a:pPr>
              <a:spcAft>
                <a:spcPts val="0"/>
              </a:spcAft>
            </a:pPr>
            <a:r>
              <a:rPr lang="de-DE" sz="2400" dirty="0">
                <a:ea typeface="Times New Roman" panose="02020603050405020304" pitchFamily="18" charset="0"/>
                <a:cs typeface="Times New Roman" panose="02020603050405020304" pitchFamily="18" charset="0"/>
              </a:rPr>
              <a:t>21.2.1  Identifikation von Risiken - IV</a:t>
            </a:r>
          </a:p>
        </p:txBody>
      </p:sp>
      <p:sp>
        <p:nvSpPr>
          <p:cNvPr id="13" name="Rectangle 6"/>
          <p:cNvSpPr>
            <a:spLocks noChangeArrowheads="1"/>
          </p:cNvSpPr>
          <p:nvPr/>
        </p:nvSpPr>
        <p:spPr bwMode="auto">
          <a:xfrm>
            <a:off x="0" y="647700"/>
            <a:ext cx="106934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de-DE" altLang="en-US" sz="1000" b="0" i="0" u="none" strike="noStrike" kern="1200" cap="none" spc="0" normalizeH="0" baseline="0" noProof="0">
                <a:ln>
                  <a:noFill/>
                </a:ln>
                <a:solidFill>
                  <a:srgbClr val="333333"/>
                </a:solidFill>
                <a:effectLst/>
                <a:uLnTx/>
                <a:uFillTx/>
                <a:latin typeface="Calibri" panose="020F0502020204030204" pitchFamily="34" charset="0"/>
                <a:ea typeface="Times New Roman" panose="02020603050405020304" pitchFamily="18" charset="0"/>
                <a:cs typeface="Arial" panose="020B0604020202020204" pitchFamily="34" charset="0"/>
              </a:rPr>
              <a:t> </a:t>
            </a:r>
            <a:r>
              <a:rPr kumimoji="0" lang="de-DE" altLang="en-US" sz="1000" b="0" i="0" u="none" strike="noStrike" kern="1200" cap="none" spc="0" normalizeH="0" baseline="0" noProof="0">
                <a:ln>
                  <a:noFill/>
                </a:ln>
                <a:solidFill>
                  <a:srgbClr val="333333"/>
                </a:solidFill>
                <a:effectLst/>
                <a:uLnTx/>
                <a:uFillTx/>
                <a:latin typeface="Arial" panose="020B0604020202020204" pitchFamily="34" charset="0"/>
                <a:ea typeface="Times New Roman" panose="02020603050405020304" pitchFamily="18" charset="0"/>
                <a:cs typeface="Arial" panose="020B0604020202020204" pitchFamily="34" charset="0"/>
              </a:rPr>
              <a:t>.</a:t>
            </a:r>
            <a:endParaRPr kumimoji="0" lang="en-GB" altLang="en-US" sz="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de-DE" altLang="en-US" sz="1000" b="0" i="0" u="none" strike="noStrike" kern="1200" cap="none" spc="0" normalizeH="0" baseline="0" noProof="0">
                <a:ln>
                  <a:noFill/>
                </a:ln>
                <a:solidFill>
                  <a:srgbClr val="333333"/>
                </a:solidFill>
                <a:effectLst/>
                <a:uLnTx/>
                <a:uFillTx/>
                <a:latin typeface="Calibri" panose="020F0502020204030204" pitchFamily="34" charset="0"/>
                <a:ea typeface="Times New Roman" panose="02020603050405020304" pitchFamily="18" charset="0"/>
                <a:cs typeface="Arial" panose="020B0604020202020204" pitchFamily="34" charset="0"/>
              </a:rPr>
              <a:t> </a:t>
            </a:r>
            <a:endParaRPr kumimoji="0" lang="de-DE"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 name="object 4657"/>
          <p:cNvSpPr/>
          <p:nvPr/>
        </p:nvSpPr>
        <p:spPr>
          <a:xfrm>
            <a:off x="679336" y="6155944"/>
            <a:ext cx="9296908" cy="12700"/>
          </a:xfrm>
          <a:custGeom>
            <a:avLst/>
            <a:gdLst/>
            <a:ahLst/>
            <a:cxnLst/>
            <a:rect l="l" t="t" r="r" b="b"/>
            <a:pathLst>
              <a:path w="9296908" h="12700">
                <a:moveTo>
                  <a:pt x="9290558" y="6350"/>
                </a:moveTo>
                <a:lnTo>
                  <a:pt x="6350" y="6350"/>
                </a:lnTo>
              </a:path>
            </a:pathLst>
          </a:custGeom>
          <a:ln w="12700">
            <a:solidFill>
              <a:srgbClr val="000000"/>
            </a:solidFill>
          </a:ln>
        </p:spPr>
        <p:txBody>
          <a:bodyPr wrap="square" lIns="0" tIns="0" rIns="0" bIns="0" rtlCol="0">
            <a:noAutofit/>
          </a:bodyPr>
          <a:lstStyle/>
          <a:p>
            <a:endParaRPr/>
          </a:p>
        </p:txBody>
      </p:sp>
      <p:pic>
        <p:nvPicPr>
          <p:cNvPr id="4" name="Grafik 3"/>
          <p:cNvPicPr>
            <a:picLocks noChangeAspect="1"/>
          </p:cNvPicPr>
          <p:nvPr/>
        </p:nvPicPr>
        <p:blipFill>
          <a:blip r:embed="rId4"/>
          <a:stretch>
            <a:fillRect/>
          </a:stretch>
        </p:blipFill>
        <p:spPr>
          <a:xfrm>
            <a:off x="1401929" y="1612636"/>
            <a:ext cx="7602371" cy="4413887"/>
          </a:xfrm>
          <a:prstGeom prst="rect">
            <a:avLst/>
          </a:prstGeom>
        </p:spPr>
      </p:pic>
    </p:spTree>
    <p:extLst>
      <p:ext uri="{BB962C8B-B14F-4D97-AF65-F5344CB8AC3E}">
        <p14:creationId xmlns:p14="http://schemas.microsoft.com/office/powerpoint/2010/main" val="42057503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700" y="503237"/>
            <a:ext cx="10102904" cy="6858000"/>
          </a:xfrm>
          <a:prstGeom prst="rect">
            <a:avLst/>
          </a:prstGeom>
        </p:spPr>
      </p:pic>
      <p:sp>
        <p:nvSpPr>
          <p:cNvPr id="7" name="object 7"/>
          <p:cNvSpPr/>
          <p:nvPr/>
        </p:nvSpPr>
        <p:spPr>
          <a:xfrm>
            <a:off x="679336" y="6155944"/>
            <a:ext cx="9296908" cy="12700"/>
          </a:xfrm>
          <a:custGeom>
            <a:avLst/>
            <a:gdLst/>
            <a:ahLst/>
            <a:cxnLst/>
            <a:rect l="l" t="t" r="r" b="b"/>
            <a:pathLst>
              <a:path w="9296908" h="12700">
                <a:moveTo>
                  <a:pt x="9290558" y="6350"/>
                </a:moveTo>
                <a:lnTo>
                  <a:pt x="6350" y="6350"/>
                </a:lnTo>
              </a:path>
            </a:pathLst>
          </a:custGeom>
          <a:ln w="12700">
            <a:solidFill>
              <a:srgbClr val="000000"/>
            </a:solid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11"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5" name="object 9"/>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text 1"/>
          <p:cNvSpPr txBox="1"/>
          <p:nvPr/>
        </p:nvSpPr>
        <p:spPr>
          <a:xfrm>
            <a:off x="757308" y="747800"/>
            <a:ext cx="6486648" cy="430887"/>
          </a:xfrm>
          <a:prstGeom prst="rect">
            <a:avLst/>
          </a:prstGeom>
        </p:spPr>
        <p:txBody>
          <a:bodyPr vert="horz"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800" b="0" i="0" u="none" strike="noStrike" kern="1200" cap="none" spc="0" normalizeH="0" baseline="0" noProof="0" dirty="0" err="1">
                <a:ln>
                  <a:noFill/>
                </a:ln>
                <a:solidFill>
                  <a:prstClr val="white"/>
                </a:solidFill>
                <a:effectLst/>
                <a:uLnTx/>
                <a:uFillTx/>
                <a:latin typeface="Calibri"/>
                <a:ea typeface="Times New Roman" panose="02020603050405020304" pitchFamily="18" charset="0"/>
                <a:cs typeface="Times New Roman" panose="02020603050405020304" pitchFamily="18" charset="0"/>
              </a:rPr>
              <a:t>CompTIA</a:t>
            </a:r>
            <a:r>
              <a:rPr kumimoji="0" lang="de-DE" sz="2800" b="0" i="0" u="none" strike="noStrike" kern="1200" cap="none" spc="0" normalizeH="0" baseline="0" noProof="0" dirty="0">
                <a:ln>
                  <a:noFill/>
                </a:ln>
                <a:solidFill>
                  <a:prstClr val="white"/>
                </a:solidFill>
                <a:effectLst/>
                <a:uLnTx/>
                <a:uFillTx/>
                <a:latin typeface="Calibri"/>
                <a:ea typeface="Times New Roman" panose="02020603050405020304" pitchFamily="18" charset="0"/>
                <a:cs typeface="Times New Roman" panose="02020603050405020304" pitchFamily="18" charset="0"/>
              </a:rPr>
              <a:t>©  Security + Prüfungsvorbereitung</a:t>
            </a:r>
          </a:p>
        </p:txBody>
      </p:sp>
      <p:sp>
        <p:nvSpPr>
          <p:cNvPr id="2" name="Rechteck 1"/>
          <p:cNvSpPr/>
          <p:nvPr/>
        </p:nvSpPr>
        <p:spPr>
          <a:xfrm>
            <a:off x="631106" y="1257300"/>
            <a:ext cx="9135193" cy="461665"/>
          </a:xfrm>
          <a:prstGeom prst="rect">
            <a:avLst/>
          </a:prstGeom>
        </p:spPr>
        <p:txBody>
          <a:bodyPr wrap="square">
            <a:spAutoFit/>
          </a:bodyPr>
          <a:lstStyle/>
          <a:p>
            <a:pPr>
              <a:spcAft>
                <a:spcPts val="0"/>
              </a:spcAft>
            </a:pPr>
            <a:r>
              <a:rPr lang="de-DE" sz="2400" dirty="0">
                <a:ea typeface="Times New Roman" panose="02020603050405020304" pitchFamily="18" charset="0"/>
                <a:cs typeface="Times New Roman" panose="02020603050405020304" pitchFamily="18" charset="0"/>
              </a:rPr>
              <a:t>21.2.2 Analysis &amp; Bewertung der Risiken – Werkzeuge I Risikoportfolio</a:t>
            </a:r>
          </a:p>
        </p:txBody>
      </p:sp>
      <p:sp>
        <p:nvSpPr>
          <p:cNvPr id="13" name="Rectangle 6"/>
          <p:cNvSpPr>
            <a:spLocks noChangeArrowheads="1"/>
          </p:cNvSpPr>
          <p:nvPr/>
        </p:nvSpPr>
        <p:spPr bwMode="auto">
          <a:xfrm>
            <a:off x="0" y="647700"/>
            <a:ext cx="106934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de-DE" altLang="en-US" sz="1000" b="0" i="0" u="none" strike="noStrike" kern="1200" cap="none" spc="0" normalizeH="0" baseline="0" noProof="0">
                <a:ln>
                  <a:noFill/>
                </a:ln>
                <a:solidFill>
                  <a:srgbClr val="333333"/>
                </a:solidFill>
                <a:effectLst/>
                <a:uLnTx/>
                <a:uFillTx/>
                <a:latin typeface="Calibri" panose="020F0502020204030204" pitchFamily="34" charset="0"/>
                <a:ea typeface="Times New Roman" panose="02020603050405020304" pitchFamily="18" charset="0"/>
                <a:cs typeface="Arial" panose="020B0604020202020204" pitchFamily="34" charset="0"/>
              </a:rPr>
              <a:t> </a:t>
            </a:r>
            <a:r>
              <a:rPr kumimoji="0" lang="de-DE" altLang="en-US" sz="1000" b="0" i="0" u="none" strike="noStrike" kern="1200" cap="none" spc="0" normalizeH="0" baseline="0" noProof="0">
                <a:ln>
                  <a:noFill/>
                </a:ln>
                <a:solidFill>
                  <a:srgbClr val="333333"/>
                </a:solidFill>
                <a:effectLst/>
                <a:uLnTx/>
                <a:uFillTx/>
                <a:latin typeface="Arial" panose="020B0604020202020204" pitchFamily="34" charset="0"/>
                <a:ea typeface="Times New Roman" panose="02020603050405020304" pitchFamily="18" charset="0"/>
                <a:cs typeface="Arial" panose="020B0604020202020204" pitchFamily="34" charset="0"/>
              </a:rPr>
              <a:t>.</a:t>
            </a:r>
            <a:endParaRPr kumimoji="0" lang="en-GB" altLang="en-US" sz="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de-DE" altLang="en-US" sz="1000" b="0" i="0" u="none" strike="noStrike" kern="1200" cap="none" spc="0" normalizeH="0" baseline="0" noProof="0">
                <a:ln>
                  <a:noFill/>
                </a:ln>
                <a:solidFill>
                  <a:srgbClr val="333333"/>
                </a:solidFill>
                <a:effectLst/>
                <a:uLnTx/>
                <a:uFillTx/>
                <a:latin typeface="Calibri" panose="020F0502020204030204" pitchFamily="34" charset="0"/>
                <a:ea typeface="Times New Roman" panose="02020603050405020304" pitchFamily="18" charset="0"/>
                <a:cs typeface="Arial" panose="020B0604020202020204" pitchFamily="34" charset="0"/>
              </a:rPr>
              <a:t> </a:t>
            </a:r>
            <a:endParaRPr kumimoji="0" lang="de-DE"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 name="object 4657"/>
          <p:cNvSpPr/>
          <p:nvPr/>
        </p:nvSpPr>
        <p:spPr>
          <a:xfrm>
            <a:off x="679336" y="6155944"/>
            <a:ext cx="9296908" cy="12700"/>
          </a:xfrm>
          <a:custGeom>
            <a:avLst/>
            <a:gdLst/>
            <a:ahLst/>
            <a:cxnLst/>
            <a:rect l="l" t="t" r="r" b="b"/>
            <a:pathLst>
              <a:path w="9296908" h="12700">
                <a:moveTo>
                  <a:pt x="9290558" y="6350"/>
                </a:moveTo>
                <a:lnTo>
                  <a:pt x="6350" y="6350"/>
                </a:lnTo>
              </a:path>
            </a:pathLst>
          </a:custGeom>
          <a:ln w="12700">
            <a:solidFill>
              <a:srgbClr val="000000"/>
            </a:solidFill>
          </a:ln>
        </p:spPr>
        <p:txBody>
          <a:bodyPr wrap="square" lIns="0" tIns="0" rIns="0" bIns="0" rtlCol="0">
            <a:noAutofit/>
          </a:bodyPr>
          <a:lstStyle/>
          <a:p>
            <a:endParaRPr/>
          </a:p>
        </p:txBody>
      </p:sp>
      <p:pic>
        <p:nvPicPr>
          <p:cNvPr id="4" name="Grafik 3"/>
          <p:cNvPicPr>
            <a:picLocks noChangeAspect="1"/>
          </p:cNvPicPr>
          <p:nvPr/>
        </p:nvPicPr>
        <p:blipFill>
          <a:blip r:embed="rId4"/>
          <a:stretch>
            <a:fillRect/>
          </a:stretch>
        </p:blipFill>
        <p:spPr>
          <a:xfrm>
            <a:off x="1460499" y="1655720"/>
            <a:ext cx="8074515" cy="4413363"/>
          </a:xfrm>
          <a:prstGeom prst="rect">
            <a:avLst/>
          </a:prstGeom>
        </p:spPr>
      </p:pic>
    </p:spTree>
    <p:extLst>
      <p:ext uri="{BB962C8B-B14F-4D97-AF65-F5344CB8AC3E}">
        <p14:creationId xmlns:p14="http://schemas.microsoft.com/office/powerpoint/2010/main" val="19310990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2"/>
            </a:pPr>
            <a:r>
              <a:rPr lang="de-DE" sz="2000" b="1"/>
              <a:t>Malware</a:t>
            </a:r>
          </a:p>
          <a:p>
            <a:pPr marL="457200" indent="-457200">
              <a:buFont typeface="+mj-lt"/>
              <a:buAutoNum type="arabicPeriod" startAt="2"/>
            </a:pPr>
            <a:endParaRPr lang="de-DE" sz="2000" b="1"/>
          </a:p>
          <a:p>
            <a:pPr marL="457200" indent="-457200">
              <a:buFont typeface="+mj-lt"/>
              <a:buAutoNum type="arabicPeriod" startAt="2"/>
            </a:pPr>
            <a:endParaRPr lang="de-DE" sz="2000" b="1"/>
          </a:p>
          <a:p>
            <a:pPr marL="457200" indent="-457200">
              <a:buFont typeface="+mj-lt"/>
              <a:buAutoNum type="arabicPeriod" startAt="2"/>
            </a:pPr>
            <a:endParaRPr lang="de-DE" sz="2000" b="1"/>
          </a:p>
          <a:p>
            <a:pPr marL="457200" indent="-457200">
              <a:buFont typeface="+mj-lt"/>
              <a:buAutoNum type="arabicPeriod" startAt="2"/>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2" name="Rechteck 1">
            <a:extLst>
              <a:ext uri="{FF2B5EF4-FFF2-40B4-BE49-F238E27FC236}">
                <a16:creationId xmlns:a16="http://schemas.microsoft.com/office/drawing/2014/main" id="{41A48230-73D2-41B5-BF56-00DCEA7F8628}"/>
              </a:ext>
            </a:extLst>
          </p:cNvPr>
          <p:cNvSpPr/>
          <p:nvPr/>
        </p:nvSpPr>
        <p:spPr>
          <a:xfrm>
            <a:off x="1308100" y="2656387"/>
            <a:ext cx="7741920" cy="3682547"/>
          </a:xfrm>
          <a:prstGeom prst="rect">
            <a:avLst/>
          </a:prstGeom>
        </p:spPr>
        <p:txBody>
          <a:bodyPr wrap="square">
            <a:spAutoFit/>
          </a:bodyPr>
          <a:lstStyle/>
          <a:p>
            <a:pPr marL="742950" marR="287655" lvl="1" indent="-285750">
              <a:lnSpc>
                <a:spcPct val="95000"/>
              </a:lnSpc>
              <a:spcBef>
                <a:spcPts val="45"/>
              </a:spcBef>
              <a:spcAft>
                <a:spcPts val="0"/>
              </a:spcAft>
              <a:buSzPts val="1200"/>
              <a:buFont typeface="Courier New" panose="02070309020205020404" pitchFamily="49" charset="0"/>
              <a:buChar char="o"/>
              <a:tabLst>
                <a:tab pos="751205" algn="l"/>
              </a:tabLst>
            </a:pPr>
            <a:r>
              <a:rPr lang="de-DE" spc="-5">
                <a:latin typeface="+mj-lt"/>
                <a:ea typeface="Courier New" panose="02070309020205020404" pitchFamily="49" charset="0"/>
                <a:cs typeface="Times New Roman" panose="02020603050405020304" pitchFamily="18" charset="0"/>
              </a:rPr>
              <a:t>Software,</a:t>
            </a:r>
            <a:r>
              <a:rPr lang="de-DE" spc="-30">
                <a:latin typeface="+mj-lt"/>
                <a:ea typeface="Courier New" panose="02070309020205020404" pitchFamily="49" charset="0"/>
                <a:cs typeface="Times New Roman" panose="02020603050405020304" pitchFamily="18" charset="0"/>
              </a:rPr>
              <a:t> </a:t>
            </a:r>
            <a:r>
              <a:rPr lang="de-DE">
                <a:latin typeface="+mj-lt"/>
                <a:ea typeface="Courier New" panose="02070309020205020404" pitchFamily="49" charset="0"/>
                <a:cs typeface="Times New Roman" panose="02020603050405020304" pitchFamily="18" charset="0"/>
              </a:rPr>
              <a:t>die</a:t>
            </a:r>
            <a:r>
              <a:rPr lang="de-DE" spc="-25">
                <a:latin typeface="+mj-lt"/>
                <a:ea typeface="Courier New" panose="02070309020205020404" pitchFamily="49" charset="0"/>
                <a:cs typeface="Times New Roman" panose="02020603050405020304" pitchFamily="18" charset="0"/>
              </a:rPr>
              <a:t> </a:t>
            </a:r>
            <a:r>
              <a:rPr lang="de-DE" spc="-5">
                <a:latin typeface="+mj-lt"/>
                <a:ea typeface="Courier New" panose="02070309020205020404" pitchFamily="49" charset="0"/>
                <a:cs typeface="Times New Roman" panose="02020603050405020304" pitchFamily="18" charset="0"/>
              </a:rPr>
              <a:t>entwickelt</a:t>
            </a:r>
            <a:r>
              <a:rPr lang="de-DE" spc="-15">
                <a:latin typeface="+mj-lt"/>
                <a:ea typeface="Courier New" panose="02070309020205020404" pitchFamily="49" charset="0"/>
                <a:cs typeface="Times New Roman" panose="02020603050405020304" pitchFamily="18" charset="0"/>
              </a:rPr>
              <a:t> </a:t>
            </a:r>
            <a:r>
              <a:rPr lang="de-DE" spc="-5">
                <a:latin typeface="+mj-lt"/>
                <a:ea typeface="Courier New" panose="02070309020205020404" pitchFamily="49" charset="0"/>
                <a:cs typeface="Times New Roman" panose="02020603050405020304" pitchFamily="18" charset="0"/>
              </a:rPr>
              <a:t>wurde,</a:t>
            </a:r>
            <a:r>
              <a:rPr lang="de-DE" spc="-25">
                <a:latin typeface="+mj-lt"/>
                <a:ea typeface="Courier New" panose="02070309020205020404" pitchFamily="49" charset="0"/>
                <a:cs typeface="Times New Roman" panose="02020603050405020304" pitchFamily="18" charset="0"/>
              </a:rPr>
              <a:t> </a:t>
            </a:r>
            <a:r>
              <a:rPr lang="de-DE">
                <a:latin typeface="+mj-lt"/>
                <a:ea typeface="Courier New" panose="02070309020205020404" pitchFamily="49" charset="0"/>
                <a:cs typeface="Times New Roman" panose="02020603050405020304" pitchFamily="18" charset="0"/>
              </a:rPr>
              <a:t>um</a:t>
            </a:r>
            <a:r>
              <a:rPr lang="de-DE" spc="-15">
                <a:latin typeface="+mj-lt"/>
                <a:ea typeface="Courier New" panose="02070309020205020404" pitchFamily="49" charset="0"/>
                <a:cs typeface="Times New Roman" panose="02020603050405020304" pitchFamily="18" charset="0"/>
              </a:rPr>
              <a:t> </a:t>
            </a:r>
            <a:r>
              <a:rPr lang="de-DE" spc="-5">
                <a:latin typeface="+mj-lt"/>
                <a:ea typeface="Courier New" panose="02070309020205020404" pitchFamily="49" charset="0"/>
                <a:cs typeface="Times New Roman" panose="02020603050405020304" pitchFamily="18" charset="0"/>
              </a:rPr>
              <a:t>ein</a:t>
            </a:r>
            <a:r>
              <a:rPr lang="de-DE" spc="-15">
                <a:latin typeface="+mj-lt"/>
                <a:ea typeface="Courier New" panose="02070309020205020404" pitchFamily="49" charset="0"/>
                <a:cs typeface="Times New Roman" panose="02020603050405020304" pitchFamily="18" charset="0"/>
              </a:rPr>
              <a:t> </a:t>
            </a:r>
            <a:r>
              <a:rPr lang="de-DE" spc="-5">
                <a:latin typeface="+mj-lt"/>
                <a:ea typeface="Courier New" panose="02070309020205020404" pitchFamily="49" charset="0"/>
                <a:cs typeface="Times New Roman" panose="02020603050405020304" pitchFamily="18" charset="0"/>
              </a:rPr>
              <a:t>Computersystem</a:t>
            </a:r>
            <a:r>
              <a:rPr lang="de-DE" spc="-10">
                <a:latin typeface="+mj-lt"/>
                <a:ea typeface="Courier New" panose="02070309020205020404" pitchFamily="49" charset="0"/>
                <a:cs typeface="Times New Roman" panose="02020603050405020304" pitchFamily="18" charset="0"/>
              </a:rPr>
              <a:t> </a:t>
            </a:r>
            <a:r>
              <a:rPr lang="de-DE" spc="-5">
                <a:latin typeface="+mj-lt"/>
                <a:ea typeface="Courier New" panose="02070309020205020404" pitchFamily="49" charset="0"/>
                <a:cs typeface="Times New Roman" panose="02020603050405020304" pitchFamily="18" charset="0"/>
              </a:rPr>
              <a:t>zu</a:t>
            </a:r>
            <a:r>
              <a:rPr lang="de-DE" spc="-15">
                <a:latin typeface="+mj-lt"/>
                <a:ea typeface="Courier New" panose="02070309020205020404" pitchFamily="49" charset="0"/>
                <a:cs typeface="Times New Roman" panose="02020603050405020304" pitchFamily="18" charset="0"/>
              </a:rPr>
              <a:t> </a:t>
            </a:r>
            <a:r>
              <a:rPr lang="de-DE" spc="-5">
                <a:latin typeface="+mj-lt"/>
                <a:ea typeface="Courier New" panose="02070309020205020404" pitchFamily="49" charset="0"/>
                <a:cs typeface="Times New Roman" panose="02020603050405020304" pitchFamily="18" charset="0"/>
              </a:rPr>
              <a:t>infiltrieren</a:t>
            </a:r>
            <a:r>
              <a:rPr lang="de-DE" spc="-25">
                <a:latin typeface="+mj-lt"/>
                <a:ea typeface="Courier New" panose="02070309020205020404" pitchFamily="49" charset="0"/>
                <a:cs typeface="Times New Roman" panose="02020603050405020304" pitchFamily="18" charset="0"/>
              </a:rPr>
              <a:t> </a:t>
            </a:r>
            <a:r>
              <a:rPr lang="de-DE" spc="-5">
                <a:latin typeface="+mj-lt"/>
                <a:ea typeface="Courier New" panose="02070309020205020404" pitchFamily="49" charset="0"/>
                <a:cs typeface="Times New Roman" panose="02020603050405020304" pitchFamily="18" charset="0"/>
              </a:rPr>
              <a:t>und</a:t>
            </a:r>
            <a:r>
              <a:rPr lang="de-DE" spc="-10">
                <a:latin typeface="+mj-lt"/>
                <a:ea typeface="Courier New" panose="02070309020205020404" pitchFamily="49" charset="0"/>
                <a:cs typeface="Times New Roman" panose="02020603050405020304" pitchFamily="18" charset="0"/>
              </a:rPr>
              <a:t> </a:t>
            </a:r>
            <a:r>
              <a:rPr lang="de-DE">
                <a:latin typeface="+mj-lt"/>
                <a:ea typeface="Courier New" panose="02070309020205020404" pitchFamily="49" charset="0"/>
                <a:cs typeface="Times New Roman" panose="02020603050405020304" pitchFamily="18" charset="0"/>
              </a:rPr>
              <a:t>es</a:t>
            </a:r>
            <a:r>
              <a:rPr lang="de-DE" spc="245">
                <a:latin typeface="+mj-lt"/>
                <a:ea typeface="Courier New" panose="02070309020205020404" pitchFamily="49" charset="0"/>
                <a:cs typeface="Times New Roman" panose="02020603050405020304" pitchFamily="18" charset="0"/>
              </a:rPr>
              <a:t> (</a:t>
            </a:r>
            <a:r>
              <a:rPr lang="de-DE" spc="-5">
                <a:latin typeface="+mj-lt"/>
                <a:ea typeface="Courier New" panose="02070309020205020404" pitchFamily="49" charset="0"/>
                <a:cs typeface="Times New Roman" panose="02020603050405020304" pitchFamily="18" charset="0"/>
              </a:rPr>
              <a:t>möglicherweise)</a:t>
            </a:r>
            <a:r>
              <a:rPr lang="de-DE" spc="-20">
                <a:latin typeface="+mj-lt"/>
                <a:ea typeface="Courier New" panose="02070309020205020404" pitchFamily="49" charset="0"/>
                <a:cs typeface="Times New Roman" panose="02020603050405020304" pitchFamily="18" charset="0"/>
              </a:rPr>
              <a:t> </a:t>
            </a:r>
            <a:r>
              <a:rPr lang="de-DE" spc="-5">
                <a:latin typeface="+mj-lt"/>
                <a:ea typeface="Courier New" panose="02070309020205020404" pitchFamily="49" charset="0"/>
                <a:cs typeface="Times New Roman" panose="02020603050405020304" pitchFamily="18" charset="0"/>
              </a:rPr>
              <a:t>ohne</a:t>
            </a:r>
            <a:r>
              <a:rPr lang="de-DE" spc="-20">
                <a:latin typeface="+mj-lt"/>
                <a:ea typeface="Courier New" panose="02070309020205020404" pitchFamily="49" charset="0"/>
                <a:cs typeface="Times New Roman" panose="02020603050405020304" pitchFamily="18" charset="0"/>
              </a:rPr>
              <a:t> </a:t>
            </a:r>
            <a:r>
              <a:rPr lang="de-DE" spc="-5">
                <a:latin typeface="+mj-lt"/>
                <a:ea typeface="Courier New" panose="02070309020205020404" pitchFamily="49" charset="0"/>
                <a:cs typeface="Times New Roman" panose="02020603050405020304" pitchFamily="18" charset="0"/>
              </a:rPr>
              <a:t>das</a:t>
            </a:r>
            <a:r>
              <a:rPr lang="de-DE" spc="-15">
                <a:latin typeface="+mj-lt"/>
                <a:ea typeface="Courier New" panose="02070309020205020404" pitchFamily="49" charset="0"/>
                <a:cs typeface="Times New Roman" panose="02020603050405020304" pitchFamily="18" charset="0"/>
              </a:rPr>
              <a:t> </a:t>
            </a:r>
            <a:r>
              <a:rPr lang="de-DE" spc="-5">
                <a:latin typeface="+mj-lt"/>
                <a:ea typeface="Courier New" panose="02070309020205020404" pitchFamily="49" charset="0"/>
                <a:cs typeface="Times New Roman" panose="02020603050405020304" pitchFamily="18" charset="0"/>
              </a:rPr>
              <a:t>Wissen</a:t>
            </a:r>
            <a:r>
              <a:rPr lang="de-DE" spc="5">
                <a:latin typeface="+mj-lt"/>
                <a:ea typeface="Courier New" panose="02070309020205020404" pitchFamily="49" charset="0"/>
                <a:cs typeface="Times New Roman" panose="02020603050405020304" pitchFamily="18" charset="0"/>
              </a:rPr>
              <a:t> </a:t>
            </a:r>
            <a:r>
              <a:rPr lang="de-DE" spc="-5">
                <a:latin typeface="+mj-lt"/>
                <a:ea typeface="Courier New" panose="02070309020205020404" pitchFamily="49" charset="0"/>
                <a:cs typeface="Times New Roman" panose="02020603050405020304" pitchFamily="18" charset="0"/>
              </a:rPr>
              <a:t>oder</a:t>
            </a:r>
            <a:r>
              <a:rPr lang="de-DE" spc="-15">
                <a:latin typeface="+mj-lt"/>
                <a:ea typeface="Courier New" panose="02070309020205020404" pitchFamily="49" charset="0"/>
                <a:cs typeface="Times New Roman" panose="02020603050405020304" pitchFamily="18" charset="0"/>
              </a:rPr>
              <a:t> </a:t>
            </a:r>
            <a:r>
              <a:rPr lang="de-DE">
                <a:latin typeface="+mj-lt"/>
                <a:ea typeface="Courier New" panose="02070309020205020404" pitchFamily="49" charset="0"/>
                <a:cs typeface="Times New Roman" panose="02020603050405020304" pitchFamily="18" charset="0"/>
              </a:rPr>
              <a:t>die</a:t>
            </a:r>
            <a:r>
              <a:rPr lang="de-DE" spc="-20">
                <a:latin typeface="+mj-lt"/>
                <a:ea typeface="Courier New" panose="02070309020205020404" pitchFamily="49" charset="0"/>
                <a:cs typeface="Times New Roman" panose="02020603050405020304" pitchFamily="18" charset="0"/>
              </a:rPr>
              <a:t> </a:t>
            </a:r>
            <a:r>
              <a:rPr lang="de-DE" spc="-5">
                <a:latin typeface="+mj-lt"/>
                <a:ea typeface="Courier New" panose="02070309020205020404" pitchFamily="49" charset="0"/>
                <a:cs typeface="Times New Roman" panose="02020603050405020304" pitchFamily="18" charset="0"/>
              </a:rPr>
              <a:t>Zustimmung</a:t>
            </a:r>
            <a:r>
              <a:rPr lang="de-DE" spc="-25">
                <a:latin typeface="+mj-lt"/>
                <a:ea typeface="Courier New" panose="02070309020205020404" pitchFamily="49" charset="0"/>
                <a:cs typeface="Times New Roman" panose="02020603050405020304" pitchFamily="18" charset="0"/>
              </a:rPr>
              <a:t> </a:t>
            </a:r>
            <a:r>
              <a:rPr lang="de-DE">
                <a:latin typeface="+mj-lt"/>
                <a:ea typeface="Courier New" panose="02070309020205020404" pitchFamily="49" charset="0"/>
                <a:cs typeface="Times New Roman" panose="02020603050405020304" pitchFamily="18" charset="0"/>
              </a:rPr>
              <a:t>des</a:t>
            </a:r>
            <a:r>
              <a:rPr lang="de-DE" spc="-10">
                <a:latin typeface="+mj-lt"/>
                <a:ea typeface="Courier New" panose="02070309020205020404" pitchFamily="49" charset="0"/>
                <a:cs typeface="Times New Roman" panose="02020603050405020304" pitchFamily="18" charset="0"/>
              </a:rPr>
              <a:t> </a:t>
            </a:r>
            <a:r>
              <a:rPr lang="de-DE" spc="-5">
                <a:latin typeface="+mj-lt"/>
                <a:ea typeface="Courier New" panose="02070309020205020404" pitchFamily="49" charset="0"/>
                <a:cs typeface="Times New Roman" panose="02020603050405020304" pitchFamily="18" charset="0"/>
              </a:rPr>
              <a:t>Benutzers</a:t>
            </a:r>
            <a:r>
              <a:rPr lang="de-DE" spc="-20">
                <a:latin typeface="+mj-lt"/>
                <a:ea typeface="Courier New" panose="02070309020205020404" pitchFamily="49" charset="0"/>
                <a:cs typeface="Times New Roman" panose="02020603050405020304" pitchFamily="18" charset="0"/>
              </a:rPr>
              <a:t> </a:t>
            </a:r>
            <a:r>
              <a:rPr lang="de-DE" spc="-5">
                <a:latin typeface="+mj-lt"/>
                <a:ea typeface="Courier New" panose="02070309020205020404" pitchFamily="49" charset="0"/>
                <a:cs typeface="Times New Roman" panose="02020603050405020304" pitchFamily="18" charset="0"/>
              </a:rPr>
              <a:t>zu</a:t>
            </a:r>
            <a:r>
              <a:rPr lang="de-DE" spc="265">
                <a:latin typeface="+mj-lt"/>
                <a:ea typeface="Courier New" panose="02070309020205020404" pitchFamily="49" charset="0"/>
                <a:cs typeface="Times New Roman" panose="02020603050405020304" pitchFamily="18" charset="0"/>
              </a:rPr>
              <a:t> </a:t>
            </a:r>
            <a:r>
              <a:rPr lang="de-DE" spc="-5">
                <a:latin typeface="+mj-lt"/>
                <a:ea typeface="Courier New" panose="02070309020205020404" pitchFamily="49" charset="0"/>
                <a:cs typeface="Times New Roman" panose="02020603050405020304" pitchFamily="18" charset="0"/>
              </a:rPr>
              <a:t>beschädigen</a:t>
            </a:r>
            <a:endParaRPr lang="de-DE">
              <a:latin typeface="+mj-lt"/>
              <a:ea typeface="Courier New" panose="02070309020205020404" pitchFamily="49" charset="0"/>
              <a:cs typeface="Times New Roman" panose="02020603050405020304" pitchFamily="18" charset="0"/>
            </a:endParaRPr>
          </a:p>
          <a:p>
            <a:pPr marL="1143000" lvl="2" indent="-228600">
              <a:buSzPts val="1200"/>
              <a:buFont typeface="Microsoft Sans Serif" panose="020B0604020202020204" pitchFamily="34" charset="0"/>
              <a:buChar char="▪"/>
              <a:tabLst>
                <a:tab pos="1208405" algn="l"/>
              </a:tabLst>
            </a:pPr>
            <a:r>
              <a:rPr lang="de-DE" sz="1400" spc="-5">
                <a:latin typeface="Calibri" panose="020F0502020204030204" pitchFamily="34" charset="0"/>
                <a:ea typeface="Microsoft Sans Serif" panose="020B0604020202020204" pitchFamily="34" charset="0"/>
                <a:cs typeface="Times New Roman" panose="02020603050405020304" pitchFamily="18" charset="0"/>
              </a:rPr>
              <a:t>Viren</a:t>
            </a:r>
          </a:p>
          <a:p>
            <a:pPr marL="1143000" lvl="2" indent="-228600">
              <a:buSzPts val="1200"/>
              <a:buFont typeface="Microsoft Sans Serif" panose="020B0604020202020204" pitchFamily="34" charset="0"/>
              <a:buChar char="▪"/>
              <a:tabLst>
                <a:tab pos="1208405" algn="l"/>
              </a:tabLst>
            </a:pPr>
            <a:endParaRPr lang="de-DE" sz="140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spcBef>
                <a:spcPts val="10"/>
              </a:spcBef>
              <a:spcAft>
                <a:spcPts val="0"/>
              </a:spcAft>
              <a:buSzPts val="1200"/>
              <a:buFont typeface="Microsoft Sans Serif" panose="020B0604020202020204" pitchFamily="34" charset="0"/>
              <a:buChar char="▪"/>
              <a:tabLst>
                <a:tab pos="1208405" algn="l"/>
              </a:tabLst>
            </a:pPr>
            <a:r>
              <a:rPr lang="de-DE" sz="1400">
                <a:latin typeface="Calibri" panose="020F0502020204030204" pitchFamily="34" charset="0"/>
                <a:ea typeface="Microsoft Sans Serif" panose="020B0604020202020204" pitchFamily="34" charset="0"/>
                <a:cs typeface="Times New Roman" panose="02020603050405020304" pitchFamily="18" charset="0"/>
              </a:rPr>
              <a:t>Würmer</a:t>
            </a:r>
          </a:p>
          <a:p>
            <a:pPr marL="1143000" lvl="2" indent="-228600">
              <a:spcBef>
                <a:spcPts val="10"/>
              </a:spcBef>
              <a:spcAft>
                <a:spcPts val="0"/>
              </a:spcAft>
              <a:buSzPts val="1200"/>
              <a:buFont typeface="Microsoft Sans Serif" panose="020B0604020202020204" pitchFamily="34" charset="0"/>
              <a:buChar char="▪"/>
              <a:tabLst>
                <a:tab pos="1208405" algn="l"/>
              </a:tabLst>
            </a:pPr>
            <a:endParaRPr lang="de-DE" sz="140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8405" algn="l"/>
              </a:tabLst>
            </a:pPr>
            <a:r>
              <a:rPr lang="de-DE" sz="1400" spc="-5">
                <a:latin typeface="Calibri" panose="020F0502020204030204" pitchFamily="34" charset="0"/>
                <a:ea typeface="Microsoft Sans Serif" panose="020B0604020202020204" pitchFamily="34" charset="0"/>
                <a:cs typeface="Times New Roman" panose="02020603050405020304" pitchFamily="18" charset="0"/>
              </a:rPr>
              <a:t>Trojanische</a:t>
            </a:r>
            <a:r>
              <a:rPr lang="de-DE" sz="1400" spc="-45">
                <a:latin typeface="Calibri" panose="020F0502020204030204" pitchFamily="34" charset="0"/>
                <a:ea typeface="Microsoft Sans Serif" panose="020B0604020202020204" pitchFamily="34" charset="0"/>
                <a:cs typeface="Times New Roman" panose="02020603050405020304" pitchFamily="18" charset="0"/>
              </a:rPr>
              <a:t> </a:t>
            </a:r>
            <a:r>
              <a:rPr lang="de-DE" sz="1400" spc="-5">
                <a:latin typeface="Calibri" panose="020F0502020204030204" pitchFamily="34" charset="0"/>
                <a:ea typeface="Microsoft Sans Serif" panose="020B0604020202020204" pitchFamily="34" charset="0"/>
                <a:cs typeface="Times New Roman" panose="02020603050405020304" pitchFamily="18" charset="0"/>
              </a:rPr>
              <a:t>Pferde</a:t>
            </a:r>
          </a:p>
          <a:p>
            <a:pPr marL="1143000" lvl="2" indent="-228600">
              <a:buSzPts val="1200"/>
              <a:buFont typeface="Microsoft Sans Serif" panose="020B0604020202020204" pitchFamily="34" charset="0"/>
              <a:buChar char="▪"/>
              <a:tabLst>
                <a:tab pos="1208405" algn="l"/>
              </a:tabLst>
            </a:pPr>
            <a:endParaRPr lang="de-DE" sz="140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8405" algn="l"/>
              </a:tabLst>
            </a:pPr>
            <a:r>
              <a:rPr lang="de-DE" sz="1400" spc="-5">
                <a:latin typeface="Calibri" panose="020F0502020204030204" pitchFamily="34" charset="0"/>
                <a:ea typeface="Microsoft Sans Serif" panose="020B0604020202020204" pitchFamily="34" charset="0"/>
                <a:cs typeface="Times New Roman" panose="02020603050405020304" pitchFamily="18" charset="0"/>
              </a:rPr>
              <a:t>Ransomware</a:t>
            </a:r>
          </a:p>
          <a:p>
            <a:pPr marL="1143000" lvl="2" indent="-228600">
              <a:buSzPts val="1200"/>
              <a:buFont typeface="Microsoft Sans Serif" panose="020B0604020202020204" pitchFamily="34" charset="0"/>
              <a:buChar char="▪"/>
              <a:tabLst>
                <a:tab pos="1208405" algn="l"/>
              </a:tabLst>
            </a:pPr>
            <a:endParaRPr lang="de-DE" sz="140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8405" algn="l"/>
              </a:tabLst>
            </a:pPr>
            <a:r>
              <a:rPr lang="de-DE" sz="1400">
                <a:latin typeface="Calibri" panose="020F0502020204030204" pitchFamily="34" charset="0"/>
                <a:ea typeface="Microsoft Sans Serif" panose="020B0604020202020204" pitchFamily="34" charset="0"/>
                <a:cs typeface="Times New Roman" panose="02020603050405020304" pitchFamily="18" charset="0"/>
              </a:rPr>
              <a:t>Spyware</a:t>
            </a:r>
          </a:p>
          <a:p>
            <a:pPr marL="1143000" lvl="2" indent="-228600">
              <a:buSzPts val="1200"/>
              <a:buFont typeface="Microsoft Sans Serif" panose="020B0604020202020204" pitchFamily="34" charset="0"/>
              <a:buChar char="▪"/>
              <a:tabLst>
                <a:tab pos="1208405" algn="l"/>
              </a:tabLst>
            </a:pPr>
            <a:endParaRPr lang="de-DE" sz="140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8405" algn="l"/>
              </a:tabLst>
            </a:pPr>
            <a:r>
              <a:rPr lang="de-DE" sz="1400" spc="-5">
                <a:latin typeface="Calibri" panose="020F0502020204030204" pitchFamily="34" charset="0"/>
                <a:ea typeface="Microsoft Sans Serif" panose="020B0604020202020204" pitchFamily="34" charset="0"/>
                <a:cs typeface="Times New Roman" panose="02020603050405020304" pitchFamily="18" charset="0"/>
              </a:rPr>
              <a:t>Rootkits</a:t>
            </a:r>
          </a:p>
          <a:p>
            <a:pPr marL="1143000" lvl="2" indent="-228600">
              <a:buSzPts val="1200"/>
              <a:buFont typeface="Microsoft Sans Serif" panose="020B0604020202020204" pitchFamily="34" charset="0"/>
              <a:buChar char="▪"/>
              <a:tabLst>
                <a:tab pos="1208405" algn="l"/>
              </a:tabLst>
            </a:pPr>
            <a:endParaRPr lang="de-DE" sz="140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8405" algn="l"/>
              </a:tabLst>
            </a:pPr>
            <a:r>
              <a:rPr lang="de-DE" sz="1400">
                <a:latin typeface="Calibri" panose="020F0502020204030204" pitchFamily="34" charset="0"/>
                <a:ea typeface="Microsoft Sans Serif" panose="020B0604020202020204" pitchFamily="34" charset="0"/>
                <a:cs typeface="Times New Roman" panose="02020603050405020304" pitchFamily="18" charset="0"/>
              </a:rPr>
              <a:t>Spam</a:t>
            </a:r>
            <a:endParaRPr lang="de-DE" sz="1400">
              <a:effectLst/>
              <a:latin typeface="Calibri" panose="020F0502020204030204" pitchFamily="34" charset="0"/>
              <a:ea typeface="Microsoft Sans Serif" panose="020B0604020202020204" pitchFamily="34" charset="0"/>
              <a:cs typeface="Times New Roman" panose="02020603050405020304" pitchFamily="18" charset="0"/>
            </a:endParaRPr>
          </a:p>
        </p:txBody>
      </p:sp>
      <p:sp>
        <p:nvSpPr>
          <p:cNvPr id="9" name="Rechteck 8">
            <a:extLst>
              <a:ext uri="{FF2B5EF4-FFF2-40B4-BE49-F238E27FC236}">
                <a16:creationId xmlns:a16="http://schemas.microsoft.com/office/drawing/2014/main" id="{A64A18A1-03A0-4F93-870D-7B459A531278}"/>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4" name="Rechteck 3">
            <a:extLst>
              <a:ext uri="{FF2B5EF4-FFF2-40B4-BE49-F238E27FC236}">
                <a16:creationId xmlns:a16="http://schemas.microsoft.com/office/drawing/2014/main" id="{31A705B9-6723-4134-9FC0-86E1783EF99B}"/>
              </a:ext>
            </a:extLst>
          </p:cNvPr>
          <p:cNvSpPr/>
          <p:nvPr/>
        </p:nvSpPr>
        <p:spPr>
          <a:xfrm>
            <a:off x="5346700" y="1542224"/>
            <a:ext cx="4089709" cy="646331"/>
          </a:xfrm>
          <a:prstGeom prst="rect">
            <a:avLst/>
          </a:prstGeom>
        </p:spPr>
        <p:txBody>
          <a:bodyPr wrap="none">
            <a:spAutoFit/>
          </a:bodyPr>
          <a:lstStyle/>
          <a:p>
            <a:r>
              <a:rPr lang="de-DE">
                <a:hlinkClick r:id="rId4"/>
              </a:rPr>
              <a:t>https://malpedia.caad.fkie.fraunhofer.de/</a:t>
            </a:r>
            <a:endParaRPr lang="de-DE"/>
          </a:p>
          <a:p>
            <a:endParaRPr lang="de-DE"/>
          </a:p>
        </p:txBody>
      </p:sp>
    </p:spTree>
    <p:extLst>
      <p:ext uri="{BB962C8B-B14F-4D97-AF65-F5344CB8AC3E}">
        <p14:creationId xmlns:p14="http://schemas.microsoft.com/office/powerpoint/2010/main" val="244060967"/>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700" y="503237"/>
            <a:ext cx="10102904" cy="6858000"/>
          </a:xfrm>
          <a:prstGeom prst="rect">
            <a:avLst/>
          </a:prstGeom>
        </p:spPr>
      </p:pic>
      <p:sp>
        <p:nvSpPr>
          <p:cNvPr id="7" name="object 7"/>
          <p:cNvSpPr/>
          <p:nvPr/>
        </p:nvSpPr>
        <p:spPr>
          <a:xfrm>
            <a:off x="679336" y="6155944"/>
            <a:ext cx="9296908" cy="12700"/>
          </a:xfrm>
          <a:custGeom>
            <a:avLst/>
            <a:gdLst/>
            <a:ahLst/>
            <a:cxnLst/>
            <a:rect l="l" t="t" r="r" b="b"/>
            <a:pathLst>
              <a:path w="9296908" h="12700">
                <a:moveTo>
                  <a:pt x="9290558" y="6350"/>
                </a:moveTo>
                <a:lnTo>
                  <a:pt x="6350" y="6350"/>
                </a:lnTo>
              </a:path>
            </a:pathLst>
          </a:custGeom>
          <a:ln w="12700">
            <a:solidFill>
              <a:srgbClr val="000000"/>
            </a:solid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11"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5" name="object 9"/>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text 1"/>
          <p:cNvSpPr txBox="1"/>
          <p:nvPr/>
        </p:nvSpPr>
        <p:spPr>
          <a:xfrm>
            <a:off x="757308" y="747800"/>
            <a:ext cx="6486648" cy="430887"/>
          </a:xfrm>
          <a:prstGeom prst="rect">
            <a:avLst/>
          </a:prstGeom>
        </p:spPr>
        <p:txBody>
          <a:bodyPr vert="horz"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800" b="0" i="0" u="none" strike="noStrike" kern="1200" cap="none" spc="0" normalizeH="0" baseline="0" noProof="0" dirty="0" err="1">
                <a:ln>
                  <a:noFill/>
                </a:ln>
                <a:solidFill>
                  <a:prstClr val="white"/>
                </a:solidFill>
                <a:effectLst/>
                <a:uLnTx/>
                <a:uFillTx/>
                <a:latin typeface="Calibri"/>
                <a:ea typeface="Times New Roman" panose="02020603050405020304" pitchFamily="18" charset="0"/>
                <a:cs typeface="Times New Roman" panose="02020603050405020304" pitchFamily="18" charset="0"/>
              </a:rPr>
              <a:t>CompTIA</a:t>
            </a:r>
            <a:r>
              <a:rPr kumimoji="0" lang="de-DE" sz="2800" b="0" i="0" u="none" strike="noStrike" kern="1200" cap="none" spc="0" normalizeH="0" baseline="0" noProof="0" dirty="0">
                <a:ln>
                  <a:noFill/>
                </a:ln>
                <a:solidFill>
                  <a:prstClr val="white"/>
                </a:solidFill>
                <a:effectLst/>
                <a:uLnTx/>
                <a:uFillTx/>
                <a:latin typeface="Calibri"/>
                <a:ea typeface="Times New Roman" panose="02020603050405020304" pitchFamily="18" charset="0"/>
                <a:cs typeface="Times New Roman" panose="02020603050405020304" pitchFamily="18" charset="0"/>
              </a:rPr>
              <a:t>©  Security + Prüfungsvorbereitung</a:t>
            </a:r>
          </a:p>
        </p:txBody>
      </p:sp>
      <p:sp>
        <p:nvSpPr>
          <p:cNvPr id="2" name="Rechteck 1"/>
          <p:cNvSpPr/>
          <p:nvPr/>
        </p:nvSpPr>
        <p:spPr>
          <a:xfrm>
            <a:off x="631106" y="1257300"/>
            <a:ext cx="9135193" cy="461665"/>
          </a:xfrm>
          <a:prstGeom prst="rect">
            <a:avLst/>
          </a:prstGeom>
        </p:spPr>
        <p:txBody>
          <a:bodyPr wrap="square">
            <a:spAutoFit/>
          </a:bodyPr>
          <a:lstStyle/>
          <a:p>
            <a:pPr>
              <a:spcAft>
                <a:spcPts val="0"/>
              </a:spcAft>
            </a:pPr>
            <a:r>
              <a:rPr lang="de-DE" sz="2400" dirty="0">
                <a:ea typeface="Times New Roman" panose="02020603050405020304" pitchFamily="18" charset="0"/>
                <a:cs typeface="Times New Roman" panose="02020603050405020304" pitchFamily="18" charset="0"/>
              </a:rPr>
              <a:t>21.2.2 Analysis &amp; Bewertung der Risiken – Werkzeuge II Risikotabelle</a:t>
            </a:r>
          </a:p>
        </p:txBody>
      </p:sp>
      <p:sp>
        <p:nvSpPr>
          <p:cNvPr id="13" name="Rectangle 6"/>
          <p:cNvSpPr>
            <a:spLocks noChangeArrowheads="1"/>
          </p:cNvSpPr>
          <p:nvPr/>
        </p:nvSpPr>
        <p:spPr bwMode="auto">
          <a:xfrm>
            <a:off x="0" y="647700"/>
            <a:ext cx="106934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de-DE" altLang="en-US" sz="1000" b="0" i="0" u="none" strike="noStrike" kern="1200" cap="none" spc="0" normalizeH="0" baseline="0" noProof="0">
                <a:ln>
                  <a:noFill/>
                </a:ln>
                <a:solidFill>
                  <a:srgbClr val="333333"/>
                </a:solidFill>
                <a:effectLst/>
                <a:uLnTx/>
                <a:uFillTx/>
                <a:latin typeface="Calibri" panose="020F0502020204030204" pitchFamily="34" charset="0"/>
                <a:ea typeface="Times New Roman" panose="02020603050405020304" pitchFamily="18" charset="0"/>
                <a:cs typeface="Arial" panose="020B0604020202020204" pitchFamily="34" charset="0"/>
              </a:rPr>
              <a:t> </a:t>
            </a:r>
            <a:r>
              <a:rPr kumimoji="0" lang="de-DE" altLang="en-US" sz="1000" b="0" i="0" u="none" strike="noStrike" kern="1200" cap="none" spc="0" normalizeH="0" baseline="0" noProof="0">
                <a:ln>
                  <a:noFill/>
                </a:ln>
                <a:solidFill>
                  <a:srgbClr val="333333"/>
                </a:solidFill>
                <a:effectLst/>
                <a:uLnTx/>
                <a:uFillTx/>
                <a:latin typeface="Arial" panose="020B0604020202020204" pitchFamily="34" charset="0"/>
                <a:ea typeface="Times New Roman" panose="02020603050405020304" pitchFamily="18" charset="0"/>
                <a:cs typeface="Arial" panose="020B0604020202020204" pitchFamily="34" charset="0"/>
              </a:rPr>
              <a:t>.</a:t>
            </a:r>
            <a:endParaRPr kumimoji="0" lang="en-GB" altLang="en-US" sz="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de-DE" altLang="en-US" sz="1000" b="0" i="0" u="none" strike="noStrike" kern="1200" cap="none" spc="0" normalizeH="0" baseline="0" noProof="0">
                <a:ln>
                  <a:noFill/>
                </a:ln>
                <a:solidFill>
                  <a:srgbClr val="333333"/>
                </a:solidFill>
                <a:effectLst/>
                <a:uLnTx/>
                <a:uFillTx/>
                <a:latin typeface="Calibri" panose="020F0502020204030204" pitchFamily="34" charset="0"/>
                <a:ea typeface="Times New Roman" panose="02020603050405020304" pitchFamily="18" charset="0"/>
                <a:cs typeface="Arial" panose="020B0604020202020204" pitchFamily="34" charset="0"/>
              </a:rPr>
              <a:t> </a:t>
            </a:r>
            <a:endParaRPr kumimoji="0" lang="de-DE"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 name="object 4657"/>
          <p:cNvSpPr/>
          <p:nvPr/>
        </p:nvSpPr>
        <p:spPr>
          <a:xfrm>
            <a:off x="679336" y="6155944"/>
            <a:ext cx="9296908" cy="12700"/>
          </a:xfrm>
          <a:custGeom>
            <a:avLst/>
            <a:gdLst/>
            <a:ahLst/>
            <a:cxnLst/>
            <a:rect l="l" t="t" r="r" b="b"/>
            <a:pathLst>
              <a:path w="9296908" h="12700">
                <a:moveTo>
                  <a:pt x="9290558" y="6350"/>
                </a:moveTo>
                <a:lnTo>
                  <a:pt x="6350" y="6350"/>
                </a:lnTo>
              </a:path>
            </a:pathLst>
          </a:custGeom>
          <a:ln w="12700">
            <a:solidFill>
              <a:srgbClr val="000000"/>
            </a:solidFill>
          </a:ln>
        </p:spPr>
        <p:txBody>
          <a:bodyPr wrap="square" lIns="0" tIns="0" rIns="0" bIns="0" rtlCol="0">
            <a:noAutofit/>
          </a:bodyPr>
          <a:lstStyle/>
          <a:p>
            <a:endParaRPr/>
          </a:p>
        </p:txBody>
      </p:sp>
      <p:pic>
        <p:nvPicPr>
          <p:cNvPr id="3" name="Grafik 2"/>
          <p:cNvPicPr>
            <a:picLocks noChangeAspect="1"/>
          </p:cNvPicPr>
          <p:nvPr/>
        </p:nvPicPr>
        <p:blipFill>
          <a:blip r:embed="rId4"/>
          <a:stretch>
            <a:fillRect/>
          </a:stretch>
        </p:blipFill>
        <p:spPr>
          <a:xfrm>
            <a:off x="729487" y="1639824"/>
            <a:ext cx="9431329" cy="4877223"/>
          </a:xfrm>
          <a:prstGeom prst="rect">
            <a:avLst/>
          </a:prstGeom>
        </p:spPr>
      </p:pic>
    </p:spTree>
    <p:extLst>
      <p:ext uri="{BB962C8B-B14F-4D97-AF65-F5344CB8AC3E}">
        <p14:creationId xmlns:p14="http://schemas.microsoft.com/office/powerpoint/2010/main" val="32988818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700" y="503237"/>
            <a:ext cx="10102904" cy="6858000"/>
          </a:xfrm>
          <a:prstGeom prst="rect">
            <a:avLst/>
          </a:prstGeom>
        </p:spPr>
      </p:pic>
      <p:sp>
        <p:nvSpPr>
          <p:cNvPr id="7" name="object 7"/>
          <p:cNvSpPr/>
          <p:nvPr/>
        </p:nvSpPr>
        <p:spPr>
          <a:xfrm>
            <a:off x="679336" y="6155944"/>
            <a:ext cx="9296908" cy="12700"/>
          </a:xfrm>
          <a:custGeom>
            <a:avLst/>
            <a:gdLst/>
            <a:ahLst/>
            <a:cxnLst/>
            <a:rect l="l" t="t" r="r" b="b"/>
            <a:pathLst>
              <a:path w="9296908" h="12700">
                <a:moveTo>
                  <a:pt x="9290558" y="6350"/>
                </a:moveTo>
                <a:lnTo>
                  <a:pt x="6350" y="6350"/>
                </a:lnTo>
              </a:path>
            </a:pathLst>
          </a:custGeom>
          <a:ln w="12700">
            <a:solidFill>
              <a:srgbClr val="000000"/>
            </a:solid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11"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5" name="object 9"/>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text 1"/>
          <p:cNvSpPr txBox="1"/>
          <p:nvPr/>
        </p:nvSpPr>
        <p:spPr>
          <a:xfrm>
            <a:off x="757308" y="747800"/>
            <a:ext cx="6486648" cy="430887"/>
          </a:xfrm>
          <a:prstGeom prst="rect">
            <a:avLst/>
          </a:prstGeom>
        </p:spPr>
        <p:txBody>
          <a:bodyPr vert="horz"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800" b="0" i="0" u="none" strike="noStrike" kern="1200" cap="none" spc="0" normalizeH="0" baseline="0" noProof="0" dirty="0" err="1">
                <a:ln>
                  <a:noFill/>
                </a:ln>
                <a:solidFill>
                  <a:prstClr val="white"/>
                </a:solidFill>
                <a:effectLst/>
                <a:uLnTx/>
                <a:uFillTx/>
                <a:latin typeface="Calibri"/>
                <a:ea typeface="Times New Roman" panose="02020603050405020304" pitchFamily="18" charset="0"/>
                <a:cs typeface="Times New Roman" panose="02020603050405020304" pitchFamily="18" charset="0"/>
              </a:rPr>
              <a:t>CompTIA</a:t>
            </a:r>
            <a:r>
              <a:rPr kumimoji="0" lang="de-DE" sz="2800" b="0" i="0" u="none" strike="noStrike" kern="1200" cap="none" spc="0" normalizeH="0" baseline="0" noProof="0" dirty="0">
                <a:ln>
                  <a:noFill/>
                </a:ln>
                <a:solidFill>
                  <a:prstClr val="white"/>
                </a:solidFill>
                <a:effectLst/>
                <a:uLnTx/>
                <a:uFillTx/>
                <a:latin typeface="Calibri"/>
                <a:ea typeface="Times New Roman" panose="02020603050405020304" pitchFamily="18" charset="0"/>
                <a:cs typeface="Times New Roman" panose="02020603050405020304" pitchFamily="18" charset="0"/>
              </a:rPr>
              <a:t>©  Security + Prüfungsvorbereitung</a:t>
            </a:r>
          </a:p>
        </p:txBody>
      </p:sp>
      <p:sp>
        <p:nvSpPr>
          <p:cNvPr id="2" name="Rechteck 1"/>
          <p:cNvSpPr/>
          <p:nvPr/>
        </p:nvSpPr>
        <p:spPr>
          <a:xfrm>
            <a:off x="631106" y="1257300"/>
            <a:ext cx="9592394" cy="461665"/>
          </a:xfrm>
          <a:prstGeom prst="rect">
            <a:avLst/>
          </a:prstGeom>
        </p:spPr>
        <p:txBody>
          <a:bodyPr wrap="square">
            <a:spAutoFit/>
          </a:bodyPr>
          <a:lstStyle/>
          <a:p>
            <a:pPr>
              <a:spcAft>
                <a:spcPts val="0"/>
              </a:spcAft>
            </a:pPr>
            <a:r>
              <a:rPr lang="de-DE" sz="2400" dirty="0">
                <a:ea typeface="Times New Roman" panose="02020603050405020304" pitchFamily="18" charset="0"/>
                <a:cs typeface="Times New Roman" panose="02020603050405020304" pitchFamily="18" charset="0"/>
              </a:rPr>
              <a:t>21.2.2 Analysis &amp; Bewertung der Risiken – Werkzeuge III Risikomanagement</a:t>
            </a:r>
          </a:p>
        </p:txBody>
      </p:sp>
      <p:sp>
        <p:nvSpPr>
          <p:cNvPr id="13" name="Rectangle 6"/>
          <p:cNvSpPr>
            <a:spLocks noChangeArrowheads="1"/>
          </p:cNvSpPr>
          <p:nvPr/>
        </p:nvSpPr>
        <p:spPr bwMode="auto">
          <a:xfrm>
            <a:off x="0" y="647700"/>
            <a:ext cx="106934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de-DE" altLang="en-US" sz="1000" b="0" i="0" u="none" strike="noStrike" kern="1200" cap="none" spc="0" normalizeH="0" baseline="0" noProof="0">
                <a:ln>
                  <a:noFill/>
                </a:ln>
                <a:solidFill>
                  <a:srgbClr val="333333"/>
                </a:solidFill>
                <a:effectLst/>
                <a:uLnTx/>
                <a:uFillTx/>
                <a:latin typeface="Calibri" panose="020F0502020204030204" pitchFamily="34" charset="0"/>
                <a:ea typeface="Times New Roman" panose="02020603050405020304" pitchFamily="18" charset="0"/>
                <a:cs typeface="Arial" panose="020B0604020202020204" pitchFamily="34" charset="0"/>
              </a:rPr>
              <a:t> </a:t>
            </a:r>
            <a:r>
              <a:rPr kumimoji="0" lang="de-DE" altLang="en-US" sz="1000" b="0" i="0" u="none" strike="noStrike" kern="1200" cap="none" spc="0" normalizeH="0" baseline="0" noProof="0">
                <a:ln>
                  <a:noFill/>
                </a:ln>
                <a:solidFill>
                  <a:srgbClr val="333333"/>
                </a:solidFill>
                <a:effectLst/>
                <a:uLnTx/>
                <a:uFillTx/>
                <a:latin typeface="Arial" panose="020B0604020202020204" pitchFamily="34" charset="0"/>
                <a:ea typeface="Times New Roman" panose="02020603050405020304" pitchFamily="18" charset="0"/>
                <a:cs typeface="Arial" panose="020B0604020202020204" pitchFamily="34" charset="0"/>
              </a:rPr>
              <a:t>.</a:t>
            </a:r>
            <a:endParaRPr kumimoji="0" lang="en-GB" altLang="en-US" sz="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de-DE" altLang="en-US" sz="1000" b="0" i="0" u="none" strike="noStrike" kern="1200" cap="none" spc="0" normalizeH="0" baseline="0" noProof="0">
                <a:ln>
                  <a:noFill/>
                </a:ln>
                <a:solidFill>
                  <a:srgbClr val="333333"/>
                </a:solidFill>
                <a:effectLst/>
                <a:uLnTx/>
                <a:uFillTx/>
                <a:latin typeface="Calibri" panose="020F0502020204030204" pitchFamily="34" charset="0"/>
                <a:ea typeface="Times New Roman" panose="02020603050405020304" pitchFamily="18" charset="0"/>
                <a:cs typeface="Arial" panose="020B0604020202020204" pitchFamily="34" charset="0"/>
              </a:rPr>
              <a:t> </a:t>
            </a:r>
            <a:endParaRPr kumimoji="0" lang="de-DE"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 name="object 4657"/>
          <p:cNvSpPr/>
          <p:nvPr/>
        </p:nvSpPr>
        <p:spPr>
          <a:xfrm>
            <a:off x="679336" y="6155944"/>
            <a:ext cx="9296908" cy="12700"/>
          </a:xfrm>
          <a:custGeom>
            <a:avLst/>
            <a:gdLst/>
            <a:ahLst/>
            <a:cxnLst/>
            <a:rect l="l" t="t" r="r" b="b"/>
            <a:pathLst>
              <a:path w="9296908" h="12700">
                <a:moveTo>
                  <a:pt x="9290558" y="6350"/>
                </a:moveTo>
                <a:lnTo>
                  <a:pt x="6350" y="6350"/>
                </a:lnTo>
              </a:path>
            </a:pathLst>
          </a:custGeom>
          <a:ln w="12700">
            <a:solidFill>
              <a:srgbClr val="000000"/>
            </a:solidFill>
          </a:ln>
        </p:spPr>
        <p:txBody>
          <a:bodyPr wrap="square" lIns="0" tIns="0" rIns="0" bIns="0" rtlCol="0">
            <a:noAutofit/>
          </a:bodyPr>
          <a:lstStyle/>
          <a:p>
            <a:endParaRPr/>
          </a:p>
        </p:txBody>
      </p:sp>
      <p:pic>
        <p:nvPicPr>
          <p:cNvPr id="5" name="Grafik 4"/>
          <p:cNvPicPr>
            <a:picLocks noChangeAspect="1"/>
          </p:cNvPicPr>
          <p:nvPr/>
        </p:nvPicPr>
        <p:blipFill>
          <a:blip r:embed="rId4"/>
          <a:stretch>
            <a:fillRect/>
          </a:stretch>
        </p:blipFill>
        <p:spPr>
          <a:xfrm>
            <a:off x="1693502" y="1788286"/>
            <a:ext cx="7010400" cy="4316749"/>
          </a:xfrm>
          <a:prstGeom prst="rect">
            <a:avLst/>
          </a:prstGeom>
        </p:spPr>
      </p:pic>
      <p:sp>
        <p:nvSpPr>
          <p:cNvPr id="6" name="Rechteck 5"/>
          <p:cNvSpPr/>
          <p:nvPr/>
        </p:nvSpPr>
        <p:spPr>
          <a:xfrm>
            <a:off x="1042652" y="6261462"/>
            <a:ext cx="7961648" cy="276999"/>
          </a:xfrm>
          <a:prstGeom prst="rect">
            <a:avLst/>
          </a:prstGeom>
        </p:spPr>
        <p:txBody>
          <a:bodyPr wrap="square">
            <a:spAutoFit/>
          </a:bodyPr>
          <a:lstStyle/>
          <a:p>
            <a:r>
              <a:rPr lang="en-GB" sz="1200" dirty="0"/>
              <a:t>https://dieprojektmanager.com/wp-content/uploads/Risikomgmt_Prozess.jpg</a:t>
            </a:r>
          </a:p>
        </p:txBody>
      </p:sp>
    </p:spTree>
    <p:extLst>
      <p:ext uri="{BB962C8B-B14F-4D97-AF65-F5344CB8AC3E}">
        <p14:creationId xmlns:p14="http://schemas.microsoft.com/office/powerpoint/2010/main" val="86704257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700" y="503237"/>
            <a:ext cx="10102904" cy="6858000"/>
          </a:xfrm>
          <a:prstGeom prst="rect">
            <a:avLst/>
          </a:prstGeom>
        </p:spPr>
      </p:pic>
      <p:sp>
        <p:nvSpPr>
          <p:cNvPr id="7" name="object 7"/>
          <p:cNvSpPr/>
          <p:nvPr/>
        </p:nvSpPr>
        <p:spPr>
          <a:xfrm>
            <a:off x="679336" y="6155944"/>
            <a:ext cx="9296908" cy="12700"/>
          </a:xfrm>
          <a:custGeom>
            <a:avLst/>
            <a:gdLst/>
            <a:ahLst/>
            <a:cxnLst/>
            <a:rect l="l" t="t" r="r" b="b"/>
            <a:pathLst>
              <a:path w="9296908" h="12700">
                <a:moveTo>
                  <a:pt x="9290558" y="6350"/>
                </a:moveTo>
                <a:lnTo>
                  <a:pt x="6350" y="6350"/>
                </a:lnTo>
              </a:path>
            </a:pathLst>
          </a:custGeom>
          <a:ln w="12700">
            <a:solidFill>
              <a:srgbClr val="000000"/>
            </a:solid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11"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5" name="object 9"/>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text 1"/>
          <p:cNvSpPr txBox="1"/>
          <p:nvPr/>
        </p:nvSpPr>
        <p:spPr>
          <a:xfrm>
            <a:off x="757308" y="747800"/>
            <a:ext cx="6486648" cy="430887"/>
          </a:xfrm>
          <a:prstGeom prst="rect">
            <a:avLst/>
          </a:prstGeom>
        </p:spPr>
        <p:txBody>
          <a:bodyPr vert="horz"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800" b="0" i="0" u="none" strike="noStrike" kern="1200" cap="none" spc="0" normalizeH="0" baseline="0" noProof="0" dirty="0" err="1">
                <a:ln>
                  <a:noFill/>
                </a:ln>
                <a:solidFill>
                  <a:prstClr val="white"/>
                </a:solidFill>
                <a:effectLst/>
                <a:uLnTx/>
                <a:uFillTx/>
                <a:latin typeface="Calibri"/>
                <a:ea typeface="Times New Roman" panose="02020603050405020304" pitchFamily="18" charset="0"/>
                <a:cs typeface="Times New Roman" panose="02020603050405020304" pitchFamily="18" charset="0"/>
              </a:rPr>
              <a:t>CompTIA</a:t>
            </a:r>
            <a:r>
              <a:rPr kumimoji="0" lang="de-DE" sz="2800" b="0" i="0" u="none" strike="noStrike" kern="1200" cap="none" spc="0" normalizeH="0" baseline="0" noProof="0" dirty="0">
                <a:ln>
                  <a:noFill/>
                </a:ln>
                <a:solidFill>
                  <a:prstClr val="white"/>
                </a:solidFill>
                <a:effectLst/>
                <a:uLnTx/>
                <a:uFillTx/>
                <a:latin typeface="Calibri"/>
                <a:ea typeface="Times New Roman" panose="02020603050405020304" pitchFamily="18" charset="0"/>
                <a:cs typeface="Times New Roman" panose="02020603050405020304" pitchFamily="18" charset="0"/>
              </a:rPr>
              <a:t>©  Security + Prüfungsvorbereitung</a:t>
            </a:r>
          </a:p>
        </p:txBody>
      </p:sp>
      <p:sp>
        <p:nvSpPr>
          <p:cNvPr id="2" name="Rechteck 1"/>
          <p:cNvSpPr/>
          <p:nvPr/>
        </p:nvSpPr>
        <p:spPr>
          <a:xfrm>
            <a:off x="631107" y="1257300"/>
            <a:ext cx="7772400" cy="461665"/>
          </a:xfrm>
          <a:prstGeom prst="rect">
            <a:avLst/>
          </a:prstGeom>
        </p:spPr>
        <p:txBody>
          <a:bodyPr wrap="square">
            <a:spAutoFit/>
          </a:bodyPr>
          <a:lstStyle/>
          <a:p>
            <a:pPr>
              <a:spcAft>
                <a:spcPts val="0"/>
              </a:spcAft>
            </a:pPr>
            <a:r>
              <a:rPr lang="de-DE" sz="2400" dirty="0">
                <a:ea typeface="Times New Roman" panose="02020603050405020304" pitchFamily="18" charset="0"/>
                <a:cs typeface="Times New Roman" panose="02020603050405020304" pitchFamily="18" charset="0"/>
              </a:rPr>
              <a:t>21.2.3 Maßnahmen planen</a:t>
            </a:r>
          </a:p>
        </p:txBody>
      </p:sp>
      <p:sp>
        <p:nvSpPr>
          <p:cNvPr id="13" name="Rectangle 6"/>
          <p:cNvSpPr>
            <a:spLocks noChangeArrowheads="1"/>
          </p:cNvSpPr>
          <p:nvPr/>
        </p:nvSpPr>
        <p:spPr bwMode="auto">
          <a:xfrm>
            <a:off x="0" y="647700"/>
            <a:ext cx="106934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de-DE" altLang="en-US" sz="1000" b="0" i="0" u="none" strike="noStrike" kern="1200" cap="none" spc="0" normalizeH="0" baseline="0" noProof="0">
                <a:ln>
                  <a:noFill/>
                </a:ln>
                <a:solidFill>
                  <a:srgbClr val="333333"/>
                </a:solidFill>
                <a:effectLst/>
                <a:uLnTx/>
                <a:uFillTx/>
                <a:latin typeface="Calibri" panose="020F0502020204030204" pitchFamily="34" charset="0"/>
                <a:ea typeface="Times New Roman" panose="02020603050405020304" pitchFamily="18" charset="0"/>
                <a:cs typeface="Arial" panose="020B0604020202020204" pitchFamily="34" charset="0"/>
              </a:rPr>
              <a:t> </a:t>
            </a:r>
            <a:r>
              <a:rPr kumimoji="0" lang="de-DE" altLang="en-US" sz="1000" b="0" i="0" u="none" strike="noStrike" kern="1200" cap="none" spc="0" normalizeH="0" baseline="0" noProof="0">
                <a:ln>
                  <a:noFill/>
                </a:ln>
                <a:solidFill>
                  <a:srgbClr val="333333"/>
                </a:solidFill>
                <a:effectLst/>
                <a:uLnTx/>
                <a:uFillTx/>
                <a:latin typeface="Arial" panose="020B0604020202020204" pitchFamily="34" charset="0"/>
                <a:ea typeface="Times New Roman" panose="02020603050405020304" pitchFamily="18" charset="0"/>
                <a:cs typeface="Arial" panose="020B0604020202020204" pitchFamily="34" charset="0"/>
              </a:rPr>
              <a:t>.</a:t>
            </a:r>
            <a:endParaRPr kumimoji="0" lang="en-GB" altLang="en-US" sz="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de-DE" altLang="en-US" sz="1000" b="0" i="0" u="none" strike="noStrike" kern="1200" cap="none" spc="0" normalizeH="0" baseline="0" noProof="0">
                <a:ln>
                  <a:noFill/>
                </a:ln>
                <a:solidFill>
                  <a:srgbClr val="333333"/>
                </a:solidFill>
                <a:effectLst/>
                <a:uLnTx/>
                <a:uFillTx/>
                <a:latin typeface="Calibri" panose="020F0502020204030204" pitchFamily="34" charset="0"/>
                <a:ea typeface="Times New Roman" panose="02020603050405020304" pitchFamily="18" charset="0"/>
                <a:cs typeface="Arial" panose="020B0604020202020204" pitchFamily="34" charset="0"/>
              </a:rPr>
              <a:t> </a:t>
            </a:r>
            <a:endParaRPr kumimoji="0" lang="de-DE"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 name="object 4657"/>
          <p:cNvSpPr/>
          <p:nvPr/>
        </p:nvSpPr>
        <p:spPr>
          <a:xfrm>
            <a:off x="679336" y="6155944"/>
            <a:ext cx="9296908" cy="12700"/>
          </a:xfrm>
          <a:custGeom>
            <a:avLst/>
            <a:gdLst/>
            <a:ahLst/>
            <a:cxnLst/>
            <a:rect l="l" t="t" r="r" b="b"/>
            <a:pathLst>
              <a:path w="9296908" h="12700">
                <a:moveTo>
                  <a:pt x="9290558" y="6350"/>
                </a:moveTo>
                <a:lnTo>
                  <a:pt x="6350" y="6350"/>
                </a:lnTo>
              </a:path>
            </a:pathLst>
          </a:custGeom>
          <a:ln w="12700">
            <a:solidFill>
              <a:srgbClr val="000000"/>
            </a:solidFill>
          </a:ln>
        </p:spPr>
        <p:txBody>
          <a:bodyPr wrap="square" lIns="0" tIns="0" rIns="0" bIns="0" rtlCol="0">
            <a:noAutofit/>
          </a:bodyPr>
          <a:lstStyle/>
          <a:p>
            <a:endParaRPr/>
          </a:p>
        </p:txBody>
      </p:sp>
      <p:pic>
        <p:nvPicPr>
          <p:cNvPr id="3" name="Grafik 2"/>
          <p:cNvPicPr>
            <a:picLocks noChangeAspect="1"/>
          </p:cNvPicPr>
          <p:nvPr/>
        </p:nvPicPr>
        <p:blipFill>
          <a:blip r:embed="rId4"/>
          <a:stretch>
            <a:fillRect/>
          </a:stretch>
        </p:blipFill>
        <p:spPr>
          <a:xfrm>
            <a:off x="695049" y="1896009"/>
            <a:ext cx="9303302" cy="3767655"/>
          </a:xfrm>
          <a:prstGeom prst="rect">
            <a:avLst/>
          </a:prstGeom>
        </p:spPr>
      </p:pic>
    </p:spTree>
    <p:extLst>
      <p:ext uri="{BB962C8B-B14F-4D97-AF65-F5344CB8AC3E}">
        <p14:creationId xmlns:p14="http://schemas.microsoft.com/office/powerpoint/2010/main" val="85934692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700" y="503237"/>
            <a:ext cx="10102904" cy="6858000"/>
          </a:xfrm>
          <a:prstGeom prst="rect">
            <a:avLst/>
          </a:prstGeom>
        </p:spPr>
      </p:pic>
      <p:sp>
        <p:nvSpPr>
          <p:cNvPr id="7" name="object 7"/>
          <p:cNvSpPr/>
          <p:nvPr/>
        </p:nvSpPr>
        <p:spPr>
          <a:xfrm>
            <a:off x="679336" y="6155944"/>
            <a:ext cx="9296908" cy="12700"/>
          </a:xfrm>
          <a:custGeom>
            <a:avLst/>
            <a:gdLst/>
            <a:ahLst/>
            <a:cxnLst/>
            <a:rect l="l" t="t" r="r" b="b"/>
            <a:pathLst>
              <a:path w="9296908" h="12700">
                <a:moveTo>
                  <a:pt x="9290558" y="6350"/>
                </a:moveTo>
                <a:lnTo>
                  <a:pt x="6350" y="6350"/>
                </a:lnTo>
              </a:path>
            </a:pathLst>
          </a:custGeom>
          <a:ln w="12700">
            <a:solidFill>
              <a:srgbClr val="000000"/>
            </a:solid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11"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5" name="object 9"/>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text 1"/>
          <p:cNvSpPr txBox="1"/>
          <p:nvPr/>
        </p:nvSpPr>
        <p:spPr>
          <a:xfrm>
            <a:off x="757308" y="747800"/>
            <a:ext cx="6486648" cy="430887"/>
          </a:xfrm>
          <a:prstGeom prst="rect">
            <a:avLst/>
          </a:prstGeom>
        </p:spPr>
        <p:txBody>
          <a:bodyPr vert="horz"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800" b="0" i="0" u="none" strike="noStrike" kern="1200" cap="none" spc="0" normalizeH="0" baseline="0" noProof="0" dirty="0" err="1">
                <a:ln>
                  <a:noFill/>
                </a:ln>
                <a:solidFill>
                  <a:prstClr val="white"/>
                </a:solidFill>
                <a:effectLst/>
                <a:uLnTx/>
                <a:uFillTx/>
                <a:latin typeface="Calibri"/>
                <a:ea typeface="Times New Roman" panose="02020603050405020304" pitchFamily="18" charset="0"/>
                <a:cs typeface="Times New Roman" panose="02020603050405020304" pitchFamily="18" charset="0"/>
              </a:rPr>
              <a:t>CompTIA</a:t>
            </a:r>
            <a:r>
              <a:rPr kumimoji="0" lang="de-DE" sz="2800" b="0" i="0" u="none" strike="noStrike" kern="1200" cap="none" spc="0" normalizeH="0" baseline="0" noProof="0" dirty="0">
                <a:ln>
                  <a:noFill/>
                </a:ln>
                <a:solidFill>
                  <a:prstClr val="white"/>
                </a:solidFill>
                <a:effectLst/>
                <a:uLnTx/>
                <a:uFillTx/>
                <a:latin typeface="Calibri"/>
                <a:ea typeface="Times New Roman" panose="02020603050405020304" pitchFamily="18" charset="0"/>
                <a:cs typeface="Times New Roman" panose="02020603050405020304" pitchFamily="18" charset="0"/>
              </a:rPr>
              <a:t>©  Security + Prüfungsvorbereitung</a:t>
            </a:r>
          </a:p>
        </p:txBody>
      </p:sp>
      <p:sp>
        <p:nvSpPr>
          <p:cNvPr id="2" name="Rechteck 1"/>
          <p:cNvSpPr/>
          <p:nvPr/>
        </p:nvSpPr>
        <p:spPr>
          <a:xfrm>
            <a:off x="631107" y="1257300"/>
            <a:ext cx="7772400" cy="461665"/>
          </a:xfrm>
          <a:prstGeom prst="rect">
            <a:avLst/>
          </a:prstGeom>
        </p:spPr>
        <p:txBody>
          <a:bodyPr wrap="square">
            <a:spAutoFit/>
          </a:bodyPr>
          <a:lstStyle/>
          <a:p>
            <a:pPr>
              <a:spcAft>
                <a:spcPts val="0"/>
              </a:spcAft>
            </a:pPr>
            <a:r>
              <a:rPr lang="de-DE" sz="2400" dirty="0">
                <a:ea typeface="Times New Roman" panose="02020603050405020304" pitchFamily="18" charset="0"/>
                <a:cs typeface="Times New Roman" panose="02020603050405020304" pitchFamily="18" charset="0"/>
              </a:rPr>
              <a:t>21.2.4 Risiko Controlling</a:t>
            </a:r>
          </a:p>
        </p:txBody>
      </p:sp>
      <p:sp>
        <p:nvSpPr>
          <p:cNvPr id="13" name="Rectangle 6"/>
          <p:cNvSpPr>
            <a:spLocks noChangeArrowheads="1"/>
          </p:cNvSpPr>
          <p:nvPr/>
        </p:nvSpPr>
        <p:spPr bwMode="auto">
          <a:xfrm>
            <a:off x="0" y="647700"/>
            <a:ext cx="106934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de-DE" altLang="en-US" sz="1000" b="0" i="0" u="none" strike="noStrike" kern="1200" cap="none" spc="0" normalizeH="0" baseline="0" noProof="0">
                <a:ln>
                  <a:noFill/>
                </a:ln>
                <a:solidFill>
                  <a:srgbClr val="333333"/>
                </a:solidFill>
                <a:effectLst/>
                <a:uLnTx/>
                <a:uFillTx/>
                <a:latin typeface="Calibri" panose="020F0502020204030204" pitchFamily="34" charset="0"/>
                <a:ea typeface="Times New Roman" panose="02020603050405020304" pitchFamily="18" charset="0"/>
                <a:cs typeface="Arial" panose="020B0604020202020204" pitchFamily="34" charset="0"/>
              </a:rPr>
              <a:t> </a:t>
            </a:r>
            <a:r>
              <a:rPr kumimoji="0" lang="de-DE" altLang="en-US" sz="1000" b="0" i="0" u="none" strike="noStrike" kern="1200" cap="none" spc="0" normalizeH="0" baseline="0" noProof="0">
                <a:ln>
                  <a:noFill/>
                </a:ln>
                <a:solidFill>
                  <a:srgbClr val="333333"/>
                </a:solidFill>
                <a:effectLst/>
                <a:uLnTx/>
                <a:uFillTx/>
                <a:latin typeface="Arial" panose="020B0604020202020204" pitchFamily="34" charset="0"/>
                <a:ea typeface="Times New Roman" panose="02020603050405020304" pitchFamily="18" charset="0"/>
                <a:cs typeface="Arial" panose="020B0604020202020204" pitchFamily="34" charset="0"/>
              </a:rPr>
              <a:t>.</a:t>
            </a:r>
            <a:endParaRPr kumimoji="0" lang="en-GB" altLang="en-US" sz="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de-DE" altLang="en-US" sz="1000" b="0" i="0" u="none" strike="noStrike" kern="1200" cap="none" spc="0" normalizeH="0" baseline="0" noProof="0">
                <a:ln>
                  <a:noFill/>
                </a:ln>
                <a:solidFill>
                  <a:srgbClr val="333333"/>
                </a:solidFill>
                <a:effectLst/>
                <a:uLnTx/>
                <a:uFillTx/>
                <a:latin typeface="Calibri" panose="020F0502020204030204" pitchFamily="34" charset="0"/>
                <a:ea typeface="Times New Roman" panose="02020603050405020304" pitchFamily="18" charset="0"/>
                <a:cs typeface="Arial" panose="020B0604020202020204" pitchFamily="34" charset="0"/>
              </a:rPr>
              <a:t> </a:t>
            </a:r>
            <a:endParaRPr kumimoji="0" lang="de-DE"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 name="object 4657"/>
          <p:cNvSpPr/>
          <p:nvPr/>
        </p:nvSpPr>
        <p:spPr>
          <a:xfrm>
            <a:off x="679336" y="6155944"/>
            <a:ext cx="9296908" cy="12700"/>
          </a:xfrm>
          <a:custGeom>
            <a:avLst/>
            <a:gdLst/>
            <a:ahLst/>
            <a:cxnLst/>
            <a:rect l="l" t="t" r="r" b="b"/>
            <a:pathLst>
              <a:path w="9296908" h="12700">
                <a:moveTo>
                  <a:pt x="9290558" y="6350"/>
                </a:moveTo>
                <a:lnTo>
                  <a:pt x="6350" y="6350"/>
                </a:lnTo>
              </a:path>
            </a:pathLst>
          </a:custGeom>
          <a:ln w="12700">
            <a:solidFill>
              <a:srgbClr val="000000"/>
            </a:solidFill>
          </a:ln>
        </p:spPr>
        <p:txBody>
          <a:bodyPr wrap="square" lIns="0" tIns="0" rIns="0" bIns="0" rtlCol="0">
            <a:noAutofit/>
          </a:bodyPr>
          <a:lstStyle/>
          <a:p>
            <a:endParaRPr/>
          </a:p>
        </p:txBody>
      </p:sp>
      <p:sp>
        <p:nvSpPr>
          <p:cNvPr id="14" name="object 4658"/>
          <p:cNvSpPr/>
          <p:nvPr/>
        </p:nvSpPr>
        <p:spPr>
          <a:xfrm>
            <a:off x="841514" y="4470273"/>
            <a:ext cx="1994154" cy="901446"/>
          </a:xfrm>
          <a:custGeom>
            <a:avLst/>
            <a:gdLst/>
            <a:ahLst/>
            <a:cxnLst/>
            <a:rect l="l" t="t" r="r" b="b"/>
            <a:pathLst>
              <a:path w="1994154" h="901446">
                <a:moveTo>
                  <a:pt x="9525" y="9525"/>
                </a:moveTo>
                <a:lnTo>
                  <a:pt x="1984629" y="9525"/>
                </a:lnTo>
                <a:lnTo>
                  <a:pt x="1984629" y="891921"/>
                </a:lnTo>
                <a:lnTo>
                  <a:pt x="9525" y="891921"/>
                </a:lnTo>
                <a:lnTo>
                  <a:pt x="9525" y="9525"/>
                </a:lnTo>
                <a:close/>
              </a:path>
            </a:pathLst>
          </a:custGeom>
          <a:ln w="19050">
            <a:solidFill>
              <a:srgbClr val="179C7D"/>
            </a:solidFill>
          </a:ln>
        </p:spPr>
        <p:txBody>
          <a:bodyPr wrap="square" lIns="0" tIns="0" rIns="0" bIns="0" rtlCol="0">
            <a:noAutofit/>
          </a:bodyPr>
          <a:lstStyle/>
          <a:p>
            <a:endParaRPr/>
          </a:p>
        </p:txBody>
      </p:sp>
      <p:sp>
        <p:nvSpPr>
          <p:cNvPr id="17" name="text 1"/>
          <p:cNvSpPr txBox="1"/>
          <p:nvPr/>
        </p:nvSpPr>
        <p:spPr>
          <a:xfrm>
            <a:off x="1075823" y="4656963"/>
            <a:ext cx="1586895" cy="529438"/>
          </a:xfrm>
          <a:prstGeom prst="rect">
            <a:avLst/>
          </a:prstGeom>
        </p:spPr>
        <p:txBody>
          <a:bodyPr vert="horz" wrap="none" lIns="0" tIns="0" rIns="0" bIns="0" rtlCol="0">
            <a:spAutoFit/>
          </a:bodyPr>
          <a:lstStyle/>
          <a:p>
            <a:pPr marL="0">
              <a:lnSpc>
                <a:spcPct val="100000"/>
              </a:lnSpc>
            </a:pPr>
            <a:r>
              <a:rPr sz="1740" spc="10" dirty="0">
                <a:solidFill>
                  <a:srgbClr val="FF0000"/>
                </a:solidFill>
                <a:latin typeface="Arial"/>
                <a:cs typeface="Arial"/>
              </a:rPr>
              <a:t>Risiken erneut</a:t>
            </a:r>
            <a:endParaRPr sz="1700">
              <a:latin typeface="Arial"/>
              <a:cs typeface="Arial"/>
            </a:endParaRPr>
          </a:p>
          <a:p>
            <a:pPr marL="165346">
              <a:lnSpc>
                <a:spcPct val="100000"/>
              </a:lnSpc>
            </a:pPr>
            <a:r>
              <a:rPr sz="1800" spc="10" dirty="0">
                <a:solidFill>
                  <a:srgbClr val="FF0000"/>
                </a:solidFill>
                <a:latin typeface="Arial"/>
                <a:cs typeface="Arial"/>
              </a:rPr>
              <a:t>abschätzen</a:t>
            </a:r>
            <a:endParaRPr sz="1800">
              <a:latin typeface="Arial"/>
              <a:cs typeface="Arial"/>
            </a:endParaRPr>
          </a:p>
        </p:txBody>
      </p:sp>
      <p:sp>
        <p:nvSpPr>
          <p:cNvPr id="18" name="object 4659"/>
          <p:cNvSpPr/>
          <p:nvPr/>
        </p:nvSpPr>
        <p:spPr>
          <a:xfrm>
            <a:off x="2943491" y="2261616"/>
            <a:ext cx="1225296" cy="244602"/>
          </a:xfrm>
          <a:custGeom>
            <a:avLst/>
            <a:gdLst/>
            <a:ahLst/>
            <a:cxnLst/>
            <a:rect l="l" t="t" r="r" b="b"/>
            <a:pathLst>
              <a:path w="1225296" h="244602">
                <a:moveTo>
                  <a:pt x="918972" y="0"/>
                </a:moveTo>
                <a:lnTo>
                  <a:pt x="918972" y="61722"/>
                </a:lnTo>
                <a:lnTo>
                  <a:pt x="0" y="61722"/>
                </a:lnTo>
                <a:lnTo>
                  <a:pt x="0" y="183642"/>
                </a:lnTo>
                <a:lnTo>
                  <a:pt x="918972" y="183642"/>
                </a:lnTo>
                <a:lnTo>
                  <a:pt x="918972" y="244602"/>
                </a:lnTo>
                <a:lnTo>
                  <a:pt x="1225296" y="122682"/>
                </a:lnTo>
              </a:path>
            </a:pathLst>
          </a:custGeom>
          <a:solidFill>
            <a:srgbClr val="FF0000"/>
          </a:solidFill>
        </p:spPr>
        <p:txBody>
          <a:bodyPr wrap="square" lIns="0" tIns="0" rIns="0" bIns="0" rtlCol="0">
            <a:noAutofit/>
          </a:bodyPr>
          <a:lstStyle/>
          <a:p>
            <a:endParaRPr/>
          </a:p>
        </p:txBody>
      </p:sp>
      <p:sp>
        <p:nvSpPr>
          <p:cNvPr id="19" name="object 4660"/>
          <p:cNvSpPr/>
          <p:nvPr/>
        </p:nvSpPr>
        <p:spPr>
          <a:xfrm>
            <a:off x="6293244" y="2261616"/>
            <a:ext cx="1225295" cy="244602"/>
          </a:xfrm>
          <a:custGeom>
            <a:avLst/>
            <a:gdLst/>
            <a:ahLst/>
            <a:cxnLst/>
            <a:rect l="l" t="t" r="r" b="b"/>
            <a:pathLst>
              <a:path w="1225295" h="244602">
                <a:moveTo>
                  <a:pt x="918971" y="0"/>
                </a:moveTo>
                <a:lnTo>
                  <a:pt x="918971" y="61722"/>
                </a:lnTo>
                <a:lnTo>
                  <a:pt x="0" y="61722"/>
                </a:lnTo>
                <a:lnTo>
                  <a:pt x="0" y="183642"/>
                </a:lnTo>
                <a:lnTo>
                  <a:pt x="918971" y="183642"/>
                </a:lnTo>
                <a:lnTo>
                  <a:pt x="918971" y="244602"/>
                </a:lnTo>
                <a:lnTo>
                  <a:pt x="1225295" y="122682"/>
                </a:lnTo>
              </a:path>
            </a:pathLst>
          </a:custGeom>
          <a:solidFill>
            <a:srgbClr val="FF0000"/>
          </a:solidFill>
        </p:spPr>
        <p:txBody>
          <a:bodyPr wrap="square" lIns="0" tIns="0" rIns="0" bIns="0" rtlCol="0">
            <a:noAutofit/>
          </a:bodyPr>
          <a:lstStyle/>
          <a:p>
            <a:endParaRPr/>
          </a:p>
        </p:txBody>
      </p:sp>
      <p:sp>
        <p:nvSpPr>
          <p:cNvPr id="20" name="object 4661"/>
          <p:cNvSpPr/>
          <p:nvPr/>
        </p:nvSpPr>
        <p:spPr>
          <a:xfrm>
            <a:off x="733501" y="1685353"/>
            <a:ext cx="9077325" cy="4093083"/>
          </a:xfrm>
          <a:custGeom>
            <a:avLst/>
            <a:gdLst/>
            <a:ahLst/>
            <a:cxnLst/>
            <a:rect l="l" t="t" r="r" b="b"/>
            <a:pathLst>
              <a:path w="9077325" h="4093083">
                <a:moveTo>
                  <a:pt x="4762" y="4763"/>
                </a:moveTo>
                <a:lnTo>
                  <a:pt x="9072562" y="4763"/>
                </a:lnTo>
                <a:lnTo>
                  <a:pt x="9072562" y="1556195"/>
                </a:lnTo>
                <a:lnTo>
                  <a:pt x="4762" y="1556195"/>
                </a:lnTo>
                <a:lnTo>
                  <a:pt x="4762" y="4763"/>
                </a:lnTo>
                <a:close/>
                <a:moveTo>
                  <a:pt x="4762" y="2536889"/>
                </a:moveTo>
                <a:lnTo>
                  <a:pt x="9072562" y="2536889"/>
                </a:lnTo>
                <a:lnTo>
                  <a:pt x="9072562" y="4088321"/>
                </a:lnTo>
                <a:lnTo>
                  <a:pt x="4762" y="4088321"/>
                </a:lnTo>
                <a:lnTo>
                  <a:pt x="4762" y="2536889"/>
                </a:lnTo>
              </a:path>
            </a:pathLst>
          </a:custGeom>
          <a:ln w="9525">
            <a:solidFill>
              <a:srgbClr val="349C6C"/>
            </a:solidFill>
          </a:ln>
        </p:spPr>
        <p:txBody>
          <a:bodyPr wrap="square" lIns="0" tIns="0" rIns="0" bIns="0" rtlCol="0">
            <a:noAutofit/>
          </a:bodyPr>
          <a:lstStyle/>
          <a:p>
            <a:endParaRPr/>
          </a:p>
        </p:txBody>
      </p:sp>
      <p:sp>
        <p:nvSpPr>
          <p:cNvPr id="21" name="text 1"/>
          <p:cNvSpPr txBox="1"/>
          <p:nvPr/>
        </p:nvSpPr>
        <p:spPr>
          <a:xfrm>
            <a:off x="3079121" y="1864130"/>
            <a:ext cx="913386" cy="447273"/>
          </a:xfrm>
          <a:prstGeom prst="rect">
            <a:avLst/>
          </a:prstGeom>
        </p:spPr>
        <p:txBody>
          <a:bodyPr vert="horz" wrap="none" lIns="0" tIns="0" rIns="0" bIns="0" rtlCol="0">
            <a:spAutoFit/>
          </a:bodyPr>
          <a:lstStyle/>
          <a:p>
            <a:pPr marL="0">
              <a:lnSpc>
                <a:spcPct val="100000"/>
              </a:lnSpc>
            </a:pPr>
            <a:r>
              <a:rPr sz="1600" spc="10" dirty="0">
                <a:solidFill>
                  <a:srgbClr val="179C7C"/>
                </a:solidFill>
                <a:latin typeface="Arial"/>
                <a:cs typeface="Arial"/>
              </a:rPr>
              <a:t>erkannte</a:t>
            </a:r>
            <a:endParaRPr sz="1600">
              <a:latin typeface="Arial"/>
              <a:cs typeface="Arial"/>
            </a:endParaRPr>
          </a:p>
          <a:p>
            <a:pPr marL="95256">
              <a:lnSpc>
                <a:spcPct val="100000"/>
              </a:lnSpc>
            </a:pPr>
            <a:r>
              <a:rPr sz="1600" spc="10" dirty="0">
                <a:solidFill>
                  <a:srgbClr val="179C7C"/>
                </a:solidFill>
                <a:latin typeface="Arial"/>
                <a:cs typeface="Arial"/>
              </a:rPr>
              <a:t>Risiken</a:t>
            </a:r>
            <a:endParaRPr sz="1600">
              <a:latin typeface="Arial"/>
              <a:cs typeface="Arial"/>
            </a:endParaRPr>
          </a:p>
        </p:txBody>
      </p:sp>
      <p:sp>
        <p:nvSpPr>
          <p:cNvPr id="22" name="text 1"/>
          <p:cNvSpPr txBox="1"/>
          <p:nvPr/>
        </p:nvSpPr>
        <p:spPr>
          <a:xfrm>
            <a:off x="6370213" y="1852696"/>
            <a:ext cx="1118753" cy="448026"/>
          </a:xfrm>
          <a:prstGeom prst="rect">
            <a:avLst/>
          </a:prstGeom>
        </p:spPr>
        <p:txBody>
          <a:bodyPr vert="horz" wrap="none" lIns="0" tIns="0" rIns="0" bIns="0" rtlCol="0">
            <a:spAutoFit/>
          </a:bodyPr>
          <a:lstStyle/>
          <a:p>
            <a:pPr marL="0">
              <a:lnSpc>
                <a:spcPct val="100000"/>
              </a:lnSpc>
            </a:pPr>
            <a:r>
              <a:rPr sz="1449" spc="10" dirty="0">
                <a:solidFill>
                  <a:srgbClr val="179C7C"/>
                </a:solidFill>
                <a:latin typeface="Arial"/>
                <a:cs typeface="Arial"/>
              </a:rPr>
              <a:t>gewichtete</a:t>
            </a:r>
            <a:endParaRPr sz="1400">
              <a:latin typeface="Arial"/>
              <a:cs typeface="Arial"/>
            </a:endParaRPr>
          </a:p>
          <a:p>
            <a:pPr marL="197350">
              <a:lnSpc>
                <a:spcPct val="100000"/>
              </a:lnSpc>
            </a:pPr>
            <a:r>
              <a:rPr sz="1600" spc="10" dirty="0">
                <a:solidFill>
                  <a:srgbClr val="179C7C"/>
                </a:solidFill>
                <a:latin typeface="Arial"/>
                <a:cs typeface="Arial"/>
              </a:rPr>
              <a:t>Risiken</a:t>
            </a:r>
            <a:endParaRPr sz="1600">
              <a:latin typeface="Arial"/>
              <a:cs typeface="Arial"/>
            </a:endParaRPr>
          </a:p>
        </p:txBody>
      </p:sp>
      <p:sp>
        <p:nvSpPr>
          <p:cNvPr id="23" name="object 4662"/>
          <p:cNvSpPr/>
          <p:nvPr/>
        </p:nvSpPr>
        <p:spPr>
          <a:xfrm>
            <a:off x="2943491" y="4793742"/>
            <a:ext cx="1225296" cy="244602"/>
          </a:xfrm>
          <a:custGeom>
            <a:avLst/>
            <a:gdLst/>
            <a:ahLst/>
            <a:cxnLst/>
            <a:rect l="l" t="t" r="r" b="b"/>
            <a:pathLst>
              <a:path w="1225296" h="244602">
                <a:moveTo>
                  <a:pt x="306324" y="244602"/>
                </a:moveTo>
                <a:lnTo>
                  <a:pt x="306324" y="183642"/>
                </a:lnTo>
                <a:lnTo>
                  <a:pt x="1225296" y="183642"/>
                </a:lnTo>
                <a:lnTo>
                  <a:pt x="1225296" y="61722"/>
                </a:lnTo>
                <a:lnTo>
                  <a:pt x="306324" y="61722"/>
                </a:lnTo>
                <a:lnTo>
                  <a:pt x="306324" y="0"/>
                </a:lnTo>
                <a:lnTo>
                  <a:pt x="0" y="122682"/>
                </a:lnTo>
              </a:path>
            </a:pathLst>
          </a:custGeom>
          <a:solidFill>
            <a:srgbClr val="FF0000"/>
          </a:solidFill>
        </p:spPr>
        <p:txBody>
          <a:bodyPr wrap="square" lIns="0" tIns="0" rIns="0" bIns="0" rtlCol="0">
            <a:noAutofit/>
          </a:bodyPr>
          <a:lstStyle/>
          <a:p>
            <a:endParaRPr/>
          </a:p>
        </p:txBody>
      </p:sp>
      <p:sp>
        <p:nvSpPr>
          <p:cNvPr id="24" name="object 4663"/>
          <p:cNvSpPr/>
          <p:nvPr/>
        </p:nvSpPr>
        <p:spPr>
          <a:xfrm>
            <a:off x="6293244" y="4793742"/>
            <a:ext cx="1225295" cy="244602"/>
          </a:xfrm>
          <a:custGeom>
            <a:avLst/>
            <a:gdLst/>
            <a:ahLst/>
            <a:cxnLst/>
            <a:rect l="l" t="t" r="r" b="b"/>
            <a:pathLst>
              <a:path w="1225295" h="244602">
                <a:moveTo>
                  <a:pt x="306323" y="244602"/>
                </a:moveTo>
                <a:lnTo>
                  <a:pt x="306323" y="183642"/>
                </a:lnTo>
                <a:lnTo>
                  <a:pt x="1225295" y="183642"/>
                </a:lnTo>
                <a:lnTo>
                  <a:pt x="1225295" y="61722"/>
                </a:lnTo>
                <a:lnTo>
                  <a:pt x="306323" y="61722"/>
                </a:lnTo>
                <a:lnTo>
                  <a:pt x="306323" y="0"/>
                </a:lnTo>
                <a:lnTo>
                  <a:pt x="0" y="122682"/>
                </a:lnTo>
              </a:path>
            </a:pathLst>
          </a:custGeom>
          <a:solidFill>
            <a:srgbClr val="FF0000"/>
          </a:solidFill>
        </p:spPr>
        <p:txBody>
          <a:bodyPr wrap="square" lIns="0" tIns="0" rIns="0" bIns="0" rtlCol="0">
            <a:noAutofit/>
          </a:bodyPr>
          <a:lstStyle/>
          <a:p>
            <a:endParaRPr/>
          </a:p>
        </p:txBody>
      </p:sp>
      <p:sp>
        <p:nvSpPr>
          <p:cNvPr id="25" name="text 1"/>
          <p:cNvSpPr txBox="1"/>
          <p:nvPr/>
        </p:nvSpPr>
        <p:spPr>
          <a:xfrm>
            <a:off x="3036449" y="4340630"/>
            <a:ext cx="1176696" cy="447273"/>
          </a:xfrm>
          <a:prstGeom prst="rect">
            <a:avLst/>
          </a:prstGeom>
        </p:spPr>
        <p:txBody>
          <a:bodyPr vert="horz" wrap="none" lIns="0" tIns="0" rIns="0" bIns="0" rtlCol="0">
            <a:spAutoFit/>
          </a:bodyPr>
          <a:lstStyle/>
          <a:p>
            <a:pPr marL="0">
              <a:lnSpc>
                <a:spcPct val="100000"/>
              </a:lnSpc>
            </a:pPr>
            <a:r>
              <a:rPr sz="1359" spc="10" dirty="0">
                <a:solidFill>
                  <a:srgbClr val="179C7C"/>
                </a:solidFill>
                <a:latin typeface="Arial"/>
                <a:cs typeface="Arial"/>
              </a:rPr>
              <a:t>Fortschritts-</a:t>
            </a:r>
            <a:endParaRPr sz="1300">
              <a:latin typeface="Arial"/>
              <a:cs typeface="Arial"/>
            </a:endParaRPr>
          </a:p>
          <a:p>
            <a:pPr marL="227074">
              <a:lnSpc>
                <a:spcPct val="100000"/>
              </a:lnSpc>
            </a:pPr>
            <a:r>
              <a:rPr sz="1600" spc="10" dirty="0">
                <a:solidFill>
                  <a:srgbClr val="179C7C"/>
                </a:solidFill>
                <a:latin typeface="Arial"/>
                <a:cs typeface="Arial"/>
              </a:rPr>
              <a:t>bericht</a:t>
            </a:r>
            <a:endParaRPr sz="1600">
              <a:latin typeface="Arial"/>
              <a:cs typeface="Arial"/>
            </a:endParaRPr>
          </a:p>
        </p:txBody>
      </p:sp>
      <p:sp>
        <p:nvSpPr>
          <p:cNvPr id="26" name="text 1"/>
          <p:cNvSpPr txBox="1"/>
          <p:nvPr/>
        </p:nvSpPr>
        <p:spPr>
          <a:xfrm>
            <a:off x="6338202" y="4340630"/>
            <a:ext cx="1264914" cy="447273"/>
          </a:xfrm>
          <a:prstGeom prst="rect">
            <a:avLst/>
          </a:prstGeom>
        </p:spPr>
        <p:txBody>
          <a:bodyPr vert="horz" wrap="none" lIns="0" tIns="0" rIns="0" bIns="0" rtlCol="0">
            <a:spAutoFit/>
          </a:bodyPr>
          <a:lstStyle/>
          <a:p>
            <a:pPr marL="0">
              <a:lnSpc>
                <a:spcPct val="100000"/>
              </a:lnSpc>
            </a:pPr>
            <a:r>
              <a:rPr sz="1510" spc="10" dirty="0">
                <a:solidFill>
                  <a:srgbClr val="179C7C"/>
                </a:solidFill>
                <a:latin typeface="Arial"/>
                <a:cs typeface="Arial"/>
              </a:rPr>
              <a:t>Minderungs-</a:t>
            </a:r>
            <a:endParaRPr sz="1500">
              <a:latin typeface="Arial"/>
              <a:cs typeface="Arial"/>
            </a:endParaRPr>
          </a:p>
          <a:p>
            <a:pPr marL="180586">
              <a:lnSpc>
                <a:spcPct val="100000"/>
              </a:lnSpc>
            </a:pPr>
            <a:r>
              <a:rPr sz="1600" spc="10" dirty="0">
                <a:solidFill>
                  <a:srgbClr val="179C7C"/>
                </a:solidFill>
                <a:latin typeface="Arial"/>
                <a:cs typeface="Arial"/>
              </a:rPr>
              <a:t>aktionen</a:t>
            </a:r>
            <a:endParaRPr sz="1600">
              <a:latin typeface="Arial"/>
              <a:cs typeface="Arial"/>
            </a:endParaRPr>
          </a:p>
        </p:txBody>
      </p:sp>
      <p:sp>
        <p:nvSpPr>
          <p:cNvPr id="27" name="object 4664"/>
          <p:cNvSpPr/>
          <p:nvPr/>
        </p:nvSpPr>
        <p:spPr>
          <a:xfrm>
            <a:off x="1719719" y="3077718"/>
            <a:ext cx="243840" cy="1226058"/>
          </a:xfrm>
          <a:custGeom>
            <a:avLst/>
            <a:gdLst/>
            <a:ahLst/>
            <a:cxnLst/>
            <a:rect l="l" t="t" r="r" b="b"/>
            <a:pathLst>
              <a:path w="243840" h="1226058">
                <a:moveTo>
                  <a:pt x="0" y="306324"/>
                </a:moveTo>
                <a:lnTo>
                  <a:pt x="60960" y="306324"/>
                </a:lnTo>
                <a:lnTo>
                  <a:pt x="60960" y="1226058"/>
                </a:lnTo>
                <a:lnTo>
                  <a:pt x="182880" y="1226058"/>
                </a:lnTo>
                <a:lnTo>
                  <a:pt x="182880" y="306324"/>
                </a:lnTo>
                <a:lnTo>
                  <a:pt x="243840" y="306324"/>
                </a:lnTo>
                <a:lnTo>
                  <a:pt x="121920" y="0"/>
                </a:lnTo>
              </a:path>
            </a:pathLst>
          </a:custGeom>
          <a:solidFill>
            <a:srgbClr val="FF0000"/>
          </a:solidFill>
        </p:spPr>
        <p:txBody>
          <a:bodyPr wrap="square" lIns="0" tIns="0" rIns="0" bIns="0" rtlCol="0">
            <a:noAutofit/>
          </a:bodyPr>
          <a:lstStyle/>
          <a:p>
            <a:endParaRPr/>
          </a:p>
        </p:txBody>
      </p:sp>
      <p:sp>
        <p:nvSpPr>
          <p:cNvPr id="28" name="object 4665"/>
          <p:cNvSpPr/>
          <p:nvPr/>
        </p:nvSpPr>
        <p:spPr>
          <a:xfrm>
            <a:off x="8580768" y="3077718"/>
            <a:ext cx="244602" cy="1226057"/>
          </a:xfrm>
          <a:custGeom>
            <a:avLst/>
            <a:gdLst/>
            <a:ahLst/>
            <a:cxnLst/>
            <a:rect l="l" t="t" r="r" b="b"/>
            <a:pathLst>
              <a:path w="244602" h="1226057">
                <a:moveTo>
                  <a:pt x="244602" y="918972"/>
                </a:moveTo>
                <a:lnTo>
                  <a:pt x="182880" y="918972"/>
                </a:lnTo>
                <a:lnTo>
                  <a:pt x="182880" y="0"/>
                </a:lnTo>
                <a:lnTo>
                  <a:pt x="60960" y="0"/>
                </a:lnTo>
                <a:lnTo>
                  <a:pt x="60960" y="918972"/>
                </a:lnTo>
                <a:lnTo>
                  <a:pt x="0" y="918972"/>
                </a:lnTo>
                <a:lnTo>
                  <a:pt x="121920" y="1226058"/>
                </a:lnTo>
              </a:path>
            </a:pathLst>
          </a:custGeom>
          <a:solidFill>
            <a:srgbClr val="FF0000"/>
          </a:solidFill>
        </p:spPr>
        <p:txBody>
          <a:bodyPr wrap="square" lIns="0" tIns="0" rIns="0" bIns="0" rtlCol="0">
            <a:noAutofit/>
          </a:bodyPr>
          <a:lstStyle/>
          <a:p>
            <a:endParaRPr/>
          </a:p>
        </p:txBody>
      </p:sp>
      <p:sp>
        <p:nvSpPr>
          <p:cNvPr id="29" name="text 1"/>
          <p:cNvSpPr txBox="1"/>
          <p:nvPr/>
        </p:nvSpPr>
        <p:spPr>
          <a:xfrm>
            <a:off x="1973459" y="3524528"/>
            <a:ext cx="1253215" cy="227054"/>
          </a:xfrm>
          <a:prstGeom prst="rect">
            <a:avLst/>
          </a:prstGeom>
        </p:spPr>
        <p:txBody>
          <a:bodyPr vert="horz" wrap="none" lIns="0" tIns="0" rIns="0" bIns="0" rtlCol="0">
            <a:spAutoFit/>
          </a:bodyPr>
          <a:lstStyle/>
          <a:p>
            <a:pPr marL="0">
              <a:lnSpc>
                <a:spcPct val="100000"/>
              </a:lnSpc>
            </a:pPr>
            <a:r>
              <a:rPr sz="1600" spc="10" dirty="0">
                <a:latin typeface="Arial"/>
                <a:cs typeface="Arial"/>
              </a:rPr>
              <a:t>neue Risiken</a:t>
            </a:r>
            <a:endParaRPr sz="1600">
              <a:latin typeface="Arial"/>
              <a:cs typeface="Arial"/>
            </a:endParaRPr>
          </a:p>
        </p:txBody>
      </p:sp>
      <p:sp>
        <p:nvSpPr>
          <p:cNvPr id="30" name="text 1"/>
          <p:cNvSpPr txBox="1"/>
          <p:nvPr/>
        </p:nvSpPr>
        <p:spPr>
          <a:xfrm>
            <a:off x="6471299" y="3524528"/>
            <a:ext cx="2156246" cy="227054"/>
          </a:xfrm>
          <a:prstGeom prst="rect">
            <a:avLst/>
          </a:prstGeom>
        </p:spPr>
        <p:txBody>
          <a:bodyPr vert="horz" wrap="none" lIns="0" tIns="0" rIns="0" bIns="0" rtlCol="0">
            <a:spAutoFit/>
          </a:bodyPr>
          <a:lstStyle/>
          <a:p>
            <a:pPr marL="0">
              <a:lnSpc>
                <a:spcPct val="100000"/>
              </a:lnSpc>
            </a:pPr>
            <a:r>
              <a:rPr sz="1600" spc="10" dirty="0">
                <a:latin typeface="Arial"/>
                <a:cs typeface="Arial"/>
              </a:rPr>
              <a:t>Risikominderungsplan</a:t>
            </a:r>
            <a:endParaRPr sz="1600">
              <a:latin typeface="Arial"/>
              <a:cs typeface="Arial"/>
            </a:endParaRPr>
          </a:p>
        </p:txBody>
      </p:sp>
      <p:sp>
        <p:nvSpPr>
          <p:cNvPr id="31" name="text 1"/>
          <p:cNvSpPr txBox="1"/>
          <p:nvPr/>
        </p:nvSpPr>
        <p:spPr>
          <a:xfrm>
            <a:off x="8612003" y="5985407"/>
            <a:ext cx="1358209" cy="142015"/>
          </a:xfrm>
          <a:prstGeom prst="rect">
            <a:avLst/>
          </a:prstGeom>
        </p:spPr>
        <p:txBody>
          <a:bodyPr vert="horz" wrap="none" lIns="0" tIns="0" rIns="0" bIns="0" rtlCol="0">
            <a:spAutoFit/>
          </a:bodyPr>
          <a:lstStyle/>
          <a:p>
            <a:pPr marL="0">
              <a:lnSpc>
                <a:spcPct val="100000"/>
              </a:lnSpc>
            </a:pPr>
            <a:r>
              <a:rPr sz="909" spc="10" dirty="0">
                <a:latin typeface="Arial"/>
                <a:cs typeface="Arial"/>
              </a:rPr>
              <a:t>CSC Ploenzke Akademie</a:t>
            </a:r>
            <a:endParaRPr sz="900" dirty="0">
              <a:latin typeface="Arial"/>
              <a:cs typeface="Arial"/>
            </a:endParaRPr>
          </a:p>
        </p:txBody>
      </p:sp>
      <p:sp>
        <p:nvSpPr>
          <p:cNvPr id="32" name="object 4669"/>
          <p:cNvSpPr/>
          <p:nvPr/>
        </p:nvSpPr>
        <p:spPr>
          <a:xfrm>
            <a:off x="4226319" y="4477893"/>
            <a:ext cx="1993392" cy="902208"/>
          </a:xfrm>
          <a:custGeom>
            <a:avLst/>
            <a:gdLst/>
            <a:ahLst/>
            <a:cxnLst/>
            <a:rect l="l" t="t" r="r" b="b"/>
            <a:pathLst>
              <a:path w="1993392" h="902208">
                <a:moveTo>
                  <a:pt x="9525" y="9525"/>
                </a:moveTo>
                <a:lnTo>
                  <a:pt x="1983867" y="9525"/>
                </a:lnTo>
                <a:lnTo>
                  <a:pt x="1983867" y="892683"/>
                </a:lnTo>
                <a:lnTo>
                  <a:pt x="9525" y="892683"/>
                </a:lnTo>
                <a:lnTo>
                  <a:pt x="9525" y="9525"/>
                </a:lnTo>
                <a:close/>
              </a:path>
            </a:pathLst>
          </a:custGeom>
          <a:ln w="19050">
            <a:solidFill>
              <a:srgbClr val="179C7D"/>
            </a:solidFill>
          </a:ln>
        </p:spPr>
        <p:txBody>
          <a:bodyPr wrap="square" lIns="0" tIns="0" rIns="0" bIns="0" rtlCol="0">
            <a:noAutofit/>
          </a:bodyPr>
          <a:lstStyle/>
          <a:p>
            <a:endParaRPr/>
          </a:p>
        </p:txBody>
      </p:sp>
      <p:sp>
        <p:nvSpPr>
          <p:cNvPr id="33" name="text 1"/>
          <p:cNvSpPr txBox="1"/>
          <p:nvPr/>
        </p:nvSpPr>
        <p:spPr>
          <a:xfrm>
            <a:off x="4625981" y="4664583"/>
            <a:ext cx="1258031" cy="530191"/>
          </a:xfrm>
          <a:prstGeom prst="rect">
            <a:avLst/>
          </a:prstGeom>
        </p:spPr>
        <p:txBody>
          <a:bodyPr vert="horz" wrap="none" lIns="0" tIns="0" rIns="0" bIns="0" rtlCol="0">
            <a:spAutoFit/>
          </a:bodyPr>
          <a:lstStyle/>
          <a:p>
            <a:pPr marL="0">
              <a:lnSpc>
                <a:spcPct val="100000"/>
              </a:lnSpc>
            </a:pPr>
            <a:r>
              <a:rPr sz="1800" spc="10" dirty="0">
                <a:solidFill>
                  <a:srgbClr val="FF0000"/>
                </a:solidFill>
                <a:latin typeface="Arial"/>
                <a:cs typeface="Arial"/>
              </a:rPr>
              <a:t>Effektivität</a:t>
            </a:r>
            <a:endParaRPr sz="1800">
              <a:latin typeface="Arial"/>
              <a:cs typeface="Arial"/>
            </a:endParaRPr>
          </a:p>
          <a:p>
            <a:pPr marL="0">
              <a:lnSpc>
                <a:spcPct val="100000"/>
              </a:lnSpc>
            </a:pPr>
            <a:r>
              <a:rPr sz="1800" spc="10" dirty="0">
                <a:solidFill>
                  <a:srgbClr val="FF0000"/>
                </a:solidFill>
                <a:latin typeface="Arial"/>
                <a:cs typeface="Arial"/>
              </a:rPr>
              <a:t>abschätzen</a:t>
            </a:r>
            <a:endParaRPr sz="1800">
              <a:latin typeface="Arial"/>
              <a:cs typeface="Arial"/>
            </a:endParaRPr>
          </a:p>
        </p:txBody>
      </p:sp>
      <p:sp>
        <p:nvSpPr>
          <p:cNvPr id="34" name="object 4670"/>
          <p:cNvSpPr/>
          <p:nvPr/>
        </p:nvSpPr>
        <p:spPr>
          <a:xfrm>
            <a:off x="7672845" y="4477893"/>
            <a:ext cx="1905000" cy="902208"/>
          </a:xfrm>
          <a:custGeom>
            <a:avLst/>
            <a:gdLst/>
            <a:ahLst/>
            <a:cxnLst/>
            <a:rect l="l" t="t" r="r" b="b"/>
            <a:pathLst>
              <a:path w="1905000" h="902208">
                <a:moveTo>
                  <a:pt x="9525" y="9525"/>
                </a:moveTo>
                <a:lnTo>
                  <a:pt x="1895475" y="9525"/>
                </a:lnTo>
                <a:lnTo>
                  <a:pt x="1895475" y="892683"/>
                </a:lnTo>
                <a:lnTo>
                  <a:pt x="9525" y="892683"/>
                </a:lnTo>
                <a:lnTo>
                  <a:pt x="9525" y="9525"/>
                </a:lnTo>
                <a:close/>
              </a:path>
            </a:pathLst>
          </a:custGeom>
          <a:ln w="19050">
            <a:solidFill>
              <a:srgbClr val="179C7D"/>
            </a:solidFill>
          </a:ln>
        </p:spPr>
        <p:txBody>
          <a:bodyPr wrap="square" lIns="0" tIns="0" rIns="0" bIns="0" rtlCol="0">
            <a:noAutofit/>
          </a:bodyPr>
          <a:lstStyle/>
          <a:p>
            <a:endParaRPr/>
          </a:p>
        </p:txBody>
      </p:sp>
      <p:sp>
        <p:nvSpPr>
          <p:cNvPr id="35" name="text 1"/>
          <p:cNvSpPr txBox="1"/>
          <p:nvPr/>
        </p:nvSpPr>
        <p:spPr>
          <a:xfrm>
            <a:off x="8173861" y="4664583"/>
            <a:ext cx="965560" cy="530191"/>
          </a:xfrm>
          <a:prstGeom prst="rect">
            <a:avLst/>
          </a:prstGeom>
        </p:spPr>
        <p:txBody>
          <a:bodyPr vert="horz" wrap="none" lIns="0" tIns="0" rIns="0" bIns="0" rtlCol="0">
            <a:spAutoFit/>
          </a:bodyPr>
          <a:lstStyle/>
          <a:p>
            <a:pPr marL="76192">
              <a:lnSpc>
                <a:spcPct val="100000"/>
              </a:lnSpc>
            </a:pPr>
            <a:r>
              <a:rPr sz="1800" spc="10" dirty="0">
                <a:solidFill>
                  <a:srgbClr val="FF0000"/>
                </a:solidFill>
                <a:latin typeface="Arial"/>
                <a:cs typeface="Arial"/>
              </a:rPr>
              <a:t>Risiken</a:t>
            </a:r>
            <a:endParaRPr sz="1800">
              <a:latin typeface="Arial"/>
              <a:cs typeface="Arial"/>
            </a:endParaRPr>
          </a:p>
          <a:p>
            <a:pPr marL="0">
              <a:lnSpc>
                <a:spcPct val="100000"/>
              </a:lnSpc>
            </a:pPr>
            <a:r>
              <a:rPr sz="1800" spc="10" dirty="0">
                <a:solidFill>
                  <a:srgbClr val="FF0000"/>
                </a:solidFill>
                <a:latin typeface="Arial"/>
                <a:cs typeface="Arial"/>
              </a:rPr>
              <a:t>mindern</a:t>
            </a:r>
            <a:endParaRPr sz="1800">
              <a:latin typeface="Arial"/>
              <a:cs typeface="Arial"/>
            </a:endParaRPr>
          </a:p>
        </p:txBody>
      </p:sp>
      <p:sp>
        <p:nvSpPr>
          <p:cNvPr id="36" name="object 4671"/>
          <p:cNvSpPr/>
          <p:nvPr/>
        </p:nvSpPr>
        <p:spPr>
          <a:xfrm>
            <a:off x="7664450" y="1941195"/>
            <a:ext cx="1911096" cy="901446"/>
          </a:xfrm>
          <a:custGeom>
            <a:avLst/>
            <a:gdLst/>
            <a:ahLst/>
            <a:cxnLst/>
            <a:rect l="l" t="t" r="r" b="b"/>
            <a:pathLst>
              <a:path w="1911096" h="901446">
                <a:moveTo>
                  <a:pt x="9525" y="9525"/>
                </a:moveTo>
                <a:lnTo>
                  <a:pt x="1901571" y="9525"/>
                </a:lnTo>
                <a:lnTo>
                  <a:pt x="1901571" y="891921"/>
                </a:lnTo>
                <a:lnTo>
                  <a:pt x="9525" y="891921"/>
                </a:lnTo>
                <a:lnTo>
                  <a:pt x="9525" y="9525"/>
                </a:lnTo>
                <a:close/>
              </a:path>
            </a:pathLst>
          </a:custGeom>
          <a:ln w="19050">
            <a:solidFill>
              <a:srgbClr val="179C7D"/>
            </a:solidFill>
          </a:ln>
        </p:spPr>
        <p:txBody>
          <a:bodyPr wrap="square" lIns="0" tIns="0" rIns="0" bIns="0" rtlCol="0">
            <a:noAutofit/>
          </a:bodyPr>
          <a:lstStyle/>
          <a:p>
            <a:endParaRPr/>
          </a:p>
        </p:txBody>
      </p:sp>
      <p:sp>
        <p:nvSpPr>
          <p:cNvPr id="37" name="text 1"/>
          <p:cNvSpPr txBox="1"/>
          <p:nvPr/>
        </p:nvSpPr>
        <p:spPr>
          <a:xfrm>
            <a:off x="8023739" y="2127885"/>
            <a:ext cx="1256637" cy="530192"/>
          </a:xfrm>
          <a:prstGeom prst="rect">
            <a:avLst/>
          </a:prstGeom>
        </p:spPr>
        <p:txBody>
          <a:bodyPr vert="horz" wrap="none" lIns="0" tIns="0" rIns="0" bIns="0" rtlCol="0">
            <a:spAutoFit/>
          </a:bodyPr>
          <a:lstStyle/>
          <a:p>
            <a:pPr marL="0">
              <a:lnSpc>
                <a:spcPct val="100000"/>
              </a:lnSpc>
            </a:pPr>
            <a:r>
              <a:rPr sz="1680" spc="10" dirty="0">
                <a:solidFill>
                  <a:srgbClr val="FF0000"/>
                </a:solidFill>
                <a:latin typeface="Arial"/>
                <a:cs typeface="Arial"/>
              </a:rPr>
              <a:t>Minderung</a:t>
            </a:r>
            <a:endParaRPr sz="1600">
              <a:latin typeface="Arial"/>
              <a:cs typeface="Arial"/>
            </a:endParaRPr>
          </a:p>
          <a:p>
            <a:pPr marL="228600">
              <a:lnSpc>
                <a:spcPct val="100000"/>
              </a:lnSpc>
            </a:pPr>
            <a:r>
              <a:rPr sz="1800" spc="10" dirty="0">
                <a:solidFill>
                  <a:srgbClr val="FF0000"/>
                </a:solidFill>
                <a:latin typeface="Arial"/>
                <a:cs typeface="Arial"/>
              </a:rPr>
              <a:t>planen</a:t>
            </a:r>
            <a:endParaRPr sz="1800">
              <a:latin typeface="Arial"/>
              <a:cs typeface="Arial"/>
            </a:endParaRPr>
          </a:p>
        </p:txBody>
      </p:sp>
      <p:sp>
        <p:nvSpPr>
          <p:cNvPr id="38" name="object 4672"/>
          <p:cNvSpPr/>
          <p:nvPr/>
        </p:nvSpPr>
        <p:spPr>
          <a:xfrm>
            <a:off x="4224795" y="1945767"/>
            <a:ext cx="1993392" cy="902207"/>
          </a:xfrm>
          <a:custGeom>
            <a:avLst/>
            <a:gdLst/>
            <a:ahLst/>
            <a:cxnLst/>
            <a:rect l="l" t="t" r="r" b="b"/>
            <a:pathLst>
              <a:path w="1993392" h="902207">
                <a:moveTo>
                  <a:pt x="9525" y="9525"/>
                </a:moveTo>
                <a:lnTo>
                  <a:pt x="1983867" y="9525"/>
                </a:lnTo>
                <a:lnTo>
                  <a:pt x="1983867" y="892683"/>
                </a:lnTo>
                <a:lnTo>
                  <a:pt x="9525" y="892683"/>
                </a:lnTo>
                <a:lnTo>
                  <a:pt x="9525" y="9525"/>
                </a:lnTo>
                <a:close/>
              </a:path>
            </a:pathLst>
          </a:custGeom>
          <a:ln w="19050">
            <a:solidFill>
              <a:srgbClr val="179C7D"/>
            </a:solidFill>
          </a:ln>
        </p:spPr>
        <p:txBody>
          <a:bodyPr wrap="square" lIns="0" tIns="0" rIns="0" bIns="0" rtlCol="0">
            <a:noAutofit/>
          </a:bodyPr>
          <a:lstStyle/>
          <a:p>
            <a:endParaRPr/>
          </a:p>
        </p:txBody>
      </p:sp>
      <p:sp>
        <p:nvSpPr>
          <p:cNvPr id="39" name="text 1"/>
          <p:cNvSpPr txBox="1"/>
          <p:nvPr/>
        </p:nvSpPr>
        <p:spPr>
          <a:xfrm>
            <a:off x="4617607" y="2133219"/>
            <a:ext cx="1270833" cy="529437"/>
          </a:xfrm>
          <a:prstGeom prst="rect">
            <a:avLst/>
          </a:prstGeom>
        </p:spPr>
        <p:txBody>
          <a:bodyPr vert="horz" wrap="none" lIns="0" tIns="0" rIns="0" bIns="0" rtlCol="0">
            <a:spAutoFit/>
          </a:bodyPr>
          <a:lstStyle/>
          <a:p>
            <a:pPr marL="229354">
              <a:lnSpc>
                <a:spcPct val="100000"/>
              </a:lnSpc>
            </a:pPr>
            <a:r>
              <a:rPr sz="1800" spc="10" dirty="0">
                <a:solidFill>
                  <a:srgbClr val="FF0000"/>
                </a:solidFill>
                <a:latin typeface="Arial"/>
                <a:cs typeface="Arial"/>
              </a:rPr>
              <a:t>Risiken</a:t>
            </a:r>
            <a:endParaRPr sz="1800">
              <a:latin typeface="Arial"/>
              <a:cs typeface="Arial"/>
            </a:endParaRPr>
          </a:p>
          <a:p>
            <a:pPr marL="0">
              <a:lnSpc>
                <a:spcPct val="100000"/>
              </a:lnSpc>
            </a:pPr>
            <a:r>
              <a:rPr sz="1800" spc="10" dirty="0">
                <a:solidFill>
                  <a:srgbClr val="FF0000"/>
                </a:solidFill>
                <a:latin typeface="Arial"/>
                <a:cs typeface="Arial"/>
              </a:rPr>
              <a:t>analysieren</a:t>
            </a:r>
            <a:endParaRPr sz="1800">
              <a:latin typeface="Arial"/>
              <a:cs typeface="Arial"/>
            </a:endParaRPr>
          </a:p>
        </p:txBody>
      </p:sp>
      <p:sp>
        <p:nvSpPr>
          <p:cNvPr id="40" name="object 4673"/>
          <p:cNvSpPr/>
          <p:nvPr/>
        </p:nvSpPr>
        <p:spPr>
          <a:xfrm>
            <a:off x="839990" y="1938147"/>
            <a:ext cx="1994154" cy="901446"/>
          </a:xfrm>
          <a:custGeom>
            <a:avLst/>
            <a:gdLst/>
            <a:ahLst/>
            <a:cxnLst/>
            <a:rect l="l" t="t" r="r" b="b"/>
            <a:pathLst>
              <a:path w="1994154" h="901446">
                <a:moveTo>
                  <a:pt x="9525" y="9525"/>
                </a:moveTo>
                <a:lnTo>
                  <a:pt x="1984629" y="9525"/>
                </a:lnTo>
                <a:lnTo>
                  <a:pt x="1984629" y="891921"/>
                </a:lnTo>
                <a:lnTo>
                  <a:pt x="9525" y="891921"/>
                </a:lnTo>
                <a:lnTo>
                  <a:pt x="9525" y="9525"/>
                </a:lnTo>
                <a:close/>
              </a:path>
            </a:pathLst>
          </a:custGeom>
          <a:ln w="19050">
            <a:solidFill>
              <a:srgbClr val="179C7D"/>
            </a:solidFill>
          </a:ln>
        </p:spPr>
        <p:txBody>
          <a:bodyPr wrap="square" lIns="0" tIns="0" rIns="0" bIns="0" rtlCol="0">
            <a:noAutofit/>
          </a:bodyPr>
          <a:lstStyle/>
          <a:p>
            <a:endParaRPr/>
          </a:p>
        </p:txBody>
      </p:sp>
      <p:sp>
        <p:nvSpPr>
          <p:cNvPr id="41" name="text 1"/>
          <p:cNvSpPr txBox="1"/>
          <p:nvPr/>
        </p:nvSpPr>
        <p:spPr>
          <a:xfrm>
            <a:off x="1328816" y="2124837"/>
            <a:ext cx="1079495" cy="530192"/>
          </a:xfrm>
          <a:prstGeom prst="rect">
            <a:avLst/>
          </a:prstGeom>
        </p:spPr>
        <p:txBody>
          <a:bodyPr vert="horz" wrap="none" lIns="0" tIns="0" rIns="0" bIns="0" rtlCol="0">
            <a:spAutoFit/>
          </a:bodyPr>
          <a:lstStyle/>
          <a:p>
            <a:pPr marL="133342">
              <a:lnSpc>
                <a:spcPct val="100000"/>
              </a:lnSpc>
            </a:pPr>
            <a:r>
              <a:rPr sz="1800" spc="10" dirty="0">
                <a:solidFill>
                  <a:srgbClr val="FF0000"/>
                </a:solidFill>
                <a:latin typeface="Arial"/>
                <a:cs typeface="Arial"/>
              </a:rPr>
              <a:t>Risiken</a:t>
            </a:r>
            <a:endParaRPr sz="1800" dirty="0">
              <a:latin typeface="Arial"/>
              <a:cs typeface="Arial"/>
            </a:endParaRPr>
          </a:p>
          <a:p>
            <a:pPr marL="0">
              <a:lnSpc>
                <a:spcPct val="100000"/>
              </a:lnSpc>
            </a:pPr>
            <a:r>
              <a:rPr sz="1800" spc="10" dirty="0">
                <a:solidFill>
                  <a:srgbClr val="FF0000"/>
                </a:solidFill>
                <a:latin typeface="Arial"/>
                <a:cs typeface="Arial"/>
              </a:rPr>
              <a:t>erkennen</a:t>
            </a:r>
            <a:endParaRPr sz="1800" dirty="0">
              <a:latin typeface="Arial"/>
              <a:cs typeface="Arial"/>
            </a:endParaRPr>
          </a:p>
        </p:txBody>
      </p:sp>
    </p:spTree>
    <p:extLst>
      <p:ext uri="{BB962C8B-B14F-4D97-AF65-F5344CB8AC3E}">
        <p14:creationId xmlns:p14="http://schemas.microsoft.com/office/powerpoint/2010/main" val="209327796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316113"/>
            <a:ext cx="10693400" cy="6892724"/>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554545"/>
          </a:xfrm>
          <a:prstGeom prst="rect">
            <a:avLst/>
          </a:prstGeom>
        </p:spPr>
        <p:txBody>
          <a:bodyPr wrap="square">
            <a:spAutoFit/>
          </a:bodyPr>
          <a:lstStyle/>
          <a:p>
            <a:r>
              <a:rPr lang="en-GB" sz="2000" b="1" dirty="0"/>
              <a:t>Security+ (SEC+) Inhalt II</a:t>
            </a:r>
            <a:endParaRPr lang="de-DE" b="1" dirty="0"/>
          </a:p>
          <a:p>
            <a:pPr marL="457200" indent="-457200">
              <a:buFont typeface="+mj-lt"/>
              <a:buAutoNum type="arabicPeriod" startAt="21"/>
            </a:pPr>
            <a:r>
              <a:rPr lang="de-DE" sz="2000" b="1" dirty="0">
                <a:solidFill>
                  <a:prstClr val="black"/>
                </a:solidFill>
              </a:rPr>
              <a:t>Risikobewertungen</a:t>
            </a:r>
            <a:endParaRPr lang="de-DE" sz="2000" b="1" dirty="0"/>
          </a:p>
          <a:p>
            <a:pPr marL="457200" indent="-457200">
              <a:buFont typeface="+mj-lt"/>
              <a:buAutoNum type="arabicPeriod" startAt="21"/>
            </a:pPr>
            <a:endParaRPr lang="de-DE" sz="2000" b="1" dirty="0"/>
          </a:p>
          <a:p>
            <a:pPr marL="457200" indent="-457200">
              <a:buFont typeface="+mj-lt"/>
              <a:buAutoNum type="arabicPeriod" startAt="21"/>
            </a:pPr>
            <a:endParaRPr lang="de-DE" sz="2000" b="1" dirty="0"/>
          </a:p>
          <a:p>
            <a:pPr marL="457200" indent="-457200">
              <a:buFont typeface="+mj-lt"/>
              <a:buAutoNum type="arabicPeriod" startAt="21"/>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B4F7070-16D4-4BE2-9A36-9DF3C6C6A570}"/>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F21DAEDB-6A61-4185-970D-CAE2DB278BD7}"/>
              </a:ext>
            </a:extLst>
          </p:cNvPr>
          <p:cNvSpPr/>
          <p:nvPr/>
        </p:nvSpPr>
        <p:spPr>
          <a:xfrm>
            <a:off x="0" y="1947946"/>
            <a:ext cx="12052300" cy="2525884"/>
          </a:xfrm>
          <a:prstGeom prst="rect">
            <a:avLst/>
          </a:prstGeom>
        </p:spPr>
        <p:txBody>
          <a:bodyPr wrap="square">
            <a:spAutoFit/>
          </a:bodyPr>
          <a:lstStyle/>
          <a:p>
            <a:pPr marL="342900" lvl="0" indent="-342900">
              <a:spcBef>
                <a:spcPts val="1465"/>
              </a:spcBef>
              <a:spcAft>
                <a:spcPts val="0"/>
              </a:spcAft>
              <a:buSzPts val="1200"/>
              <a:buFont typeface="Symbol" panose="05050102010706020507" pitchFamily="18" charset="2"/>
              <a:buChar char=""/>
              <a:tabLst>
                <a:tab pos="13735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Risikobewertungen</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65"/>
              </a:lnSpc>
              <a:spcBef>
                <a:spcPts val="45"/>
              </a:spcBef>
              <a:spcAft>
                <a:spcPts val="0"/>
              </a:spcAft>
              <a:buSzPts val="1200"/>
              <a:buFont typeface="Courier New" panose="02070309020205020404" pitchFamily="49" charset="0"/>
              <a:buChar char="o"/>
              <a:tabLst>
                <a:tab pos="18307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Risikobewertungen</a:t>
            </a:r>
            <a:endParaRPr lang="de-DE" sz="1100" noProof="1">
              <a:latin typeface="Calibri" panose="020F0502020204030204" pitchFamily="34" charset="0"/>
              <a:ea typeface="Courier New" panose="02070309020205020404" pitchFamily="49" charset="0"/>
              <a:cs typeface="Times New Roman" panose="02020603050405020304" pitchFamily="18" charset="0"/>
            </a:endParaRPr>
          </a:p>
          <a:p>
            <a:pPr marL="1143000" marR="1301115" lvl="2" indent="-228600">
              <a:lnSpc>
                <a:spcPct val="99000"/>
              </a:lnSpc>
              <a:spcAft>
                <a:spcPts val="0"/>
              </a:spcAft>
              <a:buSzPts val="1200"/>
              <a:buFont typeface="Microsoft Sans Serif" panose="020B0604020202020204" pitchFamily="34" charset="0"/>
              <a:buChar char="▪"/>
              <a:tabLst>
                <a:tab pos="22879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Prozess,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innerhalb</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Risikomanagements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wird,</a:t>
            </a:r>
            <a:r>
              <a:rPr lang="de-DE" sz="1200" spc="27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ermitteln,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p>
          <a:p>
            <a:pPr marR="1301115" lvl="2">
              <a:lnSpc>
                <a:spcPct val="99000"/>
              </a:lnSpc>
              <a:spcAft>
                <a:spcPts val="0"/>
              </a:spcAft>
              <a:buSzPts val="1200"/>
              <a:tabLst>
                <a:tab pos="2287905" algn="l"/>
              </a:tabLst>
            </a:pP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wie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viel</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Risiko</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in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bestimmten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Netzwerk</a:t>
            </a:r>
            <a:r>
              <a:rPr lang="de-DE" sz="1200" spc="22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System</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besteht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5"/>
              </a:lnSpc>
              <a:spcBef>
                <a:spcPts val="50"/>
              </a:spcBef>
              <a:spcAft>
                <a:spcPts val="0"/>
              </a:spcAft>
              <a:buSzPts val="1200"/>
              <a:buFont typeface="Courier New" panose="02070309020205020404" pitchFamily="49" charset="0"/>
              <a:buChar char="o"/>
              <a:tabLst>
                <a:tab pos="1830705" algn="l"/>
              </a:tabLst>
            </a:pPr>
            <a:r>
              <a:rPr lang="de-DE" sz="1200" b="1" noProof="1">
                <a:latin typeface="Calibri" panose="020F0502020204030204" pitchFamily="34" charset="0"/>
                <a:ea typeface="Courier New" panose="02070309020205020404" pitchFamily="49" charset="0"/>
                <a:cs typeface="Times New Roman" panose="02020603050405020304" pitchFamily="18" charset="0"/>
              </a:rPr>
              <a:t>Risiko</a:t>
            </a:r>
          </a:p>
          <a:p>
            <a:pPr marL="1143000" lvl="2" indent="-228600">
              <a:lnSpc>
                <a:spcPts val="1440"/>
              </a:lnSpc>
              <a:buSzPts val="1200"/>
              <a:buFont typeface="Microsoft Sans Serif" panose="020B0604020202020204" pitchFamily="34" charset="0"/>
              <a:buChar char="▪"/>
              <a:tabLst>
                <a:tab pos="22879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Wahrscheinlichkeit,</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Bedrohung</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realisiert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wird</a:t>
            </a:r>
          </a:p>
          <a:p>
            <a:pPr marL="742950" lvl="1" indent="-285750">
              <a:lnSpc>
                <a:spcPts val="1475"/>
              </a:lnSpc>
              <a:spcBef>
                <a:spcPts val="10"/>
              </a:spcBef>
              <a:spcAft>
                <a:spcPts val="0"/>
              </a:spcAft>
              <a:buSzPts val="1200"/>
              <a:buFont typeface="Courier New" panose="02070309020205020404" pitchFamily="49" charset="0"/>
              <a:buChar char="o"/>
              <a:tabLst>
                <a:tab pos="18307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Schwachstellen</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40"/>
              </a:lnSpc>
              <a:buSzPts val="1200"/>
              <a:buFont typeface="Microsoft Sans Serif" panose="020B0604020202020204" pitchFamily="34" charset="0"/>
              <a:buChar char="▪"/>
              <a:tabLst>
                <a:tab pos="22879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Schwächen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im</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Design</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Implementierung</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Systems</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10"/>
              </a:spcBef>
              <a:spcAft>
                <a:spcPts val="0"/>
              </a:spcAft>
              <a:buSzPts val="1200"/>
              <a:buFont typeface="Courier New" panose="02070309020205020404" pitchFamily="49" charset="0"/>
              <a:buChar char="o"/>
              <a:tabLst>
                <a:tab pos="18307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Bedrohung</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1685290" lvl="2" indent="-228600">
              <a:lnSpc>
                <a:spcPct val="99000"/>
              </a:lnSpc>
              <a:spcAft>
                <a:spcPts val="0"/>
              </a:spcAft>
              <a:buSzPts val="1200"/>
              <a:buFont typeface="Microsoft Sans Serif" panose="020B0604020202020204" pitchFamily="34" charset="0"/>
              <a:buChar char="▪"/>
              <a:tabLst>
                <a:tab pos="22879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Jede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Bedingung,</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Schaden,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Verlust,</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Beschädigung</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10"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Kompromittierung</a:t>
            </a:r>
            <a:r>
              <a:rPr lang="de-DE" sz="1200" spc="-9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unserer</a:t>
            </a:r>
            <a:r>
              <a:rPr lang="de-DE" sz="1200" spc="-7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Informationstechnologie-Systeme</a:t>
            </a:r>
            <a:r>
              <a:rPr lang="de-DE" sz="1200" spc="32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verursachen</a:t>
            </a:r>
            <a:r>
              <a:rPr lang="de-DE" sz="1200" spc="-6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könnte</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22879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Bedrohungen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sind</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extern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liegen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außerhalb</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Ihrer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Kontrolle</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22879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Was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können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wir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gegen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uns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identifizierten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Bedrohungen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tun?</a:t>
            </a:r>
          </a:p>
          <a:p>
            <a:pPr>
              <a:spcBef>
                <a:spcPts val="50"/>
              </a:spcBef>
            </a:pPr>
            <a:r>
              <a:rPr lang="en-US" sz="1150" dirty="0">
                <a:latin typeface="Calibri" panose="020F0502020204030204" pitchFamily="34" charset="0"/>
                <a:ea typeface="Calibri" panose="020F0502020204030204" pitchFamily="34" charset="0"/>
                <a:cs typeface="Calibri" panose="020F0502020204030204" pitchFamily="34" charset="0"/>
              </a:rPr>
              <a:t> </a:t>
            </a:r>
            <a:endParaRPr lang="de-DE"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hteck 3">
            <a:extLst>
              <a:ext uri="{FF2B5EF4-FFF2-40B4-BE49-F238E27FC236}">
                <a16:creationId xmlns:a16="http://schemas.microsoft.com/office/drawing/2014/main" id="{FC3E4BAD-6608-4EA0-9EE2-E6F8BA5CD7BE}"/>
              </a:ext>
            </a:extLst>
          </p:cNvPr>
          <p:cNvSpPr/>
          <p:nvPr/>
        </p:nvSpPr>
        <p:spPr>
          <a:xfrm>
            <a:off x="17318" y="4204899"/>
            <a:ext cx="12550094" cy="1587614"/>
          </a:xfrm>
          <a:prstGeom prst="rect">
            <a:avLst/>
          </a:prstGeom>
        </p:spPr>
        <p:txBody>
          <a:bodyPr wrap="square">
            <a:spAutoFit/>
          </a:bodyPr>
          <a:lstStyle/>
          <a:p>
            <a:pPr marL="742950" marR="1113790" lvl="1" indent="-285750">
              <a:lnSpc>
                <a:spcPts val="1490"/>
              </a:lnSpc>
              <a:spcAft>
                <a:spcPts val="0"/>
              </a:spcAft>
              <a:buSzPts val="1200"/>
              <a:buFont typeface="Courier New" panose="02070309020205020404" pitchFamily="49" charset="0"/>
              <a:buChar char="o"/>
              <a:tabLst>
                <a:tab pos="18307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Risikomanagement</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wird</a:t>
            </a:r>
            <a:r>
              <a:rPr lang="de-DE" sz="1200" spc="-4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eingesetzt,</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um</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die</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Wahrscheinlichkeit</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des</a:t>
            </a:r>
            <a:r>
              <a:rPr lang="de-DE" sz="1200" spc="-10" noProof="1">
                <a:latin typeface="Calibri" panose="020F0502020204030204" pitchFamily="34" charset="0"/>
                <a:ea typeface="Courier New" panose="02070309020205020404" pitchFamily="49" charset="0"/>
                <a:cs typeface="Times New Roman" panose="02020603050405020304" pitchFamily="18" charset="0"/>
              </a:rPr>
              <a:t> Auftretens</a:t>
            </a:r>
            <a:r>
              <a:rPr lang="de-DE" sz="1200" spc="36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eines</a:t>
            </a:r>
            <a:r>
              <a:rPr lang="de-DE" sz="1200" spc="-4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negativen</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Ergebnisses</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zu</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minimieren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45"/>
              </a:lnSpc>
              <a:spcBef>
                <a:spcPts val="45"/>
              </a:spcBef>
              <a:spcAft>
                <a:spcPts val="0"/>
              </a:spcAft>
              <a:buSzPts val="1200"/>
              <a:buFont typeface="Microsoft Sans Serif" panose="020B0604020202020204" pitchFamily="34" charset="0"/>
              <a:buChar char="▪"/>
              <a:tabLst>
                <a:tab pos="22879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Risikovermeidung</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marR="1313815" lvl="3" indent="-228600" algn="just">
              <a:spcAft>
                <a:spcPts val="0"/>
              </a:spcAft>
              <a:buSzPts val="1200"/>
              <a:buFont typeface="Symbol" panose="05050102010706020507" pitchFamily="18" charset="2"/>
              <a:buChar char=""/>
              <a:tabLst>
                <a:tab pos="2745740" algn="l"/>
              </a:tabLst>
            </a:pPr>
            <a:r>
              <a:rPr lang="de-DE" sz="1200" noProof="1">
                <a:latin typeface="Calibri" panose="020F0502020204030204" pitchFamily="34" charset="0"/>
                <a:ea typeface="Symbol" panose="05050102010706020507" pitchFamily="18" charset="2"/>
                <a:cs typeface="Times New Roman" panose="02020603050405020304" pitchFamily="18" charset="0"/>
              </a:rPr>
              <a:t>Eine</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Strategie,</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die</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es</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erfordert,</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die</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risikobehaftete</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Aktivität</a:t>
            </a:r>
            <a:r>
              <a:rPr lang="de-DE" sz="1200" spc="235" noProof="1">
                <a:latin typeface="Times New Roman" panose="02020603050405020304" pitchFamily="18"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zu</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10" noProof="1">
                <a:latin typeface="Calibri" panose="020F0502020204030204" pitchFamily="34" charset="0"/>
                <a:ea typeface="Symbol" panose="05050102010706020507" pitchFamily="18" charset="2"/>
                <a:cs typeface="Times New Roman" panose="02020603050405020304" pitchFamily="18" charset="0"/>
              </a:rPr>
              <a:t>stoppen </a:t>
            </a:r>
            <a:r>
              <a:rPr lang="de-DE" sz="1200" spc="-5" noProof="1">
                <a:latin typeface="Calibri" panose="020F0502020204030204" pitchFamily="34" charset="0"/>
                <a:ea typeface="Symbol" panose="05050102010706020507" pitchFamily="18" charset="2"/>
                <a:cs typeface="Times New Roman" panose="02020603050405020304" pitchFamily="18" charset="0"/>
              </a:rPr>
              <a:t>oder</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eine</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weniger</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risikobehaftete</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Alternative</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zu</a:t>
            </a:r>
            <a:r>
              <a:rPr lang="de-DE" sz="1200" spc="275" noProof="1">
                <a:latin typeface="Times New Roman" panose="02020603050405020304" pitchFamily="18"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wählen</a:t>
            </a:r>
          </a:p>
          <a:p>
            <a:pPr marL="1143000" lvl="2" indent="-228600">
              <a:lnSpc>
                <a:spcPts val="1460"/>
              </a:lnSpc>
              <a:buSzPts val="1200"/>
              <a:buFont typeface="Microsoft Sans Serif" panose="020B0604020202020204" pitchFamily="34" charset="0"/>
              <a:buChar char="▪"/>
              <a:tabLst>
                <a:tab pos="22879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Risikotransfer</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lvl="3" indent="-228600">
              <a:lnSpc>
                <a:spcPts val="1530"/>
              </a:lnSpc>
              <a:spcBef>
                <a:spcPts val="5"/>
              </a:spcBef>
              <a:spcAft>
                <a:spcPts val="0"/>
              </a:spcAft>
              <a:buSzPts val="1200"/>
              <a:buFont typeface="Symbol" panose="05050102010706020507" pitchFamily="18" charset="2"/>
              <a:buChar char=""/>
              <a:tabLst>
                <a:tab pos="2745740" algn="l"/>
              </a:tabLst>
            </a:pPr>
            <a:r>
              <a:rPr lang="de-DE" sz="1200" noProof="1">
                <a:latin typeface="Calibri" panose="020F0502020204030204" pitchFamily="34" charset="0"/>
                <a:ea typeface="Symbol" panose="05050102010706020507" pitchFamily="18" charset="2"/>
                <a:cs typeface="Times New Roman" panose="02020603050405020304" pitchFamily="18" charset="0"/>
              </a:rPr>
              <a:t>Eine</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Strategie,</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die</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das</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Risiko</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auf</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eine</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dritte</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Partei</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überträgt</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143000" lvl="2" indent="-228600">
              <a:buSzPts val="1200"/>
              <a:buFont typeface="Microsoft Sans Serif" panose="020B0604020202020204" pitchFamily="34" charset="0"/>
              <a:buChar char="▪"/>
              <a:tabLst>
                <a:tab pos="22879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Risikominderung</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lvl="3" indent="-228600">
              <a:spcBef>
                <a:spcPts val="5"/>
              </a:spcBef>
              <a:spcAft>
                <a:spcPts val="0"/>
              </a:spcAft>
              <a:buSzPts val="1200"/>
              <a:buFont typeface="Symbol" panose="05050102010706020507" pitchFamily="18" charset="2"/>
              <a:buChar char=""/>
              <a:tabLst>
                <a:tab pos="2745740" algn="l"/>
              </a:tabLst>
            </a:pPr>
            <a:r>
              <a:rPr lang="de-DE" sz="1200" noProof="1">
                <a:latin typeface="Calibri" panose="020F0502020204030204" pitchFamily="34" charset="0"/>
                <a:ea typeface="Symbol" panose="05050102010706020507" pitchFamily="18" charset="2"/>
                <a:cs typeface="Times New Roman" panose="02020603050405020304" pitchFamily="18" charset="0"/>
              </a:rPr>
              <a:t>Eine</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Strategie,</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die</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darauf</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abzielt,</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das</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Risiko</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auf</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ein</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akzeptables </a:t>
            </a:r>
            <a:r>
              <a:rPr lang="de-DE" sz="1200" noProof="1">
                <a:latin typeface="Calibri" panose="020F0502020204030204" pitchFamily="34" charset="0"/>
                <a:ea typeface="Calibri" panose="020F0502020204030204" pitchFamily="34" charset="0"/>
                <a:cs typeface="Times New Roman" panose="02020603050405020304" pitchFamily="18" charset="0"/>
              </a:rPr>
              <a:t>Maß</a:t>
            </a:r>
            <a:r>
              <a:rPr lang="de-DE" sz="1200" spc="-25" noProof="1">
                <a:latin typeface="Calibri" panose="020F0502020204030204" pitchFamily="34" charset="0"/>
                <a:ea typeface="Calibri" panose="020F0502020204030204" pitchFamily="34" charset="0"/>
                <a:cs typeface="Times New Roman" panose="02020603050405020304" pitchFamily="18" charset="0"/>
              </a:rPr>
              <a:t> </a:t>
            </a:r>
            <a:r>
              <a:rPr lang="de-DE" sz="1200" noProof="1">
                <a:latin typeface="Calibri" panose="020F0502020204030204" pitchFamily="34" charset="0"/>
                <a:ea typeface="Calibri" panose="020F0502020204030204" pitchFamily="34" charset="0"/>
                <a:cs typeface="Times New Roman" panose="02020603050405020304" pitchFamily="18" charset="0"/>
              </a:rPr>
              <a:t>zu</a:t>
            </a:r>
            <a:r>
              <a:rPr lang="de-DE" sz="1200" spc="-2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minimieren</a:t>
            </a:r>
            <a:endParaRPr lang="de-DE" sz="1200" noProof="1">
              <a:latin typeface="Calibri" panose="020F0502020204030204" pitchFamily="34" charset="0"/>
              <a:ea typeface="Calibri" panose="020F0502020204030204" pitchFamily="34" charset="0"/>
              <a:cs typeface="Times New Roman" panose="02020603050405020304" pitchFamily="18" charset="0"/>
            </a:endParaRPr>
          </a:p>
          <a:p>
            <a:r>
              <a:rPr lang="de-DE" sz="1200" noProof="1">
                <a:latin typeface="Calibri" panose="020F0502020204030204" pitchFamily="34" charset="0"/>
                <a:ea typeface="Calibri" panose="020F0502020204030204" pitchFamily="34" charset="0"/>
                <a:cs typeface="Calibri" panose="020F0502020204030204" pitchFamily="34" charset="0"/>
              </a:rPr>
              <a:t> </a:t>
            </a:r>
            <a:endParaRPr lang="de-DE" sz="1100" noProof="1">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hteck 4">
            <a:extLst>
              <a:ext uri="{FF2B5EF4-FFF2-40B4-BE49-F238E27FC236}">
                <a16:creationId xmlns:a16="http://schemas.microsoft.com/office/drawing/2014/main" id="{06AB7D9A-57A7-419D-A9AD-516C40F37502}"/>
              </a:ext>
            </a:extLst>
          </p:cNvPr>
          <p:cNvSpPr/>
          <p:nvPr/>
        </p:nvSpPr>
        <p:spPr>
          <a:xfrm>
            <a:off x="850900" y="5490719"/>
            <a:ext cx="10591800" cy="1600695"/>
          </a:xfrm>
          <a:prstGeom prst="rect">
            <a:avLst/>
          </a:prstGeom>
        </p:spPr>
        <p:txBody>
          <a:bodyPr wrap="square">
            <a:spAutoFit/>
          </a:bodyPr>
          <a:lstStyle/>
          <a:p>
            <a:pPr marL="342900" lvl="0" indent="-342900">
              <a:lnSpc>
                <a:spcPts val="1445"/>
              </a:lnSpc>
              <a:spcBef>
                <a:spcPts val="330"/>
              </a:spcBef>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Risikoakzeptanz</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marR="163195" lvl="1" indent="-285750">
              <a:spcAft>
                <a:spcPts val="0"/>
              </a:spcAft>
              <a:buSzPts val="1200"/>
              <a:buFont typeface="Symbol" panose="05050102010706020507" pitchFamily="18" charset="2"/>
              <a:buChar char=""/>
              <a:tabLst>
                <a:tab pos="1894840" algn="l"/>
              </a:tabLst>
            </a:pPr>
            <a:r>
              <a:rPr lang="de-DE" sz="1200" noProof="1">
                <a:latin typeface="Calibri" panose="020F0502020204030204" pitchFamily="34" charset="0"/>
                <a:ea typeface="Symbol" panose="05050102010706020507" pitchFamily="18" charset="2"/>
                <a:cs typeface="Times New Roman" panose="02020603050405020304" pitchFamily="18" charset="0"/>
              </a:rPr>
              <a:t>Eine</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Strategie,</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die</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darauf</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abzielt,</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das</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aktuelle</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Risikoniveau</a:t>
            </a:r>
            <a:r>
              <a:rPr lang="de-DE" sz="1200" spc="255" noProof="1">
                <a:latin typeface="Times New Roman" panose="02020603050405020304" pitchFamily="18"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und</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die</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damit</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verbundenen</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Kosten</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zu</a:t>
            </a:r>
            <a:r>
              <a:rPr lang="de-DE" sz="1200" spc="-5" noProof="1">
                <a:latin typeface="Calibri" panose="020F0502020204030204" pitchFamily="34" charset="0"/>
                <a:ea typeface="Symbol" panose="05050102010706020507" pitchFamily="18" charset="2"/>
                <a:cs typeface="Times New Roman" panose="02020603050405020304" pitchFamily="18" charset="0"/>
              </a:rPr>
              <a:t> akzeptieren,</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wenn</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das</a:t>
            </a:r>
            <a:r>
              <a:rPr lang="de-DE" sz="1200" spc="18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Risiko</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realisiert</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würde</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200"/>
              <a:buFont typeface="Microsoft Sans Serif" panose="020B0604020202020204" pitchFamily="34" charset="0"/>
              <a:buChar char="▪"/>
              <a:tabLst>
                <a:tab pos="14370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Residuales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Risiko</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marR="123825" lvl="1" indent="-285750">
              <a:spcBef>
                <a:spcPts val="5"/>
              </a:spcBef>
              <a:spcAft>
                <a:spcPts val="0"/>
              </a:spcAft>
              <a:buSzPts val="1200"/>
              <a:buFont typeface="Symbol" panose="05050102010706020507" pitchFamily="18" charset="2"/>
              <a:buChar char=""/>
              <a:tabLst>
                <a:tab pos="1894840" algn="l"/>
              </a:tabLst>
            </a:pPr>
            <a:r>
              <a:rPr lang="de-DE" sz="1200" noProof="1">
                <a:latin typeface="Calibri" panose="020F0502020204030204" pitchFamily="34" charset="0"/>
                <a:ea typeface="Symbol" panose="05050102010706020507" pitchFamily="18" charset="2"/>
                <a:cs typeface="Times New Roman" panose="02020603050405020304" pitchFamily="18" charset="0"/>
              </a:rPr>
              <a:t>Das</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Risiko,</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das</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verbleibt,</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nachdem versucht</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wurde,</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das</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Risiko</a:t>
            </a:r>
            <a:r>
              <a:rPr lang="de-DE" sz="1200" spc="225" noProof="1">
                <a:latin typeface="Times New Roman" panose="02020603050405020304" pitchFamily="18"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zu</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vermeiden,</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zu</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übertragen</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oder</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zu</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vermindern</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342900" lvl="0" indent="-342900">
              <a:lnSpc>
                <a:spcPts val="1490"/>
              </a:lnSpc>
              <a:spcBef>
                <a:spcPts val="50"/>
              </a:spcBef>
              <a:spcAft>
                <a:spcPts val="0"/>
              </a:spcAft>
              <a:buSzPts val="1200"/>
              <a:buFont typeface="Courier New" panose="02070309020205020404" pitchFamily="49" charset="0"/>
              <a:buChar char="o"/>
              <a:tabLst>
                <a:tab pos="9798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Identifizieren</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von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Assets</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342900" lvl="0" indent="-342900">
              <a:lnSpc>
                <a:spcPts val="1470"/>
              </a:lnSpc>
              <a:buSzPts val="1200"/>
              <a:buFont typeface="Courier New" panose="02070309020205020404" pitchFamily="49" charset="0"/>
              <a:buChar char="o"/>
              <a:tabLst>
                <a:tab pos="9798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Schwachstellen</a:t>
            </a:r>
            <a:r>
              <a:rPr lang="de-DE" sz="1200" spc="-6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identifizieren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342900" lvl="0" indent="-342900">
              <a:lnSpc>
                <a:spcPts val="1465"/>
              </a:lnSpc>
              <a:buSzPts val="1200"/>
              <a:buFont typeface="Courier New" panose="02070309020205020404" pitchFamily="49" charset="0"/>
              <a:buChar char="o"/>
              <a:tabLst>
                <a:tab pos="9798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Identifizieren</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von</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Bedrohungen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342900" lvl="0" indent="-342900">
              <a:lnSpc>
                <a:spcPts val="1485"/>
              </a:lnSpc>
              <a:buSzPts val="1200"/>
              <a:buFont typeface="Courier New" panose="02070309020205020404" pitchFamily="49" charset="0"/>
              <a:buChar char="o"/>
              <a:tabLst>
                <a:tab pos="9798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Identifizieren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Sie</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die</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Auswirkungen</a:t>
            </a:r>
            <a:endParaRPr lang="de-DE" sz="1200" noProof="1">
              <a:effectLst/>
              <a:latin typeface="Calibri" panose="020F0502020204030204" pitchFamily="34" charset="0"/>
              <a:ea typeface="Courier New" panose="02070309020205020404" pitchFamily="49" charset="0"/>
              <a:cs typeface="Times New Roman" panose="02020603050405020304" pitchFamily="18" charset="0"/>
            </a:endParaRPr>
          </a:p>
        </p:txBody>
      </p:sp>
      <p:pic>
        <p:nvPicPr>
          <p:cNvPr id="12" name="image2.png">
            <a:extLst>
              <a:ext uri="{FF2B5EF4-FFF2-40B4-BE49-F238E27FC236}">
                <a16:creationId xmlns:a16="http://schemas.microsoft.com/office/drawing/2014/main" id="{F43E7D88-ECAF-4490-B25C-5C1C17E3F2F9}"/>
              </a:ext>
            </a:extLst>
          </p:cNvPr>
          <p:cNvPicPr/>
          <p:nvPr/>
        </p:nvPicPr>
        <p:blipFill>
          <a:blip r:embed="rId4" cstate="print"/>
          <a:stretch>
            <a:fillRect/>
          </a:stretch>
        </p:blipFill>
        <p:spPr>
          <a:xfrm>
            <a:off x="6973108" y="1313894"/>
            <a:ext cx="3215640" cy="1860550"/>
          </a:xfrm>
          <a:prstGeom prst="rect">
            <a:avLst/>
          </a:prstGeom>
        </p:spPr>
      </p:pic>
    </p:spTree>
    <p:extLst>
      <p:ext uri="{BB962C8B-B14F-4D97-AF65-F5344CB8AC3E}">
        <p14:creationId xmlns:p14="http://schemas.microsoft.com/office/powerpoint/2010/main" val="14084831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316113"/>
            <a:ext cx="10693400" cy="6892724"/>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554545"/>
          </a:xfrm>
          <a:prstGeom prst="rect">
            <a:avLst/>
          </a:prstGeom>
        </p:spPr>
        <p:txBody>
          <a:bodyPr wrap="square">
            <a:spAutoFit/>
          </a:bodyPr>
          <a:lstStyle/>
          <a:p>
            <a:r>
              <a:rPr lang="en-GB" sz="2000" b="1" dirty="0"/>
              <a:t>Security+ (SEC+) Inhalt II</a:t>
            </a:r>
            <a:endParaRPr lang="de-DE" b="1" dirty="0"/>
          </a:p>
          <a:p>
            <a:pPr marL="457200" indent="-457200">
              <a:buFont typeface="+mj-lt"/>
              <a:buAutoNum type="arabicPeriod" startAt="21"/>
            </a:pPr>
            <a:r>
              <a:rPr lang="de-DE" sz="2000" b="1" dirty="0">
                <a:solidFill>
                  <a:prstClr val="black"/>
                </a:solidFill>
              </a:rPr>
              <a:t>Risikobewertungen</a:t>
            </a:r>
            <a:endParaRPr lang="de-DE" sz="2000" b="1" dirty="0"/>
          </a:p>
          <a:p>
            <a:pPr marL="457200" indent="-457200">
              <a:buFont typeface="+mj-lt"/>
              <a:buAutoNum type="arabicPeriod" startAt="21"/>
            </a:pPr>
            <a:endParaRPr lang="de-DE" sz="2000" b="1" dirty="0"/>
          </a:p>
          <a:p>
            <a:pPr marL="457200" indent="-457200">
              <a:buFont typeface="+mj-lt"/>
              <a:buAutoNum type="arabicPeriod" startAt="21"/>
            </a:pPr>
            <a:endParaRPr lang="de-DE" sz="2000" b="1" dirty="0"/>
          </a:p>
          <a:p>
            <a:pPr marL="457200" indent="-457200">
              <a:buFont typeface="+mj-lt"/>
              <a:buAutoNum type="arabicPeriod" startAt="21"/>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B4F7070-16D4-4BE2-9A36-9DF3C6C6A570}"/>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10" name="Rechteck 9">
            <a:extLst>
              <a:ext uri="{FF2B5EF4-FFF2-40B4-BE49-F238E27FC236}">
                <a16:creationId xmlns:a16="http://schemas.microsoft.com/office/drawing/2014/main" id="{F9B75A44-1E9A-481A-9801-987F1E435E6F}"/>
              </a:ext>
            </a:extLst>
          </p:cNvPr>
          <p:cNvSpPr/>
          <p:nvPr/>
        </p:nvSpPr>
        <p:spPr>
          <a:xfrm>
            <a:off x="0" y="2073871"/>
            <a:ext cx="10909300" cy="2321854"/>
          </a:xfrm>
          <a:prstGeom prst="rect">
            <a:avLst/>
          </a:prstGeom>
        </p:spPr>
        <p:txBody>
          <a:bodyPr wrap="square">
            <a:spAutoFit/>
          </a:bodyPr>
          <a:lstStyle/>
          <a:p>
            <a:pPr marL="342900" lvl="0" indent="-342900">
              <a:spcBef>
                <a:spcPts val="45"/>
              </a:spcBef>
              <a:spcAft>
                <a:spcPts val="0"/>
              </a:spcAft>
              <a:buSzPts val="1200"/>
              <a:buFont typeface="Symbol" panose="05050102010706020507" pitchFamily="18" charset="2"/>
              <a:buChar char=""/>
              <a:tabLst>
                <a:tab pos="5226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Qualitatives</a:t>
            </a:r>
            <a:r>
              <a:rPr lang="de-DE" sz="1200" b="1" spc="-70" noProof="1">
                <a:latin typeface="Calibri" panose="020F0502020204030204" pitchFamily="34" charset="0"/>
                <a:ea typeface="Symbol" panose="05050102010706020507" pitchFamily="18" charset="2"/>
                <a:cs typeface="Times New Roman" panose="02020603050405020304" pitchFamily="18" charset="0"/>
              </a:rPr>
              <a:t> </a:t>
            </a:r>
            <a:r>
              <a:rPr lang="de-DE" sz="1200" b="1" spc="-5" noProof="1">
                <a:latin typeface="Calibri" panose="020F0502020204030204" pitchFamily="34" charset="0"/>
                <a:ea typeface="Symbol" panose="05050102010706020507" pitchFamily="18" charset="2"/>
                <a:cs typeface="Times New Roman" panose="02020603050405020304" pitchFamily="18" charset="0"/>
              </a:rPr>
              <a:t>Risiko</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marR="446405" lvl="1" indent="-285750">
              <a:lnSpc>
                <a:spcPts val="1420"/>
              </a:lnSpc>
              <a:spcBef>
                <a:spcPts val="5"/>
              </a:spcBef>
              <a:spcAft>
                <a:spcPts val="0"/>
              </a:spcAft>
              <a:buSzPts val="1200"/>
              <a:buFont typeface="Courier New" panose="02070309020205020404" pitchFamily="49" charset="0"/>
              <a:buChar char="o"/>
              <a:tabLst>
                <a:tab pos="9798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Bei</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der</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qualitativen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Analyse</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werden</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Intuition,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Erfahrung</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und</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andere</a:t>
            </a:r>
            <a:r>
              <a:rPr lang="de-DE" sz="1200" spc="32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Methoden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verwendet,</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um</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dem</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Risiko</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einen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relativen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Wert</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zuzuweisen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lvl="1" indent="-285750">
              <a:spcBef>
                <a:spcPts val="25"/>
              </a:spcBef>
              <a:spcAft>
                <a:spcPts val="0"/>
              </a:spcAft>
              <a:buSzPts val="1200"/>
              <a:buFont typeface="Courier New" panose="02070309020205020404" pitchFamily="49" charset="0"/>
              <a:buChar char="o"/>
              <a:tabLst>
                <a:tab pos="9798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Erfahrung</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ist</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entscheidend</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bei</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der</a:t>
            </a:r>
            <a:r>
              <a:rPr lang="de-DE" sz="1200" spc="-5" noProof="1">
                <a:latin typeface="Calibri" panose="020F0502020204030204" pitchFamily="34" charset="0"/>
                <a:ea typeface="Courier New" panose="02070309020205020404" pitchFamily="49" charset="0"/>
                <a:cs typeface="Times New Roman" panose="02020603050405020304" pitchFamily="18" charset="0"/>
              </a:rPr>
              <a:t> qualitativen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Analyse</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a:spcBef>
                <a:spcPts val="55"/>
              </a:spcBef>
            </a:pPr>
            <a:r>
              <a:rPr lang="de-DE" sz="1100" noProof="1">
                <a:latin typeface="Calibri" panose="020F0502020204030204" pitchFamily="34" charset="0"/>
                <a:ea typeface="Calibri" panose="020F0502020204030204" pitchFamily="34" charset="0"/>
                <a:cs typeface="Calibri" panose="020F0502020204030204" pitchFamily="34" charset="0"/>
              </a:rPr>
              <a:t> </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342900" lvl="0" indent="-342900">
              <a:spcBef>
                <a:spcPts val="45"/>
              </a:spcBef>
              <a:spcAft>
                <a:spcPts val="0"/>
              </a:spcAft>
              <a:buSzPts val="1200"/>
              <a:buFont typeface="Symbol" panose="05050102010706020507" pitchFamily="18" charset="2"/>
              <a:buChar char=""/>
              <a:tabLst>
                <a:tab pos="5226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Quantitatives</a:t>
            </a:r>
            <a:r>
              <a:rPr lang="de-DE" sz="1200" b="1" spc="-75" noProof="1">
                <a:latin typeface="Calibri" panose="020F0502020204030204" pitchFamily="34" charset="0"/>
                <a:ea typeface="Symbol" panose="05050102010706020507" pitchFamily="18" charset="2"/>
                <a:cs typeface="Times New Roman" panose="02020603050405020304" pitchFamily="18" charset="0"/>
              </a:rPr>
              <a:t> </a:t>
            </a:r>
            <a:r>
              <a:rPr lang="de-DE" sz="1200" b="1" spc="-5" noProof="1">
                <a:latin typeface="Calibri" panose="020F0502020204030204" pitchFamily="34" charset="0"/>
                <a:ea typeface="Symbol" panose="05050102010706020507" pitchFamily="18" charset="2"/>
                <a:cs typeface="Times New Roman" panose="02020603050405020304" pitchFamily="18" charset="0"/>
              </a:rPr>
              <a:t>Risiko</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marR="226695" lvl="1" indent="-285750">
              <a:lnSpc>
                <a:spcPts val="1480"/>
              </a:lnSpc>
              <a:spcBef>
                <a:spcPts val="15"/>
              </a:spcBef>
              <a:spcAft>
                <a:spcPts val="0"/>
              </a:spcAft>
              <a:buSzPts val="1200"/>
              <a:buFont typeface="Courier New" panose="02070309020205020404" pitchFamily="49" charset="0"/>
              <a:buChar char="o"/>
              <a:tabLst>
                <a:tab pos="9798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Bei</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der</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quantitativen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Analyse</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werden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numerische</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und</a:t>
            </a:r>
            <a:r>
              <a:rPr lang="de-DE" sz="1200" noProof="1">
                <a:latin typeface="Calibri" panose="020F0502020204030204" pitchFamily="34" charset="0"/>
                <a:ea typeface="Courier New" panose="02070309020205020404" pitchFamily="49" charset="0"/>
                <a:cs typeface="Times New Roman" panose="02020603050405020304" pitchFamily="18" charset="0"/>
              </a:rPr>
              <a:t> </a:t>
            </a:r>
            <a:r>
              <a:rPr lang="de-DE" sz="1200" spc="-10" noProof="1">
                <a:latin typeface="Calibri" panose="020F0502020204030204" pitchFamily="34" charset="0"/>
                <a:ea typeface="Courier New" panose="02070309020205020404" pitchFamily="49" charset="0"/>
                <a:cs typeface="Times New Roman" panose="02020603050405020304" pitchFamily="18" charset="0"/>
              </a:rPr>
              <a:t>monetäre</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Werte</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zur</a:t>
            </a:r>
            <a:r>
              <a:rPr lang="de-DE" sz="1200" spc="28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Berechnung</a:t>
            </a:r>
            <a:r>
              <a:rPr lang="de-DE" sz="1200" spc="-4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des</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Risikos</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verwendet</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marR="163195" lvl="1" indent="-285750">
              <a:lnSpc>
                <a:spcPts val="1460"/>
              </a:lnSpc>
              <a:spcBef>
                <a:spcPts val="10"/>
              </a:spcBef>
              <a:spcAft>
                <a:spcPts val="0"/>
              </a:spcAft>
              <a:buSzPts val="1200"/>
              <a:buFont typeface="Courier New" panose="02070309020205020404" pitchFamily="49" charset="0"/>
              <a:buChar char="o"/>
              <a:tabLst>
                <a:tab pos="979805" algn="l"/>
              </a:tabLst>
            </a:pPr>
            <a:r>
              <a:rPr lang="de-DE" sz="1200" noProof="1">
                <a:latin typeface="Calibri" panose="020F0502020204030204" pitchFamily="34" charset="0"/>
                <a:ea typeface="Courier New" panose="02070309020205020404" pitchFamily="49" charset="0"/>
                <a:cs typeface="Times New Roman" panose="02020603050405020304" pitchFamily="18" charset="0"/>
              </a:rPr>
              <a:t>Durch</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eine</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quantitative</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Analyse</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können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die</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direkten</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Kosten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für</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jedes</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Risiko</a:t>
            </a:r>
            <a:r>
              <a:rPr lang="de-DE" sz="1200" spc="19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berechnet</a:t>
            </a:r>
            <a:r>
              <a:rPr lang="de-DE" sz="1200" spc="-6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werden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60"/>
              </a:lnSpc>
              <a:spcBef>
                <a:spcPts val="40"/>
              </a:spcBef>
              <a:buSzPts val="1200"/>
              <a:buFont typeface="Courier New" panose="02070309020205020404" pitchFamily="49" charset="0"/>
              <a:buChar char="o"/>
              <a:tabLst>
                <a:tab pos="979805" algn="l"/>
              </a:tabLst>
            </a:pPr>
            <a:r>
              <a:rPr lang="de-DE" sz="1200" b="1" noProof="1">
                <a:latin typeface="Calibri" panose="020F0502020204030204" pitchFamily="34" charset="0"/>
                <a:ea typeface="Courier New" panose="02070309020205020404" pitchFamily="49" charset="0"/>
                <a:cs typeface="Times New Roman" panose="02020603050405020304" pitchFamily="18" charset="0"/>
              </a:rPr>
              <a:t>Größe</a:t>
            </a:r>
            <a:r>
              <a:rPr lang="de-DE" sz="1200" b="1" spc="-5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der</a:t>
            </a:r>
            <a:r>
              <a:rPr lang="de-DE" sz="1200" b="1" spc="-3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Auswirkung</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616585" lvl="2" indent="-228600">
              <a:lnSpc>
                <a:spcPct val="99000"/>
              </a:lnSpc>
              <a:buSzPts val="1200"/>
              <a:buFont typeface="Microsoft Sans Serif" panose="020B0604020202020204" pitchFamily="34" charset="0"/>
              <a:buChar char="▪"/>
              <a:tabLst>
                <a:tab pos="14370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Abschätzung</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Schadenshöhe,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negatives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Risiko</a:t>
            </a:r>
            <a:r>
              <a:rPr lang="de-DE" sz="1200" spc="18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erreichen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könnte</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Einzelne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Verlusterwartung</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(SLE)</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marR="123825" lvl="3" indent="-228600">
              <a:spcBef>
                <a:spcPts val="5"/>
              </a:spcBef>
              <a:spcAft>
                <a:spcPts val="0"/>
              </a:spcAft>
              <a:buSzPts val="1200"/>
              <a:buFont typeface="Symbol" panose="05050102010706020507" pitchFamily="18" charset="2"/>
              <a:buChar char=""/>
              <a:tabLst>
                <a:tab pos="1894840" algn="l"/>
              </a:tabLst>
            </a:pPr>
            <a:r>
              <a:rPr lang="de-DE" sz="1200" noProof="1">
                <a:latin typeface="Calibri" panose="020F0502020204030204" pitchFamily="34" charset="0"/>
                <a:ea typeface="Symbol" panose="05050102010706020507" pitchFamily="18" charset="2"/>
                <a:cs typeface="Times New Roman" panose="02020603050405020304" pitchFamily="18" charset="0"/>
              </a:rPr>
              <a:t>Kosten,</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die</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mit</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der</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Realisierung</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jeder</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einzelnen</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auftretenden</a:t>
            </a:r>
            <a:r>
              <a:rPr lang="de-DE" sz="1200" spc="20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Bedrohung</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verbunden</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sind</a:t>
            </a:r>
          </a:p>
          <a:p>
            <a:pPr marL="1600200" marR="123825" lvl="3" indent="-228600">
              <a:spcBef>
                <a:spcPts val="5"/>
              </a:spcBef>
              <a:spcAft>
                <a:spcPts val="0"/>
              </a:spcAft>
              <a:buSzPts val="1200"/>
              <a:buFont typeface="Symbol" panose="05050102010706020507" pitchFamily="18" charset="2"/>
              <a:buChar char=""/>
              <a:tabLst>
                <a:tab pos="1894840" algn="l"/>
              </a:tabLst>
            </a:pPr>
            <a:endParaRPr lang="de-DE" sz="1200" dirty="0">
              <a:effectLst/>
              <a:latin typeface="Calibri" panose="020F0502020204030204" pitchFamily="34" charset="0"/>
              <a:ea typeface="Symbol" panose="05050102010706020507" pitchFamily="18" charset="2"/>
              <a:cs typeface="Times New Roman" panose="02020603050405020304" pitchFamily="18" charset="0"/>
            </a:endParaRPr>
          </a:p>
        </p:txBody>
      </p:sp>
      <p:sp>
        <p:nvSpPr>
          <p:cNvPr id="11" name="Rechteck 10">
            <a:extLst>
              <a:ext uri="{FF2B5EF4-FFF2-40B4-BE49-F238E27FC236}">
                <a16:creationId xmlns:a16="http://schemas.microsoft.com/office/drawing/2014/main" id="{5FE4FEA7-3208-42DA-BA6D-4C6DF9F2AB8B}"/>
              </a:ext>
            </a:extLst>
          </p:cNvPr>
          <p:cNvSpPr/>
          <p:nvPr/>
        </p:nvSpPr>
        <p:spPr>
          <a:xfrm>
            <a:off x="-1156" y="4103264"/>
            <a:ext cx="7255583" cy="1592744"/>
          </a:xfrm>
          <a:prstGeom prst="rect">
            <a:avLst/>
          </a:prstGeom>
        </p:spPr>
        <p:txBody>
          <a:bodyPr wrap="square">
            <a:spAutoFit/>
          </a:bodyPr>
          <a:lstStyle/>
          <a:p>
            <a:pPr marL="1143000" lvl="2" indent="-228600">
              <a:lnSpc>
                <a:spcPts val="1455"/>
              </a:lnSpc>
              <a:spcBef>
                <a:spcPts val="100"/>
              </a:spcBef>
              <a:buSzPts val="1200"/>
              <a:buFont typeface="Microsoft Sans Serif" panose="020B0604020202020204" pitchFamily="34" charset="0"/>
              <a:buChar char="▪"/>
              <a:tabLst>
                <a:tab pos="14370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Jährliche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Auftretenshäufigkeit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(ARO)</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lvl="3" indent="-228600">
              <a:lnSpc>
                <a:spcPts val="1510"/>
              </a:lnSpc>
              <a:buSzPts val="1200"/>
              <a:buFont typeface="Symbol" panose="05050102010706020507" pitchFamily="18" charset="2"/>
              <a:buChar char=""/>
              <a:tabLst>
                <a:tab pos="18948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Anzahl</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der</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Male</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pro</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Jahr,</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die</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eine</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Bedrohung</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realisiert</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wird</a:t>
            </a:r>
          </a:p>
          <a:p>
            <a:pPr marL="1143000" lvl="2" indent="-228600">
              <a:lnSpc>
                <a:spcPts val="1450"/>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Annualisierte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Verlust-Erwartung</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(ALE)</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marR="499110" lvl="3" indent="-228600">
              <a:spcBef>
                <a:spcPts val="5"/>
              </a:spcBef>
              <a:spcAft>
                <a:spcPts val="0"/>
              </a:spcAft>
              <a:buSzPts val="1200"/>
              <a:buFont typeface="Symbol" panose="05050102010706020507" pitchFamily="18" charset="2"/>
              <a:buChar char=""/>
              <a:tabLst>
                <a:tab pos="18948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Erwartete</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Kosten</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einer</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realisierten</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Bedrohung</a:t>
            </a:r>
            <a:r>
              <a:rPr lang="de-DE" sz="1200" spc="-4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über</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ein</a:t>
            </a:r>
            <a:r>
              <a:rPr lang="de-DE" sz="1200" spc="27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bestimmtes</a:t>
            </a:r>
            <a:r>
              <a:rPr lang="de-DE" sz="1200" spc="-5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Jahr</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lvl="1"/>
            <a:br>
              <a:rPr lang="de-DE" sz="1200" noProof="1">
                <a:ea typeface="Calibri" panose="020F0502020204030204" pitchFamily="34" charset="0"/>
                <a:cs typeface="Times New Roman" panose="02020603050405020304" pitchFamily="18" charset="0"/>
              </a:rPr>
            </a:br>
            <a:r>
              <a:rPr lang="de-DE" sz="1200" noProof="1"/>
              <a:t>Wenn es 200.000 $ kostet, einen Serverraum zu bauen, der nie Strom verliert, dann würde es 33 Jahre dauern, um die Baukosten wieder hereinzuholen, anstatt 3x im Jahr Strom zu verlieren!</a:t>
            </a:r>
          </a:p>
          <a:p>
            <a:r>
              <a:rPr lang="de-DE" sz="1200" noProof="1"/>
              <a:t>             Hybride Ansätze, die quantitative und qualitative Analysen kombinieren, werden häufig verwendet</a:t>
            </a:r>
            <a:endParaRPr lang="de-DE" sz="1200" b="1" noProof="1">
              <a:effectLst/>
              <a:ea typeface="Calibri" panose="020F0502020204030204" pitchFamily="34" charset="0"/>
              <a:cs typeface="Times New Roman" panose="02020603050405020304" pitchFamily="18" charset="0"/>
            </a:endParaRPr>
          </a:p>
        </p:txBody>
      </p:sp>
      <p:pic>
        <p:nvPicPr>
          <p:cNvPr id="16" name="image3.png">
            <a:extLst>
              <a:ext uri="{FF2B5EF4-FFF2-40B4-BE49-F238E27FC236}">
                <a16:creationId xmlns:a16="http://schemas.microsoft.com/office/drawing/2014/main" id="{7175CDD6-179D-43D1-BA2A-D63762401CA4}"/>
              </a:ext>
            </a:extLst>
          </p:cNvPr>
          <p:cNvPicPr/>
          <p:nvPr/>
        </p:nvPicPr>
        <p:blipFill>
          <a:blip r:embed="rId4" cstate="print"/>
          <a:stretch>
            <a:fillRect/>
          </a:stretch>
        </p:blipFill>
        <p:spPr>
          <a:xfrm>
            <a:off x="8732981" y="3730197"/>
            <a:ext cx="1405255" cy="831850"/>
          </a:xfrm>
          <a:prstGeom prst="rect">
            <a:avLst/>
          </a:prstGeom>
        </p:spPr>
      </p:pic>
      <p:sp>
        <p:nvSpPr>
          <p:cNvPr id="12" name="Rechteck 11">
            <a:extLst>
              <a:ext uri="{FF2B5EF4-FFF2-40B4-BE49-F238E27FC236}">
                <a16:creationId xmlns:a16="http://schemas.microsoft.com/office/drawing/2014/main" id="{C762BEAD-C44B-4BF5-97A4-17D9D3FC4013}"/>
              </a:ext>
            </a:extLst>
          </p:cNvPr>
          <p:cNvSpPr/>
          <p:nvPr/>
        </p:nvSpPr>
        <p:spPr>
          <a:xfrm>
            <a:off x="6610103" y="3457408"/>
            <a:ext cx="4083297" cy="276999"/>
          </a:xfrm>
          <a:prstGeom prst="rect">
            <a:avLst/>
          </a:prstGeom>
        </p:spPr>
        <p:txBody>
          <a:bodyPr wrap="none">
            <a:spAutoFit/>
          </a:bodyPr>
          <a:lstStyle/>
          <a:p>
            <a:pPr marL="1943100" indent="-228600">
              <a:spcBef>
                <a:spcPts val="45"/>
              </a:spcBef>
              <a:spcAft>
                <a:spcPts val="0"/>
              </a:spcAft>
            </a:pPr>
            <a:r>
              <a:rPr lang="en-US" sz="1200" b="1" spc="-5" dirty="0" err="1">
                <a:latin typeface="Calibri" panose="020F0502020204030204" pitchFamily="34" charset="0"/>
                <a:ea typeface="Calibri" panose="020F0502020204030204" pitchFamily="34" charset="0"/>
                <a:cs typeface="Times New Roman" panose="02020603050405020304" pitchFamily="18" charset="0"/>
              </a:rPr>
              <a:t>Vermögenswert</a:t>
            </a:r>
            <a:r>
              <a:rPr lang="en-US" sz="1200" b="1" spc="-30" dirty="0">
                <a:latin typeface="Calibri" panose="020F0502020204030204" pitchFamily="34" charset="0"/>
                <a:ea typeface="Calibri" panose="020F0502020204030204" pitchFamily="34" charset="0"/>
                <a:cs typeface="Times New Roman" panose="02020603050405020304" pitchFamily="18" charset="0"/>
              </a:rPr>
              <a:t> </a:t>
            </a:r>
            <a:r>
              <a:rPr lang="en-US" sz="1200" b="1" dirty="0">
                <a:latin typeface="Calibri" panose="020F0502020204030204" pitchFamily="34" charset="0"/>
                <a:ea typeface="Calibri" panose="020F0502020204030204" pitchFamily="34" charset="0"/>
                <a:cs typeface="Times New Roman" panose="02020603050405020304" pitchFamily="18" charset="0"/>
              </a:rPr>
              <a:t>x</a:t>
            </a:r>
            <a:r>
              <a:rPr lang="en-US" sz="1200" b="1" spc="-25" dirty="0">
                <a:latin typeface="Calibri" panose="020F0502020204030204" pitchFamily="34" charset="0"/>
                <a:ea typeface="Calibri" panose="020F0502020204030204" pitchFamily="34" charset="0"/>
                <a:cs typeface="Times New Roman" panose="02020603050405020304" pitchFamily="18" charset="0"/>
              </a:rPr>
              <a:t> </a:t>
            </a:r>
            <a:r>
              <a:rPr lang="en-US" sz="1200" b="1" spc="-5" dirty="0">
                <a:latin typeface="Calibri" panose="020F0502020204030204" pitchFamily="34" charset="0"/>
                <a:ea typeface="Calibri" panose="020F0502020204030204" pitchFamily="34" charset="0"/>
                <a:cs typeface="Times New Roman" panose="02020603050405020304" pitchFamily="18" charset="0"/>
              </a:rPr>
              <a:t>Exposure-Faktor</a:t>
            </a:r>
            <a:endParaRPr lang="de-DE" sz="1200"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image4.png">
            <a:extLst>
              <a:ext uri="{FF2B5EF4-FFF2-40B4-BE49-F238E27FC236}">
                <a16:creationId xmlns:a16="http://schemas.microsoft.com/office/drawing/2014/main" id="{7DBC0EE5-E00C-41D1-8E24-F521F3A43C29}"/>
              </a:ext>
            </a:extLst>
          </p:cNvPr>
          <p:cNvPicPr/>
          <p:nvPr/>
        </p:nvPicPr>
        <p:blipFill>
          <a:blip r:embed="rId5" cstate="print"/>
          <a:stretch>
            <a:fillRect/>
          </a:stretch>
        </p:blipFill>
        <p:spPr>
          <a:xfrm>
            <a:off x="7623742" y="4729531"/>
            <a:ext cx="1338580" cy="932180"/>
          </a:xfrm>
          <a:prstGeom prst="rect">
            <a:avLst/>
          </a:prstGeom>
        </p:spPr>
      </p:pic>
      <p:pic>
        <p:nvPicPr>
          <p:cNvPr id="18" name="image5.png">
            <a:extLst>
              <a:ext uri="{FF2B5EF4-FFF2-40B4-BE49-F238E27FC236}">
                <a16:creationId xmlns:a16="http://schemas.microsoft.com/office/drawing/2014/main" id="{8181DA6A-0DD1-45E7-A351-A1312A797E3C}"/>
              </a:ext>
            </a:extLst>
          </p:cNvPr>
          <p:cNvPicPr/>
          <p:nvPr/>
        </p:nvPicPr>
        <p:blipFill>
          <a:blip r:embed="rId6" cstate="print"/>
          <a:stretch>
            <a:fillRect/>
          </a:stretch>
        </p:blipFill>
        <p:spPr>
          <a:xfrm>
            <a:off x="9095739" y="4729798"/>
            <a:ext cx="1430020" cy="955040"/>
          </a:xfrm>
          <a:prstGeom prst="rect">
            <a:avLst/>
          </a:prstGeom>
        </p:spPr>
      </p:pic>
    </p:spTree>
    <p:extLst>
      <p:ext uri="{BB962C8B-B14F-4D97-AF65-F5344CB8AC3E}">
        <p14:creationId xmlns:p14="http://schemas.microsoft.com/office/powerpoint/2010/main" val="109482275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316113"/>
            <a:ext cx="10693400" cy="6892724"/>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554545"/>
          </a:xfrm>
          <a:prstGeom prst="rect">
            <a:avLst/>
          </a:prstGeom>
        </p:spPr>
        <p:txBody>
          <a:bodyPr wrap="square">
            <a:spAutoFit/>
          </a:bodyPr>
          <a:lstStyle/>
          <a:p>
            <a:r>
              <a:rPr lang="en-GB" sz="2000" b="1" dirty="0"/>
              <a:t>Security+ (SEC+) Inhalt II</a:t>
            </a:r>
            <a:endParaRPr lang="de-DE" b="1" dirty="0"/>
          </a:p>
          <a:p>
            <a:pPr marL="457200" indent="-457200">
              <a:buFont typeface="+mj-lt"/>
              <a:buAutoNum type="arabicPeriod" startAt="21"/>
            </a:pPr>
            <a:r>
              <a:rPr lang="de-DE" sz="2000" b="1" dirty="0">
                <a:solidFill>
                  <a:prstClr val="black"/>
                </a:solidFill>
              </a:rPr>
              <a:t>Risikobewertungen</a:t>
            </a:r>
            <a:endParaRPr lang="de-DE" sz="2000" b="1" dirty="0"/>
          </a:p>
          <a:p>
            <a:pPr marL="457200" indent="-457200">
              <a:buFont typeface="+mj-lt"/>
              <a:buAutoNum type="arabicPeriod" startAt="21"/>
            </a:pPr>
            <a:endParaRPr lang="de-DE" sz="2000" b="1" dirty="0"/>
          </a:p>
          <a:p>
            <a:pPr marL="457200" indent="-457200">
              <a:buFont typeface="+mj-lt"/>
              <a:buAutoNum type="arabicPeriod" startAt="21"/>
            </a:pPr>
            <a:endParaRPr lang="de-DE" sz="2000" b="1" dirty="0"/>
          </a:p>
          <a:p>
            <a:pPr marL="457200" indent="-457200">
              <a:buFont typeface="+mj-lt"/>
              <a:buAutoNum type="arabicPeriod" startAt="21"/>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B4F7070-16D4-4BE2-9A36-9DF3C6C6A570}"/>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6E80C122-1E70-41F1-9CCC-11F3D8484FAA}"/>
              </a:ext>
            </a:extLst>
          </p:cNvPr>
          <p:cNvSpPr/>
          <p:nvPr/>
        </p:nvSpPr>
        <p:spPr>
          <a:xfrm>
            <a:off x="-63500" y="2005869"/>
            <a:ext cx="10909300" cy="4564776"/>
          </a:xfrm>
          <a:prstGeom prst="rect">
            <a:avLst/>
          </a:prstGeom>
        </p:spPr>
        <p:txBody>
          <a:bodyPr wrap="square">
            <a:spAutoFit/>
          </a:bodyPr>
          <a:lstStyle/>
          <a:p>
            <a:pPr marL="342900" lvl="0" indent="-342900">
              <a:spcBef>
                <a:spcPts val="45"/>
              </a:spcBef>
              <a:spcAft>
                <a:spcPts val="0"/>
              </a:spcAft>
              <a:buSzPts val="1200"/>
              <a:buFont typeface="Symbol" panose="05050102010706020507" pitchFamily="18" charset="2"/>
              <a:buChar char=""/>
              <a:tabLst>
                <a:tab pos="5226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Methodiken</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0"/>
              </a:lnSpc>
              <a:spcBef>
                <a:spcPts val="45"/>
              </a:spcBef>
              <a:spcAft>
                <a:spcPts val="0"/>
              </a:spcAft>
              <a:buSzPts val="1200"/>
              <a:buFont typeface="Courier New" panose="02070309020205020404" pitchFamily="49" charset="0"/>
              <a:buChar char="o"/>
              <a:tabLst>
                <a:tab pos="9798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Sicherheitsprüfungen</a:t>
            </a:r>
            <a:endParaRPr lang="de-DE" sz="1100" noProof="1">
              <a:latin typeface="Calibri" panose="020F0502020204030204" pitchFamily="34" charset="0"/>
              <a:ea typeface="Courier New" panose="02070309020205020404" pitchFamily="49" charset="0"/>
              <a:cs typeface="Times New Roman" panose="02020603050405020304" pitchFamily="18" charset="0"/>
            </a:endParaRPr>
          </a:p>
          <a:p>
            <a:pPr marL="1143000" marR="69215" lvl="2" indent="-228600" algn="just">
              <a:lnSpc>
                <a:spcPct val="99000"/>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Überprüfen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ob</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Sicherheitsvorkehrungen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Organisation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richtig</a:t>
            </a:r>
            <a:r>
              <a:rPr lang="de-DE" sz="1200" spc="19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konzipiert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konfiguriert sind,</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verschiedene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Arten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Angriffen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25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vereiteln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557530" lvl="2" indent="-228600">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Beurteilungen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können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durch</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Verträge,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Vorschriften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Gesetze</a:t>
            </a:r>
            <a:r>
              <a:rPr lang="de-DE" sz="1200" spc="31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erforderlich</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sein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Beurteilungen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können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aktiv</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passiv</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sein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lvl="3" indent="-228600">
              <a:spcBef>
                <a:spcPts val="5"/>
              </a:spcBef>
              <a:spcAft>
                <a:spcPts val="0"/>
              </a:spcAft>
              <a:buSzPts val="1200"/>
              <a:buFont typeface="Symbol" panose="05050102010706020507" pitchFamily="18" charset="2"/>
              <a:buChar char=""/>
              <a:tabLst>
                <a:tab pos="18948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Aktive</a:t>
            </a:r>
            <a:r>
              <a:rPr lang="de-DE" sz="1200" spc="-6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Auswertungen</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2057400" marR="452755" lvl="4" indent="-228600">
              <a:lnSpc>
                <a:spcPct val="97000"/>
              </a:lnSpc>
              <a:spcBef>
                <a:spcPts val="30"/>
              </a:spcBef>
              <a:spcAft>
                <a:spcPts val="0"/>
              </a:spcAft>
              <a:buSzPts val="1200"/>
              <a:buFont typeface="Courier New" panose="02070309020205020404" pitchFamily="49" charset="0"/>
              <a:buChar char="o"/>
              <a:tabLst>
                <a:tab pos="2352040"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Einsatz</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von</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invasiveren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Techniken</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wie</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Scannen,</a:t>
            </a:r>
            <a:r>
              <a:rPr lang="de-DE" sz="1200" spc="20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spc="-10" noProof="1">
                <a:latin typeface="Calibri" panose="020F0502020204030204" pitchFamily="34" charset="0"/>
                <a:ea typeface="Courier New" panose="02070309020205020404" pitchFamily="49" charset="0"/>
                <a:cs typeface="Times New Roman" panose="02020603050405020304" pitchFamily="18" charset="0"/>
              </a:rPr>
              <a:t>praktische</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Tests</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und</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Sondierung</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des</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Netzwerks,</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um</a:t>
            </a:r>
            <a:r>
              <a:rPr lang="de-DE" sz="1200" spc="19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Schwachstellen</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zu</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ermitteln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1600200" lvl="3" indent="-228600">
              <a:lnSpc>
                <a:spcPts val="1520"/>
              </a:lnSpc>
              <a:spcBef>
                <a:spcPts val="5"/>
              </a:spcBef>
              <a:spcAft>
                <a:spcPts val="0"/>
              </a:spcAft>
              <a:buSzPts val="1200"/>
              <a:buFont typeface="Symbol" panose="05050102010706020507" pitchFamily="18" charset="2"/>
              <a:buChar char=""/>
              <a:tabLst>
                <a:tab pos="18948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Passive</a:t>
            </a:r>
            <a:r>
              <a:rPr lang="de-DE" sz="1200" spc="-6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Auswertungen</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2057400" marR="248920" lvl="4" indent="-228600">
              <a:lnSpc>
                <a:spcPct val="98000"/>
              </a:lnSpc>
              <a:spcBef>
                <a:spcPts val="10"/>
              </a:spcBef>
              <a:spcAft>
                <a:spcPts val="0"/>
              </a:spcAft>
              <a:buSzPts val="1200"/>
              <a:buFont typeface="Courier New" panose="02070309020205020404" pitchFamily="49" charset="0"/>
              <a:buChar char="o"/>
              <a:tabLst>
                <a:tab pos="2352040"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Nutzung</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von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Open-Source-Informationen,</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die</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passive</a:t>
            </a:r>
            <a:r>
              <a:rPr lang="de-DE" sz="1200" spc="20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Sammlung</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und</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Analyse</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der</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Netzwerkdaten</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und</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andere</a:t>
            </a:r>
            <a:r>
              <a:rPr lang="de-DE" sz="1200" spc="14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unauffällige</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Methoden,</a:t>
            </a:r>
            <a:r>
              <a:rPr lang="de-DE" sz="1200" spc="-4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ohne</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direkten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Kontakt</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mit</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den</a:t>
            </a:r>
            <a:r>
              <a:rPr lang="de-DE" sz="1200" spc="26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Zielsystemen</a:t>
            </a:r>
            <a:r>
              <a:rPr lang="de-DE" sz="1200" spc="-5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herzustellen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2057400" marR="248920" lvl="4" indent="-228600">
              <a:lnSpc>
                <a:spcPts val="1430"/>
              </a:lnSpc>
              <a:spcBef>
                <a:spcPts val="5"/>
              </a:spcBef>
              <a:spcAft>
                <a:spcPts val="0"/>
              </a:spcAft>
              <a:buSzPts val="1200"/>
              <a:buFont typeface="Courier New" panose="02070309020205020404" pitchFamily="49" charset="0"/>
              <a:buChar char="o"/>
              <a:tabLst>
                <a:tab pos="2352040"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Passive</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Techniken</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sind</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in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der</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Menge</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der</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Details,</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die</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sie</a:t>
            </a:r>
            <a:r>
              <a:rPr lang="de-DE" sz="1200" spc="21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finden,</a:t>
            </a:r>
            <a:r>
              <a:rPr lang="de-DE" sz="1200" spc="-6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begrenzt</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a:spcBef>
                <a:spcPts val="5"/>
              </a:spcBef>
            </a:pPr>
            <a:r>
              <a:rPr lang="de-DE" sz="1200" noProof="1">
                <a:latin typeface="Calibri" panose="020F0502020204030204" pitchFamily="34" charset="0"/>
                <a:ea typeface="Calibri" panose="020F0502020204030204" pitchFamily="34" charset="0"/>
                <a:cs typeface="Calibri" panose="020F0502020204030204" pitchFamily="34" charset="0"/>
              </a:rPr>
              <a:t> </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342900" lvl="0" indent="-342900">
              <a:spcBef>
                <a:spcPts val="45"/>
              </a:spcBef>
              <a:spcAft>
                <a:spcPts val="0"/>
              </a:spcAft>
              <a:buSzPts val="1200"/>
              <a:buFont typeface="Symbol" panose="05050102010706020507" pitchFamily="18" charset="2"/>
              <a:buChar char=""/>
              <a:tabLst>
                <a:tab pos="5226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Sicherheitskontrollen</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5"/>
              </a:lnSpc>
              <a:spcBef>
                <a:spcPts val="45"/>
              </a:spcBef>
              <a:spcAft>
                <a:spcPts val="0"/>
              </a:spcAft>
              <a:buSzPts val="1200"/>
              <a:buFont typeface="Courier New" panose="02070309020205020404" pitchFamily="49" charset="0"/>
              <a:buChar char="o"/>
              <a:tabLst>
                <a:tab pos="9798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Sicherheitskontrollen</a:t>
            </a:r>
            <a:endParaRPr lang="de-DE" sz="1100" noProof="1">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40"/>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Implementierte</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Methoden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zur</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Minderung</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eines</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bestimmten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Risikos</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marR="609600" lvl="1" indent="-285750">
              <a:lnSpc>
                <a:spcPct val="98000"/>
              </a:lnSpc>
              <a:spcBef>
                <a:spcPts val="20"/>
              </a:spcBef>
              <a:spcAft>
                <a:spcPts val="0"/>
              </a:spcAft>
              <a:buSzPts val="1200"/>
              <a:buFont typeface="Courier New" panose="02070309020205020404" pitchFamily="49" charset="0"/>
              <a:buChar char="o"/>
              <a:tabLst>
                <a:tab pos="9798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Sicherheitskontrollen</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werden</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als</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physisch,</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technisch</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oder</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administrativ</a:t>
            </a:r>
            <a:r>
              <a:rPr lang="de-DE" sz="1200" spc="29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kategorisiert</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55"/>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Physikalische</a:t>
            </a:r>
            <a:r>
              <a:rPr lang="de-DE" sz="1200" spc="-10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Steuerelemente</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1600200" marR="481965" lvl="3" indent="-228600">
              <a:spcBef>
                <a:spcPts val="275"/>
              </a:spcBef>
              <a:spcAft>
                <a:spcPts val="0"/>
              </a:spcAft>
              <a:buSzPts val="1200"/>
              <a:buFont typeface="Symbol" panose="05050102010706020507" pitchFamily="18" charset="2"/>
              <a:buChar char=""/>
              <a:tabLst>
                <a:tab pos="1894840" algn="l"/>
              </a:tabLst>
            </a:pPr>
            <a:r>
              <a:rPr lang="de-DE" sz="1200" noProof="1">
                <a:latin typeface="Calibri" panose="020F0502020204030204" pitchFamily="34" charset="0"/>
                <a:ea typeface="Symbol" panose="05050102010706020507" pitchFamily="18" charset="2"/>
                <a:cs typeface="Times New Roman" panose="02020603050405020304" pitchFamily="18" charset="0"/>
              </a:rPr>
              <a:t>Alle</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Sicherheitsmaßnahmen,</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die</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den</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unbefugten</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Zugang</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zu</a:t>
            </a:r>
            <a:r>
              <a:rPr lang="de-DE" sz="1200" spc="17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sensiblen</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Informationen</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oder</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den</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Systemen,</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die</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diese</a:t>
            </a:r>
            <a:r>
              <a:rPr lang="de-DE" sz="1200" spc="17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enthalten,</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verhindern</a:t>
            </a:r>
            <a:r>
              <a:rPr lang="de-DE" sz="1200" spc="-4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oder</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abschrecken</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sollen</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143000" lvl="2" indent="-228600">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Technische</a:t>
            </a:r>
            <a:r>
              <a:rPr lang="de-DE" sz="1200" spc="-8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Steuerungen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marR="684530" lvl="3" indent="-228600">
              <a:spcBef>
                <a:spcPts val="5"/>
              </a:spcBef>
              <a:spcAft>
                <a:spcPts val="0"/>
              </a:spcAft>
              <a:buSzPts val="1200"/>
              <a:buFont typeface="Symbol" panose="05050102010706020507" pitchFamily="18" charset="2"/>
              <a:buChar char=""/>
              <a:tabLst>
                <a:tab pos="18948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Sicherheitsvorkehrungen</a:t>
            </a:r>
            <a:r>
              <a:rPr lang="de-DE" sz="1200" spc="-5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und</a:t>
            </a:r>
            <a:r>
              <a:rPr lang="de-DE" sz="1200" spc="-4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Gegenmaßnahmen,</a:t>
            </a:r>
            <a:r>
              <a:rPr lang="de-DE" sz="1200" spc="-5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die</a:t>
            </a:r>
            <a:r>
              <a:rPr lang="de-DE" sz="1200" spc="21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eingesetzt</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werden,</a:t>
            </a:r>
            <a:r>
              <a:rPr lang="de-DE" sz="1200" spc="-4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um</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Sicherheitsrisiken</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für</a:t>
            </a:r>
            <a:r>
              <a:rPr lang="de-DE" sz="1200" spc="-4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unsere</a:t>
            </a:r>
            <a:r>
              <a:rPr lang="de-DE" sz="1200" spc="17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Systeme</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und</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Informationen</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zu</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vermeiden,</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zu</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erkennen,</a:t>
            </a:r>
            <a:r>
              <a:rPr lang="de-DE" sz="1200" spc="22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ihnen</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entgegenzuwirken</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oder</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sie</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zu</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minimieren</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143000" lvl="2" indent="-228600">
              <a:buSzPts val="1200"/>
              <a:buFont typeface="Microsoft Sans Serif" panose="020B0604020202020204" pitchFamily="34" charset="0"/>
              <a:buChar char="▪"/>
              <a:tabLst>
                <a:tab pos="14370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Administrative</a:t>
            </a:r>
            <a:r>
              <a:rPr lang="de-DE" sz="1200" spc="-7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Kontrollen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marR="808990" lvl="3" indent="-228600">
              <a:spcBef>
                <a:spcPts val="5"/>
              </a:spcBef>
              <a:spcAft>
                <a:spcPts val="0"/>
              </a:spcAft>
              <a:buSzPts val="1200"/>
              <a:buFont typeface="Symbol" panose="05050102010706020507" pitchFamily="18" charset="2"/>
              <a:buChar char=""/>
              <a:tabLst>
                <a:tab pos="18948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Konzentriert</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sich</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auf</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die</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Änderung</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des</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Verhaltens</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von</a:t>
            </a:r>
            <a:r>
              <a:rPr lang="de-DE" sz="1200" spc="17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Menschen,</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anstatt</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das</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eigentliche</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Risiko</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zu</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beseitigen</a:t>
            </a:r>
            <a:endParaRPr lang="de-DE" sz="1200" noProof="1">
              <a:effectLst/>
              <a:latin typeface="Calibri" panose="020F0502020204030204" pitchFamily="34" charset="0"/>
              <a:ea typeface="Symbol" panose="05050102010706020507" pitchFamily="18" charset="2"/>
              <a:cs typeface="Times New Roman" panose="02020603050405020304" pitchFamily="18" charset="0"/>
            </a:endParaRPr>
          </a:p>
        </p:txBody>
      </p:sp>
    </p:spTree>
    <p:extLst>
      <p:ext uri="{BB962C8B-B14F-4D97-AF65-F5344CB8AC3E}">
        <p14:creationId xmlns:p14="http://schemas.microsoft.com/office/powerpoint/2010/main" val="91955583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316113"/>
            <a:ext cx="10693400" cy="6892724"/>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554545"/>
          </a:xfrm>
          <a:prstGeom prst="rect">
            <a:avLst/>
          </a:prstGeom>
        </p:spPr>
        <p:txBody>
          <a:bodyPr wrap="square">
            <a:spAutoFit/>
          </a:bodyPr>
          <a:lstStyle/>
          <a:p>
            <a:r>
              <a:rPr lang="en-GB" sz="2000" b="1" dirty="0"/>
              <a:t>Security+ (SEC+) Inhalt II</a:t>
            </a:r>
            <a:endParaRPr lang="de-DE" b="1" dirty="0"/>
          </a:p>
          <a:p>
            <a:pPr marL="457200" indent="-457200">
              <a:buFont typeface="+mj-lt"/>
              <a:buAutoNum type="arabicPeriod" startAt="21"/>
            </a:pPr>
            <a:r>
              <a:rPr lang="de-DE" sz="2000" b="1" dirty="0">
                <a:solidFill>
                  <a:prstClr val="black"/>
                </a:solidFill>
              </a:rPr>
              <a:t>Risikobewertungen</a:t>
            </a:r>
            <a:endParaRPr lang="de-DE" sz="2000" b="1" dirty="0"/>
          </a:p>
          <a:p>
            <a:pPr marL="457200" indent="-457200">
              <a:buFont typeface="+mj-lt"/>
              <a:buAutoNum type="arabicPeriod" startAt="21"/>
            </a:pPr>
            <a:endParaRPr lang="de-DE" sz="2000" b="1" dirty="0"/>
          </a:p>
          <a:p>
            <a:pPr marL="457200" indent="-457200">
              <a:buFont typeface="+mj-lt"/>
              <a:buAutoNum type="arabicPeriod" startAt="21"/>
            </a:pPr>
            <a:endParaRPr lang="de-DE" sz="2000" b="1" dirty="0"/>
          </a:p>
          <a:p>
            <a:pPr marL="457200" indent="-457200">
              <a:buFont typeface="+mj-lt"/>
              <a:buAutoNum type="arabicPeriod" startAt="21"/>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B4F7070-16D4-4BE2-9A36-9DF3C6C6A570}"/>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4" name="Rechteck 3">
            <a:extLst>
              <a:ext uri="{FF2B5EF4-FFF2-40B4-BE49-F238E27FC236}">
                <a16:creationId xmlns:a16="http://schemas.microsoft.com/office/drawing/2014/main" id="{CF183C0B-93A9-41B8-8831-62B9CE4460A6}"/>
              </a:ext>
            </a:extLst>
          </p:cNvPr>
          <p:cNvSpPr/>
          <p:nvPr/>
        </p:nvSpPr>
        <p:spPr>
          <a:xfrm>
            <a:off x="-292100" y="2429520"/>
            <a:ext cx="10833100" cy="3674532"/>
          </a:xfrm>
          <a:prstGeom prst="rect">
            <a:avLst/>
          </a:prstGeom>
        </p:spPr>
        <p:txBody>
          <a:bodyPr wrap="square">
            <a:spAutoFit/>
          </a:bodyPr>
          <a:lstStyle/>
          <a:p>
            <a:pPr marL="742950" lvl="1" indent="-285750">
              <a:lnSpc>
                <a:spcPts val="1475"/>
              </a:lnSpc>
              <a:spcBef>
                <a:spcPts val="45"/>
              </a:spcBef>
              <a:buSzPts val="1200"/>
              <a:buFont typeface="Courier New" panose="02070309020205020404" pitchFamily="49" charset="0"/>
              <a:buChar char="o"/>
              <a:tabLst>
                <a:tab pos="9798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NIST-Kategorien</a:t>
            </a:r>
            <a:r>
              <a:rPr lang="de-DE" sz="1200" b="1" spc="-4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sind</a:t>
            </a:r>
            <a:r>
              <a:rPr lang="de-DE" sz="1200" b="1" spc="-2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Management,</a:t>
            </a:r>
            <a:r>
              <a:rPr lang="de-DE" sz="1200" b="1" spc="-3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Betrieb</a:t>
            </a:r>
            <a:r>
              <a:rPr lang="de-DE" sz="1200" b="1" spc="-3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und</a:t>
            </a:r>
            <a:r>
              <a:rPr lang="de-DE" sz="1200" b="1" spc="-4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Technik</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25"/>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Management-Kontrollen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marR="481965" lvl="3" indent="-228600">
              <a:lnSpc>
                <a:spcPts val="1460"/>
              </a:lnSpc>
              <a:spcBef>
                <a:spcPts val="25"/>
              </a:spcBef>
              <a:spcAft>
                <a:spcPts val="0"/>
              </a:spcAft>
              <a:buSzPts val="1200"/>
              <a:buFont typeface="Symbol" panose="05050102010706020507" pitchFamily="18" charset="2"/>
              <a:buChar char=""/>
              <a:tabLst>
                <a:tab pos="18948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Sicherheitskontrollen,</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die</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auf</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die</a:t>
            </a:r>
            <a:r>
              <a:rPr lang="de-DE" sz="1200" spc="-5" noProof="1">
                <a:latin typeface="Calibri" panose="020F0502020204030204" pitchFamily="34" charset="0"/>
                <a:ea typeface="Symbol" panose="05050102010706020507" pitchFamily="18" charset="2"/>
                <a:cs typeface="Times New Roman" panose="02020603050405020304" pitchFamily="18" charset="0"/>
              </a:rPr>
              <a:t> </a:t>
            </a:r>
            <a:r>
              <a:rPr lang="de-DE" sz="1200" spc="-10" noProof="1">
                <a:latin typeface="Calibri" panose="020F0502020204030204" pitchFamily="34" charset="0"/>
                <a:ea typeface="Symbol" panose="05050102010706020507" pitchFamily="18" charset="2"/>
                <a:cs typeface="Times New Roman" panose="02020603050405020304" pitchFamily="18" charset="0"/>
              </a:rPr>
              <a:t>Entscheidungsfindung</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und</a:t>
            </a:r>
            <a:r>
              <a:rPr lang="de-DE" sz="1200" spc="215" noProof="1">
                <a:latin typeface="Times New Roman" panose="02020603050405020304" pitchFamily="18"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das</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Management</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von</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Risiken</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ausgerichtet</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sind</a:t>
            </a:r>
          </a:p>
          <a:p>
            <a:pPr marL="1143000" lvl="2" indent="-228600">
              <a:lnSpc>
                <a:spcPts val="1455"/>
              </a:lnSpc>
              <a:spcBef>
                <a:spcPts val="50"/>
              </a:spcBef>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Betriebliche</a:t>
            </a:r>
            <a:r>
              <a:rPr lang="de-DE" sz="1200" spc="-7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Kontrollen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lvl="3" indent="-228600">
              <a:lnSpc>
                <a:spcPts val="1510"/>
              </a:lnSpc>
              <a:buSzPts val="1200"/>
              <a:buFont typeface="Symbol" panose="05050102010706020507" pitchFamily="18" charset="2"/>
              <a:buChar char=""/>
              <a:tabLst>
                <a:tab pos="18948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Fokussiert</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auf</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die</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Dinge,</a:t>
            </a:r>
            <a:r>
              <a:rPr lang="de-DE" sz="1200" spc="-4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die</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von</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Menschen</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gemacht</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werden</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143000" lvl="2" indent="-228600">
              <a:lnSpc>
                <a:spcPts val="1450"/>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Technische</a:t>
            </a:r>
            <a:r>
              <a:rPr lang="de-DE" sz="1200" spc="-8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Steuerungen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marR="234315" lvl="3" indent="-228600">
              <a:spcBef>
                <a:spcPts val="5"/>
              </a:spcBef>
              <a:spcAft>
                <a:spcPts val="0"/>
              </a:spcAft>
              <a:buSzPts val="1200"/>
              <a:buFont typeface="Symbol" panose="05050102010706020507" pitchFamily="18" charset="2"/>
              <a:buChar char=""/>
              <a:tabLst>
                <a:tab pos="18948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Logische</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Kontrollen,</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die</a:t>
            </a:r>
            <a:r>
              <a:rPr lang="de-DE" sz="1200" spc="-10" noProof="1">
                <a:latin typeface="Calibri" panose="020F0502020204030204" pitchFamily="34" charset="0"/>
                <a:ea typeface="Symbol" panose="05050102010706020507" pitchFamily="18" charset="2"/>
                <a:cs typeface="Times New Roman" panose="02020603050405020304" pitchFamily="18" charset="0"/>
              </a:rPr>
              <a:t> in</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ein</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System</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eingebaut</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werden,</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um</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es</a:t>
            </a:r>
            <a:r>
              <a:rPr lang="de-DE" sz="1200" spc="175" noProof="1">
                <a:latin typeface="Times New Roman" panose="02020603050405020304" pitchFamily="18"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zu</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sichern</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5"/>
              </a:lnSpc>
              <a:spcBef>
                <a:spcPts val="50"/>
              </a:spcBef>
              <a:buSzPts val="1200"/>
              <a:buFont typeface="Courier New" panose="02070309020205020404" pitchFamily="49" charset="0"/>
              <a:buChar char="o"/>
              <a:tabLst>
                <a:tab pos="9798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Vorbeugende,</a:t>
            </a:r>
            <a:r>
              <a:rPr lang="de-DE" sz="1200" b="1" spc="-5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erkennende</a:t>
            </a:r>
            <a:r>
              <a:rPr lang="de-DE" sz="1200" b="1" spc="-5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oder</a:t>
            </a:r>
            <a:r>
              <a:rPr lang="de-DE" sz="1200" b="1" spc="-5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korrigierende</a:t>
            </a:r>
            <a:r>
              <a:rPr lang="de-DE" sz="1200" b="1" spc="-5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Kontrollen</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25"/>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Vorbeugende</a:t>
            </a:r>
            <a:r>
              <a:rPr lang="de-DE" sz="1200" spc="-9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Kontrollen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marR="299085" lvl="3" indent="-228600">
              <a:lnSpc>
                <a:spcPts val="1460"/>
              </a:lnSpc>
              <a:spcBef>
                <a:spcPts val="25"/>
              </a:spcBef>
              <a:spcAft>
                <a:spcPts val="0"/>
              </a:spcAft>
              <a:buSzPts val="1200"/>
              <a:buFont typeface="Symbol" panose="05050102010706020507" pitchFamily="18" charset="2"/>
              <a:buChar char=""/>
              <a:tabLst>
                <a:tab pos="18948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Sicherheitskontrollen,</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die</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installiert</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werden,</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bevor</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ein</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Ereignis</a:t>
            </a:r>
            <a:r>
              <a:rPr lang="de-DE" sz="1200" spc="23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eintritt,</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und</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die</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verhindern sollen,</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dass</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etwas</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eintritt</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143000" lvl="2" indent="-228600">
              <a:spcBef>
                <a:spcPts val="30"/>
              </a:spcBef>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Detektiv-Steuerungen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marR="299085" lvl="3" indent="-228600">
              <a:spcBef>
                <a:spcPts val="5"/>
              </a:spcBef>
              <a:spcAft>
                <a:spcPts val="0"/>
              </a:spcAft>
              <a:buSzPts val="1200"/>
              <a:buFont typeface="Symbol" panose="05050102010706020507" pitchFamily="18" charset="2"/>
              <a:buChar char=""/>
              <a:tabLst>
                <a:tab pos="1894840" algn="l"/>
              </a:tabLst>
            </a:pPr>
            <a:r>
              <a:rPr lang="de-DE" sz="1200" noProof="1">
                <a:latin typeface="Calibri" panose="020F0502020204030204" pitchFamily="34" charset="0"/>
                <a:ea typeface="Symbol" panose="05050102010706020507" pitchFamily="18" charset="2"/>
                <a:cs typeface="Times New Roman" panose="02020603050405020304" pitchFamily="18" charset="0"/>
              </a:rPr>
              <a:t>Wird</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während</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des</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Ereignisses</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verwendet,</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um</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herauszufinden,</a:t>
            </a:r>
            <a:r>
              <a:rPr lang="de-DE" sz="1200" spc="18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ob</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etwas</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Schlimmes</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passiert sein</a:t>
            </a:r>
            <a:r>
              <a:rPr lang="de-DE" sz="1200" spc="-10" noProof="1">
                <a:latin typeface="Calibri" panose="020F0502020204030204" pitchFamily="34" charset="0"/>
                <a:ea typeface="Symbol" panose="05050102010706020507" pitchFamily="18" charset="2"/>
                <a:cs typeface="Times New Roman" panose="02020603050405020304" pitchFamily="18" charset="0"/>
              </a:rPr>
              <a:t> könnte</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143000" lvl="2" indent="-228600">
              <a:lnSpc>
                <a:spcPts val="1455"/>
              </a:lnSpc>
              <a:spcBef>
                <a:spcPts val="20"/>
              </a:spcBef>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Korrektive</a:t>
            </a:r>
            <a:r>
              <a:rPr lang="de-DE" sz="1200" spc="-6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Kontrollen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lvl="3" indent="-228600">
              <a:lnSpc>
                <a:spcPts val="1520"/>
              </a:lnSpc>
              <a:buSzPts val="1200"/>
              <a:buFont typeface="Symbol" panose="05050102010706020507" pitchFamily="18" charset="2"/>
              <a:buChar char=""/>
              <a:tabLst>
                <a:tab pos="1894840" algn="l"/>
              </a:tabLst>
            </a:pPr>
            <a:r>
              <a:rPr lang="de-DE" sz="1200" noProof="1">
                <a:latin typeface="Calibri" panose="020F0502020204030204" pitchFamily="34" charset="0"/>
                <a:ea typeface="Symbol" panose="05050102010706020507" pitchFamily="18" charset="2"/>
                <a:cs typeface="Times New Roman" panose="02020603050405020304" pitchFamily="18" charset="0"/>
              </a:rPr>
              <a:t>Wird</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nach</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Auftreten</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eines</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Ereignisses</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verwendet</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742950" marR="234315" lvl="1" indent="-285750">
              <a:lnSpc>
                <a:spcPct val="98000"/>
              </a:lnSpc>
              <a:spcBef>
                <a:spcPts val="45"/>
              </a:spcBef>
              <a:spcAft>
                <a:spcPts val="0"/>
              </a:spcAft>
              <a:buSzPts val="1200"/>
              <a:buFont typeface="Courier New" panose="02070309020205020404" pitchFamily="49" charset="0"/>
              <a:buChar char="o"/>
              <a:tabLst>
                <a:tab pos="9798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Ein</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einzelnes</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Steuerelement</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kann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in</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mehrere</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Typen</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oder</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Kategorien</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eingeteilt</a:t>
            </a:r>
            <a:r>
              <a:rPr lang="de-DE" sz="1200" spc="36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werden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75"/>
              </a:lnSpc>
              <a:spcBef>
                <a:spcPts val="15"/>
              </a:spcBef>
              <a:buSzPts val="1200"/>
              <a:buFont typeface="Courier New" panose="02070309020205020404" pitchFamily="49" charset="0"/>
              <a:buChar char="o"/>
              <a:tabLst>
                <a:tab pos="9798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Kompensationssteuerung</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73660" lvl="2" indent="-228600">
              <a:lnSpc>
                <a:spcPct val="97000"/>
              </a:lnSpc>
              <a:buSzPts val="1200"/>
              <a:buFont typeface="Microsoft Sans Serif" panose="020B0604020202020204" pitchFamily="34" charset="0"/>
              <a:buChar char="▪"/>
              <a:tabLst>
                <a:tab pos="14370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Wird</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immer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dann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wenn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Anforderung</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normale</a:t>
            </a:r>
            <a:r>
              <a:rPr lang="de-DE" sz="1200" spc="21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Steuerung</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nicht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erfüllen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können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299085" lvl="2" indent="-228600">
              <a:lnSpc>
                <a:spcPct val="99000"/>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Restrisiko,</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nicht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durch</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kompensierende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Steuerung</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abgedeckt</a:t>
            </a:r>
            <a:r>
              <a:rPr lang="de-DE" sz="1200" spc="29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ist,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ist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akzeptiertes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Risiko</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a:spcBef>
                <a:spcPts val="45"/>
              </a:spcBef>
            </a:pPr>
            <a:r>
              <a:rPr lang="en-US" sz="1150" dirty="0">
                <a:latin typeface="Calibri" panose="020F0502020204030204" pitchFamily="34" charset="0"/>
                <a:ea typeface="Calibri" panose="020F0502020204030204" pitchFamily="34" charset="0"/>
                <a:cs typeface="Calibri" panose="020F0502020204030204" pitchFamily="34" charset="0"/>
              </a:rPr>
              <a:t> </a:t>
            </a:r>
            <a:endParaRPr lang="de-DE"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7954391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316113"/>
            <a:ext cx="10693400" cy="6892724"/>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554545"/>
          </a:xfrm>
          <a:prstGeom prst="rect">
            <a:avLst/>
          </a:prstGeom>
        </p:spPr>
        <p:txBody>
          <a:bodyPr wrap="square">
            <a:spAutoFit/>
          </a:bodyPr>
          <a:lstStyle/>
          <a:p>
            <a:r>
              <a:rPr lang="en-GB" sz="2000" b="1" dirty="0"/>
              <a:t>Security+ (SEC+) Inhalt II</a:t>
            </a:r>
            <a:endParaRPr lang="de-DE" b="1" dirty="0"/>
          </a:p>
          <a:p>
            <a:pPr marL="457200" indent="-457200">
              <a:buFont typeface="+mj-lt"/>
              <a:buAutoNum type="arabicPeriod" startAt="21"/>
            </a:pPr>
            <a:r>
              <a:rPr lang="de-DE" sz="2000" b="1" dirty="0">
                <a:solidFill>
                  <a:prstClr val="black"/>
                </a:solidFill>
              </a:rPr>
              <a:t>Risikobewertungen</a:t>
            </a:r>
            <a:endParaRPr lang="de-DE" sz="2000" b="1" dirty="0"/>
          </a:p>
          <a:p>
            <a:pPr marL="457200" indent="-457200">
              <a:buFont typeface="+mj-lt"/>
              <a:buAutoNum type="arabicPeriod" startAt="21"/>
            </a:pPr>
            <a:endParaRPr lang="de-DE" sz="2000" b="1" dirty="0"/>
          </a:p>
          <a:p>
            <a:pPr marL="457200" indent="-457200">
              <a:buFont typeface="+mj-lt"/>
              <a:buAutoNum type="arabicPeriod" startAt="21"/>
            </a:pPr>
            <a:endParaRPr lang="de-DE" sz="2000" b="1" dirty="0"/>
          </a:p>
          <a:p>
            <a:pPr marL="457200" indent="-457200">
              <a:buFont typeface="+mj-lt"/>
              <a:buAutoNum type="arabicPeriod" startAt="21"/>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B4F7070-16D4-4BE2-9A36-9DF3C6C6A570}"/>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0CBDCF0B-34AA-41E4-927B-DDDFC5625F11}"/>
              </a:ext>
            </a:extLst>
          </p:cNvPr>
          <p:cNvSpPr/>
          <p:nvPr/>
        </p:nvSpPr>
        <p:spPr>
          <a:xfrm>
            <a:off x="-63500" y="2034241"/>
            <a:ext cx="20568412" cy="2932085"/>
          </a:xfrm>
          <a:prstGeom prst="rect">
            <a:avLst/>
          </a:prstGeom>
        </p:spPr>
        <p:txBody>
          <a:bodyPr wrap="square">
            <a:spAutoFit/>
          </a:bodyPr>
          <a:lstStyle/>
          <a:p>
            <a:pPr marL="342900" lvl="0" indent="-342900">
              <a:spcBef>
                <a:spcPts val="45"/>
              </a:spcBef>
              <a:spcAft>
                <a:spcPts val="0"/>
              </a:spcAft>
              <a:buSzPts val="1200"/>
              <a:buFont typeface="Symbol" panose="05050102010706020507" pitchFamily="18" charset="2"/>
              <a:buChar char=""/>
              <a:tabLst>
                <a:tab pos="5226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Arten</a:t>
            </a:r>
            <a:r>
              <a:rPr lang="de-DE" sz="1200" b="1" spc="-35" noProof="1">
                <a:latin typeface="Calibri" panose="020F0502020204030204" pitchFamily="34" charset="0"/>
                <a:ea typeface="Symbol" panose="05050102010706020507" pitchFamily="18" charset="2"/>
                <a:cs typeface="Times New Roman" panose="02020603050405020304" pitchFamily="18" charset="0"/>
              </a:rPr>
              <a:t> </a:t>
            </a:r>
            <a:r>
              <a:rPr lang="de-DE" sz="1200" b="1" spc="-10" noProof="1">
                <a:latin typeface="Calibri" panose="020F0502020204030204" pitchFamily="34" charset="0"/>
                <a:ea typeface="Symbol" panose="05050102010706020507" pitchFamily="18" charset="2"/>
                <a:cs typeface="Times New Roman" panose="02020603050405020304" pitchFamily="18" charset="0"/>
              </a:rPr>
              <a:t>von</a:t>
            </a:r>
            <a:r>
              <a:rPr lang="de-DE" sz="1200" b="1" spc="-20" noProof="1">
                <a:latin typeface="Calibri" panose="020F0502020204030204" pitchFamily="34" charset="0"/>
                <a:ea typeface="Symbol" panose="05050102010706020507" pitchFamily="18" charset="2"/>
                <a:cs typeface="Times New Roman" panose="02020603050405020304" pitchFamily="18" charset="0"/>
              </a:rPr>
              <a:t> </a:t>
            </a:r>
            <a:r>
              <a:rPr lang="de-DE" sz="1200" b="1" spc="-5" noProof="1">
                <a:latin typeface="Calibri" panose="020F0502020204030204" pitchFamily="34" charset="0"/>
                <a:ea typeface="Symbol" panose="05050102010706020507" pitchFamily="18" charset="2"/>
                <a:cs typeface="Times New Roman" panose="02020603050405020304" pitchFamily="18" charset="0"/>
              </a:rPr>
              <a:t>Risiken</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65"/>
              </a:lnSpc>
              <a:spcBef>
                <a:spcPts val="45"/>
              </a:spcBef>
              <a:spcAft>
                <a:spcPts val="0"/>
              </a:spcAft>
              <a:buSzPts val="1200"/>
              <a:buFont typeface="Courier New" panose="02070309020205020404" pitchFamily="49" charset="0"/>
              <a:buChar char="o"/>
              <a:tabLst>
                <a:tab pos="9798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Externes</a:t>
            </a:r>
            <a:r>
              <a:rPr lang="de-DE" sz="1200" b="1" spc="-5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Risiko</a:t>
            </a:r>
            <a:endParaRPr lang="de-DE" sz="1100" noProof="1">
              <a:latin typeface="Calibri" panose="020F0502020204030204" pitchFamily="34" charset="0"/>
              <a:ea typeface="Courier New" panose="02070309020205020404" pitchFamily="49" charset="0"/>
              <a:cs typeface="Times New Roman" panose="02020603050405020304" pitchFamily="18" charset="0"/>
            </a:endParaRPr>
          </a:p>
          <a:p>
            <a:pPr marL="1143000" marR="333375" lvl="2" indent="-228600">
              <a:lnSpc>
                <a:spcPct val="99000"/>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Risiken,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nicht-menschlichen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Quelle</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erzeugt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werden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34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außerhalb</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menschlichen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Kontrolle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liegen</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ts val="1465"/>
              </a:lnSpc>
              <a:spcBef>
                <a:spcPts val="255"/>
              </a:spcBef>
              <a:buSzPts val="1200"/>
              <a:buFont typeface="Courier New" panose="02070309020205020404" pitchFamily="49" charset="0"/>
              <a:buChar char="o"/>
              <a:tabLst>
                <a:tab pos="9798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Internes</a:t>
            </a:r>
            <a:r>
              <a:rPr lang="de-DE" sz="1200" b="1" spc="-65" noProof="1">
                <a:latin typeface="Calibri" panose="020F0502020204030204" pitchFamily="34" charset="0"/>
                <a:ea typeface="Courier New" panose="02070309020205020404" pitchFamily="49" charset="0"/>
                <a:cs typeface="Times New Roman" panose="02020603050405020304" pitchFamily="18" charset="0"/>
              </a:rPr>
              <a:t> </a:t>
            </a:r>
            <a:r>
              <a:rPr lang="de-DE" sz="1200" b="1" noProof="1">
                <a:latin typeface="Calibri" panose="020F0502020204030204" pitchFamily="34" charset="0"/>
                <a:ea typeface="Courier New" panose="02070309020205020404" pitchFamily="49" charset="0"/>
                <a:cs typeface="Times New Roman" panose="02020603050405020304" pitchFamily="18" charset="0"/>
              </a:rPr>
              <a:t>Risiko</a:t>
            </a:r>
          </a:p>
          <a:p>
            <a:pPr marL="1143000" marR="345440" lvl="2" indent="-228600">
              <a:lnSpc>
                <a:spcPct val="99000"/>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Risiken,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innerhalb</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Organisation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gebildet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werden,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während</a:t>
            </a:r>
            <a:r>
              <a:rPr lang="de-DE" sz="1200" spc="20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normalen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Betriebs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entstehen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oft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vorhersehbar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sind</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35"/>
              </a:spcBef>
              <a:buSzPts val="1200"/>
              <a:buFont typeface="Courier New" panose="02070309020205020404" pitchFamily="49" charset="0"/>
              <a:buChar char="o"/>
              <a:tabLst>
                <a:tab pos="9798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Ältere</a:t>
            </a:r>
            <a:r>
              <a:rPr lang="de-DE" sz="1200" b="1" spc="-4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Systeme</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123825" lvl="2" indent="-228600">
              <a:lnSpc>
                <a:spcPct val="99000"/>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altes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Verfahren,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alte</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 Technologie,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veraltetes</a:t>
            </a:r>
            <a:r>
              <a:rPr lang="de-DE" sz="1200" spc="27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Computersystem</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Anwendungsprogramm,</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veraltetes</a:t>
            </a:r>
            <a:r>
              <a:rPr lang="de-DE" sz="1200" spc="16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Computersystem</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beinhaltet,</a:t>
            </a:r>
          </a:p>
          <a:p>
            <a:pPr marL="1143000" marR="123825" lvl="2" indent="-228600">
              <a:lnSpc>
                <a:spcPct val="99000"/>
              </a:lnSpc>
              <a:buSzPts val="1200"/>
              <a:buFont typeface="Microsoft Sans Serif" panose="020B0604020202020204" pitchFamily="34" charset="0"/>
              <a:buChar char="▪"/>
              <a:tabLst>
                <a:tab pos="1437005" algn="l"/>
              </a:tabLst>
            </a:pP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noch</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Gebrauch</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ist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65"/>
              </a:lnSpc>
              <a:spcBef>
                <a:spcPts val="45"/>
              </a:spcBef>
              <a:buSzPts val="1200"/>
              <a:buFont typeface="Courier New" panose="02070309020205020404" pitchFamily="49" charset="0"/>
              <a:buChar char="o"/>
              <a:tabLst>
                <a:tab pos="9798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Mehrparteiensystem</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393700" lvl="2" indent="-228600">
              <a:lnSpc>
                <a:spcPct val="99000"/>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 Risiko,</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Verbindung</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mehrerer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Systeme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2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Organisationen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bezieht,</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von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denen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jede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ihre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eigenen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inhärenten</a:t>
            </a:r>
            <a:r>
              <a:rPr lang="de-DE" sz="1200" spc="23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Risiken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mitbringt</a:t>
            </a:r>
          </a:p>
          <a:p>
            <a:pPr marL="742950" lvl="1" indent="-285750">
              <a:lnSpc>
                <a:spcPts val="1470"/>
              </a:lnSpc>
              <a:spcBef>
                <a:spcPts val="35"/>
              </a:spcBef>
              <a:buSzPts val="1200"/>
              <a:buFont typeface="Courier New" panose="02070309020205020404" pitchFamily="49" charset="0"/>
              <a:buChar char="o"/>
              <a:tabLst>
                <a:tab pos="9798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IP-Diebstahl (intellectual Property)</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123825" lvl="2" indent="-228600">
              <a:lnSpc>
                <a:spcPct val="99000"/>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Risiko,</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mit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dem</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Diebstahl</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Geschäftsvermögen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-eigentum</a:t>
            </a:r>
            <a:r>
              <a:rPr lang="de-DE" sz="1200" spc="20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Unternehmens</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verbunden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ist,</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bei</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dem</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wirtschaftlicher</a:t>
            </a:r>
            <a:r>
              <a:rPr lang="de-DE" sz="1200" spc="24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Schaden,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p>
          <a:p>
            <a:pPr marL="1143000" marR="123825" lvl="2" indent="-228600">
              <a:lnSpc>
                <a:spcPct val="99000"/>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Verlust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Wettbewerbsvorteils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1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Verlangsamung</a:t>
            </a:r>
            <a:r>
              <a:rPr lang="de-DE" sz="1200" spc="-6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des</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Geschäftswachstums</a:t>
            </a:r>
            <a:r>
              <a:rPr lang="de-DE" sz="1200" spc="-5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eintritt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35"/>
              </a:spcBef>
              <a:buSzPts val="1200"/>
              <a:buFont typeface="Courier New" panose="02070309020205020404" pitchFamily="49" charset="0"/>
              <a:buChar char="o"/>
              <a:tabLst>
                <a:tab pos="9798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Software-Einhaltung/Lizenzierung</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240665" lvl="2" indent="-228600" algn="just">
              <a:lnSpc>
                <a:spcPct val="99000"/>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Risiko,</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damit</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verbunden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ist,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dass</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Unternehmen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nicht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weiß,</a:t>
            </a:r>
            <a:r>
              <a:rPr lang="de-DE" sz="1200" spc="21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welche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Software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Komponenten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seinem</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Netzwerk</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installiert</a:t>
            </a:r>
            <a:r>
              <a:rPr lang="de-DE" sz="1200" spc="25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sind</a:t>
            </a:r>
            <a:endParaRPr lang="de-DE" sz="1200" noProof="1">
              <a:effectLst/>
              <a:latin typeface="Calibri" panose="020F0502020204030204" pitchFamily="34" charset="0"/>
              <a:ea typeface="Microsoft Sans Serif"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298089977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21"/>
            </a:pPr>
            <a:r>
              <a:rPr lang="de-DE" sz="2000" b="1" dirty="0">
                <a:solidFill>
                  <a:prstClr val="black"/>
                </a:solidFill>
              </a:rPr>
              <a:t>Risikobewertungen</a:t>
            </a:r>
          </a:p>
          <a:p>
            <a:pPr marL="457200" indent="-457200">
              <a:buFont typeface="+mj-lt"/>
              <a:buAutoNum type="arabicPeriod" startAt="8"/>
            </a:pPr>
            <a:endParaRPr lang="de-DE" sz="2000" b="1" dirty="0"/>
          </a:p>
          <a:p>
            <a:r>
              <a:rPr lang="de-DE" sz="2000" b="1" dirty="0"/>
              <a:t>Quiz:</a:t>
            </a:r>
          </a:p>
          <a:p>
            <a:pPr marL="457200" indent="-457200">
              <a:buFont typeface="+mj-lt"/>
              <a:buAutoNum type="arabicPeriod" startAt="8"/>
            </a:pPr>
            <a:endParaRPr lang="de-DE" sz="2000" b="1" dirty="0"/>
          </a:p>
          <a:p>
            <a:pPr marL="457200" indent="-457200">
              <a:buFont typeface="+mj-lt"/>
              <a:buAutoNum type="arabicPeriod" startAt="8"/>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9F2EB588-A2E4-4D36-A4A3-1D182A0C6E89}"/>
              </a:ext>
            </a:extLst>
          </p:cNvPr>
          <p:cNvPicPr>
            <a:picLocks noChangeAspect="1"/>
          </p:cNvPicPr>
          <p:nvPr/>
        </p:nvPicPr>
        <p:blipFill>
          <a:blip r:embed="rId4"/>
          <a:stretch>
            <a:fillRect/>
          </a:stretch>
        </p:blipFill>
        <p:spPr>
          <a:xfrm>
            <a:off x="1962727" y="2443242"/>
            <a:ext cx="7651173" cy="4483049"/>
          </a:xfrm>
          <a:prstGeom prst="rect">
            <a:avLst/>
          </a:prstGeom>
        </p:spPr>
      </p:pic>
    </p:spTree>
    <p:extLst>
      <p:ext uri="{BB962C8B-B14F-4D97-AF65-F5344CB8AC3E}">
        <p14:creationId xmlns:p14="http://schemas.microsoft.com/office/powerpoint/2010/main" val="101600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2"/>
            </a:pPr>
            <a:r>
              <a:rPr lang="de-DE" sz="2000" b="1"/>
              <a:t>Malware</a:t>
            </a:r>
          </a:p>
          <a:p>
            <a:pPr marL="457200" indent="-457200">
              <a:buFont typeface="+mj-lt"/>
              <a:buAutoNum type="arabicPeriod" startAt="2"/>
            </a:pPr>
            <a:endParaRPr lang="de-DE" sz="2000" b="1"/>
          </a:p>
          <a:p>
            <a:pPr marL="457200" indent="-457200">
              <a:buFont typeface="+mj-lt"/>
              <a:buAutoNum type="arabicPeriod" startAt="2"/>
            </a:pPr>
            <a:endParaRPr lang="de-DE" sz="2000" b="1"/>
          </a:p>
          <a:p>
            <a:pPr marL="457200" indent="-457200">
              <a:buFont typeface="+mj-lt"/>
              <a:buAutoNum type="arabicPeriod" startAt="2"/>
            </a:pPr>
            <a:endParaRPr lang="de-DE" sz="2000" b="1"/>
          </a:p>
          <a:p>
            <a:pPr marL="457200" indent="-457200">
              <a:buFont typeface="+mj-lt"/>
              <a:buAutoNum type="arabicPeriod" startAt="2"/>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2" name="Rechteck 1">
            <a:extLst>
              <a:ext uri="{FF2B5EF4-FFF2-40B4-BE49-F238E27FC236}">
                <a16:creationId xmlns:a16="http://schemas.microsoft.com/office/drawing/2014/main" id="{41A48230-73D2-41B5-BF56-00DCEA7F8628}"/>
              </a:ext>
            </a:extLst>
          </p:cNvPr>
          <p:cNvSpPr/>
          <p:nvPr/>
        </p:nvSpPr>
        <p:spPr>
          <a:xfrm>
            <a:off x="415636" y="2314349"/>
            <a:ext cx="11049000" cy="3200876"/>
          </a:xfrm>
          <a:prstGeom prst="rect">
            <a:avLst/>
          </a:prstGeom>
        </p:spPr>
        <p:txBody>
          <a:bodyPr wrap="square">
            <a:spAutoFit/>
          </a:bodyPr>
          <a:lstStyle/>
          <a:p>
            <a:pPr lvl="0"/>
            <a:r>
              <a:rPr lang="de-DE" b="1" dirty="0"/>
              <a:t>Viren</a:t>
            </a:r>
          </a:p>
          <a:p>
            <a:r>
              <a:rPr lang="de-DE" sz="1400" dirty="0"/>
              <a:t>Bösartiger Code, der ohne das Wissen des Benutzers auf einem Computer ausgeführt wird und diesen bei Ausführung infiziert</a:t>
            </a:r>
          </a:p>
          <a:p>
            <a:r>
              <a:rPr lang="de-DE" sz="1400" dirty="0"/>
              <a:t>Viren benötigen eine Benutzeraktion, um sich zu vermehren und zu verbreiten</a:t>
            </a:r>
          </a:p>
          <a:p>
            <a:endParaRPr lang="de-DE" sz="1400" dirty="0"/>
          </a:p>
          <a:p>
            <a:pPr lvl="1"/>
            <a:r>
              <a:rPr lang="de-DE" b="1" dirty="0"/>
              <a:t>Bootsektor</a:t>
            </a:r>
          </a:p>
          <a:p>
            <a:pPr lvl="2"/>
            <a:r>
              <a:rPr lang="de-DE" sz="1400" dirty="0" err="1"/>
              <a:t>Bootsektorviren</a:t>
            </a:r>
            <a:r>
              <a:rPr lang="de-DE" sz="1400" dirty="0"/>
              <a:t> sind im ersten Sektor einer Festplatte gespeichert und werden beim Booten in den Speicher geladen</a:t>
            </a:r>
          </a:p>
          <a:p>
            <a:pPr lvl="1"/>
            <a:r>
              <a:rPr lang="de-DE" b="1" dirty="0"/>
              <a:t>Makro</a:t>
            </a:r>
          </a:p>
          <a:p>
            <a:pPr lvl="2"/>
            <a:r>
              <a:rPr lang="de-DE" sz="1400" dirty="0"/>
              <a:t>Virus, der in ein Dokument eingebettet ist und ausgeführt wird, wenn das Dokument vom Benutzer geöffnet</a:t>
            </a:r>
          </a:p>
          <a:p>
            <a:pPr lvl="1"/>
            <a:r>
              <a:rPr lang="de-DE" b="1" dirty="0"/>
              <a:t>Programm</a:t>
            </a:r>
          </a:p>
          <a:p>
            <a:pPr lvl="2"/>
            <a:r>
              <a:rPr lang="de-DE" sz="1400" dirty="0"/>
              <a:t>Programmviren infizieren eine ausführbare Datei oder Anwendung</a:t>
            </a:r>
          </a:p>
          <a:p>
            <a:pPr lvl="1"/>
            <a:r>
              <a:rPr lang="de-DE" b="1" dirty="0"/>
              <a:t>Mehrteilig  (Beispiel https://de.wikipedia.org/wiki/Kernelvirus)</a:t>
            </a:r>
          </a:p>
          <a:p>
            <a:pPr lvl="2"/>
            <a:r>
              <a:rPr lang="de-DE" sz="1400" dirty="0"/>
              <a:t>Virus, der Boot- und Programmviren kombiniert, um sich zuerst an den Bootsektor und die Systemdateien anzuhängen, </a:t>
            </a:r>
          </a:p>
          <a:p>
            <a:pPr lvl="2"/>
            <a:r>
              <a:rPr lang="de-DE" sz="1400" dirty="0"/>
              <a:t>bevor er andere Dateien auf dem Computer angreift</a:t>
            </a:r>
          </a:p>
        </p:txBody>
      </p:sp>
      <p:sp>
        <p:nvSpPr>
          <p:cNvPr id="9" name="Rechteck 8">
            <a:extLst>
              <a:ext uri="{FF2B5EF4-FFF2-40B4-BE49-F238E27FC236}">
                <a16:creationId xmlns:a16="http://schemas.microsoft.com/office/drawing/2014/main" id="{F3598CE4-DEA5-4EDD-A02D-E7FB53764BBF}"/>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4" name="Rechteck 3">
            <a:extLst>
              <a:ext uri="{FF2B5EF4-FFF2-40B4-BE49-F238E27FC236}">
                <a16:creationId xmlns:a16="http://schemas.microsoft.com/office/drawing/2014/main" id="{C632811D-C878-4E50-A015-ABDA752A6126}"/>
              </a:ext>
            </a:extLst>
          </p:cNvPr>
          <p:cNvSpPr/>
          <p:nvPr/>
        </p:nvSpPr>
        <p:spPr>
          <a:xfrm>
            <a:off x="5213683" y="1542017"/>
            <a:ext cx="4285917" cy="646331"/>
          </a:xfrm>
          <a:prstGeom prst="rect">
            <a:avLst/>
          </a:prstGeom>
        </p:spPr>
        <p:txBody>
          <a:bodyPr wrap="none">
            <a:spAutoFit/>
          </a:bodyPr>
          <a:lstStyle/>
          <a:p>
            <a:r>
              <a:rPr lang="de-DE">
                <a:hlinkClick r:id="rId4"/>
              </a:rPr>
              <a:t>https://gs.statcounter.com/os-market-share</a:t>
            </a:r>
            <a:endParaRPr lang="de-DE"/>
          </a:p>
          <a:p>
            <a:endParaRPr lang="de-DE"/>
          </a:p>
        </p:txBody>
      </p:sp>
    </p:spTree>
    <p:extLst>
      <p:ext uri="{BB962C8B-B14F-4D97-AF65-F5344CB8AC3E}">
        <p14:creationId xmlns:p14="http://schemas.microsoft.com/office/powerpoint/2010/main" val="2099376279"/>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21"/>
            </a:pPr>
            <a:r>
              <a:rPr lang="de-DE" sz="2000" b="1" dirty="0">
                <a:solidFill>
                  <a:prstClr val="black"/>
                </a:solidFill>
              </a:rPr>
              <a:t>Risikobewertungen</a:t>
            </a:r>
          </a:p>
          <a:p>
            <a:pPr marL="457200" indent="-457200">
              <a:buFont typeface="+mj-lt"/>
              <a:buAutoNum type="arabicPeriod" startAt="8"/>
            </a:pPr>
            <a:endParaRPr lang="de-DE" sz="2000" b="1" dirty="0"/>
          </a:p>
          <a:p>
            <a:r>
              <a:rPr lang="de-DE" sz="2000" b="1" dirty="0"/>
              <a:t>Quiz:</a:t>
            </a:r>
          </a:p>
          <a:p>
            <a:pPr marL="457200" indent="-457200">
              <a:buFont typeface="+mj-lt"/>
              <a:buAutoNum type="arabicPeriod" startAt="8"/>
            </a:pPr>
            <a:endParaRPr lang="de-DE" sz="2000" b="1" dirty="0"/>
          </a:p>
          <a:p>
            <a:pPr marL="457200" indent="-457200">
              <a:buFont typeface="+mj-lt"/>
              <a:buAutoNum type="arabicPeriod" startAt="8"/>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3A7A3792-71F8-4AAE-8B69-D04DC9BA73BF}"/>
              </a:ext>
            </a:extLst>
          </p:cNvPr>
          <p:cNvPicPr>
            <a:picLocks noChangeAspect="1"/>
          </p:cNvPicPr>
          <p:nvPr/>
        </p:nvPicPr>
        <p:blipFill>
          <a:blip r:embed="rId4"/>
          <a:stretch>
            <a:fillRect/>
          </a:stretch>
        </p:blipFill>
        <p:spPr>
          <a:xfrm>
            <a:off x="1915318" y="2554915"/>
            <a:ext cx="7469981" cy="4333041"/>
          </a:xfrm>
          <a:prstGeom prst="rect">
            <a:avLst/>
          </a:prstGeom>
        </p:spPr>
      </p:pic>
    </p:spTree>
    <p:extLst>
      <p:ext uri="{BB962C8B-B14F-4D97-AF65-F5344CB8AC3E}">
        <p14:creationId xmlns:p14="http://schemas.microsoft.com/office/powerpoint/2010/main" val="324935828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21"/>
            </a:pPr>
            <a:r>
              <a:rPr lang="de-DE" sz="2000" b="1" dirty="0">
                <a:solidFill>
                  <a:prstClr val="black"/>
                </a:solidFill>
              </a:rPr>
              <a:t>Risikobewertungen</a:t>
            </a:r>
          </a:p>
          <a:p>
            <a:pPr marL="457200" indent="-457200">
              <a:buFont typeface="+mj-lt"/>
              <a:buAutoNum type="arabicPeriod" startAt="8"/>
            </a:pPr>
            <a:endParaRPr lang="de-DE" sz="2000" b="1" dirty="0"/>
          </a:p>
          <a:p>
            <a:r>
              <a:rPr lang="de-DE" sz="2000" b="1" dirty="0"/>
              <a:t>Quiz:</a:t>
            </a:r>
          </a:p>
          <a:p>
            <a:pPr marL="457200" indent="-457200">
              <a:buFont typeface="+mj-lt"/>
              <a:buAutoNum type="arabicPeriod" startAt="8"/>
            </a:pPr>
            <a:endParaRPr lang="de-DE" sz="2000" b="1" dirty="0"/>
          </a:p>
          <a:p>
            <a:pPr marL="457200" indent="-457200">
              <a:buFont typeface="+mj-lt"/>
              <a:buAutoNum type="arabicPeriod" startAt="8"/>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D6B01B1A-7216-4380-A42D-3B4B000C163E}"/>
              </a:ext>
            </a:extLst>
          </p:cNvPr>
          <p:cNvPicPr>
            <a:picLocks noChangeAspect="1"/>
          </p:cNvPicPr>
          <p:nvPr/>
        </p:nvPicPr>
        <p:blipFill>
          <a:blip r:embed="rId4"/>
          <a:stretch>
            <a:fillRect/>
          </a:stretch>
        </p:blipFill>
        <p:spPr>
          <a:xfrm>
            <a:off x="1308100" y="2244169"/>
            <a:ext cx="8515020" cy="4736068"/>
          </a:xfrm>
          <a:prstGeom prst="rect">
            <a:avLst/>
          </a:prstGeom>
        </p:spPr>
      </p:pic>
    </p:spTree>
    <p:extLst>
      <p:ext uri="{BB962C8B-B14F-4D97-AF65-F5344CB8AC3E}">
        <p14:creationId xmlns:p14="http://schemas.microsoft.com/office/powerpoint/2010/main" val="69594977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839"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p>
        </p:txBody>
      </p:sp>
      <p:sp>
        <p:nvSpPr>
          <p:cNvPr id="7" name="Rechteck 6"/>
          <p:cNvSpPr/>
          <p:nvPr/>
        </p:nvSpPr>
        <p:spPr>
          <a:xfrm>
            <a:off x="666634" y="1265237"/>
            <a:ext cx="10395065" cy="400110"/>
          </a:xfrm>
          <a:prstGeom prst="rect">
            <a:avLst/>
          </a:prstGeom>
        </p:spPr>
        <p:txBody>
          <a:bodyPr wrap="square">
            <a:spAutoFit/>
          </a:bodyPr>
          <a:lstStyle/>
          <a:p>
            <a:pPr marL="457200" lvl="0" indent="-457200">
              <a:buFont typeface="+mj-lt"/>
              <a:buAutoNum type="arabicPeriod" startAt="21"/>
            </a:pPr>
            <a:r>
              <a:rPr lang="de-DE" sz="2000" b="1" dirty="0">
                <a:solidFill>
                  <a:prstClr val="black"/>
                </a:solidFill>
              </a:rPr>
              <a:t>Risikobewertungen</a:t>
            </a:r>
          </a:p>
        </p:txBody>
      </p:sp>
      <p:sp>
        <p:nvSpPr>
          <p:cNvPr id="3" name="Rechteck 2"/>
          <p:cNvSpPr/>
          <p:nvPr/>
        </p:nvSpPr>
        <p:spPr>
          <a:xfrm>
            <a:off x="927100" y="1883419"/>
            <a:ext cx="3733800" cy="923330"/>
          </a:xfrm>
          <a:prstGeom prst="rect">
            <a:avLst/>
          </a:prstGeom>
        </p:spPr>
        <p:txBody>
          <a:bodyPr wrap="square">
            <a:spAutoFit/>
          </a:bodyPr>
          <a:lstStyle/>
          <a:p>
            <a:endParaRPr lang="de-DE"/>
          </a:p>
          <a:p>
            <a:r>
              <a:rPr lang="de-DE" b="1"/>
              <a:t>DISKUSSION ca. 10 min:</a:t>
            </a:r>
          </a:p>
          <a:p>
            <a:r>
              <a:rPr lang="de-DE"/>
              <a:t> </a:t>
            </a:r>
            <a:endParaRPr lang="en-GB" b="1"/>
          </a:p>
        </p:txBody>
      </p:sp>
      <p:pic>
        <p:nvPicPr>
          <p:cNvPr id="1026" name="Picture 2" descr="Bildergebnis für gruppendiskussi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43772" y="2713037"/>
            <a:ext cx="6669638"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99508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7140416"/>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indent="-457200">
              <a:buFont typeface="+mj-lt"/>
              <a:buAutoNum type="arabicPeriod" startAt="17"/>
            </a:pPr>
            <a:r>
              <a:rPr lang="de-DE" sz="2000" b="1" dirty="0">
                <a:solidFill>
                  <a:schemeClr val="bg1">
                    <a:lumMod val="75000"/>
                  </a:schemeClr>
                </a:solidFill>
              </a:rPr>
              <a:t>Physische Sicherheit </a:t>
            </a:r>
          </a:p>
          <a:p>
            <a:pPr marL="457200" indent="-457200">
              <a:buFont typeface="+mj-lt"/>
              <a:buAutoNum type="arabicPeriod" startAt="17"/>
            </a:pPr>
            <a:endParaRPr lang="de-DE" sz="2000" b="1" dirty="0"/>
          </a:p>
          <a:p>
            <a:pPr marL="457200" indent="-457200">
              <a:buFont typeface="+mj-lt"/>
              <a:buAutoNum type="arabicPeriod" startAt="17"/>
            </a:pPr>
            <a:r>
              <a:rPr lang="de-DE" sz="2000" b="1" dirty="0">
                <a:solidFill>
                  <a:schemeClr val="bg1">
                    <a:lumMod val="75000"/>
                  </a:schemeClr>
                </a:solidFill>
              </a:rPr>
              <a:t>Sicherung von Einrichtungen(Gebäude) </a:t>
            </a:r>
          </a:p>
          <a:p>
            <a:pPr marL="457200" indent="-457200">
              <a:buFont typeface="+mj-lt"/>
              <a:buAutoNum type="arabicPeriod" startAt="17"/>
            </a:pPr>
            <a:endParaRPr lang="de-DE" sz="2000" b="1" dirty="0">
              <a:solidFill>
                <a:schemeClr val="bg1">
                  <a:lumMod val="75000"/>
                </a:schemeClr>
              </a:solidFill>
            </a:endParaRPr>
          </a:p>
          <a:p>
            <a:pPr marL="457200" indent="-457200">
              <a:buFont typeface="+mj-lt"/>
              <a:buAutoNum type="arabicPeriod" startAt="17"/>
            </a:pPr>
            <a:r>
              <a:rPr lang="de-DE" sz="2000" b="1" dirty="0">
                <a:solidFill>
                  <a:schemeClr val="bg1">
                    <a:lumMod val="75000"/>
                  </a:schemeClr>
                </a:solidFill>
              </a:rPr>
              <a:t>Authentifizierung </a:t>
            </a:r>
          </a:p>
          <a:p>
            <a:pPr marL="457200" indent="-457200">
              <a:buFont typeface="+mj-lt"/>
              <a:buAutoNum type="arabicPeriod" startAt="17"/>
            </a:pPr>
            <a:endParaRPr lang="de-DE" sz="2000" b="1" dirty="0">
              <a:solidFill>
                <a:schemeClr val="bg1">
                  <a:lumMod val="75000"/>
                </a:schemeClr>
              </a:solidFill>
            </a:endParaRPr>
          </a:p>
          <a:p>
            <a:pPr marL="457200" indent="-457200">
              <a:buFont typeface="+mj-lt"/>
              <a:buAutoNum type="arabicPeriod" startAt="17"/>
            </a:pPr>
            <a:r>
              <a:rPr lang="de-DE" sz="2000" b="1" dirty="0">
                <a:solidFill>
                  <a:schemeClr val="bg1">
                    <a:lumMod val="75000"/>
                  </a:schemeClr>
                </a:solidFill>
              </a:rPr>
              <a:t>Zugriffskontrolle </a:t>
            </a:r>
          </a:p>
          <a:p>
            <a:pPr marL="457200" indent="-457200">
              <a:buFont typeface="+mj-lt"/>
              <a:buAutoNum type="arabicPeriod" startAt="17"/>
            </a:pPr>
            <a:endParaRPr lang="de-DE" sz="2000" b="1" dirty="0">
              <a:solidFill>
                <a:schemeClr val="bg1">
                  <a:lumMod val="75000"/>
                </a:schemeClr>
              </a:solidFill>
            </a:endParaRPr>
          </a:p>
          <a:p>
            <a:pPr marL="457200" indent="-457200">
              <a:buFont typeface="+mj-lt"/>
              <a:buAutoNum type="arabicPeriod" startAt="17"/>
            </a:pPr>
            <a:r>
              <a:rPr lang="de-DE" sz="2000" b="1" dirty="0">
                <a:solidFill>
                  <a:schemeClr val="bg1">
                    <a:lumMod val="75000"/>
                  </a:schemeClr>
                </a:solidFill>
              </a:rPr>
              <a:t>Risikobewertungen </a:t>
            </a:r>
          </a:p>
          <a:p>
            <a:pPr marL="457200" indent="-457200">
              <a:buFont typeface="+mj-lt"/>
              <a:buAutoNum type="arabicPeriod" startAt="17"/>
            </a:pPr>
            <a:endParaRPr lang="de-DE" sz="2000" b="1" dirty="0">
              <a:solidFill>
                <a:schemeClr val="bg1">
                  <a:lumMod val="75000"/>
                </a:schemeClr>
              </a:solidFill>
            </a:endParaRPr>
          </a:p>
          <a:p>
            <a:pPr marL="457200" indent="-457200">
              <a:buFont typeface="+mj-lt"/>
              <a:buAutoNum type="arabicPeriod" startAt="17"/>
            </a:pPr>
            <a:r>
              <a:rPr lang="de-DE" sz="2000" b="1" dirty="0"/>
              <a:t>Schwachstellen-Management </a:t>
            </a:r>
          </a:p>
          <a:p>
            <a:pPr marL="457200" indent="-457200">
              <a:buFont typeface="+mj-lt"/>
              <a:buAutoNum type="arabicPeriod" startAt="17"/>
            </a:pPr>
            <a:endParaRPr lang="de-DE" sz="2000" b="1" dirty="0">
              <a:solidFill>
                <a:schemeClr val="bg1">
                  <a:lumMod val="75000"/>
                </a:schemeClr>
              </a:solidFill>
            </a:endParaRPr>
          </a:p>
          <a:p>
            <a:pPr marL="457200" indent="-457200">
              <a:buFont typeface="+mj-lt"/>
              <a:buAutoNum type="arabicPeriod" startAt="17"/>
            </a:pPr>
            <a:r>
              <a:rPr lang="de-DE" sz="2000" b="1" dirty="0">
                <a:solidFill>
                  <a:schemeClr val="bg1">
                    <a:lumMod val="75000"/>
                  </a:schemeClr>
                </a:solidFill>
              </a:rPr>
              <a:t>Überwachung und Auditierung </a:t>
            </a:r>
          </a:p>
          <a:p>
            <a:pPr marL="457200" indent="-457200">
              <a:buFont typeface="+mj-lt"/>
              <a:buAutoNum type="arabicPeriod" startAt="17"/>
            </a:pPr>
            <a:endParaRPr lang="de-DE" sz="2000" b="1" dirty="0">
              <a:solidFill>
                <a:schemeClr val="bg1">
                  <a:lumMod val="75000"/>
                </a:schemeClr>
              </a:solidFill>
            </a:endParaRPr>
          </a:p>
          <a:p>
            <a:pPr marL="457200" indent="-457200">
              <a:buFont typeface="+mj-lt"/>
              <a:buAutoNum type="arabicPeriod" startAt="17"/>
            </a:pPr>
            <a:r>
              <a:rPr lang="de-DE" sz="2000" b="1" dirty="0">
                <a:solidFill>
                  <a:schemeClr val="bg1">
                    <a:lumMod val="75000"/>
                  </a:schemeClr>
                </a:solidFill>
              </a:rPr>
              <a:t>Kryptographie </a:t>
            </a:r>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5" name="Rechteck 4">
            <a:extLst>
              <a:ext uri="{FF2B5EF4-FFF2-40B4-BE49-F238E27FC236}">
                <a16:creationId xmlns:a16="http://schemas.microsoft.com/office/drawing/2014/main" id="{3A0736C4-B130-4575-8080-EF3E7DB4FCFF}"/>
              </a:ext>
            </a:extLst>
          </p:cNvPr>
          <p:cNvSpPr/>
          <p:nvPr/>
        </p:nvSpPr>
        <p:spPr>
          <a:xfrm>
            <a:off x="6108700" y="1903535"/>
            <a:ext cx="5346700" cy="5324535"/>
          </a:xfrm>
          <a:prstGeom prst="rect">
            <a:avLst/>
          </a:prstGeom>
        </p:spPr>
        <p:txBody>
          <a:bodyPr>
            <a:spAutoFit/>
          </a:bodyPr>
          <a:lstStyle/>
          <a:p>
            <a:pPr marL="457200" indent="-457200">
              <a:buFont typeface="+mj-lt"/>
              <a:buAutoNum type="arabicPeriod" startAt="25"/>
            </a:pPr>
            <a:r>
              <a:rPr lang="de-DE" sz="2000" b="1">
                <a:solidFill>
                  <a:schemeClr val="bg1">
                    <a:lumMod val="75000"/>
                  </a:schemeClr>
                </a:solidFill>
              </a:rPr>
              <a:t>Hashing </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Public Key Infrastruktur</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Sicherheitsprotokolle </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Worst-Case Planung</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Social Engineering </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Richtlinien und Prozeduren </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Incident Response und Forensik </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Fazit </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Prüfungsvorbereitung</a:t>
            </a:r>
          </a:p>
        </p:txBody>
      </p:sp>
    </p:spTree>
    <p:extLst>
      <p:ext uri="{BB962C8B-B14F-4D97-AF65-F5344CB8AC3E}">
        <p14:creationId xmlns:p14="http://schemas.microsoft.com/office/powerpoint/2010/main" val="281141737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831544"/>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indent="-457200">
              <a:buFont typeface="+mj-lt"/>
              <a:buAutoNum type="arabicPeriod" startAt="22"/>
            </a:pPr>
            <a:r>
              <a:rPr lang="de-DE" sz="2000" b="1" dirty="0">
                <a:solidFill>
                  <a:prstClr val="black"/>
                </a:solidFill>
              </a:rPr>
              <a:t>Schwachstellen-Management</a:t>
            </a:r>
            <a:endParaRPr lang="de-DE" sz="2000" b="1" dirty="0"/>
          </a:p>
          <a:p>
            <a:pPr marL="457200" indent="-457200">
              <a:buFont typeface="+mj-lt"/>
              <a:buAutoNum type="arabicPeriod" startAt="22"/>
            </a:pPr>
            <a:endParaRPr lang="de-DE" sz="2000" b="1" dirty="0"/>
          </a:p>
          <a:p>
            <a:pPr marL="457200" indent="-457200">
              <a:buFont typeface="+mj-lt"/>
              <a:buAutoNum type="arabicPeriod" startAt="22"/>
            </a:pPr>
            <a:endParaRPr lang="de-DE" sz="2000" b="1" dirty="0"/>
          </a:p>
          <a:p>
            <a:pPr marL="457200" indent="-457200">
              <a:buFont typeface="+mj-lt"/>
              <a:buAutoNum type="arabicPeriod" startAt="22"/>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8FCF817F-8A74-4D24-9943-269DDBB82898}"/>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D64EA524-53D3-456A-AE57-A6E442D1D852}"/>
              </a:ext>
            </a:extLst>
          </p:cNvPr>
          <p:cNvSpPr/>
          <p:nvPr/>
        </p:nvSpPr>
        <p:spPr>
          <a:xfrm>
            <a:off x="393701" y="2519735"/>
            <a:ext cx="11658599" cy="3431965"/>
          </a:xfrm>
          <a:prstGeom prst="rect">
            <a:avLst/>
          </a:prstGeom>
        </p:spPr>
        <p:txBody>
          <a:bodyPr wrap="square">
            <a:spAutoFit/>
          </a:bodyPr>
          <a:lstStyle/>
          <a:p>
            <a:pPr marL="342900" lvl="0" indent="-342900">
              <a:spcBef>
                <a:spcPts val="1465"/>
              </a:spcBef>
              <a:spcAft>
                <a:spcPts val="0"/>
              </a:spcAft>
              <a:buSzPts val="1200"/>
              <a:buFont typeface="Symbol" panose="05050102010706020507" pitchFamily="18" charset="2"/>
              <a:buChar char=""/>
              <a:tabLst>
                <a:tab pos="5226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Vulnerability</a:t>
            </a:r>
            <a:r>
              <a:rPr lang="de-DE" sz="1200" b="1" spc="-85" noProof="1">
                <a:latin typeface="Calibri" panose="020F0502020204030204" pitchFamily="34" charset="0"/>
                <a:ea typeface="Symbol" panose="05050102010706020507" pitchFamily="18" charset="2"/>
                <a:cs typeface="Times New Roman" panose="02020603050405020304" pitchFamily="18" charset="0"/>
              </a:rPr>
              <a:t> </a:t>
            </a:r>
            <a:r>
              <a:rPr lang="de-DE" sz="1200" b="1" spc="-5" noProof="1">
                <a:latin typeface="Calibri" panose="020F0502020204030204" pitchFamily="34" charset="0"/>
                <a:ea typeface="Symbol" panose="05050102010706020507" pitchFamily="18" charset="2"/>
                <a:cs typeface="Times New Roman" panose="02020603050405020304" pitchFamily="18" charset="0"/>
              </a:rPr>
              <a:t>Management</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0"/>
              </a:lnSpc>
              <a:spcBef>
                <a:spcPts val="45"/>
              </a:spcBef>
              <a:spcAft>
                <a:spcPts val="0"/>
              </a:spcAft>
              <a:buSzPts val="1200"/>
              <a:buFont typeface="Courier New" panose="02070309020205020404" pitchFamily="49" charset="0"/>
              <a:buChar char="o"/>
              <a:tabLst>
                <a:tab pos="9798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Bewertung</a:t>
            </a:r>
            <a:r>
              <a:rPr lang="de-DE" sz="1200" b="1" spc="-4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der</a:t>
            </a:r>
            <a:r>
              <a:rPr lang="de-DE" sz="1200" b="1" spc="-3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Anfälligkeit</a:t>
            </a:r>
            <a:endParaRPr lang="de-DE" sz="1100" noProof="1">
              <a:latin typeface="Calibri" panose="020F0502020204030204" pitchFamily="34" charset="0"/>
              <a:ea typeface="Courier New" panose="02070309020205020404" pitchFamily="49" charset="0"/>
              <a:cs typeface="Times New Roman" panose="02020603050405020304" pitchFamily="18" charset="0"/>
            </a:endParaRPr>
          </a:p>
          <a:p>
            <a:pPr marL="1143000" marR="80010" lvl="2" indent="-228600">
              <a:lnSpc>
                <a:spcPct val="99000"/>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Sucht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nach</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Problemen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in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Netzwerk,</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Anwendung,</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einer</a:t>
            </a:r>
            <a:r>
              <a:rPr lang="de-DE" sz="1200" spc="33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Datenbank</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anderen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Systemen,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System</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gefährden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könnten,</a:t>
            </a:r>
            <a:r>
              <a:rPr lang="de-DE" sz="1200" spc="215" noProof="1">
                <a:latin typeface="Times New Roman" panose="02020603050405020304" pitchFamily="18" charset="0"/>
                <a:ea typeface="Microsoft Sans Serif" panose="020B0604020202020204" pitchFamily="34" charset="0"/>
                <a:cs typeface="Times New Roman" panose="02020603050405020304" pitchFamily="18" charset="0"/>
              </a:rPr>
              <a:t> </a:t>
            </a:r>
          </a:p>
          <a:p>
            <a:pPr marR="80010" lvl="2">
              <a:lnSpc>
                <a:spcPct val="99000"/>
              </a:lnSpc>
              <a:buSzPts val="1200"/>
              <a:tabLst>
                <a:tab pos="1437005" algn="l"/>
              </a:tabLst>
            </a:pPr>
            <a:r>
              <a:rPr lang="de-DE" sz="1200" spc="21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bevor</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wird</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200660" lvl="2" indent="-228600">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Definiert,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identifiziert</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klassifiziert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Schwachstellen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innerhalb</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eines</a:t>
            </a:r>
            <a:r>
              <a:rPr lang="de-DE" sz="1200" spc="32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Systems</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45"/>
              </a:spcBef>
              <a:buSzPts val="1200"/>
              <a:buFont typeface="Courier New" panose="02070309020205020404" pitchFamily="49" charset="0"/>
              <a:buChar char="o"/>
              <a:tabLst>
                <a:tab pos="9798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Vulnerability</a:t>
            </a:r>
            <a:r>
              <a:rPr lang="de-DE" sz="1200" b="1" spc="-8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Management</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678180" lvl="2" indent="-228600">
              <a:lnSpc>
                <a:spcPct val="98000"/>
              </a:lnSpc>
              <a:buSzPts val="1200"/>
              <a:buFont typeface="Microsoft Sans Serif" panose="020B0604020202020204" pitchFamily="34" charset="0"/>
              <a:buChar char="▪"/>
              <a:tabLst>
                <a:tab pos="14370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Praxis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Auffindens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 Entschärfens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Schwachstellen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in</a:t>
            </a:r>
            <a:r>
              <a:rPr lang="de-DE" sz="1200" spc="22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Computern</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Netzwerken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5"/>
              </a:lnSpc>
              <a:spcBef>
                <a:spcPts val="50"/>
              </a:spcBef>
              <a:buSzPts val="1200"/>
              <a:buFont typeface="Courier New" panose="02070309020205020404" pitchFamily="49" charset="0"/>
              <a:buChar char="o"/>
              <a:tabLst>
                <a:tab pos="9798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Diese</a:t>
            </a:r>
            <a:r>
              <a:rPr lang="de-DE" sz="1200" b="1" spc="-30" noProof="1">
                <a:latin typeface="Calibri" panose="020F0502020204030204" pitchFamily="34" charset="0"/>
                <a:ea typeface="Courier New" panose="02070309020205020404" pitchFamily="49" charset="0"/>
                <a:cs typeface="Times New Roman" panose="02020603050405020304" pitchFamily="18" charset="0"/>
              </a:rPr>
              <a:t> </a:t>
            </a:r>
            <a:r>
              <a:rPr lang="de-DE" sz="1200" b="1" noProof="1">
                <a:latin typeface="Calibri" panose="020F0502020204030204" pitchFamily="34" charset="0"/>
                <a:ea typeface="Courier New" panose="02070309020205020404" pitchFamily="49" charset="0"/>
                <a:cs typeface="Times New Roman" panose="02020603050405020304" pitchFamily="18" charset="0"/>
              </a:rPr>
              <a:t>3</a:t>
            </a:r>
            <a:r>
              <a:rPr lang="de-DE" sz="1200" b="1" spc="-3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Fragen</a:t>
            </a:r>
            <a:r>
              <a:rPr lang="de-DE" sz="1200" b="1" spc="-2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können</a:t>
            </a:r>
            <a:r>
              <a:rPr lang="de-DE" sz="1200" b="1" spc="-2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helfen,</a:t>
            </a:r>
            <a:r>
              <a:rPr lang="de-DE" sz="1200" b="1" spc="-2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den</a:t>
            </a:r>
            <a:r>
              <a:rPr lang="de-DE" sz="1200" b="1" spc="-2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Umfang</a:t>
            </a:r>
            <a:r>
              <a:rPr lang="de-DE" sz="1200" b="1" spc="-4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Ihrer</a:t>
            </a:r>
            <a:r>
              <a:rPr lang="de-DE" sz="1200" b="1" spc="-3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Bewertungen</a:t>
            </a:r>
            <a:r>
              <a:rPr lang="de-DE" sz="1200" b="1" spc="-3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zu</a:t>
            </a:r>
            <a:r>
              <a:rPr lang="de-DE" sz="1200" b="1" spc="-2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bestimmen</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20"/>
              </a:lnSpc>
              <a:buSzPts val="1200"/>
              <a:buFont typeface="Microsoft Sans Serif" panose="020B0604020202020204" pitchFamily="34" charset="0"/>
              <a:buChar char="▪"/>
              <a:tabLst>
                <a:tab pos="14370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1.</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Was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ist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Wert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Information?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lnSpc>
                <a:spcPts val="1445"/>
              </a:lnSpc>
              <a:buSzPts val="1200"/>
              <a:buFont typeface="Microsoft Sans Serif" panose="020B0604020202020204" pitchFamily="34" charset="0"/>
              <a:buChar char="▪"/>
              <a:tabLst>
                <a:tab pos="14370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2.</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Was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ist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Bedrohung,</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Ihr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System</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ausgesetzt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ist?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4370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3.</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Welche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Abhilfemaßnahmen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könnten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eingesetzt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werden?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marR="80010" lvl="1" indent="-285750">
              <a:lnSpc>
                <a:spcPts val="1490"/>
              </a:lnSpc>
              <a:spcBef>
                <a:spcPts val="45"/>
              </a:spcBef>
              <a:spcAft>
                <a:spcPts val="0"/>
              </a:spcAft>
              <a:buSzPts val="1200"/>
              <a:buFont typeface="Courier New" panose="02070309020205020404" pitchFamily="49" charset="0"/>
              <a:buChar char="o"/>
              <a:tabLst>
                <a:tab pos="979805" algn="l"/>
              </a:tabLst>
            </a:pPr>
            <a:r>
              <a:rPr lang="de-DE" sz="1200" b="1" noProof="1">
                <a:latin typeface="Calibri" panose="020F0502020204030204" pitchFamily="34" charset="0"/>
                <a:ea typeface="Courier New" panose="02070309020205020404" pitchFamily="49" charset="0"/>
                <a:cs typeface="Times New Roman" panose="02020603050405020304" pitchFamily="18" charset="0"/>
              </a:rPr>
              <a:t>Nessus,</a:t>
            </a:r>
            <a:r>
              <a:rPr lang="de-DE" sz="1200" b="1" spc="-4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Qualysguard</a:t>
            </a:r>
            <a:r>
              <a:rPr lang="de-DE" sz="1200" b="1" spc="-4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und</a:t>
            </a:r>
            <a:r>
              <a:rPr lang="de-DE" sz="1200" b="1" spc="-4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AlienVault</a:t>
            </a:r>
            <a:r>
              <a:rPr lang="de-DE" sz="1200" b="1" spc="-4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werden</a:t>
            </a:r>
            <a:r>
              <a:rPr lang="de-DE" sz="1200" b="1" spc="-45" noProof="1">
                <a:latin typeface="Calibri" panose="020F0502020204030204" pitchFamily="34" charset="0"/>
                <a:ea typeface="Courier New" panose="02070309020205020404" pitchFamily="49" charset="0"/>
                <a:cs typeface="Times New Roman" panose="02020603050405020304" pitchFamily="18" charset="0"/>
              </a:rPr>
              <a:t> </a:t>
            </a:r>
            <a:r>
              <a:rPr lang="de-DE" sz="1200" b="1" noProof="1">
                <a:latin typeface="Calibri" panose="020F0502020204030204" pitchFamily="34" charset="0"/>
                <a:ea typeface="Courier New" panose="02070309020205020404" pitchFamily="49" charset="0"/>
                <a:cs typeface="Times New Roman" panose="02020603050405020304" pitchFamily="18" charset="0"/>
              </a:rPr>
              <a:t>für</a:t>
            </a:r>
            <a:r>
              <a:rPr lang="de-DE" sz="1200" b="1" spc="-5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Schwachstellenbewertungen</a:t>
            </a:r>
            <a:r>
              <a:rPr lang="de-DE" sz="1200" b="1" spc="23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verwendet</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45"/>
              </a:lnSpc>
              <a:spcBef>
                <a:spcPts val="10"/>
              </a:spcBef>
              <a:buSzPts val="1200"/>
              <a:buFont typeface="Microsoft Sans Serif" panose="020B0604020202020204" pitchFamily="34" charset="0"/>
              <a:buChar char="▪"/>
              <a:tabLst>
                <a:tab pos="14370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1.</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Definieren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gewünschten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Zustand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Sicherheit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lnSpc>
                <a:spcPts val="1445"/>
              </a:lnSpc>
              <a:buSzPts val="1200"/>
              <a:buFont typeface="Microsoft Sans Serif" panose="020B0604020202020204" pitchFamily="34" charset="0"/>
              <a:buChar char="▪"/>
              <a:tabLst>
                <a:tab pos="14370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2.</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Erstellen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Grundlinie</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4370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3.</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Priorisieren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Schwachstellen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spcBef>
                <a:spcPts val="10"/>
              </a:spcBef>
              <a:buSzPts val="1200"/>
              <a:buFont typeface="Microsoft Sans Serif" panose="020B0604020202020204" pitchFamily="34" charset="0"/>
              <a:buChar char="▪"/>
              <a:tabLst>
                <a:tab pos="14370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4.</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Schwachstellen</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entschärfen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4370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5.</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Überwachen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Netzwerk</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Systeme</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spcBef>
                <a:spcPts val="45"/>
              </a:spcBef>
              <a:buSzPts val="1200"/>
              <a:buFont typeface="Courier New" panose="02070309020205020404" pitchFamily="49" charset="0"/>
              <a:buChar char="o"/>
              <a:tabLst>
                <a:tab pos="9798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Scannen,</a:t>
            </a:r>
            <a:r>
              <a:rPr lang="de-DE" sz="1200" b="1" spc="-3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Patchen,</a:t>
            </a:r>
            <a:r>
              <a:rPr lang="de-DE" sz="1200" b="1" spc="-4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Scannen,</a:t>
            </a:r>
            <a:r>
              <a:rPr lang="de-DE" sz="1200" b="1" spc="-3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p:txBody>
      </p:sp>
    </p:spTree>
    <p:extLst>
      <p:ext uri="{BB962C8B-B14F-4D97-AF65-F5344CB8AC3E}">
        <p14:creationId xmlns:p14="http://schemas.microsoft.com/office/powerpoint/2010/main" val="219795846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50837"/>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831544"/>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indent="-457200">
              <a:buFont typeface="+mj-lt"/>
              <a:buAutoNum type="arabicPeriod" startAt="22"/>
            </a:pPr>
            <a:r>
              <a:rPr lang="de-DE" sz="2000" b="1" dirty="0">
                <a:solidFill>
                  <a:prstClr val="black"/>
                </a:solidFill>
              </a:rPr>
              <a:t>Schwachstellen-Management</a:t>
            </a:r>
            <a:endParaRPr lang="de-DE" sz="2000" b="1" dirty="0"/>
          </a:p>
          <a:p>
            <a:pPr marL="457200" indent="-457200">
              <a:buFont typeface="+mj-lt"/>
              <a:buAutoNum type="arabicPeriod" startAt="22"/>
            </a:pPr>
            <a:endParaRPr lang="de-DE" sz="2000" b="1" dirty="0"/>
          </a:p>
          <a:p>
            <a:pPr marL="457200" indent="-457200">
              <a:buFont typeface="+mj-lt"/>
              <a:buAutoNum type="arabicPeriod" startAt="22"/>
            </a:pPr>
            <a:endParaRPr lang="de-DE" sz="2000" b="1" dirty="0"/>
          </a:p>
          <a:p>
            <a:pPr marL="457200" indent="-457200">
              <a:buFont typeface="+mj-lt"/>
              <a:buAutoNum type="arabicPeriod" startAt="22"/>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8FCF817F-8A74-4D24-9943-269DDBB82898}"/>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4" name="Rechteck 3">
            <a:extLst>
              <a:ext uri="{FF2B5EF4-FFF2-40B4-BE49-F238E27FC236}">
                <a16:creationId xmlns:a16="http://schemas.microsoft.com/office/drawing/2014/main" id="{785020D7-0A5C-4212-933E-7CC4BDD0FB57}"/>
              </a:ext>
            </a:extLst>
          </p:cNvPr>
          <p:cNvSpPr/>
          <p:nvPr/>
        </p:nvSpPr>
        <p:spPr>
          <a:xfrm>
            <a:off x="546100" y="2433525"/>
            <a:ext cx="9360408" cy="3082767"/>
          </a:xfrm>
          <a:prstGeom prst="rect">
            <a:avLst/>
          </a:prstGeom>
        </p:spPr>
        <p:txBody>
          <a:bodyPr wrap="square">
            <a:spAutoFit/>
          </a:bodyPr>
          <a:lstStyle/>
          <a:p>
            <a:pPr marL="342900" lvl="0" indent="-342900">
              <a:buSzPts val="1200"/>
              <a:buFont typeface="Symbol" panose="05050102010706020507" pitchFamily="18" charset="2"/>
              <a:buChar char=""/>
              <a:tabLst>
                <a:tab pos="522605" algn="l"/>
              </a:tabLst>
            </a:pPr>
            <a:r>
              <a:rPr lang="de-DE" sz="1200" b="1" spc="-10" noProof="1">
                <a:latin typeface="Calibri" panose="020F0502020204030204" pitchFamily="34" charset="0"/>
                <a:ea typeface="Symbol" panose="05050102010706020507" pitchFamily="18" charset="2"/>
                <a:cs typeface="Times New Roman" panose="02020603050405020304" pitchFamily="18" charset="0"/>
              </a:rPr>
              <a:t>Penetrationstest</a:t>
            </a:r>
            <a:endParaRPr lang="de-DE" sz="1100"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90"/>
              </a:lnSpc>
              <a:spcBef>
                <a:spcPts val="45"/>
              </a:spcBef>
              <a:spcAft>
                <a:spcPts val="0"/>
              </a:spcAft>
              <a:buSzPts val="1200"/>
              <a:buFont typeface="Courier New" panose="02070309020205020404" pitchFamily="49" charset="0"/>
              <a:buChar char="o"/>
              <a:tabLst>
                <a:tab pos="981710"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Penetrationstests</a:t>
            </a:r>
            <a:r>
              <a:rPr lang="de-DE" sz="1200" spc="-4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betrachten</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die</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Schwachstellen</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eines</a:t>
            </a:r>
            <a:r>
              <a:rPr lang="de-DE" sz="1200" spc="-4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Netzwerks</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von</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außen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70"/>
              </a:lnSpc>
              <a:buSzPts val="1200"/>
              <a:buFont typeface="Courier New" panose="02070309020205020404" pitchFamily="49" charset="0"/>
              <a:buChar char="o"/>
              <a:tabLst>
                <a:tab pos="9798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Metasploit</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und</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CANVAS</a:t>
            </a:r>
            <a:r>
              <a:rPr lang="de-DE" sz="1200" spc="-4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werden</a:t>
            </a:r>
            <a:r>
              <a:rPr lang="de-DE" sz="1200" spc="-10" noProof="1">
                <a:latin typeface="Calibri" panose="020F0502020204030204" pitchFamily="34" charset="0"/>
                <a:ea typeface="Courier New" panose="02070309020205020404" pitchFamily="49" charset="0"/>
                <a:cs typeface="Times New Roman" panose="02020603050405020304" pitchFamily="18" charset="0"/>
              </a:rPr>
              <a:t> häufig</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10" noProof="1">
                <a:latin typeface="Calibri" panose="020F0502020204030204" pitchFamily="34" charset="0"/>
                <a:ea typeface="Courier New" panose="02070309020205020404" pitchFamily="49" charset="0"/>
                <a:cs typeface="Times New Roman" panose="02020603050405020304" pitchFamily="18" charset="0"/>
              </a:rPr>
              <a:t>verwendet</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40"/>
              </a:lnSpc>
              <a:buSzPts val="1200"/>
              <a:buFont typeface="Courier New" panose="02070309020205020404" pitchFamily="49" charset="0"/>
              <a:buChar char="o"/>
              <a:tabLst>
                <a:tab pos="9798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Erlaubnis</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einholen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und</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Infos</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dokumentieren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20"/>
              </a:lnSpc>
              <a:buSzPts val="1200"/>
              <a:buFont typeface="Courier New" panose="02070309020205020404" pitchFamily="49" charset="0"/>
              <a:buChar char="o"/>
              <a:tabLst>
                <a:tab pos="981710"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Erkundung</a:t>
            </a:r>
            <a:r>
              <a:rPr lang="de-DE" sz="1200" spc="-4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durchführen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40"/>
              </a:lnSpc>
              <a:buSzPts val="1200"/>
              <a:buFont typeface="Courier New" panose="02070309020205020404" pitchFamily="49" charset="0"/>
              <a:buChar char="o"/>
              <a:tabLst>
                <a:tab pos="981710"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Aufzählen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der</a:t>
            </a:r>
            <a:r>
              <a:rPr lang="de-DE" sz="1200" spc="-5" noProof="1">
                <a:latin typeface="Calibri" panose="020F0502020204030204" pitchFamily="34" charset="0"/>
                <a:ea typeface="Courier New" panose="02070309020205020404" pitchFamily="49" charset="0"/>
                <a:cs typeface="Times New Roman" panose="02020603050405020304" pitchFamily="18" charset="0"/>
              </a:rPr>
              <a:t> Ziele</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p>
          <a:p>
            <a:pPr marL="742950" lvl="1" indent="-285750">
              <a:lnSpc>
                <a:spcPts val="1440"/>
              </a:lnSpc>
              <a:buSzPts val="1200"/>
              <a:buFont typeface="Courier New" panose="02070309020205020404" pitchFamily="49" charset="0"/>
              <a:buChar char="o"/>
              <a:tabLst>
                <a:tab pos="981710" algn="l"/>
              </a:tabLst>
            </a:pPr>
            <a:r>
              <a:rPr lang="de-DE" sz="1200" noProof="1">
                <a:latin typeface="Calibri" panose="020F0502020204030204" pitchFamily="34" charset="0"/>
                <a:ea typeface="Calibri" panose="020F0502020204030204" pitchFamily="34" charset="0"/>
                <a:cs typeface="Times New Roman" panose="02020603050405020304" pitchFamily="18" charset="0"/>
              </a:rPr>
              <a:t>Die</a:t>
            </a:r>
            <a:r>
              <a:rPr lang="de-DE" sz="1200" spc="-2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Ziele</a:t>
            </a:r>
            <a:r>
              <a:rPr lang="de-DE" sz="1200" spc="-1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ausnutzen</a:t>
            </a:r>
            <a:endParaRPr lang="de-DE" sz="1200" noProof="1">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ts val="1485"/>
              </a:lnSpc>
              <a:spcBef>
                <a:spcPts val="10"/>
              </a:spcBef>
              <a:spcAft>
                <a:spcPts val="0"/>
              </a:spcAft>
              <a:buSzPts val="1200"/>
              <a:buFont typeface="Courier New" panose="02070309020205020404" pitchFamily="49" charset="0"/>
              <a:buChar char="o"/>
              <a:tabLst>
                <a:tab pos="9798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Dokumentieren</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Sie</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die</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Ergebnisse</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50"/>
              </a:lnSpc>
              <a:spcBef>
                <a:spcPts val="45"/>
              </a:spcBef>
              <a:buSzPts val="1200"/>
              <a:buFont typeface="Courier New" panose="02070309020205020404" pitchFamily="49" charset="0"/>
              <a:buChar char="o"/>
              <a:tabLst>
                <a:tab pos="9798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Bewertung</a:t>
            </a:r>
            <a:r>
              <a:rPr lang="de-DE" sz="1200" b="1" spc="-4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der</a:t>
            </a:r>
            <a:r>
              <a:rPr lang="de-DE" sz="1200" b="1" spc="-2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Anfälligkeit</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80010" lvl="2" indent="-228600">
              <a:lnSpc>
                <a:spcPct val="99000"/>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Sucht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nach</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Problemen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in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Netzwerk,</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Anwendung,</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einer</a:t>
            </a:r>
            <a:r>
              <a:rPr lang="de-DE" sz="1200" spc="33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Datenbank</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anderen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Systemen,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System</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gefährden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könnten,</a:t>
            </a:r>
            <a:r>
              <a:rPr lang="de-DE" sz="1200" spc="21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bevor</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wird</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45"/>
              </a:spcBef>
              <a:buSzPts val="1200"/>
              <a:buFont typeface="Courier New" panose="02070309020205020404" pitchFamily="49" charset="0"/>
              <a:buChar char="o"/>
              <a:tabLst>
                <a:tab pos="9798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Pivot</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513080" lvl="2" indent="-228600">
              <a:lnSpc>
                <a:spcPct val="98000"/>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Tritt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wenn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Angreifer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andere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Arbeitsstation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8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anderes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Benutzerkonto</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wechselt</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ts val="1475"/>
              </a:lnSpc>
              <a:spcBef>
                <a:spcPts val="255"/>
              </a:spcBef>
              <a:buSzPts val="1200"/>
              <a:buFont typeface="Courier New" panose="02070309020205020404" pitchFamily="49" charset="0"/>
              <a:buChar char="o"/>
              <a:tabLst>
                <a:tab pos="9798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Persistenz</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361950" lvl="2" indent="-228600">
              <a:lnSpc>
                <a:spcPct val="97000"/>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Fähigkeit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Angreifer,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in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kompromittierten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Netzwerk</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Fuß</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28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fassen</a:t>
            </a:r>
          </a:p>
          <a:p>
            <a:r>
              <a:rPr lang="de-DE" sz="1100" spc="-5" noProof="1">
                <a:latin typeface="Calibri" panose="020F0502020204030204" pitchFamily="34" charset="0"/>
                <a:ea typeface="Calibri" panose="020F0502020204030204" pitchFamily="34" charset="0"/>
                <a:cs typeface="Times New Roman" panose="02020603050405020304" pitchFamily="18" charset="0"/>
              </a:rPr>
              <a:t>	Ein</a:t>
            </a:r>
            <a:r>
              <a:rPr lang="de-DE" sz="1100" spc="-15" noProof="1">
                <a:latin typeface="Calibri" panose="020F0502020204030204" pitchFamily="34" charset="0"/>
                <a:ea typeface="Calibri" panose="020F0502020204030204" pitchFamily="34" charset="0"/>
                <a:cs typeface="Times New Roman" panose="02020603050405020304" pitchFamily="18" charset="0"/>
              </a:rPr>
              <a:t> </a:t>
            </a:r>
            <a:r>
              <a:rPr lang="de-DE" sz="1100" spc="-5" noProof="1">
                <a:latin typeface="Calibri" panose="020F0502020204030204" pitchFamily="34" charset="0"/>
                <a:ea typeface="Calibri" panose="020F0502020204030204" pitchFamily="34" charset="0"/>
                <a:cs typeface="Times New Roman" panose="02020603050405020304" pitchFamily="18" charset="0"/>
              </a:rPr>
              <a:t>Pentester</a:t>
            </a:r>
            <a:r>
              <a:rPr lang="de-DE" sz="1100" spc="-20" noProof="1">
                <a:latin typeface="Calibri" panose="020F0502020204030204" pitchFamily="34" charset="0"/>
                <a:ea typeface="Calibri" panose="020F0502020204030204" pitchFamily="34" charset="0"/>
                <a:cs typeface="Times New Roman" panose="02020603050405020304" pitchFamily="18" charset="0"/>
              </a:rPr>
              <a:t> </a:t>
            </a:r>
            <a:r>
              <a:rPr lang="de-DE" sz="1100" spc="-5" noProof="1">
                <a:latin typeface="Calibri" panose="020F0502020204030204" pitchFamily="34" charset="0"/>
                <a:ea typeface="Calibri" panose="020F0502020204030204" pitchFamily="34" charset="0"/>
                <a:cs typeface="Times New Roman" panose="02020603050405020304" pitchFamily="18" charset="0"/>
              </a:rPr>
              <a:t>kann</a:t>
            </a:r>
            <a:r>
              <a:rPr lang="de-DE" sz="1100" spc="-15" noProof="1">
                <a:latin typeface="Calibri" panose="020F0502020204030204" pitchFamily="34" charset="0"/>
                <a:ea typeface="Calibri" panose="020F0502020204030204" pitchFamily="34" charset="0"/>
                <a:cs typeface="Times New Roman" panose="02020603050405020304" pitchFamily="18" charset="0"/>
              </a:rPr>
              <a:t> </a:t>
            </a:r>
            <a:r>
              <a:rPr lang="de-DE" sz="1100" spc="-5" noProof="1">
                <a:latin typeface="Calibri" panose="020F0502020204030204" pitchFamily="34" charset="0"/>
                <a:ea typeface="Calibri" panose="020F0502020204030204" pitchFamily="34" charset="0"/>
                <a:cs typeface="Times New Roman" panose="02020603050405020304" pitchFamily="18" charset="0"/>
              </a:rPr>
              <a:t>auch</a:t>
            </a:r>
            <a:r>
              <a:rPr lang="de-DE" sz="1100" spc="-30" noProof="1">
                <a:latin typeface="Calibri" panose="020F0502020204030204" pitchFamily="34" charset="0"/>
                <a:ea typeface="Calibri" panose="020F0502020204030204" pitchFamily="34" charset="0"/>
                <a:cs typeface="Times New Roman" panose="02020603050405020304" pitchFamily="18" charset="0"/>
              </a:rPr>
              <a:t> </a:t>
            </a:r>
            <a:r>
              <a:rPr lang="de-DE" sz="1100" noProof="1">
                <a:latin typeface="Calibri" panose="020F0502020204030204" pitchFamily="34" charset="0"/>
                <a:ea typeface="Calibri" panose="020F0502020204030204" pitchFamily="34" charset="0"/>
                <a:cs typeface="Times New Roman" panose="02020603050405020304" pitchFamily="18" charset="0"/>
              </a:rPr>
              <a:t>eine</a:t>
            </a:r>
            <a:r>
              <a:rPr lang="de-DE" sz="1100" spc="-15" noProof="1">
                <a:latin typeface="Calibri" panose="020F0502020204030204" pitchFamily="34" charset="0"/>
                <a:ea typeface="Calibri" panose="020F0502020204030204" pitchFamily="34" charset="0"/>
                <a:cs typeface="Times New Roman" panose="02020603050405020304" pitchFamily="18" charset="0"/>
              </a:rPr>
              <a:t> </a:t>
            </a:r>
            <a:r>
              <a:rPr lang="de-DE" sz="1100" spc="-5" noProof="1">
                <a:latin typeface="Calibri" panose="020F0502020204030204" pitchFamily="34" charset="0"/>
                <a:ea typeface="Calibri" panose="020F0502020204030204" pitchFamily="34" charset="0"/>
                <a:cs typeface="Times New Roman" panose="02020603050405020304" pitchFamily="18" charset="0"/>
              </a:rPr>
              <a:t>Insider-Bedrohung</a:t>
            </a:r>
            <a:r>
              <a:rPr lang="de-DE" sz="1100" spc="-25" noProof="1">
                <a:latin typeface="Calibri" panose="020F0502020204030204" pitchFamily="34" charset="0"/>
                <a:ea typeface="Calibri" panose="020F0502020204030204" pitchFamily="34" charset="0"/>
                <a:cs typeface="Times New Roman" panose="02020603050405020304" pitchFamily="18" charset="0"/>
              </a:rPr>
              <a:t> </a:t>
            </a:r>
            <a:r>
              <a:rPr lang="de-DE" sz="1100" spc="-5" noProof="1">
                <a:latin typeface="Calibri" panose="020F0502020204030204" pitchFamily="34" charset="0"/>
                <a:ea typeface="Calibri" panose="020F0502020204030204" pitchFamily="34" charset="0"/>
                <a:cs typeface="Times New Roman" panose="02020603050405020304" pitchFamily="18" charset="0"/>
              </a:rPr>
              <a:t>simulieren</a:t>
            </a:r>
            <a:endParaRPr lang="de-DE" noProof="1"/>
          </a:p>
        </p:txBody>
      </p:sp>
    </p:spTree>
    <p:extLst>
      <p:ext uri="{BB962C8B-B14F-4D97-AF65-F5344CB8AC3E}">
        <p14:creationId xmlns:p14="http://schemas.microsoft.com/office/powerpoint/2010/main" val="227735925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831544"/>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indent="-457200">
              <a:buFont typeface="+mj-lt"/>
              <a:buAutoNum type="arabicPeriod" startAt="22"/>
            </a:pPr>
            <a:r>
              <a:rPr lang="de-DE" sz="2000" b="1" dirty="0">
                <a:solidFill>
                  <a:prstClr val="black"/>
                </a:solidFill>
              </a:rPr>
              <a:t>Schwachstellen-Management</a:t>
            </a:r>
            <a:endParaRPr lang="de-DE" sz="2000" b="1" dirty="0"/>
          </a:p>
          <a:p>
            <a:pPr marL="457200" indent="-457200">
              <a:buFont typeface="+mj-lt"/>
              <a:buAutoNum type="arabicPeriod" startAt="22"/>
            </a:pPr>
            <a:endParaRPr lang="de-DE" sz="2000" b="1" dirty="0"/>
          </a:p>
          <a:p>
            <a:pPr marL="457200" indent="-457200">
              <a:buFont typeface="+mj-lt"/>
              <a:buAutoNum type="arabicPeriod" startAt="22"/>
            </a:pPr>
            <a:endParaRPr lang="de-DE" sz="2000" b="1" dirty="0"/>
          </a:p>
          <a:p>
            <a:pPr marL="457200" indent="-457200">
              <a:buFont typeface="+mj-lt"/>
              <a:buAutoNum type="arabicPeriod" startAt="22"/>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8FCF817F-8A74-4D24-9943-269DDBB82898}"/>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4" name="Rechteck 3">
            <a:extLst>
              <a:ext uri="{FF2B5EF4-FFF2-40B4-BE49-F238E27FC236}">
                <a16:creationId xmlns:a16="http://schemas.microsoft.com/office/drawing/2014/main" id="{920A8123-7E04-4427-914C-8A6B67B6A746}"/>
              </a:ext>
            </a:extLst>
          </p:cNvPr>
          <p:cNvSpPr/>
          <p:nvPr/>
        </p:nvSpPr>
        <p:spPr>
          <a:xfrm>
            <a:off x="349828" y="2492507"/>
            <a:ext cx="9927936" cy="3660233"/>
          </a:xfrm>
          <a:prstGeom prst="rect">
            <a:avLst/>
          </a:prstGeom>
        </p:spPr>
        <p:txBody>
          <a:bodyPr wrap="square">
            <a:spAutoFit/>
          </a:bodyPr>
          <a:lstStyle/>
          <a:p>
            <a:pPr marL="342900" lvl="0" indent="-342900">
              <a:spcBef>
                <a:spcPts val="45"/>
              </a:spcBef>
              <a:spcAft>
                <a:spcPts val="0"/>
              </a:spcAft>
              <a:buSzPts val="1200"/>
              <a:buFont typeface="Symbol" panose="05050102010706020507" pitchFamily="18" charset="2"/>
              <a:buChar char=""/>
              <a:tabLst>
                <a:tab pos="522605" algn="l"/>
              </a:tabLst>
            </a:pPr>
            <a:r>
              <a:rPr lang="de-DE" sz="1200" b="1" spc="-10" noProof="1">
                <a:latin typeface="Calibri" panose="020F0502020204030204" pitchFamily="34" charset="0"/>
                <a:ea typeface="Symbol" panose="05050102010706020507" pitchFamily="18" charset="2"/>
                <a:cs typeface="Times New Roman" panose="02020603050405020304" pitchFamily="18" charset="0"/>
              </a:rPr>
              <a:t>Training</a:t>
            </a:r>
            <a:r>
              <a:rPr lang="de-DE" sz="1200" b="1" spc="-65" noProof="1">
                <a:latin typeface="Calibri" panose="020F0502020204030204" pitchFamily="34" charset="0"/>
                <a:ea typeface="Symbol" panose="05050102010706020507" pitchFamily="18" charset="2"/>
                <a:cs typeface="Times New Roman" panose="02020603050405020304" pitchFamily="18" charset="0"/>
              </a:rPr>
              <a:t> </a:t>
            </a:r>
            <a:r>
              <a:rPr lang="de-DE" sz="1200" b="1" spc="-5" noProof="1">
                <a:latin typeface="Calibri" panose="020F0502020204030204" pitchFamily="34" charset="0"/>
                <a:ea typeface="Symbol" panose="05050102010706020507" pitchFamily="18" charset="2"/>
                <a:cs typeface="Times New Roman" panose="02020603050405020304" pitchFamily="18" charset="0"/>
              </a:rPr>
              <a:t>und</a:t>
            </a:r>
            <a:r>
              <a:rPr lang="de-DE" sz="1200" b="1" spc="-45" noProof="1">
                <a:latin typeface="Calibri" panose="020F0502020204030204" pitchFamily="34" charset="0"/>
                <a:ea typeface="Symbol" panose="05050102010706020507" pitchFamily="18" charset="2"/>
                <a:cs typeface="Times New Roman" panose="02020603050405020304" pitchFamily="18" charset="0"/>
              </a:rPr>
              <a:t> </a:t>
            </a:r>
            <a:r>
              <a:rPr lang="de-DE" sz="1200" b="1" spc="-10" noProof="1">
                <a:latin typeface="Calibri" panose="020F0502020204030204" pitchFamily="34" charset="0"/>
                <a:ea typeface="Symbol" panose="05050102010706020507" pitchFamily="18" charset="2"/>
                <a:cs typeface="Times New Roman" panose="02020603050405020304" pitchFamily="18" charset="0"/>
              </a:rPr>
              <a:t>Übungen</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0"/>
              </a:lnSpc>
              <a:spcBef>
                <a:spcPts val="45"/>
              </a:spcBef>
              <a:spcAft>
                <a:spcPts val="0"/>
              </a:spcAft>
              <a:buSzPts val="1200"/>
              <a:buFont typeface="Courier New" panose="02070309020205020404" pitchFamily="49" charset="0"/>
              <a:buChar char="o"/>
              <a:tabLst>
                <a:tab pos="9798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Tabletop-Übung</a:t>
            </a:r>
            <a:r>
              <a:rPr lang="de-DE" sz="1200" b="1" spc="-9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(TTX)</a:t>
            </a:r>
            <a:endParaRPr lang="de-DE" sz="1100" noProof="1">
              <a:latin typeface="Calibri" panose="020F0502020204030204" pitchFamily="34" charset="0"/>
              <a:ea typeface="Courier New" panose="02070309020205020404" pitchFamily="49" charset="0"/>
              <a:cs typeface="Times New Roman" panose="02020603050405020304" pitchFamily="18" charset="0"/>
            </a:endParaRPr>
          </a:p>
          <a:p>
            <a:pPr marL="1143000" marR="361950" lvl="2" indent="-228600">
              <a:lnSpc>
                <a:spcPct val="99000"/>
              </a:lnSpc>
              <a:buSzPts val="1200"/>
              <a:buFont typeface="Microsoft Sans Serif" panose="020B0604020202020204" pitchFamily="34" charset="0"/>
              <a:buChar char="▪"/>
              <a:tabLst>
                <a:tab pos="14370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Übung,</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 Vorfallszenario</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gegen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Kontrollrahmen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17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rotes</a:t>
            </a:r>
            <a:r>
              <a:rPr lang="de-DE" sz="1200" spc="-6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Team</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930275" lvl="2" indent="-228600">
              <a:spcBef>
                <a:spcPts val="25"/>
              </a:spcBef>
              <a:spcAft>
                <a:spcPts val="0"/>
              </a:spcAft>
              <a:buSzPts val="1200"/>
              <a:buFont typeface="Microsoft Sans Serif" panose="020B0604020202020204" pitchFamily="34" charset="0"/>
              <a:buChar char="▪"/>
              <a:tabLst>
                <a:tab pos="14370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Tabletop-Übung</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ist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Besprechung</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simulierten</a:t>
            </a:r>
            <a:r>
              <a:rPr lang="de-DE" sz="1200" spc="22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Notfallsituationen</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Sicherheitsvorfällen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65"/>
              </a:lnSpc>
              <a:spcBef>
                <a:spcPts val="45"/>
              </a:spcBef>
              <a:buSzPts val="1200"/>
              <a:buFont typeface="Courier New" panose="02070309020205020404" pitchFamily="49" charset="0"/>
              <a:buChar char="o"/>
              <a:tabLst>
                <a:tab pos="9798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Penetrationstest</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214630" lvl="2" indent="-228600">
              <a:lnSpc>
                <a:spcPct val="99000"/>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Test,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bei</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dem</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aktive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Tools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Sicherheitshilfsprogramme</a:t>
            </a:r>
            <a:r>
              <a:rPr lang="de-DE" sz="1200" spc="29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werden,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Sicherheit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bewerten,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indem</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Angriff</a:t>
            </a:r>
            <a:r>
              <a:rPr lang="de-DE" sz="1200" spc="23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System simuliert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wird,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überprüfen,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ob</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Bedrohung</a:t>
            </a:r>
            <a:r>
              <a:rPr lang="de-DE" sz="1200" spc="21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existiert,</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diese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aktiv</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testen,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Sicherheitskontrollen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umgehen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19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schließlich</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Schwachstellen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bestimmten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System</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auszunutzen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marR="641350" lvl="3" indent="-228600">
              <a:lnSpc>
                <a:spcPts val="1460"/>
              </a:lnSpc>
              <a:spcBef>
                <a:spcPts val="20"/>
              </a:spcBef>
              <a:spcAft>
                <a:spcPts val="0"/>
              </a:spcAft>
              <a:buSzPts val="1200"/>
              <a:buFont typeface="Symbol" panose="05050102010706020507" pitchFamily="18" charset="2"/>
              <a:buChar char=""/>
              <a:tabLst>
                <a:tab pos="18948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Testen</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Sie</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das</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System,</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um</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Schwachstellen</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zu</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entdecken</a:t>
            </a:r>
            <a:r>
              <a:rPr lang="de-DE" sz="1200" spc="225" noProof="1">
                <a:latin typeface="Times New Roman" panose="02020603050405020304" pitchFamily="18"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oder</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zu</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beweisen,</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dass</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die</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Sicherheitskontrollen</a:t>
            </a:r>
            <a:r>
              <a:rPr lang="de-DE" sz="1200" spc="16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funktionieren</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marR="384810" lvl="3" indent="-228600">
              <a:spcBef>
                <a:spcPts val="25"/>
              </a:spcBef>
              <a:spcAft>
                <a:spcPts val="0"/>
              </a:spcAft>
              <a:buSzPts val="1200"/>
              <a:buFont typeface="Symbol" panose="05050102010706020507" pitchFamily="18" charset="2"/>
              <a:buChar char=""/>
              <a:tabLst>
                <a:tab pos="18948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Untersuchen</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Sie</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das</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System,</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um</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logische</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Schwachstellen</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zu</a:t>
            </a:r>
            <a:r>
              <a:rPr lang="de-DE" sz="1200" spc="24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identifizieren</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spcBef>
                <a:spcPts val="5"/>
              </a:spcBef>
              <a:spcAft>
                <a:spcPts val="0"/>
              </a:spcAft>
              <a:buSzPts val="1200"/>
              <a:buFont typeface="Symbol" panose="05050102010706020507" pitchFamily="18" charset="2"/>
              <a:buChar char=""/>
              <a:tabLst>
                <a:tab pos="1894840" algn="l"/>
              </a:tabLst>
            </a:pPr>
            <a:r>
              <a:rPr lang="de-DE" sz="1200" noProof="1">
                <a:latin typeface="Calibri" panose="020F0502020204030204" pitchFamily="34" charset="0"/>
                <a:ea typeface="Symbol" panose="05050102010706020507" pitchFamily="18" charset="2"/>
                <a:cs typeface="Times New Roman" panose="02020603050405020304" pitchFamily="18" charset="0"/>
              </a:rPr>
              <a:t>Personal</a:t>
            </a:r>
            <a:r>
              <a:rPr lang="de-DE" sz="1200" spc="-4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befragen,</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um</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Informationen</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zu</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sammeln</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742950" marR="361950" lvl="1" indent="-285750">
              <a:lnSpc>
                <a:spcPts val="1490"/>
              </a:lnSpc>
              <a:spcAft>
                <a:spcPts val="0"/>
              </a:spcAft>
              <a:buSzPts val="1200"/>
              <a:buFont typeface="Courier New" panose="02070309020205020404" pitchFamily="49" charset="0"/>
              <a:buChar char="o"/>
              <a:tabLst>
                <a:tab pos="9798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Ein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Pentest</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muss</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ordnungsgemäß</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geplant</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und</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mit</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Ressourcen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10" noProof="1">
                <a:latin typeface="Calibri" panose="020F0502020204030204" pitchFamily="34" charset="0"/>
                <a:ea typeface="Courier New" panose="02070309020205020404" pitchFamily="49" charset="0"/>
                <a:cs typeface="Times New Roman" panose="02020603050405020304" pitchFamily="18" charset="0"/>
              </a:rPr>
              <a:t>ausgestattet</a:t>
            </a:r>
            <a:r>
              <a:rPr lang="de-DE" sz="1200" spc="33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werden,</a:t>
            </a:r>
            <a:r>
              <a:rPr lang="de-DE" sz="1200" spc="-4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bevor</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er</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beginnen</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kann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50"/>
              </a:lnSpc>
              <a:spcBef>
                <a:spcPts val="10"/>
              </a:spcBef>
              <a:spcAft>
                <a:spcPts val="0"/>
              </a:spcAft>
              <a:buSzPts val="1200"/>
              <a:buFont typeface="Microsoft Sans Serif" panose="020B0604020202020204" pitchFamily="34" charset="0"/>
              <a:buChar char="▪"/>
              <a:tabLst>
                <a:tab pos="1437005" algn="l"/>
              </a:tabLst>
            </a:pPr>
            <a:r>
              <a:rPr lang="de-DE" sz="1200" b="1" spc="-5" noProof="1">
                <a:latin typeface="Calibri" panose="020F0502020204030204" pitchFamily="34" charset="0"/>
                <a:ea typeface="Microsoft Sans Serif" panose="020B0604020202020204" pitchFamily="34" charset="0"/>
                <a:cs typeface="Times New Roman" panose="02020603050405020304" pitchFamily="18" charset="0"/>
              </a:rPr>
              <a:t>Rotes</a:t>
            </a:r>
            <a:r>
              <a:rPr lang="de-DE" sz="1200" b="1"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b="1" spc="-5" noProof="1">
                <a:latin typeface="Calibri" panose="020F0502020204030204" pitchFamily="34" charset="0"/>
                <a:ea typeface="Microsoft Sans Serif" panose="020B0604020202020204" pitchFamily="34" charset="0"/>
                <a:cs typeface="Times New Roman" panose="02020603050405020304" pitchFamily="18" charset="0"/>
              </a:rPr>
              <a:t>Team</a:t>
            </a:r>
            <a:endParaRPr lang="de-DE" sz="1200" b="1" noProof="1">
              <a:latin typeface="Calibri" panose="020F0502020204030204" pitchFamily="34" charset="0"/>
              <a:ea typeface="Microsoft Sans Serif" panose="020B0604020202020204" pitchFamily="34" charset="0"/>
              <a:cs typeface="Times New Roman" panose="02020603050405020304" pitchFamily="18" charset="0"/>
            </a:endParaRPr>
          </a:p>
          <a:p>
            <a:pPr marL="1600200" marR="773430" lvl="3" indent="-228600">
              <a:lnSpc>
                <a:spcPts val="1460"/>
              </a:lnSpc>
              <a:spcBef>
                <a:spcPts val="25"/>
              </a:spcBef>
              <a:spcAft>
                <a:spcPts val="0"/>
              </a:spcAft>
              <a:buSzPts val="1200"/>
              <a:buFont typeface="Symbol" panose="05050102010706020507" pitchFamily="18" charset="2"/>
              <a:buChar char=""/>
              <a:tabLst>
                <a:tab pos="1894840" algn="l"/>
              </a:tabLst>
            </a:pPr>
            <a:r>
              <a:rPr lang="de-DE" sz="1200" noProof="1">
                <a:latin typeface="Calibri" panose="020F0502020204030204" pitchFamily="34" charset="0"/>
                <a:ea typeface="Symbol" panose="05050102010706020507" pitchFamily="18" charset="2"/>
                <a:cs typeface="Times New Roman" panose="02020603050405020304" pitchFamily="18" charset="0"/>
              </a:rPr>
              <a:t>Das</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feindliche</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oder</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angreifende</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Team</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in</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einem</a:t>
            </a:r>
            <a:r>
              <a:rPr lang="de-DE" sz="1200" spc="18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Penetrationstest</a:t>
            </a:r>
            <a:r>
              <a:rPr lang="de-DE" sz="1200" spc="-5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oder</a:t>
            </a:r>
            <a:r>
              <a:rPr lang="de-DE" sz="1200" spc="-4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einer</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spc="-10" noProof="1">
                <a:latin typeface="Calibri" panose="020F0502020204030204" pitchFamily="34" charset="0"/>
                <a:ea typeface="Symbol" panose="05050102010706020507" pitchFamily="18" charset="2"/>
                <a:cs typeface="Times New Roman" panose="02020603050405020304" pitchFamily="18" charset="0"/>
              </a:rPr>
              <a:t>Incident-Response-Übung</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143000" lvl="2" indent="-228600">
              <a:lnSpc>
                <a:spcPts val="1445"/>
              </a:lnSpc>
              <a:spcBef>
                <a:spcPts val="50"/>
              </a:spcBef>
              <a:spcAft>
                <a:spcPts val="0"/>
              </a:spcAft>
              <a:buSzPts val="1200"/>
              <a:buFont typeface="Microsoft Sans Serif" panose="020B0604020202020204" pitchFamily="34" charset="0"/>
              <a:buChar char="▪"/>
              <a:tabLst>
                <a:tab pos="1437005" algn="l"/>
              </a:tabLst>
            </a:pPr>
            <a:r>
              <a:rPr lang="de-DE" sz="1200" b="1" spc="-5" noProof="1">
                <a:latin typeface="Calibri" panose="020F0502020204030204" pitchFamily="34" charset="0"/>
                <a:ea typeface="Microsoft Sans Serif" panose="020B0604020202020204" pitchFamily="34" charset="0"/>
                <a:cs typeface="Times New Roman" panose="02020603050405020304" pitchFamily="18" charset="0"/>
              </a:rPr>
              <a:t>Blaues</a:t>
            </a:r>
            <a:r>
              <a:rPr lang="de-DE" sz="1200" b="1"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b="1" spc="-10" noProof="1">
                <a:latin typeface="Calibri" panose="020F0502020204030204" pitchFamily="34" charset="0"/>
                <a:ea typeface="Microsoft Sans Serif" panose="020B0604020202020204" pitchFamily="34" charset="0"/>
                <a:cs typeface="Times New Roman" panose="02020603050405020304" pitchFamily="18" charset="0"/>
              </a:rPr>
              <a:t>Team</a:t>
            </a:r>
            <a:endParaRPr lang="de-DE" sz="1200" b="1" noProof="1">
              <a:latin typeface="Calibri" panose="020F0502020204030204" pitchFamily="34" charset="0"/>
              <a:ea typeface="Microsoft Sans Serif" panose="020B0604020202020204" pitchFamily="34" charset="0"/>
              <a:cs typeface="Times New Roman" panose="02020603050405020304" pitchFamily="18" charset="0"/>
            </a:endParaRPr>
          </a:p>
          <a:p>
            <a:pPr marL="1600200" marR="467360" lvl="3" indent="-228600">
              <a:lnSpc>
                <a:spcPct val="100000"/>
              </a:lnSpc>
              <a:spcAft>
                <a:spcPts val="0"/>
              </a:spcAft>
              <a:buSzPts val="1200"/>
              <a:buFont typeface="Symbol" panose="05050102010706020507" pitchFamily="18" charset="2"/>
              <a:buChar char=""/>
              <a:tabLst>
                <a:tab pos="1894840" algn="l"/>
              </a:tabLst>
            </a:pPr>
            <a:r>
              <a:rPr lang="de-DE" sz="1200" noProof="1">
                <a:latin typeface="Calibri" panose="020F0502020204030204" pitchFamily="34" charset="0"/>
                <a:ea typeface="Symbol" panose="05050102010706020507" pitchFamily="18" charset="2"/>
                <a:cs typeface="Times New Roman" panose="02020603050405020304" pitchFamily="18" charset="0"/>
              </a:rPr>
              <a:t>Das</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defensive</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Team</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bei</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einem</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Penetrationstest</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oder</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einer</a:t>
            </a:r>
            <a:r>
              <a:rPr lang="de-DE" sz="1200" spc="23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10" noProof="1">
                <a:latin typeface="Calibri" panose="020F0502020204030204" pitchFamily="34" charset="0"/>
                <a:ea typeface="Symbol" panose="05050102010706020507" pitchFamily="18" charset="2"/>
                <a:cs typeface="Times New Roman" panose="02020603050405020304" pitchFamily="18" charset="0"/>
              </a:rPr>
              <a:t>Incident-Response-Übung</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143000" lvl="2" indent="-228600">
              <a:lnSpc>
                <a:spcPts val="1455"/>
              </a:lnSpc>
              <a:spcBef>
                <a:spcPts val="45"/>
              </a:spcBef>
              <a:spcAft>
                <a:spcPts val="0"/>
              </a:spcAft>
              <a:buSzPts val="1200"/>
              <a:buFont typeface="Microsoft Sans Serif" panose="020B0604020202020204" pitchFamily="34" charset="0"/>
              <a:buChar char="▪"/>
              <a:tabLst>
                <a:tab pos="1437005" algn="l"/>
              </a:tabLst>
            </a:pPr>
            <a:r>
              <a:rPr lang="de-DE" sz="1200" b="1" spc="-5" noProof="1">
                <a:latin typeface="Calibri" panose="020F0502020204030204" pitchFamily="34" charset="0"/>
                <a:ea typeface="Microsoft Sans Serif" panose="020B0604020202020204" pitchFamily="34" charset="0"/>
                <a:cs typeface="Times New Roman" panose="02020603050405020304" pitchFamily="18" charset="0"/>
              </a:rPr>
              <a:t>Weißes</a:t>
            </a:r>
            <a:r>
              <a:rPr lang="de-DE" sz="1200" b="1"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b="1" spc="-5" noProof="1">
                <a:latin typeface="Calibri" panose="020F0502020204030204" pitchFamily="34" charset="0"/>
                <a:ea typeface="Microsoft Sans Serif" panose="020B0604020202020204" pitchFamily="34" charset="0"/>
                <a:cs typeface="Times New Roman" panose="02020603050405020304" pitchFamily="18" charset="0"/>
              </a:rPr>
              <a:t>Team</a:t>
            </a:r>
            <a:endParaRPr lang="de-DE" sz="1200" b="1" noProof="1">
              <a:latin typeface="Calibri" panose="020F0502020204030204" pitchFamily="34" charset="0"/>
              <a:ea typeface="Microsoft Sans Serif" panose="020B0604020202020204" pitchFamily="34" charset="0"/>
              <a:cs typeface="Times New Roman" panose="02020603050405020304" pitchFamily="18" charset="0"/>
            </a:endParaRPr>
          </a:p>
          <a:p>
            <a:pPr marL="1600200" marR="455930" lvl="3" indent="-228600">
              <a:spcBef>
                <a:spcPts val="5"/>
              </a:spcBef>
              <a:spcAft>
                <a:spcPts val="0"/>
              </a:spcAft>
              <a:buSzPts val="1200"/>
              <a:buFont typeface="Symbol" panose="05050102010706020507" pitchFamily="18" charset="2"/>
              <a:buChar char=""/>
              <a:tabLst>
                <a:tab pos="18948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Mitarbeiter,</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die</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einen</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Penetrationstest</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oder</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eine </a:t>
            </a:r>
            <a:r>
              <a:rPr lang="de-DE" sz="1200" spc="-10" noProof="1">
                <a:latin typeface="Calibri" panose="020F0502020204030204" pitchFamily="34" charset="0"/>
                <a:ea typeface="Symbol" panose="05050102010706020507" pitchFamily="18" charset="2"/>
                <a:cs typeface="Times New Roman" panose="02020603050405020304" pitchFamily="18" charset="0"/>
              </a:rPr>
              <a:t>Incident-</a:t>
            </a:r>
            <a:r>
              <a:rPr lang="de-DE" sz="1200" spc="30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10" noProof="1">
                <a:latin typeface="Calibri" panose="020F0502020204030204" pitchFamily="34" charset="0"/>
                <a:ea typeface="Symbol" panose="05050102010706020507" pitchFamily="18" charset="2"/>
                <a:cs typeface="Times New Roman" panose="02020603050405020304" pitchFamily="18" charset="0"/>
              </a:rPr>
              <a:t>Response-Übung</a:t>
            </a:r>
            <a:r>
              <a:rPr lang="de-DE" sz="1200" spc="-5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verwalten,</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auswerten</a:t>
            </a:r>
            <a:r>
              <a:rPr lang="de-DE" sz="1200" spc="-5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und</a:t>
            </a:r>
            <a:r>
              <a:rPr lang="de-DE" sz="1200" spc="-4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beaufsichtigen</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a:spcBef>
                <a:spcPts val="55"/>
              </a:spcBef>
            </a:pPr>
            <a:r>
              <a:rPr lang="en-US" sz="1150" dirty="0">
                <a:latin typeface="Calibri" panose="020F0502020204030204" pitchFamily="34" charset="0"/>
                <a:ea typeface="Calibri" panose="020F0502020204030204" pitchFamily="34" charset="0"/>
                <a:cs typeface="Calibri" panose="020F0502020204030204" pitchFamily="34" charset="0"/>
              </a:rPr>
              <a:t> </a:t>
            </a:r>
            <a:endParaRPr lang="de-DE"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2914764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831544"/>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indent="-457200">
              <a:buFont typeface="+mj-lt"/>
              <a:buAutoNum type="arabicPeriod" startAt="22"/>
            </a:pPr>
            <a:r>
              <a:rPr lang="de-DE" sz="2000" b="1" dirty="0">
                <a:solidFill>
                  <a:prstClr val="black"/>
                </a:solidFill>
              </a:rPr>
              <a:t>Schwachstellen-Management</a:t>
            </a:r>
            <a:endParaRPr lang="de-DE" sz="2000" b="1" dirty="0"/>
          </a:p>
          <a:p>
            <a:pPr marL="457200" indent="-457200">
              <a:buFont typeface="+mj-lt"/>
              <a:buAutoNum type="arabicPeriod" startAt="22"/>
            </a:pPr>
            <a:endParaRPr lang="de-DE" sz="2000" b="1" dirty="0"/>
          </a:p>
          <a:p>
            <a:pPr marL="457200" indent="-457200">
              <a:buFont typeface="+mj-lt"/>
              <a:buAutoNum type="arabicPeriod" startAt="22"/>
            </a:pPr>
            <a:endParaRPr lang="de-DE" sz="2000" b="1" dirty="0"/>
          </a:p>
          <a:p>
            <a:pPr marL="457200" indent="-457200">
              <a:buFont typeface="+mj-lt"/>
              <a:buAutoNum type="arabicPeriod" startAt="22"/>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8FCF817F-8A74-4D24-9943-269DDBB82898}"/>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893FA244-7E7A-42FE-BC7F-BD24038A977E}"/>
              </a:ext>
            </a:extLst>
          </p:cNvPr>
          <p:cNvSpPr/>
          <p:nvPr/>
        </p:nvSpPr>
        <p:spPr>
          <a:xfrm>
            <a:off x="909947" y="2816024"/>
            <a:ext cx="9116818" cy="2174057"/>
          </a:xfrm>
          <a:prstGeom prst="rect">
            <a:avLst/>
          </a:prstGeom>
        </p:spPr>
        <p:txBody>
          <a:bodyPr wrap="square">
            <a:spAutoFit/>
          </a:bodyPr>
          <a:lstStyle/>
          <a:p>
            <a:pPr marL="342900" lvl="0" indent="-342900">
              <a:spcBef>
                <a:spcPts val="45"/>
              </a:spcBef>
              <a:spcAft>
                <a:spcPts val="0"/>
              </a:spcAft>
              <a:buSzPts val="1200"/>
              <a:buFont typeface="Symbol" panose="05050102010706020507" pitchFamily="18" charset="2"/>
              <a:buChar char=""/>
              <a:tabLst>
                <a:tab pos="522605" algn="l"/>
              </a:tabLst>
            </a:pPr>
            <a:r>
              <a:rPr lang="en-US" sz="1200" b="1" spc="-5" dirty="0">
                <a:latin typeface="Calibri" panose="020F0502020204030204" pitchFamily="34" charset="0"/>
                <a:ea typeface="Symbol" panose="05050102010706020507" pitchFamily="18" charset="2"/>
                <a:cs typeface="Times New Roman" panose="02020603050405020304" pitchFamily="18" charset="0"/>
              </a:rPr>
              <a:t>OVAL</a:t>
            </a:r>
            <a:endParaRPr lang="de-DE" sz="1200" b="1" dirty="0">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0"/>
              </a:lnSpc>
              <a:spcBef>
                <a:spcPts val="45"/>
              </a:spcBef>
              <a:spcAft>
                <a:spcPts val="0"/>
              </a:spcAft>
              <a:buSzPts val="1200"/>
              <a:buFont typeface="Courier New" panose="02070309020205020404" pitchFamily="49" charset="0"/>
              <a:buChar char="o"/>
              <a:tabLst>
                <a:tab pos="979805" algn="l"/>
              </a:tabLst>
            </a:pPr>
            <a:r>
              <a:rPr lang="en-US" sz="1200" b="1" spc="-5" dirty="0">
                <a:latin typeface="Calibri" panose="020F0502020204030204" pitchFamily="34" charset="0"/>
                <a:ea typeface="Courier New" panose="02070309020205020404" pitchFamily="49" charset="0"/>
                <a:cs typeface="Times New Roman" panose="02020603050405020304" pitchFamily="18" charset="0"/>
              </a:rPr>
              <a:t>Open</a:t>
            </a:r>
            <a:r>
              <a:rPr lang="en-US" sz="1200" b="1" spc="-25" dirty="0">
                <a:latin typeface="Calibri" panose="020F0502020204030204" pitchFamily="34" charset="0"/>
                <a:ea typeface="Courier New" panose="02070309020205020404" pitchFamily="49" charset="0"/>
                <a:cs typeface="Times New Roman" panose="02020603050405020304" pitchFamily="18" charset="0"/>
              </a:rPr>
              <a:t> </a:t>
            </a:r>
            <a:r>
              <a:rPr lang="en-US" sz="1200" b="1" spc="-5" dirty="0">
                <a:latin typeface="Calibri" panose="020F0502020204030204" pitchFamily="34" charset="0"/>
                <a:ea typeface="Courier New" panose="02070309020205020404" pitchFamily="49" charset="0"/>
                <a:cs typeface="Times New Roman" panose="02020603050405020304" pitchFamily="18" charset="0"/>
              </a:rPr>
              <a:t>Vulnerability</a:t>
            </a:r>
            <a:r>
              <a:rPr lang="en-US" sz="1200" b="1" spc="-30" dirty="0">
                <a:latin typeface="Calibri" panose="020F0502020204030204" pitchFamily="34" charset="0"/>
                <a:ea typeface="Courier New" panose="02070309020205020404" pitchFamily="49" charset="0"/>
                <a:cs typeface="Times New Roman" panose="02020603050405020304" pitchFamily="18" charset="0"/>
              </a:rPr>
              <a:t> </a:t>
            </a:r>
            <a:r>
              <a:rPr lang="en-US" sz="1200" b="1" spc="-5" dirty="0">
                <a:latin typeface="Calibri" panose="020F0502020204030204" pitchFamily="34" charset="0"/>
                <a:ea typeface="Courier New" panose="02070309020205020404" pitchFamily="49" charset="0"/>
                <a:cs typeface="Times New Roman" panose="02020603050405020304" pitchFamily="18" charset="0"/>
              </a:rPr>
              <a:t>and</a:t>
            </a:r>
            <a:r>
              <a:rPr lang="en-US" sz="1200" b="1" spc="-35" dirty="0">
                <a:latin typeface="Calibri" panose="020F0502020204030204" pitchFamily="34" charset="0"/>
                <a:ea typeface="Courier New" panose="02070309020205020404" pitchFamily="49" charset="0"/>
                <a:cs typeface="Times New Roman" panose="02020603050405020304" pitchFamily="18" charset="0"/>
              </a:rPr>
              <a:t> </a:t>
            </a:r>
            <a:r>
              <a:rPr lang="en-US" sz="1200" b="1" spc="-5" dirty="0">
                <a:latin typeface="Calibri" panose="020F0502020204030204" pitchFamily="34" charset="0"/>
                <a:ea typeface="Courier New" panose="02070309020205020404" pitchFamily="49" charset="0"/>
                <a:cs typeface="Times New Roman" panose="02020603050405020304" pitchFamily="18" charset="0"/>
              </a:rPr>
              <a:t>Assessment</a:t>
            </a:r>
            <a:r>
              <a:rPr lang="en-US" sz="1200" b="1" spc="-25" dirty="0">
                <a:latin typeface="Calibri" panose="020F0502020204030204" pitchFamily="34" charset="0"/>
                <a:ea typeface="Courier New" panose="02070309020205020404" pitchFamily="49" charset="0"/>
                <a:cs typeface="Times New Roman" panose="02020603050405020304" pitchFamily="18" charset="0"/>
              </a:rPr>
              <a:t> </a:t>
            </a:r>
            <a:r>
              <a:rPr lang="en-US" sz="1200" b="1" spc="-5" dirty="0">
                <a:latin typeface="Calibri" panose="020F0502020204030204" pitchFamily="34" charset="0"/>
                <a:ea typeface="Courier New" panose="02070309020205020404" pitchFamily="49" charset="0"/>
                <a:cs typeface="Times New Roman" panose="02020603050405020304" pitchFamily="18" charset="0"/>
              </a:rPr>
              <a:t>Language</a:t>
            </a:r>
            <a:r>
              <a:rPr lang="en-US" sz="1200" b="1" spc="-30" dirty="0">
                <a:latin typeface="Calibri" panose="020F0502020204030204" pitchFamily="34" charset="0"/>
                <a:ea typeface="Courier New" panose="02070309020205020404" pitchFamily="49" charset="0"/>
                <a:cs typeface="Times New Roman" panose="02020603050405020304" pitchFamily="18" charset="0"/>
              </a:rPr>
              <a:t> </a:t>
            </a:r>
            <a:r>
              <a:rPr lang="en-US" sz="1200" b="1" spc="-5" dirty="0">
                <a:latin typeface="Calibri" panose="020F0502020204030204" pitchFamily="34" charset="0"/>
                <a:ea typeface="Courier New" panose="02070309020205020404" pitchFamily="49" charset="0"/>
                <a:cs typeface="Times New Roman" panose="02020603050405020304" pitchFamily="18" charset="0"/>
              </a:rPr>
              <a:t>(OVAL)</a:t>
            </a:r>
            <a:endParaRPr lang="de-DE" sz="1100" dirty="0">
              <a:latin typeface="Calibri" panose="020F0502020204030204" pitchFamily="34" charset="0"/>
              <a:ea typeface="Courier New" panose="02070309020205020404" pitchFamily="49" charset="0"/>
              <a:cs typeface="Times New Roman" panose="02020603050405020304" pitchFamily="18" charset="0"/>
            </a:endParaRPr>
          </a:p>
          <a:p>
            <a:pPr marL="1143000" marR="96520" lvl="2" indent="-228600">
              <a:lnSpc>
                <a:spcPct val="99000"/>
              </a:lnSpc>
              <a:buSzPts val="1200"/>
              <a:buFont typeface="Microsoft Sans Serif" panose="020B0604020202020204" pitchFamily="34" charset="0"/>
              <a:buChar char="▪"/>
              <a:tabLst>
                <a:tab pos="1437005" algn="l"/>
              </a:tabLst>
            </a:pPr>
            <a:r>
              <a:rPr lang="en-US" sz="1200" spc="-5" dirty="0">
                <a:latin typeface="Calibri" panose="020F0502020204030204" pitchFamily="34" charset="0"/>
                <a:ea typeface="Microsoft Sans Serif" panose="020B0604020202020204" pitchFamily="34" charset="0"/>
                <a:cs typeface="Times New Roman" panose="02020603050405020304" pitchFamily="18" charset="0"/>
              </a:rPr>
              <a:t>Ein</a:t>
            </a:r>
            <a:r>
              <a:rPr lang="en-US"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Standard,</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der</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die</a:t>
            </a:r>
            <a:r>
              <a:rPr lang="en-US" sz="120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Übertragung</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von</a:t>
            </a:r>
            <a:r>
              <a:rPr lang="en-US"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sicheren</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öffentlichen</a:t>
            </a:r>
            <a:r>
              <a:rPr lang="en-US" sz="1200" spc="245" dirty="0">
                <a:latin typeface="Times New Roman" panose="02020603050405020304" pitchFamily="18"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Informationen</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über</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Netzwerke</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und</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das</a:t>
            </a:r>
            <a:r>
              <a:rPr lang="en-US"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Internet</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unter</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Verwendung</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aller</a:t>
            </a:r>
            <a:r>
              <a:rPr lang="en-US" sz="1200" spc="285" dirty="0">
                <a:latin typeface="Times New Roman" panose="02020603050405020304" pitchFamily="18"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verfügbaren</a:t>
            </a:r>
            <a:r>
              <a:rPr lang="en-US" sz="1200" spc="-4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Sicherheitswerkzeuge</a:t>
            </a:r>
            <a:r>
              <a:rPr lang="en-US" sz="1200" spc="-4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und</a:t>
            </a:r>
            <a:r>
              <a:rPr lang="en-US"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dienste</a:t>
            </a:r>
            <a:r>
              <a:rPr lang="en-US" sz="1200" spc="-5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err="1">
                <a:latin typeface="Calibri" panose="020F0502020204030204" pitchFamily="34" charset="0"/>
                <a:ea typeface="Microsoft Sans Serif" panose="020B0604020202020204" pitchFamily="34" charset="0"/>
                <a:cs typeface="Times New Roman" panose="02020603050405020304" pitchFamily="18" charset="0"/>
              </a:rPr>
              <a:t>regelt</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437005" algn="l"/>
              </a:tabLst>
            </a:pPr>
            <a:r>
              <a:rPr lang="en-US" sz="1200" spc="-5" dirty="0">
                <a:latin typeface="Calibri" panose="020F0502020204030204" pitchFamily="34" charset="0"/>
                <a:ea typeface="Microsoft Sans Serif" panose="020B0604020202020204" pitchFamily="34" charset="0"/>
                <a:cs typeface="Times New Roman" panose="02020603050405020304" pitchFamily="18" charset="0"/>
              </a:rPr>
              <a:t>OVAL</a:t>
            </a:r>
            <a:r>
              <a:rPr lang="en-US"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setzt</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sich</a:t>
            </a:r>
            <a:r>
              <a:rPr lang="en-US"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aus</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einer</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Sprache</a:t>
            </a:r>
            <a:r>
              <a:rPr lang="en-US"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und</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einem</a:t>
            </a:r>
            <a:r>
              <a:rPr lang="en-US"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Interpreter</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zusammen</a:t>
            </a:r>
            <a:endParaRPr lang="de-DE" sz="11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ts val="1465"/>
              </a:lnSpc>
              <a:spcBef>
                <a:spcPts val="255"/>
              </a:spcBef>
              <a:buSzPts val="1200"/>
              <a:buFont typeface="Courier New" panose="02070309020205020404" pitchFamily="49" charset="0"/>
              <a:buChar char="o"/>
              <a:tabLst>
                <a:tab pos="979805" algn="l"/>
              </a:tabLst>
            </a:pPr>
            <a:r>
              <a:rPr lang="en-US" sz="1200" b="1" spc="-5" dirty="0">
                <a:latin typeface="Calibri" panose="020F0502020204030204" pitchFamily="34" charset="0"/>
                <a:ea typeface="Courier New" panose="02070309020205020404" pitchFamily="49" charset="0"/>
                <a:cs typeface="Times New Roman" panose="02020603050405020304" pitchFamily="18" charset="0"/>
              </a:rPr>
              <a:t>OVAL-</a:t>
            </a:r>
            <a:r>
              <a:rPr lang="en-US" sz="1200" b="1" spc="-5" dirty="0" err="1">
                <a:latin typeface="Calibri" panose="020F0502020204030204" pitchFamily="34" charset="0"/>
                <a:ea typeface="Courier New" panose="02070309020205020404" pitchFamily="49" charset="0"/>
                <a:cs typeface="Times New Roman" panose="02020603050405020304" pitchFamily="18" charset="0"/>
              </a:rPr>
              <a:t>Sprache</a:t>
            </a:r>
            <a:endParaRPr lang="de-DE" sz="1200" b="1" dirty="0">
              <a:latin typeface="Calibri" panose="020F0502020204030204" pitchFamily="34" charset="0"/>
              <a:ea typeface="Courier New" panose="02070309020205020404" pitchFamily="49" charset="0"/>
              <a:cs typeface="Times New Roman" panose="02020603050405020304" pitchFamily="18" charset="0"/>
            </a:endParaRPr>
          </a:p>
          <a:p>
            <a:pPr marL="1143000" marR="467360" lvl="2" indent="-228600">
              <a:lnSpc>
                <a:spcPct val="99000"/>
              </a:lnSpc>
              <a:buSzPts val="1200"/>
              <a:buFont typeface="Microsoft Sans Serif" panose="020B0604020202020204" pitchFamily="34" charset="0"/>
              <a:buChar char="▪"/>
              <a:tabLst>
                <a:tab pos="1437005" algn="l"/>
              </a:tabLst>
            </a:pPr>
            <a:r>
              <a:rPr lang="en-US" sz="1200" spc="-5" dirty="0">
                <a:latin typeface="Calibri" panose="020F0502020204030204" pitchFamily="34" charset="0"/>
                <a:ea typeface="Microsoft Sans Serif" panose="020B0604020202020204" pitchFamily="34" charset="0"/>
                <a:cs typeface="Times New Roman" panose="02020603050405020304" pitchFamily="18" charset="0"/>
              </a:rPr>
              <a:t>Ein XML-Schema</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zur</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Definition</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und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Beschreibung</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der</a:t>
            </a:r>
            <a:r>
              <a:rPr lang="en-US"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von OVAL</a:t>
            </a:r>
            <a:r>
              <a:rPr lang="en-US" sz="1200" spc="170" dirty="0">
                <a:latin typeface="Times New Roman" panose="02020603050405020304" pitchFamily="18"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erstellten</a:t>
            </a:r>
            <a:r>
              <a:rPr lang="en-US"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Informationen</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die</a:t>
            </a:r>
            <a:r>
              <a:rPr lang="en-US"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von</a:t>
            </a:r>
            <a:r>
              <a:rPr lang="en-US"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den</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verschiedenen</a:t>
            </a:r>
            <a:r>
              <a:rPr lang="en-US"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Programmen</a:t>
            </a:r>
            <a:r>
              <a:rPr lang="en-US" sz="1200" spc="255" dirty="0">
                <a:latin typeface="Times New Roman" panose="02020603050405020304" pitchFamily="18"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und</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Tools</a:t>
            </a:r>
            <a:r>
              <a:rPr lang="en-US"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gemeinsam</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genutzt</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werden</a:t>
            </a:r>
            <a:r>
              <a:rPr lang="en-US"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sollen</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45"/>
              </a:spcBef>
              <a:buSzPts val="1200"/>
              <a:buFont typeface="Courier New" panose="02070309020205020404" pitchFamily="49" charset="0"/>
              <a:buChar char="o"/>
              <a:tabLst>
                <a:tab pos="979805" algn="l"/>
              </a:tabLst>
            </a:pPr>
            <a:r>
              <a:rPr lang="en-US" sz="1200" b="1" spc="-5" dirty="0">
                <a:latin typeface="Calibri" panose="020F0502020204030204" pitchFamily="34" charset="0"/>
                <a:ea typeface="Courier New" panose="02070309020205020404" pitchFamily="49" charset="0"/>
                <a:cs typeface="Times New Roman" panose="02020603050405020304" pitchFamily="18" charset="0"/>
              </a:rPr>
              <a:t>OVAL-Interpreter</a:t>
            </a:r>
            <a:endParaRPr lang="de-DE" sz="1200" b="1" dirty="0">
              <a:latin typeface="Calibri" panose="020F0502020204030204" pitchFamily="34" charset="0"/>
              <a:ea typeface="Courier New" panose="02070309020205020404" pitchFamily="49" charset="0"/>
              <a:cs typeface="Times New Roman" panose="02020603050405020304" pitchFamily="18" charset="0"/>
            </a:endParaRPr>
          </a:p>
          <a:p>
            <a:pPr marL="1143000" marR="96520" lvl="2" indent="-228600">
              <a:lnSpc>
                <a:spcPct val="99000"/>
              </a:lnSpc>
              <a:buSzPts val="1200"/>
              <a:buFont typeface="Microsoft Sans Serif" panose="020B0604020202020204" pitchFamily="34" charset="0"/>
              <a:buChar char="▪"/>
              <a:tabLst>
                <a:tab pos="1437005" algn="l"/>
              </a:tabLst>
            </a:pPr>
            <a:r>
              <a:rPr lang="en-US" sz="1200" dirty="0">
                <a:latin typeface="Calibri" panose="020F0502020204030204" pitchFamily="34" charset="0"/>
                <a:ea typeface="Microsoft Sans Serif" panose="020B0604020202020204" pitchFamily="34" charset="0"/>
                <a:cs typeface="Times New Roman" panose="02020603050405020304" pitchFamily="18" charset="0"/>
              </a:rPr>
              <a:t>Eine</a:t>
            </a:r>
            <a:r>
              <a:rPr lang="en-US"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Referenz</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die</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entwickelt</a:t>
            </a:r>
            <a:r>
              <a:rPr lang="en-US"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wurde,</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um</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sicherzustellen</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err="1">
                <a:latin typeface="Calibri" panose="020F0502020204030204" pitchFamily="34" charset="0"/>
                <a:ea typeface="Microsoft Sans Serif" panose="020B0604020202020204" pitchFamily="34" charset="0"/>
                <a:cs typeface="Times New Roman" panose="02020603050405020304" pitchFamily="18" charset="0"/>
              </a:rPr>
              <a:t>dass</a:t>
            </a:r>
            <a:r>
              <a:rPr lang="en-US"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die</a:t>
            </a:r>
            <a:r>
              <a:rPr lang="en-US" sz="1200" spc="145" dirty="0">
                <a:latin typeface="Times New Roman" panose="02020603050405020304" pitchFamily="18"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Informationen</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a:t>
            </a:r>
            <a:r>
              <a:rPr lang="en-US" sz="1200" spc="-4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die</a:t>
            </a:r>
            <a:r>
              <a:rPr lang="en-US" sz="1200" spc="-4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von</a:t>
            </a:r>
            <a:r>
              <a:rPr lang="en-US"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diesen</a:t>
            </a:r>
            <a:r>
              <a:rPr lang="en-US" sz="1200" spc="-4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Programmen</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weitergegeben</a:t>
            </a:r>
            <a:r>
              <a:rPr lang="en-US" sz="1200" spc="-4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werden,</a:t>
            </a:r>
            <a:r>
              <a:rPr lang="en-US" sz="1200" spc="-4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mit</a:t>
            </a:r>
            <a:r>
              <a:rPr lang="en-US" sz="1200" spc="285" dirty="0">
                <a:latin typeface="Times New Roman" panose="02020603050405020304" pitchFamily="18"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den</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OVAL-Schemata</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und</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Definitionen</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übereinstimmen</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die</a:t>
            </a:r>
            <a:r>
              <a:rPr lang="en-US" sz="1200" spc="-10" dirty="0">
                <a:latin typeface="Calibri" panose="020F0502020204030204" pitchFamily="34" charset="0"/>
                <a:ea typeface="Microsoft Sans Serif" panose="020B0604020202020204" pitchFamily="34" charset="0"/>
                <a:cs typeface="Times New Roman" panose="02020603050405020304" pitchFamily="18" charset="0"/>
              </a:rPr>
              <a:t> von</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der</a:t>
            </a:r>
            <a:r>
              <a:rPr lang="en-US" sz="1200" spc="215" dirty="0">
                <a:latin typeface="Times New Roman" panose="02020603050405020304" pitchFamily="18"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OVAL-</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Sprache</a:t>
            </a:r>
            <a:r>
              <a:rPr lang="en-US" sz="1200" spc="-5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verwendet</a:t>
            </a:r>
            <a:r>
              <a:rPr lang="en-US" sz="1200" spc="-4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werden</a:t>
            </a:r>
            <a:endParaRPr lang="de-DE" sz="1200" dirty="0">
              <a:effectLst/>
              <a:latin typeface="Calibri" panose="020F0502020204030204" pitchFamily="34" charset="0"/>
              <a:ea typeface="Microsoft Sans Serif"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281145592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831544"/>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indent="-457200">
              <a:buFont typeface="+mj-lt"/>
              <a:buAutoNum type="arabicPeriod" startAt="22"/>
            </a:pPr>
            <a:r>
              <a:rPr lang="de-DE" sz="2000" b="1" dirty="0">
                <a:solidFill>
                  <a:prstClr val="black"/>
                </a:solidFill>
              </a:rPr>
              <a:t>Schwachstellen-Management</a:t>
            </a:r>
            <a:endParaRPr lang="de-DE" sz="2000" b="1" dirty="0"/>
          </a:p>
          <a:p>
            <a:pPr marL="457200" indent="-457200">
              <a:buFont typeface="+mj-lt"/>
              <a:buAutoNum type="arabicPeriod" startAt="22"/>
            </a:pPr>
            <a:endParaRPr lang="de-DE" sz="2000" b="1" dirty="0"/>
          </a:p>
          <a:p>
            <a:pPr marL="457200" indent="-457200">
              <a:buFont typeface="+mj-lt"/>
              <a:buAutoNum type="arabicPeriod" startAt="22"/>
            </a:pPr>
            <a:endParaRPr lang="de-DE" sz="2000" b="1" dirty="0"/>
          </a:p>
          <a:p>
            <a:pPr marL="457200" indent="-457200">
              <a:buFont typeface="+mj-lt"/>
              <a:buAutoNum type="arabicPeriod" startAt="22"/>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8FCF817F-8A74-4D24-9943-269DDBB82898}"/>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167AD818-B74B-41C6-94A7-2D0DED79A091}"/>
              </a:ext>
            </a:extLst>
          </p:cNvPr>
          <p:cNvSpPr/>
          <p:nvPr/>
        </p:nvSpPr>
        <p:spPr>
          <a:xfrm>
            <a:off x="446808" y="2384552"/>
            <a:ext cx="10005291" cy="4152162"/>
          </a:xfrm>
          <a:prstGeom prst="rect">
            <a:avLst/>
          </a:prstGeom>
        </p:spPr>
        <p:txBody>
          <a:bodyPr wrap="square">
            <a:spAutoFit/>
          </a:bodyPr>
          <a:lstStyle/>
          <a:p>
            <a:pPr marL="342900" lvl="0" indent="-342900">
              <a:spcBef>
                <a:spcPts val="45"/>
              </a:spcBef>
              <a:spcAft>
                <a:spcPts val="0"/>
              </a:spcAft>
              <a:buSzPts val="1200"/>
              <a:buFont typeface="Symbol" panose="05050102010706020507" pitchFamily="18" charset="2"/>
              <a:buChar char=""/>
              <a:tabLst>
                <a:tab pos="5226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Schwachstellenbeurteilungen</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65"/>
              </a:lnSpc>
              <a:spcBef>
                <a:spcPts val="45"/>
              </a:spcBef>
              <a:spcAft>
                <a:spcPts val="0"/>
              </a:spcAft>
              <a:buSzPts val="1200"/>
              <a:buFont typeface="Courier New" panose="02070309020205020404" pitchFamily="49" charset="0"/>
              <a:buChar char="o"/>
              <a:tabLst>
                <a:tab pos="9798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Bewertung</a:t>
            </a:r>
            <a:r>
              <a:rPr lang="de-DE" sz="1200" b="1" spc="-4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der</a:t>
            </a:r>
            <a:r>
              <a:rPr lang="de-DE" sz="1200" b="1" spc="-3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Anfälligkeit</a:t>
            </a:r>
            <a:endParaRPr lang="de-DE" sz="1100" noProof="1">
              <a:latin typeface="Calibri" panose="020F0502020204030204" pitchFamily="34" charset="0"/>
              <a:ea typeface="Courier New" panose="02070309020205020404" pitchFamily="49" charset="0"/>
              <a:cs typeface="Times New Roman" panose="02020603050405020304" pitchFamily="18" charset="0"/>
            </a:endParaRPr>
          </a:p>
          <a:p>
            <a:pPr marL="1143000" marR="361950" lvl="2" indent="-228600">
              <a:lnSpc>
                <a:spcPct val="99000"/>
              </a:lnSpc>
              <a:buSzPts val="1200"/>
              <a:buFont typeface="Microsoft Sans Serif" panose="020B0604020202020204" pitchFamily="34" charset="0"/>
              <a:buChar char="▪"/>
              <a:tabLst>
                <a:tab pos="14370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Baselining</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des</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Netzwerks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Beurteilung</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aktuellen</a:t>
            </a:r>
            <a:r>
              <a:rPr lang="de-DE" sz="1200" spc="19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Sicherheitszustands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Computern,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Servern,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Netzwerkgeräten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31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des</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gesamten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Netzwerks</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im</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Allgemeinen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lnSpc>
                <a:spcPts val="1445"/>
              </a:lnSpc>
              <a:spcBef>
                <a:spcPts val="20"/>
              </a:spcBef>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Netzwerk-Mapping</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marR="267970" lvl="3" indent="-228600">
              <a:lnSpc>
                <a:spcPts val="1460"/>
              </a:lnSpc>
              <a:spcBef>
                <a:spcPts val="15"/>
              </a:spcBef>
              <a:spcAft>
                <a:spcPts val="0"/>
              </a:spcAft>
              <a:buSzPts val="1200"/>
              <a:buFont typeface="Symbol" panose="05050102010706020507" pitchFamily="18" charset="2"/>
              <a:buChar char=""/>
              <a:tabLst>
                <a:tab pos="18948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Erkennung</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und</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Dokumentation</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der</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im</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Netzwerk</a:t>
            </a:r>
            <a:r>
              <a:rPr lang="de-DE" sz="1200" spc="-4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vorhandenen</a:t>
            </a:r>
            <a:r>
              <a:rPr lang="de-DE" sz="1200" spc="24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physikalischen</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und</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logischen</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Konnektivität</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marR="267970" lvl="3" indent="-228600">
              <a:spcBef>
                <a:spcPts val="35"/>
              </a:spcBef>
              <a:spcAft>
                <a:spcPts val="0"/>
              </a:spcAft>
              <a:buSzPts val="1200"/>
              <a:buFont typeface="Symbol" panose="05050102010706020507" pitchFamily="18" charset="2"/>
              <a:buChar char=""/>
              <a:tabLst>
                <a:tab pos="18948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Kommerzielle</a:t>
            </a:r>
            <a:r>
              <a:rPr lang="de-DE" sz="1200" spc="-4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und</a:t>
            </a:r>
            <a:r>
              <a:rPr lang="de-DE" sz="1200" spc="-4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kostenlose</a:t>
            </a:r>
            <a:r>
              <a:rPr lang="de-DE" sz="1200" spc="-4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Netzwerk-Mapping-Software</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ist</a:t>
            </a:r>
            <a:r>
              <a:rPr lang="de-DE" sz="1200" spc="270"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verfügbar</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143000" lvl="2" indent="-228600">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Schwachstellen-Scanning</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marR="579755" lvl="3" indent="-228600">
              <a:spcBef>
                <a:spcPts val="5"/>
              </a:spcBef>
              <a:spcAft>
                <a:spcPts val="0"/>
              </a:spcAft>
              <a:buSzPts val="1200"/>
              <a:buFont typeface="Symbol" panose="05050102010706020507" pitchFamily="18" charset="2"/>
              <a:buChar char=""/>
              <a:tabLst>
                <a:tab pos="1894840" algn="l"/>
              </a:tabLst>
            </a:pPr>
            <a:r>
              <a:rPr lang="de-DE" sz="1200" noProof="1">
                <a:latin typeface="Calibri" panose="020F0502020204030204" pitchFamily="34" charset="0"/>
                <a:ea typeface="Symbol" panose="05050102010706020507" pitchFamily="18" charset="2"/>
                <a:cs typeface="Times New Roman" panose="02020603050405020304" pitchFamily="18" charset="0"/>
              </a:rPr>
              <a:t>Eine</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Technik,</a:t>
            </a:r>
            <a:r>
              <a:rPr lang="de-DE" sz="1200" spc="-4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die</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Bedrohungen</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im</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Netzwerk</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identifiziert,</a:t>
            </a:r>
            <a:r>
              <a:rPr lang="de-DE" sz="1200" spc="205" noProof="1">
                <a:latin typeface="Times New Roman" panose="02020603050405020304" pitchFamily="18"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ohne</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sie</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auszunutzen</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20"/>
              </a:lnSpc>
              <a:spcBef>
                <a:spcPts val="5"/>
              </a:spcBef>
              <a:spcAft>
                <a:spcPts val="0"/>
              </a:spcAft>
              <a:buSzPts val="1200"/>
              <a:buFont typeface="Symbol" panose="05050102010706020507" pitchFamily="18" charset="2"/>
              <a:buChar char=""/>
              <a:tabLst>
                <a:tab pos="1894840" algn="l"/>
              </a:tabLst>
            </a:pPr>
            <a:r>
              <a:rPr lang="de-DE" sz="1200" noProof="1">
                <a:latin typeface="Calibri" panose="020F0502020204030204" pitchFamily="34" charset="0"/>
                <a:ea typeface="Symbol" panose="05050102010706020507" pitchFamily="18" charset="2"/>
                <a:cs typeface="Times New Roman" panose="02020603050405020304" pitchFamily="18" charset="0"/>
              </a:rPr>
              <a:t>Banner</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Grabbing</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2057400" marR="214630" lvl="4" indent="-228600">
              <a:lnSpc>
                <a:spcPct val="95000"/>
              </a:lnSpc>
              <a:spcBef>
                <a:spcPts val="35"/>
              </a:spcBef>
              <a:spcAft>
                <a:spcPts val="0"/>
              </a:spcAft>
              <a:buSzPts val="1200"/>
              <a:buFont typeface="Courier New" panose="02070309020205020404" pitchFamily="49" charset="0"/>
              <a:buChar char="o"/>
              <a:tabLst>
                <a:tab pos="2352040" algn="l"/>
              </a:tabLst>
            </a:pPr>
            <a:r>
              <a:rPr lang="de-DE" sz="1200" noProof="1">
                <a:latin typeface="Calibri" panose="020F0502020204030204" pitchFamily="34" charset="0"/>
                <a:ea typeface="Courier New" panose="02070309020205020404" pitchFamily="49" charset="0"/>
                <a:cs typeface="Times New Roman" panose="02020603050405020304" pitchFamily="18" charset="0"/>
              </a:rPr>
              <a:t>Eine</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Technik,</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die</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verwendet</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wird,</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um</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Informationen</a:t>
            </a:r>
            <a:r>
              <a:rPr lang="de-DE" sz="1200" spc="21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über</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Server</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zu</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gewinnen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und</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die</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Systeme</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oder</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Dienste</a:t>
            </a:r>
            <a:r>
              <a:rPr lang="de-DE" sz="1200" spc="18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zu</a:t>
            </a:r>
            <a:r>
              <a:rPr lang="de-DE" sz="1200" spc="-4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inventarisieren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1600200" marR="384810" lvl="3" indent="-228600">
              <a:lnSpc>
                <a:spcPct val="103000"/>
              </a:lnSpc>
              <a:spcBef>
                <a:spcPts val="5"/>
              </a:spcBef>
              <a:spcAft>
                <a:spcPts val="0"/>
              </a:spcAft>
              <a:buSzPts val="1200"/>
              <a:buFont typeface="Symbol" panose="05050102010706020507" pitchFamily="18" charset="2"/>
              <a:buChar char=""/>
              <a:tabLst>
                <a:tab pos="1894840" algn="l"/>
              </a:tabLst>
            </a:pPr>
            <a:r>
              <a:rPr lang="de-DE" sz="1200" noProof="1">
                <a:latin typeface="Calibri" panose="020F0502020204030204" pitchFamily="34" charset="0"/>
                <a:ea typeface="Symbol" panose="05050102010706020507" pitchFamily="18" charset="2"/>
                <a:cs typeface="Times New Roman" panose="02020603050405020304" pitchFamily="18" charset="0"/>
              </a:rPr>
              <a:t>Nessus</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und</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Qualysguard</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sind</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kommerzielle</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Schwachstellen-</a:t>
            </a:r>
            <a:r>
              <a:rPr lang="de-DE" sz="1200" spc="25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Scanner</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143000" lvl="2" indent="-228600">
              <a:lnSpc>
                <a:spcPts val="1385"/>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Netzwerk-Sniffing</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marR="361950" lvl="3" indent="-228600">
              <a:spcBef>
                <a:spcPts val="5"/>
              </a:spcBef>
              <a:spcAft>
                <a:spcPts val="0"/>
              </a:spcAft>
              <a:buSzPts val="1200"/>
              <a:buFont typeface="Symbol" panose="05050102010706020507" pitchFamily="18" charset="2"/>
              <a:buChar char=""/>
              <a:tabLst>
                <a:tab pos="1894840" algn="l"/>
              </a:tabLst>
            </a:pPr>
            <a:r>
              <a:rPr lang="de-DE" sz="1200" noProof="1">
                <a:latin typeface="Calibri" panose="020F0502020204030204" pitchFamily="34" charset="0"/>
                <a:ea typeface="Symbol" panose="05050102010706020507" pitchFamily="18" charset="2"/>
                <a:cs typeface="Times New Roman" panose="02020603050405020304" pitchFamily="18" charset="0"/>
              </a:rPr>
              <a:t>Der</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Prozess</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des</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Auffindens</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und</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der</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Untersuchung</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anderer</a:t>
            </a:r>
            <a:r>
              <a:rPr lang="de-DE" sz="1200" spc="17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Computer</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im</a:t>
            </a:r>
            <a:r>
              <a:rPr lang="de-DE" sz="1200" spc="-4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Netzwerk</a:t>
            </a:r>
            <a:r>
              <a:rPr lang="de-DE" sz="1200" spc="-4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durch</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Analyse</a:t>
            </a:r>
            <a:r>
              <a:rPr lang="de-DE" sz="1200" spc="-4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des</a:t>
            </a:r>
            <a:r>
              <a:rPr lang="de-DE" sz="1200" spc="-4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Netzwerkverkehrs</a:t>
            </a:r>
            <a:r>
              <a:rPr lang="de-DE" sz="1200" spc="275" noProof="1">
                <a:latin typeface="Times New Roman" panose="02020603050405020304" pitchFamily="18"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oder</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Aufzeichnung</a:t>
            </a:r>
            <a:r>
              <a:rPr lang="de-DE" sz="1200" spc="-4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der</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10" noProof="1">
                <a:latin typeface="Calibri" panose="020F0502020204030204" pitchFamily="34" charset="0"/>
                <a:ea typeface="Symbol" panose="05050102010706020507" pitchFamily="18" charset="2"/>
                <a:cs typeface="Times New Roman" panose="02020603050405020304" pitchFamily="18" charset="0"/>
              </a:rPr>
              <a:t>gesendeten</a:t>
            </a:r>
            <a:r>
              <a:rPr lang="de-DE" sz="1200" spc="-4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Pakete</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marR="471805" lvl="3" indent="-228600">
              <a:spcBef>
                <a:spcPts val="5"/>
              </a:spcBef>
              <a:spcAft>
                <a:spcPts val="0"/>
              </a:spcAft>
              <a:buSzPts val="1200"/>
              <a:buFont typeface="Symbol" panose="05050102010706020507" pitchFamily="18" charset="2"/>
              <a:buChar char=""/>
              <a:tabLst>
                <a:tab pos="18948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Netzwerk-Sniffer,</a:t>
            </a:r>
            <a:r>
              <a:rPr lang="de-DE" sz="1200" spc="-6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Packet-Sniffing</a:t>
            </a:r>
            <a:r>
              <a:rPr lang="de-DE" sz="1200" spc="-6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und</a:t>
            </a:r>
            <a:r>
              <a:rPr lang="de-DE" sz="1200" spc="-5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Protokoll-Analysator</a:t>
            </a:r>
            <a:r>
              <a:rPr lang="de-DE" sz="1200" spc="370"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können</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alle</a:t>
            </a:r>
            <a:r>
              <a:rPr lang="de-DE" sz="1200" spc="-4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Paketerfassung</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durchführen</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20"/>
              </a:lnSpc>
              <a:spcBef>
                <a:spcPts val="5"/>
              </a:spcBef>
              <a:spcAft>
                <a:spcPts val="0"/>
              </a:spcAft>
              <a:buSzPts val="1200"/>
              <a:buFont typeface="Symbol" panose="05050102010706020507" pitchFamily="18" charset="2"/>
              <a:buChar char=""/>
              <a:tabLst>
                <a:tab pos="18948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Protokoll-Analysator</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2057400" marR="214630" lvl="4" indent="-228600">
              <a:lnSpc>
                <a:spcPct val="95000"/>
              </a:lnSpc>
              <a:spcBef>
                <a:spcPts val="40"/>
              </a:spcBef>
              <a:spcAft>
                <a:spcPts val="0"/>
              </a:spcAft>
              <a:buSzPts val="1200"/>
              <a:buFont typeface="Courier New" panose="02070309020205020404" pitchFamily="49" charset="0"/>
              <a:buChar char="o"/>
              <a:tabLst>
                <a:tab pos="2352040"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Software-Tool,</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das</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die</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Erfassung,</a:t>
            </a:r>
            <a:r>
              <a:rPr lang="de-DE" sz="1200" spc="15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Wiederzusammensetzung</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und</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Analyse</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von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Paketen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aus</a:t>
            </a:r>
            <a:r>
              <a:rPr lang="de-DE" sz="1200" spc="13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dem</a:t>
            </a:r>
            <a:r>
              <a:rPr lang="de-DE" sz="1200" spc="-5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Netzwerk</a:t>
            </a:r>
            <a:r>
              <a:rPr lang="de-DE" sz="1200" spc="-4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ermöglicht</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45"/>
              </a:lnSpc>
              <a:spcBef>
                <a:spcPts val="35"/>
              </a:spcBef>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Passwort-Analyse</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lvl="3" indent="-228600">
              <a:lnSpc>
                <a:spcPts val="1510"/>
              </a:lnSpc>
              <a:buSzPts val="1200"/>
              <a:buFont typeface="Symbol" panose="05050102010706020507" pitchFamily="18" charset="2"/>
              <a:buChar char=""/>
              <a:tabLst>
                <a:tab pos="18948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Ein</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Tool,</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mit</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dem</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Sie</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die</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Stärke</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Ihrer</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Kennwörter</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testen</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können, </a:t>
            </a:r>
            <a:r>
              <a:rPr lang="de-DE" sz="1200" noProof="1">
                <a:latin typeface="Calibri" panose="020F0502020204030204" pitchFamily="34" charset="0"/>
                <a:ea typeface="Calibri" panose="020F0502020204030204" pitchFamily="34" charset="0"/>
                <a:cs typeface="Times New Roman" panose="02020603050405020304" pitchFamily="18" charset="0"/>
              </a:rPr>
              <a:t>um</a:t>
            </a:r>
            <a:r>
              <a:rPr lang="de-DE" sz="1200" spc="-3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Ihre</a:t>
            </a:r>
            <a:r>
              <a:rPr lang="de-DE" sz="1200" spc="-2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Kennwortrichtlinien</a:t>
            </a:r>
            <a:r>
              <a:rPr lang="de-DE" sz="1200" spc="-3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sicherzustellen</a:t>
            </a:r>
            <a:r>
              <a:rPr lang="de-DE" sz="1200" spc="165" noProof="1">
                <a:latin typeface="Times New Roman" panose="02020603050405020304" pitchFamily="18"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werden</a:t>
            </a:r>
            <a:r>
              <a:rPr lang="de-DE" sz="1200" spc="-5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verfolgt</a:t>
            </a:r>
            <a:endParaRPr lang="de-DE" sz="1200" noProof="1">
              <a:latin typeface="Calibri" panose="020F0502020204030204" pitchFamily="34" charset="0"/>
              <a:ea typeface="Calibri" panose="020F0502020204030204" pitchFamily="34" charset="0"/>
              <a:cs typeface="Times New Roman" panose="02020603050405020304" pitchFamily="18" charset="0"/>
            </a:endParaRPr>
          </a:p>
          <a:p>
            <a:r>
              <a:rPr lang="en-US" sz="1200" dirty="0">
                <a:latin typeface="Calibri" panose="020F0502020204030204" pitchFamily="34" charset="0"/>
                <a:ea typeface="Calibri" panose="020F0502020204030204" pitchFamily="34" charset="0"/>
                <a:cs typeface="Calibri" panose="020F0502020204030204" pitchFamily="34" charset="0"/>
              </a:rPr>
              <a:t> </a:t>
            </a:r>
            <a:endParaRPr lang="de-DE"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228084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831544"/>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indent="-457200">
              <a:buFont typeface="+mj-lt"/>
              <a:buAutoNum type="arabicPeriod" startAt="22"/>
            </a:pPr>
            <a:r>
              <a:rPr lang="de-DE" sz="2000" b="1" dirty="0">
                <a:solidFill>
                  <a:prstClr val="black"/>
                </a:solidFill>
              </a:rPr>
              <a:t>Schwachstellen-Management</a:t>
            </a:r>
            <a:endParaRPr lang="de-DE" sz="2000" b="1" dirty="0"/>
          </a:p>
          <a:p>
            <a:pPr marL="457200" indent="-457200">
              <a:buFont typeface="+mj-lt"/>
              <a:buAutoNum type="arabicPeriod" startAt="22"/>
            </a:pPr>
            <a:endParaRPr lang="de-DE" sz="2000" b="1" dirty="0"/>
          </a:p>
          <a:p>
            <a:pPr marL="457200" indent="-457200">
              <a:buFont typeface="+mj-lt"/>
              <a:buAutoNum type="arabicPeriod" startAt="22"/>
            </a:pPr>
            <a:endParaRPr lang="de-DE" sz="2000" b="1" dirty="0"/>
          </a:p>
          <a:p>
            <a:pPr marL="457200" indent="-457200">
              <a:buFont typeface="+mj-lt"/>
              <a:buAutoNum type="arabicPeriod" startAt="22"/>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8FCF817F-8A74-4D24-9943-269DDBB82898}"/>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C40DE44F-45A3-46BA-A0E9-5F372E4041DC}"/>
              </a:ext>
            </a:extLst>
          </p:cNvPr>
          <p:cNvSpPr/>
          <p:nvPr/>
        </p:nvSpPr>
        <p:spPr>
          <a:xfrm>
            <a:off x="-911630" y="2365999"/>
            <a:ext cx="11135129" cy="3775136"/>
          </a:xfrm>
          <a:prstGeom prst="rect">
            <a:avLst/>
          </a:prstGeom>
        </p:spPr>
        <p:txBody>
          <a:bodyPr wrap="square">
            <a:spAutoFit/>
          </a:bodyPr>
          <a:lstStyle/>
          <a:p>
            <a:pPr marL="1600200" lvl="3" indent="-228600">
              <a:spcBef>
                <a:spcPts val="275"/>
              </a:spcBef>
              <a:spcAft>
                <a:spcPts val="0"/>
              </a:spcAft>
              <a:buSzPts val="1200"/>
              <a:buFont typeface="Symbol" panose="05050102010706020507" pitchFamily="18" charset="2"/>
              <a:buChar char=""/>
              <a:tabLst>
                <a:tab pos="1894840"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Passwort-Knacker</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2057400" lvl="4" indent="-228600">
              <a:lnSpc>
                <a:spcPts val="1465"/>
              </a:lnSpc>
              <a:spcBef>
                <a:spcPts val="45"/>
              </a:spcBef>
              <a:spcAft>
                <a:spcPts val="0"/>
              </a:spcAft>
              <a:buSzPts val="1200"/>
              <a:buFont typeface="Courier New" panose="02070309020205020404" pitchFamily="49" charset="0"/>
              <a:buChar char="o"/>
              <a:tabLst>
                <a:tab pos="302069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Verwendet</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die</a:t>
            </a:r>
            <a:r>
              <a:rPr lang="de-DE" sz="1200" spc="-4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vergleichende</a:t>
            </a:r>
            <a:r>
              <a:rPr lang="de-DE" sz="1200" spc="-4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Analyse</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2351405" marR="41910" indent="-228600">
              <a:lnSpc>
                <a:spcPct val="99000"/>
              </a:lnSpc>
              <a:spcAft>
                <a:spcPts val="0"/>
              </a:spcAft>
            </a:pPr>
            <a:r>
              <a:rPr lang="de-DE" sz="1200" noProof="1">
                <a:latin typeface="Calibri" panose="020F0502020204030204" pitchFamily="34" charset="0"/>
                <a:ea typeface="Calibri" panose="020F0502020204030204" pitchFamily="34" charset="0"/>
                <a:cs typeface="Times New Roman" panose="02020603050405020304" pitchFamily="18" charset="0"/>
              </a:rPr>
              <a:t>um</a:t>
            </a:r>
            <a:r>
              <a:rPr lang="de-DE" sz="1200" spc="-2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Passwörter</a:t>
            </a:r>
            <a:r>
              <a:rPr lang="de-DE" sz="1200" spc="-30" noProof="1">
                <a:latin typeface="Calibri" panose="020F0502020204030204" pitchFamily="34" charset="0"/>
                <a:ea typeface="Calibri" panose="020F0502020204030204" pitchFamily="34" charset="0"/>
                <a:cs typeface="Times New Roman" panose="02020603050405020304" pitchFamily="18" charset="0"/>
              </a:rPr>
              <a:t> </a:t>
            </a:r>
            <a:r>
              <a:rPr lang="de-DE" sz="1200" noProof="1">
                <a:latin typeface="Calibri" panose="020F0502020204030204" pitchFamily="34" charset="0"/>
                <a:ea typeface="Calibri" panose="020F0502020204030204" pitchFamily="34" charset="0"/>
                <a:cs typeface="Times New Roman" panose="02020603050405020304" pitchFamily="18" charset="0"/>
              </a:rPr>
              <a:t>zu</a:t>
            </a:r>
            <a:r>
              <a:rPr lang="de-DE" sz="1200" spc="-3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knacken</a:t>
            </a:r>
            <a:r>
              <a:rPr lang="de-DE" sz="1200" spc="-25" noProof="1">
                <a:latin typeface="Calibri" panose="020F0502020204030204" pitchFamily="34" charset="0"/>
                <a:ea typeface="Calibri" panose="020F0502020204030204" pitchFamily="34" charset="0"/>
                <a:cs typeface="Times New Roman" panose="02020603050405020304" pitchFamily="18" charset="0"/>
              </a:rPr>
              <a:t> </a:t>
            </a:r>
            <a:r>
              <a:rPr lang="de-DE" sz="1200" noProof="1">
                <a:latin typeface="Calibri" panose="020F0502020204030204" pitchFamily="34" charset="0"/>
                <a:ea typeface="Calibri" panose="020F0502020204030204" pitchFamily="34" charset="0"/>
                <a:cs typeface="Times New Roman" panose="02020603050405020304" pitchFamily="18" charset="0"/>
              </a:rPr>
              <a:t>und</a:t>
            </a:r>
            <a:r>
              <a:rPr lang="de-DE" sz="1200" spc="-3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rät</a:t>
            </a:r>
            <a:r>
              <a:rPr lang="de-DE" sz="1200" spc="-2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systematisch</a:t>
            </a:r>
            <a:r>
              <a:rPr lang="de-DE" sz="1200" spc="-30" noProof="1">
                <a:latin typeface="Calibri" panose="020F0502020204030204" pitchFamily="34" charset="0"/>
                <a:ea typeface="Calibri" panose="020F0502020204030204" pitchFamily="34" charset="0"/>
                <a:cs typeface="Times New Roman" panose="02020603050405020304" pitchFamily="18" charset="0"/>
              </a:rPr>
              <a:t> </a:t>
            </a:r>
            <a:r>
              <a:rPr lang="de-DE" sz="1200" noProof="1">
                <a:latin typeface="Calibri" panose="020F0502020204030204" pitchFamily="34" charset="0"/>
                <a:ea typeface="Calibri" panose="020F0502020204030204" pitchFamily="34" charset="0"/>
                <a:cs typeface="Times New Roman" panose="02020603050405020304" pitchFamily="18" charset="0"/>
              </a:rPr>
              <a:t>weiter,</a:t>
            </a:r>
            <a:r>
              <a:rPr lang="de-DE" sz="1200" spc="185" noProof="1">
                <a:latin typeface="Times New Roman" panose="02020603050405020304" pitchFamily="18" charset="0"/>
                <a:ea typeface="Calibri" panose="020F0502020204030204" pitchFamily="34" charset="0"/>
                <a:cs typeface="Times New Roman" panose="02020603050405020304" pitchFamily="18" charset="0"/>
              </a:rPr>
              <a:t> </a:t>
            </a:r>
            <a:r>
              <a:rPr lang="de-DE" sz="1200" noProof="1">
                <a:latin typeface="Calibri" panose="020F0502020204030204" pitchFamily="34" charset="0"/>
                <a:ea typeface="Calibri" panose="020F0502020204030204" pitchFamily="34" charset="0"/>
                <a:cs typeface="Times New Roman" panose="02020603050405020304" pitchFamily="18" charset="0"/>
              </a:rPr>
              <a:t>bis</a:t>
            </a:r>
            <a:r>
              <a:rPr lang="de-DE" sz="1200" spc="-15" noProof="1">
                <a:latin typeface="Calibri" panose="020F0502020204030204" pitchFamily="34" charset="0"/>
                <a:ea typeface="Calibri" panose="020F0502020204030204" pitchFamily="34" charset="0"/>
                <a:cs typeface="Times New Roman" panose="02020603050405020304" pitchFamily="18" charset="0"/>
              </a:rPr>
              <a:t> </a:t>
            </a:r>
            <a:r>
              <a:rPr lang="de-DE" sz="1200" noProof="1">
                <a:latin typeface="Calibri" panose="020F0502020204030204" pitchFamily="34" charset="0"/>
                <a:ea typeface="Calibri" panose="020F0502020204030204" pitchFamily="34" charset="0"/>
                <a:cs typeface="Times New Roman" panose="02020603050405020304" pitchFamily="18" charset="0"/>
              </a:rPr>
              <a:t>das</a:t>
            </a:r>
            <a:r>
              <a:rPr lang="de-DE" sz="1200" spc="-2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Passwort </a:t>
            </a:r>
            <a:r>
              <a:rPr lang="de-DE" sz="1200" noProof="1">
                <a:latin typeface="Calibri" panose="020F0502020204030204" pitchFamily="34" charset="0"/>
                <a:ea typeface="Calibri" panose="020F0502020204030204" pitchFamily="34" charset="0"/>
                <a:cs typeface="Times New Roman" panose="02020603050405020304" pitchFamily="18" charset="0"/>
              </a:rPr>
              <a:t>wird</a:t>
            </a:r>
            <a:r>
              <a:rPr lang="de-DE" sz="1200" spc="-4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ermittelt</a:t>
            </a:r>
            <a:endParaRPr lang="de-DE" sz="1200" noProof="1">
              <a:latin typeface="Calibri" panose="020F0502020204030204" pitchFamily="34" charset="0"/>
              <a:ea typeface="Calibri" panose="020F0502020204030204" pitchFamily="34" charset="0"/>
              <a:cs typeface="Times New Roman" panose="02020603050405020304" pitchFamily="18" charset="0"/>
            </a:endParaRPr>
          </a:p>
          <a:p>
            <a:pPr marL="2122805" indent="-228600">
              <a:lnSpc>
                <a:spcPts val="1475"/>
              </a:lnSpc>
              <a:spcBef>
                <a:spcPts val="45"/>
              </a:spcBef>
              <a:spcAft>
                <a:spcPts val="0"/>
              </a:spcAft>
              <a:tabLst>
                <a:tab pos="2351405" algn="l"/>
              </a:tabLst>
            </a:pPr>
            <a:r>
              <a:rPr lang="de-DE" sz="1200" noProof="1">
                <a:latin typeface="Courier New" panose="02070309020205020404" pitchFamily="49" charset="0"/>
                <a:ea typeface="Calibri" panose="020F0502020204030204" pitchFamily="34" charset="0"/>
                <a:cs typeface="Times New Roman" panose="02020603050405020304" pitchFamily="18" charset="0"/>
              </a:rPr>
              <a:t>o</a:t>
            </a:r>
            <a:r>
              <a:rPr lang="de-DE" sz="1200" noProof="1">
                <a:latin typeface="Times New Roman" panose="02020603050405020304" pitchFamily="18" charset="0"/>
                <a:ea typeface="Calibri" panose="020F0502020204030204" pitchFamily="34" charset="0"/>
                <a:cs typeface="Times New Roman" panose="02020603050405020304" pitchFamily="18" charset="0"/>
              </a:rPr>
              <a:t>	</a:t>
            </a:r>
            <a:r>
              <a:rPr lang="de-DE" sz="1200" noProof="1">
                <a:latin typeface="Calibri" panose="020F0502020204030204" pitchFamily="34" charset="0"/>
                <a:ea typeface="Calibri" panose="020F0502020204030204" pitchFamily="34" charset="0"/>
                <a:cs typeface="Times New Roman" panose="02020603050405020304" pitchFamily="18" charset="0"/>
              </a:rPr>
              <a:t>Kain &amp;</a:t>
            </a:r>
            <a:r>
              <a:rPr lang="de-DE" sz="1200" spc="-5" noProof="1">
                <a:latin typeface="Calibri" panose="020F0502020204030204" pitchFamily="34" charset="0"/>
                <a:ea typeface="Calibri" panose="020F0502020204030204" pitchFamily="34" charset="0"/>
                <a:cs typeface="Times New Roman" panose="02020603050405020304" pitchFamily="18" charset="0"/>
              </a:rPr>
              <a:t> Abel</a:t>
            </a:r>
            <a:r>
              <a:rPr lang="de-DE" sz="1200" spc="-1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und</a:t>
            </a:r>
            <a:r>
              <a:rPr lang="de-DE" sz="1200" spc="5" noProof="1">
                <a:latin typeface="Calibri" panose="020F0502020204030204" pitchFamily="34" charset="0"/>
                <a:ea typeface="Calibri" panose="020F0502020204030204" pitchFamily="34" charset="0"/>
                <a:cs typeface="Times New Roman" panose="02020603050405020304" pitchFamily="18" charset="0"/>
              </a:rPr>
              <a:t> </a:t>
            </a:r>
            <a:r>
              <a:rPr lang="de-DE" sz="1200" spc="-15" noProof="1">
                <a:latin typeface="Calibri" panose="020F0502020204030204" pitchFamily="34" charset="0"/>
                <a:ea typeface="Calibri" panose="020F0502020204030204" pitchFamily="34" charset="0"/>
                <a:cs typeface="Times New Roman" panose="02020603050405020304" pitchFamily="18" charset="0"/>
              </a:rPr>
              <a:t>John</a:t>
            </a:r>
            <a:r>
              <a:rPr lang="de-DE" sz="1200" spc="-30" noProof="1">
                <a:latin typeface="Calibri" panose="020F0502020204030204" pitchFamily="34" charset="0"/>
                <a:ea typeface="Calibri" panose="020F0502020204030204" pitchFamily="34" charset="0"/>
                <a:cs typeface="Times New Roman" panose="02020603050405020304" pitchFamily="18" charset="0"/>
              </a:rPr>
              <a:t> </a:t>
            </a:r>
            <a:r>
              <a:rPr lang="de-DE" sz="1200" noProof="1">
                <a:latin typeface="Calibri" panose="020F0502020204030204" pitchFamily="34" charset="0"/>
                <a:ea typeface="Calibri" panose="020F0502020204030204" pitchFamily="34" charset="0"/>
                <a:cs typeface="Times New Roman" panose="02020603050405020304" pitchFamily="18" charset="0"/>
              </a:rPr>
              <a:t>the</a:t>
            </a:r>
            <a:r>
              <a:rPr lang="de-DE" sz="1200" spc="-10" noProof="1">
                <a:latin typeface="Calibri" panose="020F0502020204030204" pitchFamily="34" charset="0"/>
                <a:ea typeface="Calibri" panose="020F0502020204030204" pitchFamily="34" charset="0"/>
                <a:cs typeface="Times New Roman" panose="02020603050405020304" pitchFamily="18" charset="0"/>
              </a:rPr>
              <a:t> </a:t>
            </a:r>
            <a:r>
              <a:rPr lang="de-DE" sz="1200" noProof="1">
                <a:latin typeface="Calibri" panose="020F0502020204030204" pitchFamily="34" charset="0"/>
                <a:ea typeface="Calibri" panose="020F0502020204030204" pitchFamily="34" charset="0"/>
                <a:cs typeface="Times New Roman" panose="02020603050405020304" pitchFamily="18" charset="0"/>
              </a:rPr>
              <a:t>Ripper</a:t>
            </a:r>
          </a:p>
          <a:p>
            <a:pPr marL="1600200" lvl="3" indent="-228600">
              <a:lnSpc>
                <a:spcPts val="1490"/>
              </a:lnSpc>
              <a:spcBef>
                <a:spcPts val="45"/>
              </a:spcBef>
              <a:spcAft>
                <a:spcPts val="0"/>
              </a:spcAft>
              <a:buSzPts val="1200"/>
              <a:buFont typeface="Symbol" panose="05050102010706020507" pitchFamily="18" charset="2"/>
              <a:buChar char=""/>
              <a:tabLst>
                <a:tab pos="1894840" algn="l"/>
              </a:tabLst>
            </a:pPr>
            <a:r>
              <a:rPr lang="de-DE" sz="1200" b="1" spc="-10" noProof="1">
                <a:latin typeface="Calibri" panose="020F0502020204030204" pitchFamily="34" charset="0"/>
                <a:ea typeface="Symbol" panose="05050102010706020507" pitchFamily="18" charset="2"/>
                <a:cs typeface="Times New Roman" panose="02020603050405020304" pitchFamily="18" charset="0"/>
              </a:rPr>
              <a:t>Passwort</a:t>
            </a:r>
            <a:r>
              <a:rPr lang="de-DE" sz="1200" b="1" spc="-55" noProof="1">
                <a:latin typeface="Calibri" panose="020F0502020204030204" pitchFamily="34" charset="0"/>
                <a:ea typeface="Symbol" panose="05050102010706020507" pitchFamily="18" charset="2"/>
                <a:cs typeface="Times New Roman" panose="02020603050405020304" pitchFamily="18" charset="0"/>
              </a:rPr>
              <a:t> </a:t>
            </a:r>
            <a:r>
              <a:rPr lang="de-DE" sz="1200" b="1" spc="-10" noProof="1">
                <a:latin typeface="Calibri" panose="020F0502020204030204" pitchFamily="34" charset="0"/>
                <a:ea typeface="Symbol" panose="05050102010706020507" pitchFamily="18" charset="2"/>
                <a:cs typeface="Times New Roman" panose="02020603050405020304" pitchFamily="18" charset="0"/>
              </a:rPr>
              <a:t>erraten</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2057400" marR="410845" lvl="4" indent="-228600">
              <a:lnSpc>
                <a:spcPct val="94000"/>
              </a:lnSpc>
              <a:spcBef>
                <a:spcPts val="50"/>
              </a:spcBef>
              <a:spcAft>
                <a:spcPts val="0"/>
              </a:spcAft>
              <a:buSzPts val="1200"/>
              <a:buFont typeface="Courier New" panose="02070309020205020404" pitchFamily="49" charset="0"/>
              <a:buChar char="o"/>
              <a:tabLst>
                <a:tab pos="2352040"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Tritt</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auf,</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wenn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ein</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schwaches</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Passwort</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einfach</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von</a:t>
            </a:r>
            <a:r>
              <a:rPr lang="de-DE" sz="1200" spc="23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einer</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10" noProof="1">
                <a:latin typeface="Calibri" panose="020F0502020204030204" pitchFamily="34" charset="0"/>
                <a:ea typeface="Courier New" panose="02070309020205020404" pitchFamily="49" charset="0"/>
                <a:cs typeface="Times New Roman" panose="02020603050405020304" pitchFamily="18" charset="0"/>
              </a:rPr>
              <a:t>Person</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herausgefunden</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wird</a:t>
            </a:r>
          </a:p>
          <a:p>
            <a:pPr marL="1600200" lvl="3" indent="-228600">
              <a:spcBef>
                <a:spcPts val="25"/>
              </a:spcBef>
              <a:spcAft>
                <a:spcPts val="0"/>
              </a:spcAft>
              <a:buSzPts val="1200"/>
              <a:buFont typeface="Symbol" panose="05050102010706020507" pitchFamily="18" charset="2"/>
              <a:buChar char=""/>
              <a:tabLst>
                <a:tab pos="1894840"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Wörterbuch-Angriff</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2057400" marR="756285" lvl="4" indent="-228600">
              <a:lnSpc>
                <a:spcPct val="95000"/>
              </a:lnSpc>
              <a:spcBef>
                <a:spcPts val="45"/>
              </a:spcBef>
              <a:spcAft>
                <a:spcPts val="0"/>
              </a:spcAft>
              <a:buSzPts val="1200"/>
              <a:buFont typeface="Courier New" panose="02070309020205020404" pitchFamily="49" charset="0"/>
              <a:buChar char="o"/>
              <a:tabLst>
                <a:tab pos="2352040"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Methode,</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bei</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der</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ein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Programm</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versucht,</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das</a:t>
            </a:r>
            <a:r>
              <a:rPr lang="de-DE" sz="1200" spc="18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Kennwort</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anhand</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einer</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Liste</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möglicher</a:t>
            </a:r>
            <a:r>
              <a:rPr lang="de-DE" sz="1200" spc="17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Kennwörter</a:t>
            </a:r>
            <a:r>
              <a:rPr lang="de-DE" sz="1200" spc="-5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zu</a:t>
            </a:r>
            <a:r>
              <a:rPr lang="de-DE" sz="1200" spc="-4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erraten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1600200" lvl="3" indent="-228600">
              <a:spcBef>
                <a:spcPts val="5"/>
              </a:spcBef>
              <a:spcAft>
                <a:spcPts val="0"/>
              </a:spcAft>
              <a:buSzPts val="1200"/>
              <a:buFont typeface="Symbol" panose="05050102010706020507" pitchFamily="18" charset="2"/>
              <a:buChar char=""/>
              <a:tabLst>
                <a:tab pos="1894840"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Brute-Force-Angriff</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2057400" marR="700405" lvl="4" indent="-228600">
              <a:lnSpc>
                <a:spcPct val="97000"/>
              </a:lnSpc>
              <a:spcBef>
                <a:spcPts val="20"/>
              </a:spcBef>
              <a:spcAft>
                <a:spcPts val="0"/>
              </a:spcAft>
              <a:buSzPts val="1200"/>
              <a:buFont typeface="Courier New" panose="02070309020205020404" pitchFamily="49" charset="0"/>
              <a:buChar char="o"/>
              <a:tabLst>
                <a:tab pos="2352040"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Methode,</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bei</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der</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ein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Programm</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versucht,</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jede</a:t>
            </a:r>
            <a:r>
              <a:rPr lang="de-DE" sz="1200" spc="20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mögliche</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Kombination</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auszuprobieren,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bis</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es</a:t>
            </a:r>
            <a:r>
              <a:rPr lang="de-DE" sz="1200" spc="15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knackt</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das</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Passwort</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1600200" marR="306705" lvl="3" indent="-228600">
              <a:lnSpc>
                <a:spcPts val="1460"/>
              </a:lnSpc>
              <a:spcBef>
                <a:spcPts val="5"/>
              </a:spcBef>
              <a:spcAft>
                <a:spcPts val="0"/>
              </a:spcAft>
              <a:buSzPts val="1200"/>
              <a:buFont typeface="Symbol" panose="05050102010706020507" pitchFamily="18" charset="2"/>
              <a:buChar char=""/>
              <a:tabLst>
                <a:tab pos="1894840" algn="l"/>
              </a:tabLst>
            </a:pPr>
            <a:r>
              <a:rPr lang="de-DE" sz="1200" noProof="1">
                <a:latin typeface="Calibri" panose="020F0502020204030204" pitchFamily="34" charset="0"/>
                <a:ea typeface="Symbol" panose="05050102010706020507" pitchFamily="18" charset="2"/>
                <a:cs typeface="Times New Roman" panose="02020603050405020304" pitchFamily="18" charset="0"/>
              </a:rPr>
              <a:t>Mit</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zunehmender</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Komplexität</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steigt</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die</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Zeit,</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die</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zum</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Brute-</a:t>
            </a:r>
            <a:r>
              <a:rPr lang="de-DE" sz="1200" spc="21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Force</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eines</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Passworts</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benötigt</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wird,</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exponentiell</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an</a:t>
            </a:r>
          </a:p>
          <a:p>
            <a:pPr marL="1600200" lvl="3" indent="-228600">
              <a:spcBef>
                <a:spcPts val="35"/>
              </a:spcBef>
              <a:spcAft>
                <a:spcPts val="0"/>
              </a:spcAft>
              <a:buSzPts val="1200"/>
              <a:buFont typeface="Symbol" panose="05050102010706020507" pitchFamily="18" charset="2"/>
              <a:buChar char=""/>
              <a:tabLst>
                <a:tab pos="1894840"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Kryptoanalyse-Angriff</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2057400" marR="226060" lvl="4" indent="-228600">
              <a:lnSpc>
                <a:spcPts val="1420"/>
              </a:lnSpc>
              <a:spcBef>
                <a:spcPts val="5"/>
              </a:spcBef>
              <a:spcAft>
                <a:spcPts val="0"/>
              </a:spcAft>
              <a:buSzPts val="1200"/>
              <a:buFont typeface="Courier New" panose="02070309020205020404" pitchFamily="49" charset="0"/>
              <a:buChar char="o"/>
              <a:tabLst>
                <a:tab pos="2352040"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Vergleichen</a:t>
            </a:r>
            <a:r>
              <a:rPr lang="de-DE" sz="1200" spc="-4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eines</a:t>
            </a:r>
            <a:r>
              <a:rPr lang="de-DE" sz="1200" spc="-4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vorberechneten</a:t>
            </a:r>
            <a:r>
              <a:rPr lang="de-DE" sz="1200" spc="-5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verschlüsselten</a:t>
            </a:r>
            <a:r>
              <a:rPr lang="de-DE" sz="1200" spc="25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Passworts</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mit</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einem</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10" noProof="1">
                <a:latin typeface="Calibri" panose="020F0502020204030204" pitchFamily="34" charset="0"/>
                <a:ea typeface="Courier New" panose="02070309020205020404" pitchFamily="49" charset="0"/>
                <a:cs typeface="Times New Roman" panose="02020603050405020304" pitchFamily="18" charset="0"/>
              </a:rPr>
              <a:t>Wert in</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einer</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Nachschlagetabelle</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1600200" lvl="3" indent="-228600">
              <a:spcBef>
                <a:spcPts val="45"/>
              </a:spcBef>
              <a:buSzPts val="1200"/>
              <a:buFont typeface="Symbol" panose="05050102010706020507" pitchFamily="18" charset="2"/>
              <a:buChar char=""/>
              <a:tabLst>
                <a:tab pos="1894840"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Regenbogen-Tabelle (https://de.wikipedia.org/wiki/Rainbow_Table)</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2057400" marR="62230" lvl="4" indent="-228600" algn="just">
              <a:lnSpc>
                <a:spcPct val="97000"/>
              </a:lnSpc>
              <a:spcBef>
                <a:spcPts val="30"/>
              </a:spcBef>
              <a:spcAft>
                <a:spcPts val="0"/>
              </a:spcAft>
              <a:buSzPts val="1200"/>
              <a:buFont typeface="Courier New" panose="02070309020205020404" pitchFamily="49" charset="0"/>
              <a:buChar char="o"/>
              <a:tabLst>
                <a:tab pos="2352040"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Liste</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der</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vorberechneten</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Werte,</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die</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verwendet</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wird,</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um</a:t>
            </a:r>
            <a:r>
              <a:rPr lang="de-DE" sz="1200" spc="17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ein</a:t>
            </a:r>
            <a:r>
              <a:rPr lang="de-DE" sz="1200" spc="-5" noProof="1">
                <a:latin typeface="Calibri" panose="020F0502020204030204" pitchFamily="34" charset="0"/>
                <a:ea typeface="Courier New" panose="02070309020205020404" pitchFamily="49" charset="0"/>
                <a:cs typeface="Times New Roman" panose="02020603050405020304" pitchFamily="18" charset="0"/>
              </a:rPr>
              <a:t> Passwort</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schneller</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zu</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knacken,</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da</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die Werte</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nicht</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für</a:t>
            </a:r>
            <a:r>
              <a:rPr lang="de-DE" sz="1200" spc="19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jedes</a:t>
            </a:r>
            <a:r>
              <a:rPr lang="de-DE" sz="1200" spc="-4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zu</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erratende</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Passwort</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berechnet</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werden</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müssen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1600200" lvl="3" indent="-228600">
              <a:spcBef>
                <a:spcPts val="5"/>
              </a:spcBef>
              <a:spcAft>
                <a:spcPts val="0"/>
              </a:spcAft>
              <a:buSzPts val="1200"/>
              <a:buFont typeface="Symbol" panose="05050102010706020507" pitchFamily="18" charset="2"/>
              <a:buChar char=""/>
              <a:tabLst>
                <a:tab pos="1894840"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Gummischlauch-Angriff (Rubber Hose Attack)</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2057400" marR="102235" lvl="4" indent="-228600" algn="just">
              <a:lnSpc>
                <a:spcPts val="1440"/>
              </a:lnSpc>
              <a:spcAft>
                <a:spcPts val="0"/>
              </a:spcAft>
              <a:buSzPts val="1200"/>
              <a:buFont typeface="Courier New" panose="02070309020205020404" pitchFamily="49" charset="0"/>
              <a:buChar char="o"/>
              <a:tabLst>
                <a:tab pos="2352040"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Versuchen,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ein</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Passwort</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zu</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knacken,</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indem</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10" noProof="1">
                <a:latin typeface="Calibri" panose="020F0502020204030204" pitchFamily="34" charset="0"/>
                <a:ea typeface="Courier New" panose="02070309020205020404" pitchFamily="49" charset="0"/>
                <a:cs typeface="Times New Roman" panose="02020603050405020304" pitchFamily="18" charset="0"/>
              </a:rPr>
              <a:t>Sie</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eine</a:t>
            </a:r>
            <a:r>
              <a:rPr lang="de-DE" sz="1200" spc="20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Person</a:t>
            </a:r>
            <a:r>
              <a:rPr lang="de-DE" sz="1200" spc="-7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bedrohen</a:t>
            </a:r>
            <a:r>
              <a:rPr lang="de-DE" sz="1200" spc="-7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oder</a:t>
            </a:r>
            <a:r>
              <a:rPr lang="de-DE" sz="1200" spc="-6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ihr</a:t>
            </a:r>
            <a:r>
              <a:rPr lang="de-DE" sz="1200" spc="-6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körperlichen</a:t>
            </a:r>
            <a:r>
              <a:rPr lang="de-DE" sz="1200" spc="-5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Schaden</a:t>
            </a:r>
            <a:r>
              <a:rPr lang="de-DE" sz="1200" spc="-6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zufügen,</a:t>
            </a:r>
            <a:r>
              <a:rPr lang="de-DE" sz="1200" spc="16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um</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sie</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dazu</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zu</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bringen,</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Ihnen das</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Passwort</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zu</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verraten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r>
              <a:rPr lang="de-DE" sz="1200" noProof="1">
                <a:latin typeface="Calibri" panose="020F0502020204030204" pitchFamily="34" charset="0"/>
                <a:ea typeface="Calibri" panose="020F0502020204030204" pitchFamily="34" charset="0"/>
                <a:cs typeface="Calibri" panose="020F0502020204030204" pitchFamily="34" charset="0"/>
              </a:rPr>
              <a:t> </a:t>
            </a:r>
            <a:endParaRPr lang="de-DE" sz="1100" noProof="1">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171203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7121324"/>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2"/>
            </a:pPr>
            <a:r>
              <a:rPr lang="de-DE" sz="2000" b="1"/>
              <a:t>Malware</a:t>
            </a:r>
          </a:p>
          <a:p>
            <a:pPr marL="457200" indent="-457200">
              <a:buFont typeface="+mj-lt"/>
              <a:buAutoNum type="arabicPeriod" startAt="2"/>
            </a:pPr>
            <a:endParaRPr lang="de-DE" sz="2000" b="1"/>
          </a:p>
          <a:p>
            <a:pPr marL="457200" indent="-457200">
              <a:buFont typeface="+mj-lt"/>
              <a:buAutoNum type="arabicPeriod" startAt="2"/>
            </a:pPr>
            <a:endParaRPr lang="de-DE" sz="2000" b="1"/>
          </a:p>
          <a:p>
            <a:pPr marL="457200" indent="-457200">
              <a:buFont typeface="+mj-lt"/>
              <a:buAutoNum type="arabicPeriod" startAt="2"/>
            </a:pPr>
            <a:endParaRPr lang="de-DE" sz="2000" b="1"/>
          </a:p>
          <a:p>
            <a:pPr marL="457200" indent="-457200">
              <a:buFont typeface="+mj-lt"/>
              <a:buAutoNum type="arabicPeriod" startAt="2"/>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2" name="Rechteck 1">
            <a:extLst>
              <a:ext uri="{FF2B5EF4-FFF2-40B4-BE49-F238E27FC236}">
                <a16:creationId xmlns:a16="http://schemas.microsoft.com/office/drawing/2014/main" id="{41A48230-73D2-41B5-BF56-00DCEA7F8628}"/>
              </a:ext>
            </a:extLst>
          </p:cNvPr>
          <p:cNvSpPr/>
          <p:nvPr/>
        </p:nvSpPr>
        <p:spPr>
          <a:xfrm>
            <a:off x="415636" y="2314349"/>
            <a:ext cx="11049000" cy="4031873"/>
          </a:xfrm>
          <a:prstGeom prst="rect">
            <a:avLst/>
          </a:prstGeom>
        </p:spPr>
        <p:txBody>
          <a:bodyPr wrap="square">
            <a:spAutoFit/>
          </a:bodyPr>
          <a:lstStyle/>
          <a:p>
            <a:pPr lvl="0"/>
            <a:r>
              <a:rPr lang="de-DE" b="1" dirty="0"/>
              <a:t>Viren</a:t>
            </a:r>
          </a:p>
          <a:p>
            <a:r>
              <a:rPr lang="de-DE" sz="1400" dirty="0"/>
              <a:t>Bösartiger Code, der ohne das Wissen des Benutzers auf einem Computer ausgeführt wird und diesen bei Ausführung infiziert</a:t>
            </a:r>
          </a:p>
          <a:p>
            <a:r>
              <a:rPr lang="de-DE" sz="1400" dirty="0"/>
              <a:t>Viren benötigen eine Benutzeraktion, um sich zu vermehren und zu verbreiten</a:t>
            </a:r>
          </a:p>
          <a:p>
            <a:endParaRPr lang="de-DE" sz="1400" dirty="0"/>
          </a:p>
          <a:p>
            <a:r>
              <a:rPr lang="de-DE" b="1" dirty="0"/>
              <a:t>Verschlüsselt</a:t>
            </a:r>
          </a:p>
          <a:p>
            <a:pPr lvl="1"/>
            <a:endParaRPr lang="de-DE" dirty="0"/>
          </a:p>
          <a:p>
            <a:pPr lvl="1"/>
            <a:r>
              <a:rPr lang="de-DE" b="1" dirty="0"/>
              <a:t>Polymorphe</a:t>
            </a:r>
          </a:p>
          <a:p>
            <a:pPr lvl="2"/>
            <a:r>
              <a:rPr lang="de-DE" sz="1400" dirty="0"/>
              <a:t>Erweiterte Version eines verschlüsselten Virus, der sich bei jeder Ausführung selbst verändert, </a:t>
            </a:r>
          </a:p>
          <a:p>
            <a:pPr lvl="2"/>
            <a:r>
              <a:rPr lang="de-DE" sz="1400" dirty="0"/>
              <a:t>indem er das Entschlüsselungsmodul ändert, um eine Erkennung zu vermeiden</a:t>
            </a:r>
            <a:endParaRPr lang="de-DE" sz="1600" dirty="0"/>
          </a:p>
          <a:p>
            <a:pPr lvl="1"/>
            <a:r>
              <a:rPr lang="de-DE" b="1" dirty="0"/>
              <a:t>Metamorphes (</a:t>
            </a:r>
            <a:r>
              <a:rPr lang="de-DE" b="1" dirty="0" err="1"/>
              <a:t>Bsp</a:t>
            </a:r>
            <a:r>
              <a:rPr lang="de-DE" b="1" dirty="0"/>
              <a:t>: https://de.wikipedia.org/wiki/Computervirus#Polymorphe_Viren)</a:t>
            </a:r>
          </a:p>
          <a:p>
            <a:pPr lvl="3"/>
            <a:r>
              <a:rPr lang="de-DE" sz="1400" dirty="0"/>
              <a:t>Virus, der in der Lage ist, sich selbst komplett neu zu schreiben, </a:t>
            </a:r>
          </a:p>
          <a:p>
            <a:pPr lvl="3"/>
            <a:r>
              <a:rPr lang="de-DE" sz="1400" dirty="0"/>
              <a:t>bevor er versucht, eine Datei zu infizieren (fortgeschrittene Version des polymorphen Virus)</a:t>
            </a:r>
          </a:p>
          <a:p>
            <a:pPr lvl="1"/>
            <a:r>
              <a:rPr lang="de-DE" b="1" dirty="0"/>
              <a:t>Stealth</a:t>
            </a:r>
          </a:p>
          <a:p>
            <a:pPr lvl="1"/>
            <a:r>
              <a:rPr lang="de-DE" b="1" dirty="0"/>
              <a:t>Gepanzert</a:t>
            </a:r>
          </a:p>
          <a:p>
            <a:pPr lvl="2"/>
            <a:r>
              <a:rPr lang="de-DE" sz="1400" dirty="0"/>
              <a:t>Gepanzerte Viren haben eine Schutzschicht, um ein Programm oder eine Person, die sie analysiert, zu verwirren</a:t>
            </a:r>
          </a:p>
          <a:p>
            <a:pPr lvl="1"/>
            <a:r>
              <a:rPr lang="de-DE" b="1" dirty="0"/>
              <a:t>Hoax</a:t>
            </a:r>
          </a:p>
        </p:txBody>
      </p:sp>
      <p:sp>
        <p:nvSpPr>
          <p:cNvPr id="4" name="Rechteck 3">
            <a:extLst>
              <a:ext uri="{FF2B5EF4-FFF2-40B4-BE49-F238E27FC236}">
                <a16:creationId xmlns:a16="http://schemas.microsoft.com/office/drawing/2014/main" id="{64A7EF2C-5FC5-4ABD-8B86-A449B021EEC0}"/>
              </a:ext>
            </a:extLst>
          </p:cNvPr>
          <p:cNvSpPr/>
          <p:nvPr/>
        </p:nvSpPr>
        <p:spPr>
          <a:xfrm>
            <a:off x="1580572" y="6191686"/>
            <a:ext cx="7880928" cy="1169551"/>
          </a:xfrm>
          <a:prstGeom prst="rect">
            <a:avLst/>
          </a:prstGeom>
          <a:solidFill>
            <a:srgbClr val="FFC000"/>
          </a:solidFill>
        </p:spPr>
        <p:txBody>
          <a:bodyPr wrap="square">
            <a:spAutoFit/>
          </a:bodyPr>
          <a:lstStyle/>
          <a:p>
            <a:r>
              <a:rPr lang="de-DE" sz="1400" dirty="0"/>
              <a:t>Ein paar Beispiele für Hoaxes:</a:t>
            </a:r>
          </a:p>
          <a:p>
            <a:r>
              <a:rPr lang="de-DE" sz="1400" dirty="0"/>
              <a:t>Warnung vor dem Virus Sulfnbk.exe: es handelt sich in Wirklichkeit um eine Windows-Systemdatei</a:t>
            </a:r>
          </a:p>
          <a:p>
            <a:r>
              <a:rPr lang="de-DE" sz="1400" dirty="0"/>
              <a:t>Warnung vor der infizierten Datei "Life </a:t>
            </a:r>
            <a:r>
              <a:rPr lang="de-DE" sz="1400" dirty="0" err="1"/>
              <a:t>is</a:t>
            </a:r>
            <a:r>
              <a:rPr lang="de-DE" sz="1400" dirty="0"/>
              <a:t> beautiful.pps": diese Datei gibt es nicht!</a:t>
            </a:r>
          </a:p>
          <a:p>
            <a:r>
              <a:rPr lang="de-DE" sz="1400" dirty="0"/>
              <a:t>Warnung vor dem Virus im Bildschirmschoner mit den Budweiser-Fröschen: </a:t>
            </a:r>
          </a:p>
          <a:p>
            <a:r>
              <a:rPr lang="de-DE" sz="1400" dirty="0"/>
              <a:t>es gibt den Bildschirmschoner, aber in der Originalversion ist er nicht infiziert!</a:t>
            </a:r>
          </a:p>
        </p:txBody>
      </p:sp>
      <p:sp>
        <p:nvSpPr>
          <p:cNvPr id="10" name="Rechteck 9">
            <a:extLst>
              <a:ext uri="{FF2B5EF4-FFF2-40B4-BE49-F238E27FC236}">
                <a16:creationId xmlns:a16="http://schemas.microsoft.com/office/drawing/2014/main" id="{1498EF7B-AA53-4BFD-ADD5-F85612F25E5B}"/>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5" name="Rechteck 4">
            <a:extLst>
              <a:ext uri="{FF2B5EF4-FFF2-40B4-BE49-F238E27FC236}">
                <a16:creationId xmlns:a16="http://schemas.microsoft.com/office/drawing/2014/main" id="{355B9F9A-2ACF-4920-B146-CC4E5A51621B}"/>
              </a:ext>
            </a:extLst>
          </p:cNvPr>
          <p:cNvSpPr/>
          <p:nvPr/>
        </p:nvSpPr>
        <p:spPr>
          <a:xfrm>
            <a:off x="6605732" y="7375417"/>
            <a:ext cx="5346700" cy="215444"/>
          </a:xfrm>
          <a:prstGeom prst="rect">
            <a:avLst/>
          </a:prstGeom>
        </p:spPr>
        <p:txBody>
          <a:bodyPr>
            <a:spAutoFit/>
          </a:bodyPr>
          <a:lstStyle/>
          <a:p>
            <a:r>
              <a:rPr lang="de-DE" sz="800"/>
              <a:t>https://www.euroconsumatori.org/de/viruswarning_hoaxes</a:t>
            </a:r>
          </a:p>
        </p:txBody>
      </p:sp>
    </p:spTree>
    <p:extLst>
      <p:ext uri="{BB962C8B-B14F-4D97-AF65-F5344CB8AC3E}">
        <p14:creationId xmlns:p14="http://schemas.microsoft.com/office/powerpoint/2010/main" val="1559811890"/>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22"/>
            </a:pPr>
            <a:r>
              <a:rPr lang="de-DE" sz="2000" b="1" dirty="0">
                <a:solidFill>
                  <a:prstClr val="black"/>
                </a:solidFill>
              </a:rPr>
              <a:t>Schwachstellen-Management</a:t>
            </a:r>
          </a:p>
          <a:p>
            <a:pPr marL="457200" indent="-457200">
              <a:buFont typeface="+mj-lt"/>
              <a:buAutoNum type="arabicPeriod" startAt="8"/>
            </a:pPr>
            <a:endParaRPr lang="de-DE" sz="2000" b="1" dirty="0"/>
          </a:p>
          <a:p>
            <a:r>
              <a:rPr lang="de-DE" sz="2000" b="1" dirty="0"/>
              <a:t>Quiz:</a:t>
            </a:r>
          </a:p>
          <a:p>
            <a:pPr marL="457200" indent="-457200">
              <a:buFont typeface="+mj-lt"/>
              <a:buAutoNum type="arabicPeriod" startAt="8"/>
            </a:pPr>
            <a:endParaRPr lang="de-DE" sz="2000" b="1" dirty="0"/>
          </a:p>
          <a:p>
            <a:pPr marL="457200" indent="-457200">
              <a:buFont typeface="+mj-lt"/>
              <a:buAutoNum type="arabicPeriod" startAt="8"/>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E2AADE3D-55F6-4FD2-8701-23EAABD5EE65}"/>
              </a:ext>
            </a:extLst>
          </p:cNvPr>
          <p:cNvPicPr>
            <a:picLocks noChangeAspect="1"/>
          </p:cNvPicPr>
          <p:nvPr/>
        </p:nvPicPr>
        <p:blipFill>
          <a:blip r:embed="rId4"/>
          <a:stretch>
            <a:fillRect/>
          </a:stretch>
        </p:blipFill>
        <p:spPr>
          <a:xfrm>
            <a:off x="1656606" y="2440330"/>
            <a:ext cx="7380187" cy="3825409"/>
          </a:xfrm>
          <a:prstGeom prst="rect">
            <a:avLst/>
          </a:prstGeom>
        </p:spPr>
      </p:pic>
    </p:spTree>
    <p:extLst>
      <p:ext uri="{BB962C8B-B14F-4D97-AF65-F5344CB8AC3E}">
        <p14:creationId xmlns:p14="http://schemas.microsoft.com/office/powerpoint/2010/main" val="312013774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22"/>
            </a:pPr>
            <a:r>
              <a:rPr lang="de-DE" sz="2000" b="1" dirty="0">
                <a:solidFill>
                  <a:prstClr val="black"/>
                </a:solidFill>
              </a:rPr>
              <a:t>Schwachstellen-Management</a:t>
            </a:r>
          </a:p>
          <a:p>
            <a:pPr marL="457200" indent="-457200">
              <a:buFont typeface="+mj-lt"/>
              <a:buAutoNum type="arabicPeriod" startAt="8"/>
            </a:pPr>
            <a:endParaRPr lang="de-DE" sz="2000" b="1" dirty="0"/>
          </a:p>
          <a:p>
            <a:r>
              <a:rPr lang="de-DE" sz="2000" b="1" dirty="0"/>
              <a:t>Quiz:</a:t>
            </a:r>
          </a:p>
          <a:p>
            <a:pPr marL="457200" indent="-457200">
              <a:buFont typeface="+mj-lt"/>
              <a:buAutoNum type="arabicPeriod" startAt="8"/>
            </a:pPr>
            <a:endParaRPr lang="de-DE" sz="2000" b="1" dirty="0"/>
          </a:p>
          <a:p>
            <a:pPr marL="457200" indent="-457200">
              <a:buFont typeface="+mj-lt"/>
              <a:buAutoNum type="arabicPeriod" startAt="8"/>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32E42844-EBBD-4E30-89DA-C6C053805EEF}"/>
              </a:ext>
            </a:extLst>
          </p:cNvPr>
          <p:cNvPicPr>
            <a:picLocks noChangeAspect="1"/>
          </p:cNvPicPr>
          <p:nvPr/>
        </p:nvPicPr>
        <p:blipFill>
          <a:blip r:embed="rId4"/>
          <a:stretch>
            <a:fillRect/>
          </a:stretch>
        </p:blipFill>
        <p:spPr>
          <a:xfrm>
            <a:off x="1612900" y="2297400"/>
            <a:ext cx="8032865" cy="4747407"/>
          </a:xfrm>
          <a:prstGeom prst="rect">
            <a:avLst/>
          </a:prstGeom>
        </p:spPr>
      </p:pic>
    </p:spTree>
    <p:extLst>
      <p:ext uri="{BB962C8B-B14F-4D97-AF65-F5344CB8AC3E}">
        <p14:creationId xmlns:p14="http://schemas.microsoft.com/office/powerpoint/2010/main" val="193357373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22"/>
            </a:pPr>
            <a:r>
              <a:rPr lang="de-DE" sz="2000" b="1" dirty="0">
                <a:solidFill>
                  <a:prstClr val="black"/>
                </a:solidFill>
              </a:rPr>
              <a:t>Schwachstellen-Management</a:t>
            </a:r>
          </a:p>
          <a:p>
            <a:pPr marL="457200" indent="-457200">
              <a:buFont typeface="+mj-lt"/>
              <a:buAutoNum type="arabicPeriod" startAt="8"/>
            </a:pPr>
            <a:endParaRPr lang="de-DE" sz="2000" b="1" dirty="0"/>
          </a:p>
          <a:p>
            <a:r>
              <a:rPr lang="de-DE" sz="2000" b="1" dirty="0"/>
              <a:t>Quiz:</a:t>
            </a:r>
          </a:p>
          <a:p>
            <a:pPr marL="457200" indent="-457200">
              <a:buFont typeface="+mj-lt"/>
              <a:buAutoNum type="arabicPeriod" startAt="8"/>
            </a:pPr>
            <a:endParaRPr lang="de-DE" sz="2000" b="1" dirty="0"/>
          </a:p>
          <a:p>
            <a:pPr marL="457200" indent="-457200">
              <a:buFont typeface="+mj-lt"/>
              <a:buAutoNum type="arabicPeriod" startAt="8"/>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3A072D4A-2F7D-4950-97C8-DB16DC31A663}"/>
              </a:ext>
            </a:extLst>
          </p:cNvPr>
          <p:cNvPicPr>
            <a:picLocks noChangeAspect="1"/>
          </p:cNvPicPr>
          <p:nvPr/>
        </p:nvPicPr>
        <p:blipFill>
          <a:blip r:embed="rId4"/>
          <a:stretch>
            <a:fillRect/>
          </a:stretch>
        </p:blipFill>
        <p:spPr>
          <a:xfrm>
            <a:off x="1334779" y="2459823"/>
            <a:ext cx="8691986" cy="4232771"/>
          </a:xfrm>
          <a:prstGeom prst="rect">
            <a:avLst/>
          </a:prstGeom>
        </p:spPr>
      </p:pic>
    </p:spTree>
    <p:extLst>
      <p:ext uri="{BB962C8B-B14F-4D97-AF65-F5344CB8AC3E}">
        <p14:creationId xmlns:p14="http://schemas.microsoft.com/office/powerpoint/2010/main" val="61839064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839"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p>
        </p:txBody>
      </p:sp>
      <p:sp>
        <p:nvSpPr>
          <p:cNvPr id="7" name="Rechteck 6"/>
          <p:cNvSpPr/>
          <p:nvPr/>
        </p:nvSpPr>
        <p:spPr>
          <a:xfrm>
            <a:off x="666634" y="1265237"/>
            <a:ext cx="10395065" cy="400110"/>
          </a:xfrm>
          <a:prstGeom prst="rect">
            <a:avLst/>
          </a:prstGeom>
        </p:spPr>
        <p:txBody>
          <a:bodyPr wrap="square">
            <a:spAutoFit/>
          </a:bodyPr>
          <a:lstStyle/>
          <a:p>
            <a:pPr marL="457200" lvl="0" indent="-457200">
              <a:buFont typeface="+mj-lt"/>
              <a:buAutoNum type="arabicPeriod" startAt="22"/>
            </a:pPr>
            <a:r>
              <a:rPr lang="de-DE" sz="2000" b="1" dirty="0">
                <a:solidFill>
                  <a:prstClr val="black"/>
                </a:solidFill>
              </a:rPr>
              <a:t>Schwachstellen-Management</a:t>
            </a:r>
          </a:p>
        </p:txBody>
      </p:sp>
      <p:sp>
        <p:nvSpPr>
          <p:cNvPr id="3" name="Rechteck 2"/>
          <p:cNvSpPr/>
          <p:nvPr/>
        </p:nvSpPr>
        <p:spPr>
          <a:xfrm>
            <a:off x="927100" y="1883419"/>
            <a:ext cx="3733800" cy="923330"/>
          </a:xfrm>
          <a:prstGeom prst="rect">
            <a:avLst/>
          </a:prstGeom>
        </p:spPr>
        <p:txBody>
          <a:bodyPr wrap="square">
            <a:spAutoFit/>
          </a:bodyPr>
          <a:lstStyle/>
          <a:p>
            <a:endParaRPr lang="de-DE"/>
          </a:p>
          <a:p>
            <a:r>
              <a:rPr lang="de-DE" b="1"/>
              <a:t>DISKUSSION ca. 10 min:</a:t>
            </a:r>
          </a:p>
          <a:p>
            <a:r>
              <a:rPr lang="de-DE"/>
              <a:t> </a:t>
            </a:r>
            <a:endParaRPr lang="en-GB" b="1"/>
          </a:p>
        </p:txBody>
      </p:sp>
      <p:pic>
        <p:nvPicPr>
          <p:cNvPr id="1026" name="Picture 2" descr="Bildergebnis für gruppendiskussi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43772" y="2713037"/>
            <a:ext cx="6669638"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73835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7140416"/>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indent="-457200">
              <a:buFont typeface="+mj-lt"/>
              <a:buAutoNum type="arabicPeriod" startAt="17"/>
            </a:pPr>
            <a:r>
              <a:rPr lang="de-DE" sz="2000" b="1" dirty="0">
                <a:solidFill>
                  <a:schemeClr val="bg1">
                    <a:lumMod val="75000"/>
                  </a:schemeClr>
                </a:solidFill>
              </a:rPr>
              <a:t>Physische Sicherheit </a:t>
            </a:r>
          </a:p>
          <a:p>
            <a:pPr marL="457200" indent="-457200">
              <a:buFont typeface="+mj-lt"/>
              <a:buAutoNum type="arabicPeriod" startAt="17"/>
            </a:pPr>
            <a:endParaRPr lang="de-DE" sz="2000" b="1" dirty="0"/>
          </a:p>
          <a:p>
            <a:pPr marL="457200" indent="-457200">
              <a:buFont typeface="+mj-lt"/>
              <a:buAutoNum type="arabicPeriod" startAt="17"/>
            </a:pPr>
            <a:r>
              <a:rPr lang="de-DE" sz="2000" b="1" dirty="0">
                <a:solidFill>
                  <a:schemeClr val="bg1">
                    <a:lumMod val="75000"/>
                  </a:schemeClr>
                </a:solidFill>
              </a:rPr>
              <a:t>Sicherung von Einrichtungen(Gebäude) </a:t>
            </a:r>
          </a:p>
          <a:p>
            <a:pPr marL="457200" indent="-457200">
              <a:buFont typeface="+mj-lt"/>
              <a:buAutoNum type="arabicPeriod" startAt="17"/>
            </a:pPr>
            <a:endParaRPr lang="de-DE" sz="2000" b="1" dirty="0">
              <a:solidFill>
                <a:schemeClr val="bg1">
                  <a:lumMod val="75000"/>
                </a:schemeClr>
              </a:solidFill>
            </a:endParaRPr>
          </a:p>
          <a:p>
            <a:pPr marL="457200" indent="-457200">
              <a:buFont typeface="+mj-lt"/>
              <a:buAutoNum type="arabicPeriod" startAt="17"/>
            </a:pPr>
            <a:r>
              <a:rPr lang="de-DE" sz="2000" b="1" dirty="0">
                <a:solidFill>
                  <a:schemeClr val="bg1">
                    <a:lumMod val="75000"/>
                  </a:schemeClr>
                </a:solidFill>
              </a:rPr>
              <a:t>Authentifizierung </a:t>
            </a:r>
          </a:p>
          <a:p>
            <a:pPr marL="457200" indent="-457200">
              <a:buFont typeface="+mj-lt"/>
              <a:buAutoNum type="arabicPeriod" startAt="17"/>
            </a:pPr>
            <a:endParaRPr lang="de-DE" sz="2000" b="1" dirty="0">
              <a:solidFill>
                <a:schemeClr val="bg1">
                  <a:lumMod val="75000"/>
                </a:schemeClr>
              </a:solidFill>
            </a:endParaRPr>
          </a:p>
          <a:p>
            <a:pPr marL="457200" indent="-457200">
              <a:buFont typeface="+mj-lt"/>
              <a:buAutoNum type="arabicPeriod" startAt="17"/>
            </a:pPr>
            <a:r>
              <a:rPr lang="de-DE" sz="2000" b="1" dirty="0">
                <a:solidFill>
                  <a:schemeClr val="bg1">
                    <a:lumMod val="75000"/>
                  </a:schemeClr>
                </a:solidFill>
              </a:rPr>
              <a:t>Zugriffskontrolle </a:t>
            </a:r>
          </a:p>
          <a:p>
            <a:pPr marL="457200" indent="-457200">
              <a:buFont typeface="+mj-lt"/>
              <a:buAutoNum type="arabicPeriod" startAt="17"/>
            </a:pPr>
            <a:endParaRPr lang="de-DE" sz="2000" b="1" dirty="0">
              <a:solidFill>
                <a:schemeClr val="bg1">
                  <a:lumMod val="75000"/>
                </a:schemeClr>
              </a:solidFill>
            </a:endParaRPr>
          </a:p>
          <a:p>
            <a:pPr marL="457200" indent="-457200">
              <a:buFont typeface="+mj-lt"/>
              <a:buAutoNum type="arabicPeriod" startAt="17"/>
            </a:pPr>
            <a:r>
              <a:rPr lang="de-DE" sz="2000" b="1" dirty="0">
                <a:solidFill>
                  <a:schemeClr val="bg1">
                    <a:lumMod val="75000"/>
                  </a:schemeClr>
                </a:solidFill>
              </a:rPr>
              <a:t>Risikobewertungen </a:t>
            </a:r>
          </a:p>
          <a:p>
            <a:pPr marL="457200" indent="-457200">
              <a:buFont typeface="+mj-lt"/>
              <a:buAutoNum type="arabicPeriod" startAt="17"/>
            </a:pPr>
            <a:endParaRPr lang="de-DE" sz="2000" b="1" dirty="0">
              <a:solidFill>
                <a:schemeClr val="bg1">
                  <a:lumMod val="75000"/>
                </a:schemeClr>
              </a:solidFill>
            </a:endParaRPr>
          </a:p>
          <a:p>
            <a:pPr marL="457200" indent="-457200">
              <a:buFont typeface="+mj-lt"/>
              <a:buAutoNum type="arabicPeriod" startAt="17"/>
            </a:pPr>
            <a:r>
              <a:rPr lang="de-DE" sz="2000" b="1" dirty="0">
                <a:solidFill>
                  <a:schemeClr val="bg1">
                    <a:lumMod val="75000"/>
                  </a:schemeClr>
                </a:solidFill>
              </a:rPr>
              <a:t>Schwachstellen-Management </a:t>
            </a:r>
          </a:p>
          <a:p>
            <a:pPr marL="457200" indent="-457200">
              <a:buFont typeface="+mj-lt"/>
              <a:buAutoNum type="arabicPeriod" startAt="17"/>
            </a:pPr>
            <a:endParaRPr lang="de-DE" sz="2000" b="1" dirty="0">
              <a:solidFill>
                <a:schemeClr val="bg1">
                  <a:lumMod val="75000"/>
                </a:schemeClr>
              </a:solidFill>
            </a:endParaRPr>
          </a:p>
          <a:p>
            <a:pPr marL="457200" indent="-457200">
              <a:buFont typeface="+mj-lt"/>
              <a:buAutoNum type="arabicPeriod" startAt="17"/>
            </a:pPr>
            <a:r>
              <a:rPr lang="de-DE" sz="2000" b="1" dirty="0"/>
              <a:t>Überwachung und Auditierung </a:t>
            </a:r>
          </a:p>
          <a:p>
            <a:pPr marL="457200" indent="-457200">
              <a:buFont typeface="+mj-lt"/>
              <a:buAutoNum type="arabicPeriod" startAt="17"/>
            </a:pPr>
            <a:endParaRPr lang="de-DE" sz="2000" b="1" dirty="0">
              <a:solidFill>
                <a:schemeClr val="bg1">
                  <a:lumMod val="75000"/>
                </a:schemeClr>
              </a:solidFill>
            </a:endParaRPr>
          </a:p>
          <a:p>
            <a:pPr marL="457200" indent="-457200">
              <a:buFont typeface="+mj-lt"/>
              <a:buAutoNum type="arabicPeriod" startAt="17"/>
            </a:pPr>
            <a:r>
              <a:rPr lang="de-DE" sz="2000" b="1" dirty="0">
                <a:solidFill>
                  <a:schemeClr val="bg1">
                    <a:lumMod val="75000"/>
                  </a:schemeClr>
                </a:solidFill>
              </a:rPr>
              <a:t>Kryptographie </a:t>
            </a:r>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5" name="Rechteck 4">
            <a:extLst>
              <a:ext uri="{FF2B5EF4-FFF2-40B4-BE49-F238E27FC236}">
                <a16:creationId xmlns:a16="http://schemas.microsoft.com/office/drawing/2014/main" id="{3A0736C4-B130-4575-8080-EF3E7DB4FCFF}"/>
              </a:ext>
            </a:extLst>
          </p:cNvPr>
          <p:cNvSpPr/>
          <p:nvPr/>
        </p:nvSpPr>
        <p:spPr>
          <a:xfrm>
            <a:off x="6108700" y="1903535"/>
            <a:ext cx="5346700" cy="5324535"/>
          </a:xfrm>
          <a:prstGeom prst="rect">
            <a:avLst/>
          </a:prstGeom>
        </p:spPr>
        <p:txBody>
          <a:bodyPr>
            <a:spAutoFit/>
          </a:bodyPr>
          <a:lstStyle/>
          <a:p>
            <a:pPr marL="457200" indent="-457200">
              <a:buFont typeface="+mj-lt"/>
              <a:buAutoNum type="arabicPeriod" startAt="25"/>
            </a:pPr>
            <a:r>
              <a:rPr lang="de-DE" sz="2000" b="1">
                <a:solidFill>
                  <a:schemeClr val="bg1">
                    <a:lumMod val="75000"/>
                  </a:schemeClr>
                </a:solidFill>
              </a:rPr>
              <a:t>Hashing </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Public Key Infrastruktur</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Sicherheitsprotokolle </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Worst-Case Planung</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Social Engineering </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Richtlinien und Prozeduren </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Incident Response und Forensik </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Fazit </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Prüfungsvorbereitung</a:t>
            </a:r>
          </a:p>
        </p:txBody>
      </p:sp>
    </p:spTree>
    <p:extLst>
      <p:ext uri="{BB962C8B-B14F-4D97-AF65-F5344CB8AC3E}">
        <p14:creationId xmlns:p14="http://schemas.microsoft.com/office/powerpoint/2010/main" val="269093608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50837"/>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indent="-457200">
              <a:buFont typeface="+mj-lt"/>
              <a:buAutoNum type="arabicPeriod" startAt="23"/>
            </a:pPr>
            <a:r>
              <a:rPr lang="de-DE" sz="2000" b="1" dirty="0"/>
              <a:t>Überwachung und Auditierung </a:t>
            </a:r>
          </a:p>
          <a:p>
            <a:pPr marL="457200" indent="-457200">
              <a:buFont typeface="+mj-lt"/>
              <a:buAutoNum type="arabicPeriod" startAt="23"/>
            </a:pPr>
            <a:endParaRPr lang="de-DE" sz="2000" b="1" dirty="0"/>
          </a:p>
          <a:p>
            <a:pPr marL="457200" indent="-457200">
              <a:buFont typeface="+mj-lt"/>
              <a:buAutoNum type="arabicPeriod" startAt="23"/>
            </a:pPr>
            <a:endParaRPr lang="de-DE" sz="2000" b="1" dirty="0"/>
          </a:p>
          <a:p>
            <a:pPr marL="457200" indent="-457200">
              <a:buFont typeface="+mj-lt"/>
              <a:buAutoNum type="arabicPeriod" startAt="23"/>
            </a:pPr>
            <a:endParaRPr lang="de-DE" sz="2000" b="1" dirty="0"/>
          </a:p>
          <a:p>
            <a:pPr marL="457200" indent="-457200">
              <a:buFont typeface="+mj-lt"/>
              <a:buAutoNum type="arabicPeriod" startAt="23"/>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5F889E53-FEA4-41A6-AFBF-3923C5992062}"/>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0FF7FEFE-61FD-468E-9147-FEE5675FE442}"/>
              </a:ext>
            </a:extLst>
          </p:cNvPr>
          <p:cNvSpPr/>
          <p:nvPr/>
        </p:nvSpPr>
        <p:spPr>
          <a:xfrm>
            <a:off x="666356" y="2496318"/>
            <a:ext cx="9633343" cy="3806748"/>
          </a:xfrm>
          <a:prstGeom prst="rect">
            <a:avLst/>
          </a:prstGeom>
        </p:spPr>
        <p:txBody>
          <a:bodyPr wrap="square">
            <a:spAutoFit/>
          </a:bodyPr>
          <a:lstStyle/>
          <a:p>
            <a:pPr marL="342900" lvl="0" indent="-342900">
              <a:spcBef>
                <a:spcPts val="1475"/>
              </a:spcBef>
              <a:spcAft>
                <a:spcPts val="0"/>
              </a:spcAft>
              <a:buSzPts val="1200"/>
              <a:buFont typeface="Symbol" panose="05050102010706020507" pitchFamily="18" charset="2"/>
              <a:buChar char=""/>
              <a:tabLst>
                <a:tab pos="5226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Überwachungsarten</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5"/>
              </a:lnSpc>
              <a:spcBef>
                <a:spcPts val="45"/>
              </a:spcBef>
              <a:spcAft>
                <a:spcPts val="0"/>
              </a:spcAft>
              <a:buSzPts val="1200"/>
              <a:buFont typeface="Courier New" panose="02070309020205020404" pitchFamily="49" charset="0"/>
              <a:buChar char="o"/>
              <a:tabLst>
                <a:tab pos="9798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Signaturbasiert</a:t>
            </a:r>
            <a:endParaRPr lang="de-DE" sz="1100" noProof="1">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40"/>
              </a:lnSpc>
              <a:buSzPts val="1200"/>
              <a:buFont typeface="Microsoft Sans Serif" panose="020B0604020202020204" pitchFamily="34" charset="0"/>
              <a:buChar char="▪"/>
              <a:tabLst>
                <a:tab pos="14370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Netzwerkverkehr</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wird</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vorgegebene</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Angriffsmuster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analysiert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65"/>
              </a:lnSpc>
              <a:spcBef>
                <a:spcPts val="10"/>
              </a:spcBef>
              <a:buSzPts val="1200"/>
              <a:buFont typeface="Courier New" panose="02070309020205020404" pitchFamily="49" charset="0"/>
              <a:buChar char="o"/>
              <a:tabLst>
                <a:tab pos="9798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Anomalie-basiert</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572135" lvl="2" indent="-228600">
              <a:lnSpc>
                <a:spcPct val="99000"/>
              </a:lnSpc>
              <a:buSzPts val="1200"/>
              <a:buFont typeface="Microsoft Sans Serif" panose="020B0604020202020204" pitchFamily="34" charset="0"/>
              <a:buChar char="▪"/>
              <a:tabLst>
                <a:tab pos="14370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Baseline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wird</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erstellt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jeglicher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Netzwerkverkehr,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7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außerhalb</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Baseline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liegt,</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wird</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ausgewertet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65"/>
              </a:lnSpc>
              <a:spcBef>
                <a:spcPts val="45"/>
              </a:spcBef>
              <a:buSzPts val="1200"/>
              <a:buFont typeface="Courier New" panose="02070309020205020404" pitchFamily="49" charset="0"/>
              <a:buChar char="o"/>
              <a:tabLst>
                <a:tab pos="9798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Verhaltensbasiert</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180975" lvl="2" indent="-228600" algn="just">
              <a:lnSpc>
                <a:spcPct val="99000"/>
              </a:lnSpc>
              <a:buSzPts val="1200"/>
              <a:buFont typeface="Microsoft Sans Serif" panose="020B0604020202020204" pitchFamily="34" charset="0"/>
              <a:buChar char="▪"/>
              <a:tabLst>
                <a:tab pos="14370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5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Aktivität</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wird</a:t>
            </a:r>
            <a:r>
              <a:rPr lang="de-DE" sz="1200" spc="5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6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Grundlage</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des</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bisherigen</a:t>
            </a:r>
            <a:r>
              <a:rPr lang="de-DE" sz="1200" spc="5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Verhaltens</a:t>
            </a:r>
            <a:r>
              <a:rPr lang="de-DE" sz="1200" spc="6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25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Anwendungen,</a:t>
            </a:r>
            <a:r>
              <a:rPr lang="de-DE" sz="1200" spc="1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ausführbaren</a:t>
            </a:r>
            <a:r>
              <a:rPr lang="de-DE" sz="1200" spc="1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Dateien</a:t>
            </a:r>
            <a:r>
              <a:rPr lang="de-DE" sz="1200" spc="15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1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des</a:t>
            </a:r>
            <a:r>
              <a:rPr lang="de-DE" sz="1200" spc="1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Betriebssystems</a:t>
            </a:r>
            <a:r>
              <a:rPr lang="de-DE" sz="1200" spc="1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im</a:t>
            </a:r>
            <a:r>
              <a:rPr lang="de-DE" sz="1200" spc="22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Vergleich</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aktuellen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Aktivität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Systems</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bewertet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marR="65405" lvl="1" indent="-285750">
              <a:lnSpc>
                <a:spcPct val="97000"/>
              </a:lnSpc>
              <a:spcBef>
                <a:spcPts val="30"/>
              </a:spcBef>
              <a:spcAft>
                <a:spcPts val="0"/>
              </a:spcAft>
              <a:buSzPts val="1200"/>
              <a:buFont typeface="Courier New" panose="02070309020205020404" pitchFamily="49" charset="0"/>
              <a:buChar char="o"/>
              <a:tabLst>
                <a:tab pos="979805" algn="l"/>
              </a:tabLst>
            </a:pPr>
            <a:r>
              <a:rPr lang="de-DE" sz="1200" noProof="1">
                <a:latin typeface="Calibri" panose="020F0502020204030204" pitchFamily="34" charset="0"/>
                <a:ea typeface="Courier New" panose="02070309020205020404" pitchFamily="49" charset="0"/>
                <a:cs typeface="Times New Roman" panose="02020603050405020304" pitchFamily="18" charset="0"/>
              </a:rPr>
              <a:t>In</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einigen IDS/IPS-Systemen </a:t>
            </a:r>
            <a:r>
              <a:rPr lang="de-DE" sz="1200" spc="-10" noProof="1">
                <a:latin typeface="Calibri" panose="020F0502020204030204" pitchFamily="34" charset="0"/>
                <a:ea typeface="Courier New" panose="02070309020205020404" pitchFamily="49" charset="0"/>
                <a:cs typeface="Times New Roman" panose="02020603050405020304" pitchFamily="18" charset="0"/>
              </a:rPr>
              <a:t>können </a:t>
            </a:r>
            <a:r>
              <a:rPr lang="de-DE" sz="1200" spc="-5" noProof="1">
                <a:latin typeface="Calibri" panose="020F0502020204030204" pitchFamily="34" charset="0"/>
                <a:ea typeface="Courier New" panose="02070309020205020404" pitchFamily="49" charset="0"/>
                <a:cs typeface="Times New Roman" panose="02020603050405020304" pitchFamily="18" charset="0"/>
              </a:rPr>
              <a:t>die</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Methoden</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zu</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einem</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hybriden</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Ansatz</a:t>
            </a:r>
            <a:r>
              <a:rPr lang="de-DE" sz="1200" spc="29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kombiniert</a:t>
            </a:r>
            <a:r>
              <a:rPr lang="de-DE" sz="1200" spc="-6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werden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a:spcBef>
                <a:spcPts val="40"/>
              </a:spcBef>
            </a:pPr>
            <a:r>
              <a:rPr lang="de-DE" sz="1150" noProof="1">
                <a:latin typeface="Calibri" panose="020F0502020204030204" pitchFamily="34" charset="0"/>
                <a:ea typeface="Calibri" panose="020F0502020204030204" pitchFamily="34" charset="0"/>
                <a:cs typeface="Calibri" panose="020F0502020204030204" pitchFamily="34" charset="0"/>
              </a:rPr>
              <a:t> </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342900" lvl="0" indent="-342900">
              <a:spcBef>
                <a:spcPts val="45"/>
              </a:spcBef>
              <a:spcAft>
                <a:spcPts val="0"/>
              </a:spcAft>
              <a:buSzPts val="1200"/>
              <a:buFont typeface="Symbol" panose="05050102010706020507" pitchFamily="18" charset="2"/>
              <a:buChar char=""/>
              <a:tabLst>
                <a:tab pos="522605" algn="l"/>
              </a:tabLst>
            </a:pPr>
            <a:r>
              <a:rPr lang="de-DE" sz="1200" b="1" spc="-10" noProof="1">
                <a:latin typeface="Calibri" panose="020F0502020204030204" pitchFamily="34" charset="0"/>
                <a:ea typeface="Symbol" panose="05050102010706020507" pitchFamily="18" charset="2"/>
                <a:cs typeface="Times New Roman" panose="02020603050405020304" pitchFamily="18" charset="0"/>
              </a:rPr>
              <a:t>Performance</a:t>
            </a:r>
            <a:r>
              <a:rPr lang="de-DE" sz="1200" b="1" spc="-60" noProof="1">
                <a:latin typeface="Calibri" panose="020F0502020204030204" pitchFamily="34" charset="0"/>
                <a:ea typeface="Symbol" panose="05050102010706020507" pitchFamily="18" charset="2"/>
                <a:cs typeface="Times New Roman" panose="02020603050405020304" pitchFamily="18" charset="0"/>
              </a:rPr>
              <a:t> </a:t>
            </a:r>
            <a:r>
              <a:rPr lang="de-DE" sz="1200" b="1" spc="-10" noProof="1">
                <a:latin typeface="Calibri" panose="020F0502020204030204" pitchFamily="34" charset="0"/>
                <a:ea typeface="Symbol" panose="05050102010706020507" pitchFamily="18" charset="2"/>
                <a:cs typeface="Times New Roman" panose="02020603050405020304" pitchFamily="18" charset="0"/>
              </a:rPr>
              <a:t>Baselining</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0"/>
              </a:lnSpc>
              <a:spcBef>
                <a:spcPts val="45"/>
              </a:spcBef>
              <a:spcAft>
                <a:spcPts val="0"/>
              </a:spcAft>
              <a:buSzPts val="1200"/>
              <a:buFont typeface="Courier New" panose="02070309020205020404" pitchFamily="49" charset="0"/>
              <a:buChar char="o"/>
              <a:tabLst>
                <a:tab pos="9798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Baselining</a:t>
            </a:r>
            <a:endParaRPr lang="de-DE" sz="1100" noProof="1">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30"/>
              </a:lnSpc>
              <a:buSzPts val="1200"/>
              <a:buFont typeface="Microsoft Sans Serif" panose="020B0604020202020204" pitchFamily="34" charset="0"/>
              <a:buChar char="▪"/>
              <a:tabLst>
                <a:tab pos="14370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Prozess</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Messung</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Änderungen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in</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 Netzwerken,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Hardware,</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436370" indent="-228600">
              <a:lnSpc>
                <a:spcPts val="1460"/>
              </a:lnSpc>
            </a:pPr>
            <a:r>
              <a:rPr lang="de-DE" sz="1200" spc="-5" noProof="1">
                <a:latin typeface="Calibri" panose="020F0502020204030204" pitchFamily="34" charset="0"/>
                <a:ea typeface="Calibri" panose="020F0502020204030204" pitchFamily="34" charset="0"/>
                <a:cs typeface="Times New Roman" panose="02020603050405020304" pitchFamily="18" charset="0"/>
              </a:rPr>
              <a:t>Software</a:t>
            </a:r>
            <a:r>
              <a:rPr lang="de-DE" sz="1200" spc="-4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und</a:t>
            </a:r>
            <a:r>
              <a:rPr lang="de-DE" sz="1200" spc="-4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Anwendungen</a:t>
            </a:r>
            <a:endParaRPr lang="de-DE" sz="1200" noProof="1">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ts val="1475"/>
              </a:lnSpc>
              <a:spcBef>
                <a:spcPts val="45"/>
              </a:spcBef>
              <a:buSzPts val="1200"/>
              <a:buFont typeface="Courier New" panose="02070309020205020404" pitchFamily="49" charset="0"/>
              <a:buChar char="o"/>
              <a:tabLst>
                <a:tab pos="9798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Baseline-Berichterstattung</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40"/>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Dokumentieren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Berichten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über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Änderungen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in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Baseline</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5"/>
              </a:lnSpc>
              <a:spcBef>
                <a:spcPts val="10"/>
              </a:spcBef>
              <a:buSzPts val="1200"/>
              <a:buFont typeface="Courier New" panose="02070309020205020404" pitchFamily="49" charset="0"/>
              <a:buChar char="o"/>
              <a:tabLst>
                <a:tab pos="9798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Sicherheitsposition</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345440" lvl="2" indent="-228600">
              <a:lnSpc>
                <a:spcPct val="98000"/>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Risikostufe,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System</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anderes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Technologieelement</a:t>
            </a:r>
            <a:r>
              <a:rPr lang="de-DE" sz="1200" spc="24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ausgesetzt</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ist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buSzPts val="1200"/>
              <a:buFont typeface="Courier New" panose="02070309020205020404" pitchFamily="49" charset="0"/>
              <a:buChar char="o"/>
              <a:tabLst>
                <a:tab pos="9798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Perfmon.exe</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ist</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das</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Windows-Programm</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für</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Performance</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Monitor</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a:spcBef>
                <a:spcPts val="55"/>
              </a:spcBef>
            </a:pPr>
            <a:r>
              <a:rPr lang="de-DE" sz="1100" noProof="1">
                <a:latin typeface="Calibri" panose="020F0502020204030204" pitchFamily="34" charset="0"/>
                <a:ea typeface="Calibri" panose="020F0502020204030204" pitchFamily="34" charset="0"/>
                <a:cs typeface="Calibri" panose="020F0502020204030204" pitchFamily="34" charset="0"/>
              </a:rPr>
              <a:t> </a:t>
            </a:r>
            <a:endParaRPr lang="de-DE" sz="1100" noProof="1">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3156558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50837"/>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indent="-457200">
              <a:buFont typeface="+mj-lt"/>
              <a:buAutoNum type="arabicPeriod" startAt="23"/>
            </a:pPr>
            <a:r>
              <a:rPr lang="de-DE" sz="2000" b="1" dirty="0"/>
              <a:t>Überwachung und Auditierung </a:t>
            </a:r>
          </a:p>
          <a:p>
            <a:pPr marL="457200" indent="-457200">
              <a:buFont typeface="+mj-lt"/>
              <a:buAutoNum type="arabicPeriod" startAt="23"/>
            </a:pPr>
            <a:endParaRPr lang="de-DE" sz="2000" b="1" dirty="0"/>
          </a:p>
          <a:p>
            <a:pPr marL="457200" indent="-457200">
              <a:buFont typeface="+mj-lt"/>
              <a:buAutoNum type="arabicPeriod" startAt="23"/>
            </a:pPr>
            <a:endParaRPr lang="de-DE" sz="2000" b="1" dirty="0"/>
          </a:p>
          <a:p>
            <a:pPr marL="457200" indent="-457200">
              <a:buFont typeface="+mj-lt"/>
              <a:buAutoNum type="arabicPeriod" startAt="23"/>
            </a:pPr>
            <a:endParaRPr lang="de-DE" sz="2000" b="1" dirty="0"/>
          </a:p>
          <a:p>
            <a:pPr marL="457200" indent="-457200">
              <a:buFont typeface="+mj-lt"/>
              <a:buAutoNum type="arabicPeriod" startAt="23"/>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5F889E53-FEA4-41A6-AFBF-3923C5992062}"/>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4" name="Rechteck 3">
            <a:extLst>
              <a:ext uri="{FF2B5EF4-FFF2-40B4-BE49-F238E27FC236}">
                <a16:creationId xmlns:a16="http://schemas.microsoft.com/office/drawing/2014/main" id="{0F46A9E6-1127-4038-89C0-A4DDFB65B7BB}"/>
              </a:ext>
            </a:extLst>
          </p:cNvPr>
          <p:cNvSpPr/>
          <p:nvPr/>
        </p:nvSpPr>
        <p:spPr>
          <a:xfrm>
            <a:off x="393700" y="2524843"/>
            <a:ext cx="10192512" cy="2595903"/>
          </a:xfrm>
          <a:prstGeom prst="rect">
            <a:avLst/>
          </a:prstGeom>
        </p:spPr>
        <p:txBody>
          <a:bodyPr wrap="square">
            <a:spAutoFit/>
          </a:bodyPr>
          <a:lstStyle/>
          <a:p>
            <a:pPr marL="342900" lvl="0" indent="-342900">
              <a:spcBef>
                <a:spcPts val="45"/>
              </a:spcBef>
              <a:spcAft>
                <a:spcPts val="0"/>
              </a:spcAft>
              <a:buSzPts val="1200"/>
              <a:buFont typeface="Symbol" panose="05050102010706020507" pitchFamily="18" charset="2"/>
              <a:buChar char=""/>
              <a:tabLst>
                <a:tab pos="5226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Protokoll-Analysatoren</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marR="805815" lvl="1" indent="-285750">
              <a:lnSpc>
                <a:spcPts val="1480"/>
              </a:lnSpc>
              <a:spcBef>
                <a:spcPts val="5"/>
              </a:spcBef>
              <a:spcAft>
                <a:spcPts val="0"/>
              </a:spcAft>
              <a:buSzPts val="1200"/>
              <a:buFont typeface="Courier New" panose="02070309020205020404" pitchFamily="49" charset="0"/>
              <a:buChar char="o"/>
              <a:tabLst>
                <a:tab pos="9798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Protokoll-Analysatoren</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werden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zum</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Erfassen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10" noProof="1">
                <a:latin typeface="Calibri" panose="020F0502020204030204" pitchFamily="34" charset="0"/>
                <a:ea typeface="Courier New" panose="02070309020205020404" pitchFamily="49" charset="0"/>
                <a:cs typeface="Times New Roman" panose="02020603050405020304" pitchFamily="18" charset="0"/>
              </a:rPr>
              <a:t>und</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Analysieren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des</a:t>
            </a:r>
            <a:r>
              <a:rPr lang="de-DE" sz="1200" spc="31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Netzwerkverkehrs</a:t>
            </a:r>
            <a:r>
              <a:rPr lang="de-DE" sz="1200" spc="-13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verwendet</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65"/>
              </a:lnSpc>
              <a:spcBef>
                <a:spcPts val="40"/>
              </a:spcBef>
              <a:buSzPts val="1200"/>
              <a:buFont typeface="Courier New" panose="02070309020205020404" pitchFamily="49" charset="0"/>
              <a:buChar char="o"/>
              <a:tabLst>
                <a:tab pos="9798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Promiskuitiver</a:t>
            </a:r>
            <a:r>
              <a:rPr lang="de-DE" sz="1200" b="1" spc="-7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Modus</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226695" lvl="2" indent="-228600">
              <a:lnSpc>
                <a:spcPct val="99000"/>
              </a:lnSpc>
              <a:buSzPts val="1200"/>
              <a:buFont typeface="Microsoft Sans Serif" panose="020B0604020202020204" pitchFamily="34" charset="0"/>
              <a:buChar char="▪"/>
              <a:tabLst>
                <a:tab pos="14370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Netzwerkadapter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ist</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Lage,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alle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Pakete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im</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Netzwerk</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27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erfassen,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unabhängig</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von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Ziel-MAC-Adresse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Frames,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sie</a:t>
            </a:r>
            <a:r>
              <a:rPr lang="de-DE" sz="1200" spc="24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tragen</a:t>
            </a:r>
          </a:p>
          <a:p>
            <a:pPr marL="742950" lvl="1" indent="-285750">
              <a:lnSpc>
                <a:spcPts val="1475"/>
              </a:lnSpc>
              <a:spcBef>
                <a:spcPts val="45"/>
              </a:spcBef>
              <a:buSzPts val="1200"/>
              <a:buFont typeface="Courier New" panose="02070309020205020404" pitchFamily="49" charset="0"/>
              <a:buChar char="o"/>
              <a:tabLst>
                <a:tab pos="9798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Nicht-promiskuitiver</a:t>
            </a:r>
            <a:r>
              <a:rPr lang="de-DE" sz="1200" b="1" spc="-9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Modus</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226695" lvl="2" indent="-228600">
              <a:lnSpc>
                <a:spcPct val="97000"/>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Netzwerkkarte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kann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nur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Pakete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erfassen,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direkt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an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selbst</a:t>
            </a:r>
            <a:r>
              <a:rPr lang="de-DE" sz="1200" spc="26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adressiert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sind</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90"/>
              </a:lnSpc>
              <a:spcBef>
                <a:spcPts val="25"/>
              </a:spcBef>
              <a:spcAft>
                <a:spcPts val="0"/>
              </a:spcAft>
              <a:buSzPts val="1200"/>
              <a:buFont typeface="Courier New" panose="02070309020205020404" pitchFamily="49" charset="0"/>
              <a:buChar char="o"/>
              <a:tabLst>
                <a:tab pos="979805" algn="l"/>
              </a:tabLst>
            </a:pPr>
            <a:r>
              <a:rPr lang="de-DE" sz="1200" noProof="1">
                <a:latin typeface="Calibri" panose="020F0502020204030204" pitchFamily="34" charset="0"/>
                <a:ea typeface="Courier New" panose="02070309020205020404" pitchFamily="49" charset="0"/>
                <a:cs typeface="Times New Roman" panose="02020603050405020304" pitchFamily="18" charset="0"/>
              </a:rPr>
              <a:t>Um</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die</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meisten</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Informationen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zu</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erfassen,</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10" noProof="1">
                <a:latin typeface="Calibri" panose="020F0502020204030204" pitchFamily="34" charset="0"/>
                <a:ea typeface="Courier New" panose="02070309020205020404" pitchFamily="49" charset="0"/>
                <a:cs typeface="Times New Roman" panose="02020603050405020304" pitchFamily="18" charset="0"/>
              </a:rPr>
              <a:t>müssen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Sie</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sich</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im</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Promiscuous </a:t>
            </a:r>
            <a:r>
              <a:rPr lang="de-DE" sz="1200" spc="-5" noProof="1">
                <a:latin typeface="Calibri" panose="020F0502020204030204" pitchFamily="34" charset="0"/>
                <a:ea typeface="Calibri" panose="020F0502020204030204" pitchFamily="34" charset="0"/>
                <a:cs typeface="Times New Roman" panose="02020603050405020304" pitchFamily="18" charset="0"/>
              </a:rPr>
              <a:t>Modus</a:t>
            </a:r>
            <a:r>
              <a:rPr lang="de-DE" sz="1200" spc="-2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befinden</a:t>
            </a:r>
            <a:endParaRPr lang="de-DE" sz="1200" noProof="1">
              <a:latin typeface="Calibri" panose="020F0502020204030204" pitchFamily="34" charset="0"/>
              <a:ea typeface="Calibri" panose="020F0502020204030204" pitchFamily="34" charset="0"/>
              <a:cs typeface="Times New Roman" panose="02020603050405020304" pitchFamily="18" charset="0"/>
            </a:endParaRPr>
          </a:p>
          <a:p>
            <a:pPr marL="742950" lvl="1" indent="-285750">
              <a:spcBef>
                <a:spcPts val="10"/>
              </a:spcBef>
              <a:buSzPts val="1200"/>
              <a:buFont typeface="Courier New" panose="02070309020205020404" pitchFamily="49" charset="0"/>
              <a:buChar char="o"/>
              <a:tabLst>
                <a:tab pos="9798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Port-Spiegelung</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1143000" marR="184150" lvl="2" indent="-228600">
              <a:lnSpc>
                <a:spcPts val="1450"/>
              </a:lnSpc>
              <a:spcBef>
                <a:spcPts val="310"/>
              </a:spcBef>
              <a:spcAft>
                <a:spcPts val="0"/>
              </a:spcAft>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 oder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mehrere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Switch-Ports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sind</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so</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konfiguriert,</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sie alle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ihre</a:t>
            </a:r>
            <a:r>
              <a:rPr lang="de-DE" sz="1200" spc="28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Pakete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an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anderen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Port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Switches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weiterleiten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marR="279400" lvl="1" indent="-285750">
              <a:lnSpc>
                <a:spcPts val="1460"/>
              </a:lnSpc>
              <a:spcBef>
                <a:spcPts val="5"/>
              </a:spcBef>
              <a:spcAft>
                <a:spcPts val="0"/>
              </a:spcAft>
              <a:buSzPts val="1200"/>
              <a:buFont typeface="Courier New" panose="02070309020205020404" pitchFamily="49" charset="0"/>
              <a:buChar char="o"/>
              <a:tabLst>
                <a:tab pos="979805" algn="l"/>
              </a:tabLst>
            </a:pPr>
            <a:r>
              <a:rPr lang="de-DE" sz="1200" noProof="1">
                <a:latin typeface="Calibri" panose="020F0502020204030204" pitchFamily="34" charset="0"/>
                <a:ea typeface="Courier New" panose="02070309020205020404" pitchFamily="49" charset="0"/>
                <a:cs typeface="Times New Roman" panose="02020603050405020304" pitchFamily="18" charset="0"/>
              </a:rPr>
              <a:t>Wenn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Sie</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keinen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SPAN-Port</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konfigurieren</a:t>
            </a:r>
            <a:r>
              <a:rPr lang="de-DE" sz="1200" spc="-10" noProof="1">
                <a:latin typeface="Calibri" panose="020F0502020204030204" pitchFamily="34" charset="0"/>
                <a:ea typeface="Courier New" panose="02070309020205020404" pitchFamily="49" charset="0"/>
                <a:cs typeface="Times New Roman" panose="02020603050405020304" pitchFamily="18" charset="0"/>
              </a:rPr>
              <a:t> können,</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dann</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können</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Sie</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einen</a:t>
            </a:r>
            <a:r>
              <a:rPr lang="de-DE" sz="1200" spc="27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Netzwerk-Tap verwenden</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ts val="1445"/>
              </a:lnSpc>
              <a:spcBef>
                <a:spcPts val="330"/>
              </a:spcBef>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Netzwerk-Tap</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marR="207010" lvl="3" indent="-228600">
              <a:lnSpc>
                <a:spcPct val="100000"/>
              </a:lnSpc>
              <a:spcAft>
                <a:spcPts val="0"/>
              </a:spcAft>
              <a:buSzPts val="1200"/>
              <a:buFont typeface="Symbol" panose="05050102010706020507" pitchFamily="18" charset="2"/>
              <a:buChar char=""/>
              <a:tabLst>
                <a:tab pos="18948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Ein</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physisches</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Gerät,</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mit</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dem</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Sie</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den</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Datenverkehr</a:t>
            </a:r>
            <a:r>
              <a:rPr lang="de-DE" sz="1200" noProof="1">
                <a:latin typeface="Calibri" panose="020F0502020204030204" pitchFamily="34" charset="0"/>
                <a:ea typeface="Symbol" panose="05050102010706020507" pitchFamily="18" charset="2"/>
                <a:cs typeface="Times New Roman" panose="02020603050405020304" pitchFamily="18" charset="0"/>
              </a:rPr>
              <a:t> </a:t>
            </a:r>
            <a:r>
              <a:rPr lang="de-DE" sz="1200" spc="-10" noProof="1">
                <a:latin typeface="Calibri" panose="020F0502020204030204" pitchFamily="34" charset="0"/>
                <a:ea typeface="Symbol" panose="05050102010706020507" pitchFamily="18" charset="2"/>
                <a:cs typeface="Times New Roman" panose="02020603050405020304" pitchFamily="18" charset="0"/>
              </a:rPr>
              <a:t>zwischen</a:t>
            </a:r>
            <a:r>
              <a:rPr lang="de-DE" sz="1200" spc="255" noProof="1">
                <a:latin typeface="Times New Roman" panose="02020603050405020304" pitchFamily="18"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zwei</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Punkten</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im</a:t>
            </a:r>
            <a:r>
              <a:rPr lang="de-DE" sz="1200" spc="-4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Netzwerk</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abfangen</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können</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a:spcBef>
                <a:spcPts val="45"/>
              </a:spcBef>
            </a:pPr>
            <a:r>
              <a:rPr lang="en-US" sz="1150" dirty="0">
                <a:latin typeface="Calibri" panose="020F0502020204030204" pitchFamily="34" charset="0"/>
                <a:ea typeface="Calibri" panose="020F0502020204030204" pitchFamily="34" charset="0"/>
                <a:cs typeface="Calibri" panose="020F0502020204030204" pitchFamily="34" charset="0"/>
              </a:rPr>
              <a:t> </a:t>
            </a:r>
            <a:endParaRPr lang="de-DE" sz="11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3718146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50837"/>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indent="-457200">
              <a:buFont typeface="+mj-lt"/>
              <a:buAutoNum type="arabicPeriod" startAt="23"/>
            </a:pPr>
            <a:r>
              <a:rPr lang="de-DE" sz="2000" b="1" dirty="0"/>
              <a:t>Überwachung und Auditierung </a:t>
            </a:r>
          </a:p>
          <a:p>
            <a:pPr marL="457200" indent="-457200">
              <a:buFont typeface="+mj-lt"/>
              <a:buAutoNum type="arabicPeriod" startAt="23"/>
            </a:pPr>
            <a:endParaRPr lang="de-DE" sz="2000" b="1" dirty="0"/>
          </a:p>
          <a:p>
            <a:pPr marL="457200" indent="-457200">
              <a:buFont typeface="+mj-lt"/>
              <a:buAutoNum type="arabicPeriod" startAt="23"/>
            </a:pPr>
            <a:endParaRPr lang="de-DE" sz="2000" b="1" dirty="0"/>
          </a:p>
          <a:p>
            <a:pPr marL="457200" indent="-457200">
              <a:buFont typeface="+mj-lt"/>
              <a:buAutoNum type="arabicPeriod" startAt="23"/>
            </a:pPr>
            <a:endParaRPr lang="de-DE" sz="2000" b="1" dirty="0"/>
          </a:p>
          <a:p>
            <a:pPr marL="457200" indent="-457200">
              <a:buFont typeface="+mj-lt"/>
              <a:buAutoNum type="arabicPeriod" startAt="23"/>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5F889E53-FEA4-41A6-AFBF-3923C5992062}"/>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5" name="Rechteck 4">
            <a:extLst>
              <a:ext uri="{FF2B5EF4-FFF2-40B4-BE49-F238E27FC236}">
                <a16:creationId xmlns:a16="http://schemas.microsoft.com/office/drawing/2014/main" id="{014CF78A-9DE5-469E-8A4C-59483E07A311}"/>
              </a:ext>
            </a:extLst>
          </p:cNvPr>
          <p:cNvSpPr/>
          <p:nvPr/>
        </p:nvSpPr>
        <p:spPr>
          <a:xfrm>
            <a:off x="457200" y="2407226"/>
            <a:ext cx="8767018" cy="2514471"/>
          </a:xfrm>
          <a:prstGeom prst="rect">
            <a:avLst/>
          </a:prstGeom>
        </p:spPr>
        <p:txBody>
          <a:bodyPr wrap="square">
            <a:spAutoFit/>
          </a:bodyPr>
          <a:lstStyle/>
          <a:p>
            <a:pPr marL="342900" lvl="0" indent="-342900">
              <a:spcBef>
                <a:spcPts val="45"/>
              </a:spcBef>
              <a:spcAft>
                <a:spcPts val="0"/>
              </a:spcAft>
              <a:buSzPts val="1200"/>
              <a:buFont typeface="Symbol" panose="05050102010706020507" pitchFamily="18" charset="2"/>
              <a:buChar char=""/>
              <a:tabLst>
                <a:tab pos="5226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SNMP</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0"/>
              </a:lnSpc>
              <a:spcBef>
                <a:spcPts val="45"/>
              </a:spcBef>
              <a:spcAft>
                <a:spcPts val="0"/>
              </a:spcAft>
              <a:buSzPts val="1200"/>
              <a:buFont typeface="Courier New" panose="02070309020205020404" pitchFamily="49" charset="0"/>
              <a:buChar char="o"/>
              <a:tabLst>
                <a:tab pos="9798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Einfaches</a:t>
            </a:r>
            <a:r>
              <a:rPr lang="de-DE" sz="1200" b="1" spc="-7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Netzwerk-Management-Protokoll</a:t>
            </a:r>
            <a:r>
              <a:rPr lang="de-DE" sz="1200" b="1" spc="-6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(SNMP)</a:t>
            </a:r>
            <a:endParaRPr lang="de-DE" sz="1100" noProof="1">
              <a:latin typeface="Calibri" panose="020F0502020204030204" pitchFamily="34" charset="0"/>
              <a:ea typeface="Courier New" panose="02070309020205020404" pitchFamily="49" charset="0"/>
              <a:cs typeface="Times New Roman" panose="02020603050405020304" pitchFamily="18" charset="0"/>
            </a:endParaRPr>
          </a:p>
          <a:p>
            <a:pPr marL="1143000" marR="271780" lvl="2" indent="-228600">
              <a:lnSpc>
                <a:spcPct val="99000"/>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 TCP/IP-Protokoll,</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bei</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Überwachung</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von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Netzwerk</a:t>
            </a:r>
            <a:r>
              <a:rPr lang="de-DE" sz="1200" spc="23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angeschlossenen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Geräten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Computern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hilft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390525" lvl="2" indent="-228600">
              <a:buSzPts val="1200"/>
              <a:buFont typeface="Microsoft Sans Serif" panose="020B0604020202020204" pitchFamily="34" charset="0"/>
              <a:buChar char="▪"/>
              <a:tabLst>
                <a:tab pos="14370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SNMP</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ist</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in</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Netzwerkmanagement-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Überwachungssystem</a:t>
            </a:r>
            <a:r>
              <a:rPr lang="de-DE" sz="1200" spc="32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eingebunden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35"/>
              </a:spcBef>
              <a:buSzPts val="1200"/>
              <a:buFont typeface="Courier New" panose="02070309020205020404" pitchFamily="49" charset="0"/>
              <a:buChar char="o"/>
              <a:tabLst>
                <a:tab pos="9798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Verwaltete</a:t>
            </a:r>
            <a:r>
              <a:rPr lang="de-DE" sz="1200" b="1" spc="-3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Geräte</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104775" lvl="2" indent="-228600">
              <a:lnSpc>
                <a:spcPct val="99000"/>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Computer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andere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an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Netzwerk</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angeschlossene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Geräte,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7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durch</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Einsatz</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Agenten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durch</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Netzwerkmanagementsystem</a:t>
            </a:r>
            <a:r>
              <a:rPr lang="de-DE" sz="1200" spc="20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überwacht</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werden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65"/>
              </a:lnSpc>
              <a:spcBef>
                <a:spcPts val="45"/>
              </a:spcBef>
              <a:buSzPts val="1200"/>
              <a:buFont typeface="Courier New" panose="02070309020205020404" pitchFamily="49" charset="0"/>
              <a:buChar char="o"/>
              <a:tabLst>
                <a:tab pos="9798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Agenten</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390525" lvl="2" indent="-228600">
              <a:lnSpc>
                <a:spcPct val="99000"/>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Software,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verwaltetes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Gerät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geladen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wird,</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23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Informationen</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an</a:t>
            </a:r>
            <a:r>
              <a:rPr lang="de-DE" sz="1200" spc="-5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5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Netzwerkmanagementsystem</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weiterzuleiten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45"/>
              </a:spcBef>
              <a:buSzPts val="1200"/>
              <a:buFont typeface="Courier New" panose="02070309020205020404" pitchFamily="49" charset="0"/>
              <a:buChar char="o"/>
              <a:tabLst>
                <a:tab pos="9798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Netzwerk-Management-System</a:t>
            </a:r>
            <a:r>
              <a:rPr lang="de-DE" sz="1200" b="1" spc="-9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(NMS)</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503555" lvl="2" indent="-228600">
              <a:lnSpc>
                <a:spcPct val="100000"/>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Software,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mehreren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Servern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läuft,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Überwachung</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Netzwerk</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angeschlossenen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Geräte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8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Computer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steuern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p:txBody>
      </p:sp>
      <p:pic>
        <p:nvPicPr>
          <p:cNvPr id="10" name="Grafik 9">
            <a:extLst>
              <a:ext uri="{FF2B5EF4-FFF2-40B4-BE49-F238E27FC236}">
                <a16:creationId xmlns:a16="http://schemas.microsoft.com/office/drawing/2014/main" id="{99E8AD4C-8234-4D0E-982B-B8EDB033BCF1}"/>
              </a:ext>
            </a:extLst>
          </p:cNvPr>
          <p:cNvPicPr>
            <a:picLocks noChangeAspect="1"/>
          </p:cNvPicPr>
          <p:nvPr/>
        </p:nvPicPr>
        <p:blipFill>
          <a:blip r:embed="rId4"/>
          <a:stretch>
            <a:fillRect/>
          </a:stretch>
        </p:blipFill>
        <p:spPr>
          <a:xfrm>
            <a:off x="5380182" y="1420230"/>
            <a:ext cx="4261473" cy="1140051"/>
          </a:xfrm>
          <a:prstGeom prst="rect">
            <a:avLst/>
          </a:prstGeom>
        </p:spPr>
      </p:pic>
      <p:sp>
        <p:nvSpPr>
          <p:cNvPr id="11" name="Rechteck 10">
            <a:extLst>
              <a:ext uri="{FF2B5EF4-FFF2-40B4-BE49-F238E27FC236}">
                <a16:creationId xmlns:a16="http://schemas.microsoft.com/office/drawing/2014/main" id="{7E268FF1-706D-403D-AD23-84C1ADC5C58D}"/>
              </a:ext>
            </a:extLst>
          </p:cNvPr>
          <p:cNvSpPr/>
          <p:nvPr/>
        </p:nvSpPr>
        <p:spPr>
          <a:xfrm>
            <a:off x="409864" y="4926096"/>
            <a:ext cx="9356436" cy="1025922"/>
          </a:xfrm>
          <a:prstGeom prst="rect">
            <a:avLst/>
          </a:prstGeom>
        </p:spPr>
        <p:txBody>
          <a:bodyPr wrap="square">
            <a:spAutoFit/>
          </a:bodyPr>
          <a:lstStyle/>
          <a:p>
            <a:pPr marL="742950" marR="271780" lvl="1" indent="-285750">
              <a:lnSpc>
                <a:spcPts val="1490"/>
              </a:lnSpc>
              <a:spcBef>
                <a:spcPts val="85"/>
              </a:spcBef>
              <a:spcAft>
                <a:spcPts val="0"/>
              </a:spcAft>
              <a:buSzPts val="1200"/>
              <a:buFont typeface="Courier New" panose="02070309020205020404" pitchFamily="49" charset="0"/>
              <a:buChar char="o"/>
              <a:tabLst>
                <a:tab pos="979805" algn="l"/>
              </a:tabLst>
            </a:pPr>
            <a:r>
              <a:rPr lang="de-DE" sz="1200" noProof="1">
                <a:latin typeface="Calibri" panose="020F0502020204030204" pitchFamily="34" charset="0"/>
                <a:ea typeface="Courier New" panose="02070309020205020404" pitchFamily="49" charset="0"/>
                <a:cs typeface="Times New Roman" panose="02020603050405020304" pitchFamily="18" charset="0"/>
              </a:rPr>
              <a:t>SNMP</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v1/v2</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sind</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aufgrund</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der</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Verwendung</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von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Community-Strings</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für</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den</a:t>
            </a:r>
            <a:r>
              <a:rPr lang="de-DE" sz="1200" spc="24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Zugriff</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auf</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ein</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Gerät</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unsicher</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60"/>
              </a:lnSpc>
              <a:spcBef>
                <a:spcPts val="35"/>
              </a:spcBef>
              <a:buSzPts val="1200"/>
              <a:buFont typeface="Courier New" panose="02070309020205020404" pitchFamily="49" charset="0"/>
              <a:buChar char="o"/>
              <a:tabLst>
                <a:tab pos="9798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SNMP</a:t>
            </a:r>
            <a:r>
              <a:rPr lang="de-DE" sz="1200" b="1" spc="-4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v3</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104775" lvl="2" indent="-228600">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Version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SNMP,</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Integrität,</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Authentifizierung</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3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Verschlüsselung</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über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Netzwerk</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gesendeten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Nachrichten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bietet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marR="579755" lvl="1" indent="-285750">
              <a:lnSpc>
                <a:spcPts val="1420"/>
              </a:lnSpc>
              <a:spcBef>
                <a:spcPts val="5"/>
              </a:spcBef>
              <a:spcAft>
                <a:spcPts val="0"/>
              </a:spcAft>
              <a:buSzPts val="1200"/>
              <a:buFont typeface="Courier New" panose="02070309020205020404" pitchFamily="49" charset="0"/>
              <a:buChar char="o"/>
              <a:tabLst>
                <a:tab pos="979805" algn="l"/>
              </a:tabLst>
            </a:pPr>
            <a:r>
              <a:rPr lang="de-DE" sz="1200" noProof="1">
                <a:latin typeface="Calibri" panose="020F0502020204030204" pitchFamily="34" charset="0"/>
                <a:ea typeface="Courier New" panose="02070309020205020404" pitchFamily="49" charset="0"/>
                <a:cs typeface="Times New Roman" panose="02020603050405020304" pitchFamily="18" charset="0"/>
              </a:rPr>
              <a:t>Die</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Verwaltung</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sollte</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über</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ein</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Out-of-Band-Netzwerk</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erfolgen,</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um</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die</a:t>
            </a:r>
            <a:r>
              <a:rPr lang="de-DE" sz="1200" spc="29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Sicherheit</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zu</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erhöhen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a:spcBef>
                <a:spcPts val="45"/>
              </a:spcBef>
            </a:pPr>
            <a:r>
              <a:rPr lang="en-US" sz="1200" dirty="0">
                <a:latin typeface="Calibri" panose="020F0502020204030204" pitchFamily="34" charset="0"/>
                <a:ea typeface="Calibri" panose="020F0502020204030204" pitchFamily="34" charset="0"/>
                <a:cs typeface="Calibri" panose="020F0502020204030204" pitchFamily="34" charset="0"/>
              </a:rPr>
              <a:t> </a:t>
            </a:r>
            <a:endParaRPr lang="de-DE" sz="11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3614546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50837"/>
            <a:ext cx="9906000" cy="7024322"/>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indent="-457200">
              <a:buFont typeface="+mj-lt"/>
              <a:buAutoNum type="arabicPeriod" startAt="23"/>
            </a:pPr>
            <a:r>
              <a:rPr lang="de-DE" sz="2000" b="1" dirty="0"/>
              <a:t>Überwachung und Auditierung </a:t>
            </a:r>
          </a:p>
          <a:p>
            <a:pPr marL="457200" indent="-457200">
              <a:buFont typeface="+mj-lt"/>
              <a:buAutoNum type="arabicPeriod" startAt="23"/>
            </a:pPr>
            <a:endParaRPr lang="de-DE" sz="2000" b="1" dirty="0"/>
          </a:p>
          <a:p>
            <a:pPr marL="457200" indent="-457200">
              <a:buFont typeface="+mj-lt"/>
              <a:buAutoNum type="arabicPeriod" startAt="23"/>
            </a:pPr>
            <a:endParaRPr lang="de-DE" sz="2000" b="1" dirty="0"/>
          </a:p>
          <a:p>
            <a:pPr marL="457200" indent="-457200">
              <a:buFont typeface="+mj-lt"/>
              <a:buAutoNum type="arabicPeriod" startAt="23"/>
            </a:pPr>
            <a:endParaRPr lang="de-DE" sz="2000" b="1" dirty="0"/>
          </a:p>
          <a:p>
            <a:pPr marL="457200" indent="-457200">
              <a:buFont typeface="+mj-lt"/>
              <a:buAutoNum type="arabicPeriod" startAt="23"/>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5F889E53-FEA4-41A6-AFBF-3923C5992062}"/>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42023345-FB00-4FC4-B5D7-91A18FF2E9A8}"/>
              </a:ext>
            </a:extLst>
          </p:cNvPr>
          <p:cNvSpPr/>
          <p:nvPr/>
        </p:nvSpPr>
        <p:spPr>
          <a:xfrm>
            <a:off x="328137" y="2251549"/>
            <a:ext cx="10332604" cy="5371727"/>
          </a:xfrm>
          <a:prstGeom prst="rect">
            <a:avLst/>
          </a:prstGeom>
        </p:spPr>
        <p:txBody>
          <a:bodyPr wrap="square">
            <a:spAutoFit/>
          </a:bodyPr>
          <a:lstStyle/>
          <a:p>
            <a:pPr marL="342900" lvl="0" indent="-342900">
              <a:spcBef>
                <a:spcPts val="45"/>
              </a:spcBef>
              <a:spcAft>
                <a:spcPts val="0"/>
              </a:spcAft>
              <a:buSzPts val="1200"/>
              <a:buFont typeface="Symbol" panose="05050102010706020507" pitchFamily="18" charset="2"/>
              <a:buChar char=""/>
              <a:tabLst>
                <a:tab pos="5226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Auditing</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1143000" marR="503555" lvl="2" indent="-228600">
              <a:lnSpc>
                <a:spcPct val="97000"/>
              </a:lnSpc>
              <a:buSzPts val="1200"/>
              <a:buFont typeface="Microsoft Sans Serif" panose="020B0604020202020204" pitchFamily="34" charset="0"/>
              <a:buChar char="▪"/>
              <a:tabLst>
                <a:tab pos="14370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technische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Bewertung,</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Anwendungen,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Systeme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0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Netzwerke</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durchgeführt</a:t>
            </a:r>
            <a:r>
              <a:rPr lang="de-DE" sz="1200" spc="-6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wird</a:t>
            </a:r>
          </a:p>
          <a:p>
            <a:pPr marL="1143000" lvl="2" indent="-228600">
              <a:lnSpc>
                <a:spcPts val="1445"/>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Auditing</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ist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detektivische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Kontrolle</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1600200" lvl="3" indent="-228600">
              <a:spcBef>
                <a:spcPts val="275"/>
              </a:spcBef>
              <a:spcAft>
                <a:spcPts val="0"/>
              </a:spcAft>
              <a:buSzPts val="1200"/>
              <a:buFont typeface="Symbol" panose="05050102010706020507" pitchFamily="18" charset="2"/>
              <a:buChar char=""/>
              <a:tabLst>
                <a:tab pos="18948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Sicherheits-Logs</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spcBef>
                <a:spcPts val="5"/>
              </a:spcBef>
              <a:spcAft>
                <a:spcPts val="0"/>
              </a:spcAft>
              <a:buSzPts val="1200"/>
              <a:buFont typeface="Symbol" panose="05050102010706020507" pitchFamily="18" charset="2"/>
              <a:buChar char=""/>
              <a:tabLst>
                <a:tab pos="1894840" algn="l"/>
              </a:tabLst>
            </a:pPr>
            <a:r>
              <a:rPr lang="de-DE" sz="1200" noProof="1">
                <a:latin typeface="Calibri" panose="020F0502020204030204" pitchFamily="34" charset="0"/>
                <a:ea typeface="Symbol" panose="05050102010706020507" pitchFamily="18" charset="2"/>
                <a:cs typeface="Times New Roman" panose="02020603050405020304" pitchFamily="18" charset="0"/>
              </a:rPr>
              <a:t>ACLs</a:t>
            </a:r>
          </a:p>
          <a:p>
            <a:pPr marL="1600200" lvl="3" indent="-228600">
              <a:lnSpc>
                <a:spcPts val="1520"/>
              </a:lnSpc>
              <a:spcBef>
                <a:spcPts val="20"/>
              </a:spcBef>
              <a:spcAft>
                <a:spcPts val="0"/>
              </a:spcAft>
              <a:buSzPts val="1200"/>
              <a:buFont typeface="Symbol" panose="05050102010706020507" pitchFamily="18" charset="2"/>
              <a:buChar char=""/>
              <a:tabLst>
                <a:tab pos="18948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Benutzerrechte/Zulassungen</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10"/>
              </a:lnSpc>
              <a:buSzPts val="1200"/>
              <a:buFont typeface="Symbol" panose="05050102010706020507" pitchFamily="18" charset="2"/>
              <a:buChar char=""/>
              <a:tabLst>
                <a:tab pos="1894840" algn="l"/>
              </a:tabLst>
            </a:pPr>
            <a:r>
              <a:rPr lang="de-DE" sz="1200" spc="-10" noProof="1">
                <a:latin typeface="Calibri" panose="020F0502020204030204" pitchFamily="34" charset="0"/>
                <a:ea typeface="Symbol" panose="05050102010706020507" pitchFamily="18" charset="2"/>
                <a:cs typeface="Times New Roman" panose="02020603050405020304" pitchFamily="18" charset="0"/>
              </a:rPr>
              <a:t>Gruppenrichtlinien</a:t>
            </a:r>
            <a:r>
              <a:rPr lang="de-DE" sz="1200" spc="-55" noProof="1">
                <a:latin typeface="Calibri" panose="020F0502020204030204" pitchFamily="34" charset="0"/>
                <a:ea typeface="Symbol" panose="05050102010706020507" pitchFamily="18" charset="2"/>
                <a:cs typeface="Times New Roman" panose="02020603050405020304" pitchFamily="18" charset="0"/>
              </a:rPr>
              <a:t> </a:t>
            </a:r>
            <a:r>
              <a:rPr lang="de-DE" sz="1200" spc="-10" noProof="1">
                <a:latin typeface="Calibri" panose="020F0502020204030204" pitchFamily="34" charset="0"/>
                <a:ea typeface="Symbol" panose="05050102010706020507" pitchFamily="18" charset="2"/>
                <a:cs typeface="Times New Roman" panose="02020603050405020304" pitchFamily="18" charset="0"/>
              </a:rPr>
              <a:t>(GPOs)</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20"/>
              </a:lnSpc>
              <a:buSzPts val="1200"/>
              <a:buFont typeface="Symbol" panose="05050102010706020507" pitchFamily="18" charset="2"/>
              <a:buChar char=""/>
              <a:tabLst>
                <a:tab pos="18948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Schwachstellen-Scans</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25"/>
              </a:lnSpc>
              <a:spcBef>
                <a:spcPts val="20"/>
              </a:spcBef>
              <a:spcAft>
                <a:spcPts val="0"/>
              </a:spcAft>
              <a:buSzPts val="1200"/>
              <a:buFont typeface="Symbol" panose="05050102010706020507" pitchFamily="18" charset="2"/>
              <a:buChar char=""/>
              <a:tabLst>
                <a:tab pos="18948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Schriftliche</a:t>
            </a:r>
            <a:r>
              <a:rPr lang="de-DE" sz="1200" spc="-5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Organisationsrichtlinien</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15"/>
              </a:lnSpc>
              <a:buSzPts val="1200"/>
              <a:buFont typeface="Symbol" panose="05050102010706020507" pitchFamily="18" charset="2"/>
              <a:buChar char=""/>
              <a:tabLst>
                <a:tab pos="1894840" algn="l"/>
              </a:tabLst>
            </a:pPr>
            <a:r>
              <a:rPr lang="de-DE" sz="1200" noProof="1">
                <a:latin typeface="Calibri" panose="020F0502020204030204" pitchFamily="34" charset="0"/>
                <a:ea typeface="Symbol" panose="05050102010706020507" pitchFamily="18" charset="2"/>
                <a:cs typeface="Times New Roman" panose="02020603050405020304" pitchFamily="18" charset="0"/>
              </a:rPr>
              <a:t>Personal</a:t>
            </a:r>
            <a:r>
              <a:rPr lang="de-DE" sz="1200" spc="-5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befragen</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143000" lvl="2" indent="-228600">
              <a:lnSpc>
                <a:spcPts val="1450"/>
              </a:lnSpc>
              <a:buSzPts val="1200"/>
              <a:buFont typeface="Microsoft Sans Serif" panose="020B0604020202020204" pitchFamily="34" charset="0"/>
              <a:buChar char="▪"/>
              <a:tabLst>
                <a:tab pos="14370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Auch</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Software-Tools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werden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Durchführung</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Audits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eingesetzt</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342900" lvl="0" indent="-342900">
              <a:spcBef>
                <a:spcPts val="45"/>
              </a:spcBef>
              <a:spcAft>
                <a:spcPts val="0"/>
              </a:spcAft>
              <a:buSzPts val="1200"/>
              <a:buFont typeface="Symbol" panose="05050102010706020507" pitchFamily="18" charset="2"/>
              <a:buChar char=""/>
              <a:tabLst>
                <a:tab pos="5226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Loggen</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65"/>
              </a:lnSpc>
              <a:spcBef>
                <a:spcPts val="45"/>
              </a:spcBef>
              <a:spcAft>
                <a:spcPts val="0"/>
              </a:spcAft>
              <a:buSzPts val="1200"/>
              <a:buFont typeface="Courier New" panose="02070309020205020404" pitchFamily="49" charset="0"/>
              <a:buChar char="o"/>
              <a:tabLst>
                <a:tab pos="9798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Protokolle</a:t>
            </a:r>
            <a:endParaRPr lang="de-DE" sz="1100" noProof="1">
              <a:latin typeface="Calibri" panose="020F0502020204030204" pitchFamily="34" charset="0"/>
              <a:ea typeface="Courier New" panose="02070309020205020404" pitchFamily="49" charset="0"/>
              <a:cs typeface="Times New Roman" panose="02020603050405020304" pitchFamily="18" charset="0"/>
            </a:endParaRPr>
          </a:p>
          <a:p>
            <a:pPr marL="1143000" marR="969010" lvl="2" indent="-228600">
              <a:lnSpc>
                <a:spcPct val="99000"/>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Datendateien,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Abrechnungs-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Prüfprotokolle für</a:t>
            </a:r>
            <a:r>
              <a:rPr lang="de-DE" sz="1200" spc="23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Aktionen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enthalten,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Benutzer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17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Computer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Netzwerk</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durchgeführt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wurden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marR="299085" lvl="1" indent="-285750">
              <a:lnSpc>
                <a:spcPts val="1490"/>
              </a:lnSpc>
              <a:spcAft>
                <a:spcPts val="0"/>
              </a:spcAft>
              <a:buSzPts val="1200"/>
              <a:buFont typeface="Courier New" panose="02070309020205020404" pitchFamily="49" charset="0"/>
              <a:buChar char="o"/>
              <a:tabLst>
                <a:tab pos="9798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Sicherheits-,</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System-</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10" noProof="1">
                <a:latin typeface="Calibri" panose="020F0502020204030204" pitchFamily="34" charset="0"/>
                <a:ea typeface="Courier New" panose="02070309020205020404" pitchFamily="49" charset="0"/>
                <a:cs typeface="Times New Roman" panose="02020603050405020304" pitchFamily="18" charset="0"/>
              </a:rPr>
              <a:t>und </a:t>
            </a:r>
            <a:r>
              <a:rPr lang="de-DE" sz="1200" spc="-5" noProof="1">
                <a:latin typeface="Calibri" panose="020F0502020204030204" pitchFamily="34" charset="0"/>
                <a:ea typeface="Courier New" panose="02070309020205020404" pitchFamily="49" charset="0"/>
                <a:cs typeface="Times New Roman" panose="02020603050405020304" pitchFamily="18" charset="0"/>
              </a:rPr>
              <a:t>Anwendungsprotokolle</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sollten </a:t>
            </a:r>
            <a:r>
              <a:rPr lang="de-DE" sz="1200" spc="-10" noProof="1">
                <a:latin typeface="Calibri" panose="020F0502020204030204" pitchFamily="34" charset="0"/>
                <a:ea typeface="Courier New" panose="02070309020205020404" pitchFamily="49" charset="0"/>
                <a:cs typeface="Times New Roman" panose="02020603050405020304" pitchFamily="18" charset="0"/>
              </a:rPr>
              <a:t>auf</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einem</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Windows-</a:t>
            </a:r>
            <a:r>
              <a:rPr lang="de-DE" sz="1200" spc="36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System</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geprüft</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werden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50"/>
              </a:lnSpc>
              <a:spcBef>
                <a:spcPts val="10"/>
              </a:spcBef>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Sicherheits-Logs</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marR="546735" lvl="3" indent="-228600">
              <a:lnSpc>
                <a:spcPts val="1460"/>
              </a:lnSpc>
              <a:spcBef>
                <a:spcPts val="25"/>
              </a:spcBef>
              <a:spcAft>
                <a:spcPts val="0"/>
              </a:spcAft>
              <a:buSzPts val="1200"/>
              <a:buFont typeface="Symbol" panose="05050102010706020507" pitchFamily="18" charset="2"/>
              <a:buChar char=""/>
              <a:tabLst>
                <a:tab pos="18948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Protokolliert</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die</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Ereignisse</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wie</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erfolgreiche</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und</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erfolglose</a:t>
            </a:r>
            <a:r>
              <a:rPr lang="de-DE" sz="1200" spc="240"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Benutzeranmeldungen</a:t>
            </a:r>
            <a:r>
              <a:rPr lang="de-DE" sz="1200" spc="-50" noProof="1">
                <a:latin typeface="Calibri" panose="020F0502020204030204" pitchFamily="34" charset="0"/>
                <a:ea typeface="Symbol" panose="05050102010706020507" pitchFamily="18" charset="2"/>
                <a:cs typeface="Times New Roman" panose="02020603050405020304" pitchFamily="18" charset="0"/>
              </a:rPr>
              <a:t> </a:t>
            </a:r>
            <a:r>
              <a:rPr lang="de-DE" sz="1200" spc="-10" noProof="1">
                <a:latin typeface="Calibri" panose="020F0502020204030204" pitchFamily="34" charset="0"/>
                <a:ea typeface="Symbol" panose="05050102010706020507" pitchFamily="18" charset="2"/>
                <a:cs typeface="Times New Roman" panose="02020603050405020304" pitchFamily="18" charset="0"/>
              </a:rPr>
              <a:t>am</a:t>
            </a:r>
            <a:r>
              <a:rPr lang="de-DE" sz="1200" spc="-5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System</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143000" lvl="2" indent="-228600">
              <a:spcBef>
                <a:spcPts val="30"/>
              </a:spcBef>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Systemprotokolle</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marR="441960" lvl="3" indent="-228600">
              <a:spcBef>
                <a:spcPts val="10"/>
              </a:spcBef>
              <a:spcAft>
                <a:spcPts val="0"/>
              </a:spcAft>
              <a:buSzPts val="1200"/>
              <a:buFont typeface="Symbol" panose="05050102010706020507" pitchFamily="18" charset="2"/>
              <a:buChar char=""/>
              <a:tabLst>
                <a:tab pos="18948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Protokolliert</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die</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Ereignisse,</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wie</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z.</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B.</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ein</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Herunterfahren</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des</a:t>
            </a:r>
            <a:r>
              <a:rPr lang="de-DE" sz="1200" spc="17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Systems</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und</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Treiberausfälle</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143000" lvl="2" indent="-228600">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Anwendungsprotokolle</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marR="808990" lvl="3" indent="-228600">
              <a:spcBef>
                <a:spcPts val="5"/>
              </a:spcBef>
              <a:spcAft>
                <a:spcPts val="0"/>
              </a:spcAft>
              <a:buSzPts val="1200"/>
              <a:buFont typeface="Symbol" panose="05050102010706020507" pitchFamily="18" charset="2"/>
              <a:buChar char=""/>
              <a:tabLst>
                <a:tab pos="18948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Protokolliert</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die</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Ereignisse</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für</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das</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Betriebssystem</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und</a:t>
            </a:r>
            <a:r>
              <a:rPr lang="de-DE" sz="1200" spc="17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Drittanwendungen</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742950" marR="73660" lvl="1" indent="-285750">
              <a:lnSpc>
                <a:spcPts val="1490"/>
              </a:lnSpc>
              <a:spcAft>
                <a:spcPts val="0"/>
              </a:spcAft>
              <a:buSzPts val="1200"/>
              <a:buFont typeface="Courier New" panose="02070309020205020404" pitchFamily="49" charset="0"/>
              <a:buChar char="o"/>
              <a:tabLst>
                <a:tab pos="979805" algn="l"/>
              </a:tabLst>
            </a:pPr>
            <a:r>
              <a:rPr lang="de-DE" sz="1200" noProof="1">
                <a:latin typeface="Calibri" panose="020F0502020204030204" pitchFamily="34" charset="0"/>
                <a:ea typeface="Courier New" panose="02070309020205020404" pitchFamily="49" charset="0"/>
                <a:cs typeface="Times New Roman" panose="02020603050405020304" pitchFamily="18" charset="0"/>
              </a:rPr>
              <a:t>Um</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alle</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Protokolle</a:t>
            </a:r>
            <a:r>
              <a:rPr lang="de-DE" sz="1200" spc="-10" noProof="1">
                <a:latin typeface="Calibri" panose="020F0502020204030204" pitchFamily="34" charset="0"/>
                <a:ea typeface="Courier New" panose="02070309020205020404" pitchFamily="49" charset="0"/>
                <a:cs typeface="Times New Roman" panose="02020603050405020304" pitchFamily="18" charset="0"/>
              </a:rPr>
              <a:t> in </a:t>
            </a:r>
            <a:r>
              <a:rPr lang="de-DE" sz="1200" spc="-5" noProof="1">
                <a:latin typeface="Calibri" panose="020F0502020204030204" pitchFamily="34" charset="0"/>
                <a:ea typeface="Courier New" panose="02070309020205020404" pitchFamily="49" charset="0"/>
                <a:cs typeface="Times New Roman" panose="02020603050405020304" pitchFamily="18" charset="0"/>
              </a:rPr>
              <a:t>einem</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einzigen</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Repository</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zu</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konsolidieren,</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können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Sie</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mit</a:t>
            </a:r>
            <a:r>
              <a:rPr lang="de-DE" sz="1200" spc="23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SYSLOG</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45"/>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SYSLOG</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marR="546735" lvl="3" indent="-228600">
              <a:spcAft>
                <a:spcPts val="0"/>
              </a:spcAft>
              <a:buSzPts val="1200"/>
              <a:buFont typeface="Symbol" panose="05050102010706020507" pitchFamily="18" charset="2"/>
              <a:buChar char=""/>
              <a:tabLst>
                <a:tab pos="18948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Ein</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standardisiertes</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Format</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für</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die</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Protokollierung</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von</a:t>
            </a:r>
            <a:r>
              <a:rPr lang="de-DE" sz="1200" spc="20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Computermeldungen,</a:t>
            </a:r>
            <a:r>
              <a:rPr lang="de-DE" sz="1200" spc="-4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das</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die</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Trennung</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zwischen</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der</a:t>
            </a:r>
            <a:r>
              <a:rPr lang="de-DE" sz="1200" spc="19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Software,</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die</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Meldungen</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erzeugt,</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dem</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System,</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das</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sie</a:t>
            </a:r>
            <a:r>
              <a:rPr lang="de-DE" sz="1200" spc="20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speichert,</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und</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der</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Software,</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die</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sie</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meldet</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und</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analysiert,</a:t>
            </a:r>
            <a:r>
              <a:rPr lang="de-DE" sz="1200" spc="18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ermöglicht</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spcBef>
                <a:spcPts val="5"/>
              </a:spcBef>
              <a:spcAft>
                <a:spcPts val="0"/>
              </a:spcAft>
              <a:buSzPts val="1200"/>
              <a:buFont typeface="Symbol" panose="05050102010706020507" pitchFamily="18" charset="2"/>
              <a:buChar char=""/>
              <a:tabLst>
                <a:tab pos="18948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SYSLOG</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verwendet</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Port</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514</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über</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UDP</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a:spcBef>
                <a:spcPts val="55"/>
              </a:spcBef>
            </a:pPr>
            <a:r>
              <a:rPr lang="en-US" sz="1150" dirty="0">
                <a:latin typeface="Calibri" panose="020F0502020204030204" pitchFamily="34" charset="0"/>
                <a:ea typeface="Calibri" panose="020F0502020204030204" pitchFamily="34" charset="0"/>
                <a:cs typeface="Calibri" panose="020F0502020204030204" pitchFamily="34" charset="0"/>
              </a:rPr>
              <a:t> </a:t>
            </a:r>
            <a:endParaRPr lang="de-DE" sz="11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5925928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50837"/>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indent="-457200">
              <a:buFont typeface="+mj-lt"/>
              <a:buAutoNum type="arabicPeriod" startAt="23"/>
            </a:pPr>
            <a:r>
              <a:rPr lang="de-DE" sz="2000" b="1" dirty="0"/>
              <a:t>Überwachung und Auditierung </a:t>
            </a:r>
          </a:p>
          <a:p>
            <a:pPr marL="457200" indent="-457200">
              <a:buFont typeface="+mj-lt"/>
              <a:buAutoNum type="arabicPeriod" startAt="23"/>
            </a:pPr>
            <a:endParaRPr lang="de-DE" sz="2000" b="1" dirty="0"/>
          </a:p>
          <a:p>
            <a:pPr marL="457200" indent="-457200">
              <a:buFont typeface="+mj-lt"/>
              <a:buAutoNum type="arabicPeriod" startAt="23"/>
            </a:pPr>
            <a:endParaRPr lang="de-DE" sz="2000" b="1" dirty="0"/>
          </a:p>
          <a:p>
            <a:pPr marL="457200" indent="-457200">
              <a:buFont typeface="+mj-lt"/>
              <a:buAutoNum type="arabicPeriod" startAt="23"/>
            </a:pPr>
            <a:endParaRPr lang="de-DE" sz="2000" b="1" dirty="0"/>
          </a:p>
          <a:p>
            <a:pPr marL="457200" indent="-457200">
              <a:buFont typeface="+mj-lt"/>
              <a:buAutoNum type="arabicPeriod" startAt="23"/>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5F889E53-FEA4-41A6-AFBF-3923C5992062}"/>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88D22235-7541-42C1-A8BB-EEED46A4333A}"/>
              </a:ext>
            </a:extLst>
          </p:cNvPr>
          <p:cNvSpPr/>
          <p:nvPr/>
        </p:nvSpPr>
        <p:spPr>
          <a:xfrm>
            <a:off x="325057" y="2252296"/>
            <a:ext cx="10957686" cy="2557367"/>
          </a:xfrm>
          <a:prstGeom prst="rect">
            <a:avLst/>
          </a:prstGeom>
        </p:spPr>
        <p:txBody>
          <a:bodyPr wrap="square">
            <a:spAutoFit/>
          </a:bodyPr>
          <a:lstStyle/>
          <a:p>
            <a:pPr marL="342900" lvl="0" indent="-342900">
              <a:spcBef>
                <a:spcPts val="45"/>
              </a:spcBef>
              <a:spcAft>
                <a:spcPts val="0"/>
              </a:spcAft>
              <a:buSzPts val="1200"/>
              <a:buFont typeface="Symbol" panose="05050102010706020507" pitchFamily="18" charset="2"/>
              <a:buChar char=""/>
              <a:tabLst>
                <a:tab pos="5226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Log-Dateien</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marR="808990" lvl="1" indent="-285750">
              <a:lnSpc>
                <a:spcPts val="1490"/>
              </a:lnSpc>
              <a:spcAft>
                <a:spcPts val="0"/>
              </a:spcAft>
              <a:buSzPts val="1200"/>
              <a:buFont typeface="Courier New" panose="02070309020205020404" pitchFamily="49" charset="0"/>
              <a:buChar char="o"/>
              <a:tabLst>
                <a:tab pos="9798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Protokolldateien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sind</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wichtig,</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um</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ein</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Ereignis</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nach</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seinem</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Auftreten</a:t>
            </a:r>
            <a:r>
              <a:rPr lang="de-DE" sz="1200" spc="27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rekonstruieren</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zu</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können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65"/>
              </a:lnSpc>
              <a:spcBef>
                <a:spcPts val="35"/>
              </a:spcBef>
              <a:buSzPts val="1200"/>
              <a:buFont typeface="Courier New" panose="02070309020205020404" pitchFamily="49" charset="0"/>
              <a:buChar char="o"/>
              <a:tabLst>
                <a:tab pos="979805" algn="l"/>
              </a:tabLst>
            </a:pPr>
            <a:r>
              <a:rPr lang="de-DE" sz="1200" b="1" noProof="1">
                <a:latin typeface="Calibri" panose="020F0502020204030204" pitchFamily="34" charset="0"/>
                <a:ea typeface="Courier New" panose="02070309020205020404" pitchFamily="49" charset="0"/>
                <a:cs typeface="Times New Roman" panose="02020603050405020304" pitchFamily="18" charset="0"/>
              </a:rPr>
              <a:t>Wartung</a:t>
            </a:r>
            <a:r>
              <a:rPr lang="de-DE" sz="1200" b="1" spc="-6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der</a:t>
            </a:r>
            <a:r>
              <a:rPr lang="de-DE" sz="1200" b="1" spc="-4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Protokolldatei</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25"/>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Maßnahmen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zur</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Sicherstellung</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ordnungsgemäßen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Erstellung</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Speicherung</a:t>
            </a:r>
            <a:r>
              <a:rPr lang="de-DE" sz="1200" spc="-3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einer</a:t>
            </a:r>
            <a:r>
              <a:rPr lang="de-DE" sz="1200" spc="-1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Protokolldatei,</a:t>
            </a:r>
            <a:r>
              <a:rPr lang="de-DE" sz="1200" spc="-25" noProof="1">
                <a:latin typeface="Calibri" panose="020F0502020204030204" pitchFamily="34" charset="0"/>
                <a:ea typeface="Calibri" panose="020F0502020204030204" pitchFamily="34" charset="0"/>
                <a:cs typeface="Times New Roman" panose="02020603050405020304" pitchFamily="18" charset="0"/>
              </a:rPr>
              <a:t> </a:t>
            </a:r>
            <a:r>
              <a:rPr lang="de-DE" sz="1200" noProof="1">
                <a:latin typeface="Calibri" panose="020F0502020204030204" pitchFamily="34" charset="0"/>
                <a:ea typeface="Calibri" panose="020F0502020204030204" pitchFamily="34" charset="0"/>
                <a:cs typeface="Times New Roman" panose="02020603050405020304" pitchFamily="18" charset="0"/>
              </a:rPr>
              <a:t>wie</a:t>
            </a:r>
            <a:r>
              <a:rPr lang="de-DE" sz="1200" spc="-20" noProof="1">
                <a:latin typeface="Calibri" panose="020F0502020204030204" pitchFamily="34" charset="0"/>
                <a:ea typeface="Calibri" panose="020F0502020204030204" pitchFamily="34" charset="0"/>
                <a:cs typeface="Times New Roman" panose="02020603050405020304" pitchFamily="18" charset="0"/>
              </a:rPr>
              <a:t> </a:t>
            </a:r>
            <a:r>
              <a:rPr lang="de-DE" sz="1200" noProof="1">
                <a:latin typeface="Calibri" panose="020F0502020204030204" pitchFamily="34" charset="0"/>
                <a:ea typeface="Calibri" panose="020F0502020204030204" pitchFamily="34" charset="0"/>
                <a:cs typeface="Times New Roman" panose="02020603050405020304" pitchFamily="18" charset="0"/>
              </a:rPr>
              <a:t>z.</a:t>
            </a:r>
            <a:r>
              <a:rPr lang="de-DE" sz="1200" spc="-3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B.</a:t>
            </a:r>
            <a:r>
              <a:rPr lang="de-DE" sz="1200" spc="-20" noProof="1">
                <a:latin typeface="Calibri" panose="020F0502020204030204" pitchFamily="34" charset="0"/>
                <a:ea typeface="Calibri" panose="020F0502020204030204" pitchFamily="34" charset="0"/>
                <a:cs typeface="Times New Roman" panose="02020603050405020304" pitchFamily="18" charset="0"/>
              </a:rPr>
              <a:t> </a:t>
            </a:r>
            <a:r>
              <a:rPr lang="de-DE" sz="1200" noProof="1">
                <a:latin typeface="Calibri" panose="020F0502020204030204" pitchFamily="34" charset="0"/>
                <a:ea typeface="Calibri" panose="020F0502020204030204" pitchFamily="34" charset="0"/>
                <a:cs typeface="Times New Roman" panose="02020603050405020304" pitchFamily="18" charset="0"/>
              </a:rPr>
              <a:t>die</a:t>
            </a:r>
            <a:r>
              <a:rPr lang="de-DE" sz="1200" spc="-20" noProof="1">
                <a:latin typeface="Calibri" panose="020F0502020204030204" pitchFamily="34" charset="0"/>
                <a:ea typeface="Calibri" panose="020F0502020204030204" pitchFamily="34" charset="0"/>
                <a:cs typeface="Times New Roman" panose="02020603050405020304" pitchFamily="18" charset="0"/>
              </a:rPr>
              <a:t> </a:t>
            </a:r>
            <a:r>
              <a:rPr lang="de-DE" sz="1200" noProof="1">
                <a:latin typeface="Calibri" panose="020F0502020204030204" pitchFamily="34" charset="0"/>
                <a:ea typeface="Calibri" panose="020F0502020204030204" pitchFamily="34" charset="0"/>
                <a:cs typeface="Times New Roman" panose="02020603050405020304" pitchFamily="18" charset="0"/>
              </a:rPr>
              <a:t>richtige</a:t>
            </a:r>
            <a:r>
              <a:rPr lang="de-DE" sz="1200" spc="-3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Konfiguration,</a:t>
            </a:r>
            <a:r>
              <a:rPr lang="de-DE" sz="1200" spc="335" noProof="1">
                <a:latin typeface="Times New Roman" panose="02020603050405020304" pitchFamily="18" charset="0"/>
                <a:ea typeface="Calibri" panose="020F0502020204030204" pitchFamily="34" charset="0"/>
                <a:cs typeface="Times New Roman" panose="02020603050405020304" pitchFamily="18" charset="0"/>
              </a:rPr>
              <a:t> </a:t>
            </a:r>
          </a:p>
          <a:p>
            <a:pPr lvl="2">
              <a:lnSpc>
                <a:spcPts val="1425"/>
              </a:lnSpc>
              <a:buSzPts val="1200"/>
              <a:tabLst>
                <a:tab pos="1437005" algn="l"/>
              </a:tabLst>
            </a:pPr>
            <a:r>
              <a:rPr lang="de-DE" sz="1200" spc="-5" noProof="1">
                <a:latin typeface="Calibri" panose="020F0502020204030204" pitchFamily="34" charset="0"/>
                <a:ea typeface="Calibri" panose="020F0502020204030204" pitchFamily="34" charset="0"/>
                <a:cs typeface="Times New Roman" panose="02020603050405020304" pitchFamily="18" charset="0"/>
              </a:rPr>
              <a:t>       Speicherung,</a:t>
            </a:r>
            <a:r>
              <a:rPr lang="de-DE" sz="1200" spc="-3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Sicherung,</a:t>
            </a:r>
            <a:r>
              <a:rPr lang="de-DE" sz="1200" spc="-4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Sicherheit</a:t>
            </a:r>
            <a:r>
              <a:rPr lang="de-DE" sz="1200" spc="-2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und</a:t>
            </a:r>
            <a:r>
              <a:rPr lang="de-DE" sz="1200" spc="-1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Verschlüsselung</a:t>
            </a:r>
            <a:r>
              <a:rPr lang="de-DE" sz="1200" spc="-30" noProof="1">
                <a:latin typeface="Calibri" panose="020F0502020204030204" pitchFamily="34" charset="0"/>
                <a:ea typeface="Calibri" panose="020F0502020204030204" pitchFamily="34" charset="0"/>
                <a:cs typeface="Times New Roman" panose="02020603050405020304" pitchFamily="18" charset="0"/>
              </a:rPr>
              <a:t> </a:t>
            </a:r>
            <a:r>
              <a:rPr lang="de-DE" sz="1200" noProof="1">
                <a:latin typeface="Calibri" panose="020F0502020204030204" pitchFamily="34" charset="0"/>
                <a:ea typeface="Calibri" panose="020F0502020204030204" pitchFamily="34" charset="0"/>
                <a:cs typeface="Times New Roman" panose="02020603050405020304" pitchFamily="18" charset="0"/>
              </a:rPr>
              <a:t>der</a:t>
            </a:r>
            <a:r>
              <a:rPr lang="de-DE" sz="1200" spc="325" noProof="1">
                <a:latin typeface="Times New Roman" panose="02020603050405020304" pitchFamily="18"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Protokolldateien</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1143000" marR="72390" lvl="2" indent="-228600">
              <a:spcBef>
                <a:spcPts val="330"/>
              </a:spcBef>
              <a:spcAft>
                <a:spcPts val="0"/>
              </a:spcAft>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Protokolldateien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sollten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anderen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Partition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externen</a:t>
            </a:r>
            <a:r>
              <a:rPr lang="de-DE" sz="1200" spc="33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Server</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gespeichert</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werden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45"/>
              </a:spcBef>
              <a:buSzPts val="1200"/>
              <a:buFont typeface="Courier New" panose="02070309020205020404" pitchFamily="49" charset="0"/>
              <a:buChar char="o"/>
              <a:tabLst>
                <a:tab pos="9798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Ereignisse</a:t>
            </a:r>
            <a:r>
              <a:rPr lang="de-DE" sz="1200" b="1" spc="-7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überschreiben</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534035" lvl="2" indent="-228600">
              <a:lnSpc>
                <a:spcPct val="99000"/>
              </a:lnSpc>
              <a:buSzPts val="1200"/>
              <a:buFont typeface="Microsoft Sans Serif" panose="020B0604020202020204" pitchFamily="34" charset="0"/>
              <a:buChar char="▪"/>
              <a:tabLst>
                <a:tab pos="14370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Wenn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maximale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Protokollgröße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erreicht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ist,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kann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System</a:t>
            </a:r>
            <a:r>
              <a:rPr lang="de-DE" sz="1200" spc="22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beginnen,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ältesten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Ereignisse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in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Protokolldateien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24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überschreiben,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p>
          <a:p>
            <a:pPr marR="534035" lvl="2">
              <a:lnSpc>
                <a:spcPct val="99000"/>
              </a:lnSpc>
              <a:buSzPts val="1200"/>
              <a:tabLst>
                <a:tab pos="1437005" algn="l"/>
              </a:tabLst>
            </a:pP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Platz</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schaffen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marR="711200" lvl="1" indent="-285750">
              <a:lnSpc>
                <a:spcPts val="1420"/>
              </a:lnSpc>
              <a:spcBef>
                <a:spcPts val="5"/>
              </a:spcBef>
              <a:spcAft>
                <a:spcPts val="0"/>
              </a:spcAft>
              <a:buSzPts val="1200"/>
              <a:buFont typeface="Courier New" panose="02070309020205020404" pitchFamily="49" charset="0"/>
              <a:buChar char="o"/>
              <a:tabLst>
                <a:tab pos="9798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Protokolle</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sollten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archiviert</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und</a:t>
            </a:r>
            <a:r>
              <a:rPr lang="de-DE" sz="120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gesichert</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werden,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um</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sicherzustellen,</a:t>
            </a:r>
            <a:r>
              <a:rPr lang="de-DE" sz="1200" spc="32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dass</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sie</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bei</a:t>
            </a:r>
            <a:r>
              <a:rPr lang="de-DE" sz="1200" spc="-5" noProof="1">
                <a:latin typeface="Calibri" panose="020F0502020204030204" pitchFamily="34" charset="0"/>
                <a:ea typeface="Courier New" panose="02070309020205020404" pitchFamily="49" charset="0"/>
                <a:cs typeface="Times New Roman" panose="02020603050405020304" pitchFamily="18" charset="0"/>
              </a:rPr>
              <a:t> Bedarf</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verfügbar sind</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70"/>
              </a:lnSpc>
              <a:spcBef>
                <a:spcPts val="75"/>
              </a:spcBef>
              <a:buSzPts val="1200"/>
              <a:buFont typeface="Courier New" panose="02070309020205020404" pitchFamily="49" charset="0"/>
              <a:buChar char="o"/>
              <a:tabLst>
                <a:tab pos="9798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Write</a:t>
            </a:r>
            <a:r>
              <a:rPr lang="de-DE" sz="1200" b="1" spc="-2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Once</a:t>
            </a:r>
            <a:r>
              <a:rPr lang="de-DE" sz="1200" b="1" spc="-2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Read</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Many</a:t>
            </a:r>
            <a:r>
              <a:rPr lang="de-DE" sz="1200" b="1" spc="-1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(WORM)</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622300" lvl="2" indent="-228600">
              <a:lnSpc>
                <a:spcPct val="98000"/>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Technologie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wie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DVD-R,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erlaubt, Daten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nur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einmal</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20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schreiben,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aber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unbegrenzt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oft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lesen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a:spcBef>
                <a:spcPts val="10"/>
              </a:spcBef>
            </a:pPr>
            <a:r>
              <a:rPr lang="en-US" sz="1200" dirty="0">
                <a:latin typeface="Calibri" panose="020F0502020204030204" pitchFamily="34" charset="0"/>
                <a:ea typeface="Calibri" panose="020F0502020204030204" pitchFamily="34" charset="0"/>
                <a:cs typeface="Calibri" panose="020F0502020204030204" pitchFamily="34" charset="0"/>
              </a:rPr>
              <a:t> </a:t>
            </a:r>
            <a:endParaRPr lang="de-DE" sz="11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46108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7140416"/>
          </a:xfrm>
          <a:prstGeom prst="rect">
            <a:avLst/>
          </a:prstGeom>
        </p:spPr>
        <p:txBody>
          <a:bodyPr wrap="square">
            <a:spAutoFit/>
          </a:bodyPr>
          <a:lstStyle/>
          <a:p>
            <a:r>
              <a:rPr lang="en-GB" sz="2000" b="1" dirty="0"/>
              <a:t>Security+ (SEC+) </a:t>
            </a:r>
            <a:r>
              <a:rPr lang="en-GB" sz="2000" b="1" dirty="0" err="1"/>
              <a:t>Inhalt</a:t>
            </a:r>
            <a:r>
              <a:rPr lang="en-GB" sz="2000" b="1" dirty="0"/>
              <a:t> II</a:t>
            </a:r>
          </a:p>
          <a:p>
            <a:pPr marL="457200" indent="-457200">
              <a:buFont typeface="+mj-lt"/>
              <a:buAutoNum type="arabicPeriod"/>
            </a:pPr>
            <a:endParaRPr lang="de-DE" b="1" dirty="0"/>
          </a:p>
          <a:p>
            <a:pPr marL="457200" indent="-457200">
              <a:buFont typeface="+mj-lt"/>
              <a:buAutoNum type="arabicPeriod" startAt="17"/>
            </a:pPr>
            <a:r>
              <a:rPr lang="de-DE" sz="2000" b="1" dirty="0"/>
              <a:t>Physische Sicherheit </a:t>
            </a:r>
          </a:p>
          <a:p>
            <a:pPr marL="457200" indent="-457200">
              <a:buFont typeface="+mj-lt"/>
              <a:buAutoNum type="arabicPeriod" startAt="17"/>
            </a:pPr>
            <a:endParaRPr lang="de-DE" sz="2000" b="1" dirty="0"/>
          </a:p>
          <a:p>
            <a:pPr marL="457200" indent="-457200">
              <a:buFont typeface="+mj-lt"/>
              <a:buAutoNum type="arabicPeriod" startAt="17"/>
            </a:pPr>
            <a:r>
              <a:rPr lang="de-DE" sz="2000" b="1" dirty="0"/>
              <a:t>Sicherung von Einrichtungen(Gebäude) </a:t>
            </a:r>
          </a:p>
          <a:p>
            <a:pPr marL="457200" indent="-457200">
              <a:buFont typeface="+mj-lt"/>
              <a:buAutoNum type="arabicPeriod" startAt="17"/>
            </a:pPr>
            <a:endParaRPr lang="de-DE" sz="2000" b="1" dirty="0"/>
          </a:p>
          <a:p>
            <a:pPr marL="457200" indent="-457200">
              <a:buFont typeface="+mj-lt"/>
              <a:buAutoNum type="arabicPeriod" startAt="17"/>
            </a:pPr>
            <a:r>
              <a:rPr lang="de-DE" sz="2000" b="1" dirty="0"/>
              <a:t>Authentifizierung </a:t>
            </a:r>
          </a:p>
          <a:p>
            <a:pPr marL="457200" indent="-457200">
              <a:buFont typeface="+mj-lt"/>
              <a:buAutoNum type="arabicPeriod" startAt="17"/>
            </a:pPr>
            <a:endParaRPr lang="de-DE" sz="2000" b="1" dirty="0"/>
          </a:p>
          <a:p>
            <a:pPr marL="457200" indent="-457200">
              <a:buFont typeface="+mj-lt"/>
              <a:buAutoNum type="arabicPeriod" startAt="17"/>
            </a:pPr>
            <a:r>
              <a:rPr lang="de-DE" sz="2000" b="1" dirty="0"/>
              <a:t>Zugriffskontrolle </a:t>
            </a:r>
          </a:p>
          <a:p>
            <a:pPr marL="457200" indent="-457200">
              <a:buFont typeface="+mj-lt"/>
              <a:buAutoNum type="arabicPeriod" startAt="17"/>
            </a:pPr>
            <a:endParaRPr lang="de-DE" sz="2000" b="1" dirty="0"/>
          </a:p>
          <a:p>
            <a:pPr marL="457200" indent="-457200">
              <a:buFont typeface="+mj-lt"/>
              <a:buAutoNum type="arabicPeriod" startAt="17"/>
            </a:pPr>
            <a:r>
              <a:rPr lang="de-DE" sz="2000" b="1" dirty="0"/>
              <a:t>Risikobewertungen </a:t>
            </a:r>
          </a:p>
          <a:p>
            <a:pPr marL="457200" indent="-457200">
              <a:buFont typeface="+mj-lt"/>
              <a:buAutoNum type="arabicPeriod" startAt="17"/>
            </a:pPr>
            <a:endParaRPr lang="de-DE" sz="2000" b="1" dirty="0"/>
          </a:p>
          <a:p>
            <a:pPr marL="457200" indent="-457200">
              <a:buFont typeface="+mj-lt"/>
              <a:buAutoNum type="arabicPeriod" startAt="17"/>
            </a:pPr>
            <a:r>
              <a:rPr lang="de-DE" sz="2000" b="1" dirty="0"/>
              <a:t>Schwachstellen-Management </a:t>
            </a:r>
          </a:p>
          <a:p>
            <a:pPr marL="457200" indent="-457200">
              <a:buFont typeface="+mj-lt"/>
              <a:buAutoNum type="arabicPeriod" startAt="17"/>
            </a:pPr>
            <a:endParaRPr lang="de-DE" sz="2000" b="1" dirty="0"/>
          </a:p>
          <a:p>
            <a:pPr marL="457200" indent="-457200">
              <a:buFont typeface="+mj-lt"/>
              <a:buAutoNum type="arabicPeriod" startAt="17"/>
            </a:pPr>
            <a:r>
              <a:rPr lang="de-DE" sz="2000" b="1" dirty="0"/>
              <a:t>Überwachung und Auditierung </a:t>
            </a:r>
          </a:p>
          <a:p>
            <a:pPr marL="457200" indent="-457200">
              <a:buFont typeface="+mj-lt"/>
              <a:buAutoNum type="arabicPeriod" startAt="17"/>
            </a:pPr>
            <a:endParaRPr lang="de-DE" sz="2000" b="1" dirty="0"/>
          </a:p>
          <a:p>
            <a:pPr marL="457200" indent="-457200">
              <a:buFont typeface="+mj-lt"/>
              <a:buAutoNum type="arabicPeriod" startAt="17"/>
            </a:pPr>
            <a:r>
              <a:rPr lang="de-DE" sz="2000" b="1" dirty="0"/>
              <a:t>Kryptographie </a:t>
            </a:r>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5" name="Rechteck 4">
            <a:extLst>
              <a:ext uri="{FF2B5EF4-FFF2-40B4-BE49-F238E27FC236}">
                <a16:creationId xmlns:a16="http://schemas.microsoft.com/office/drawing/2014/main" id="{3A0736C4-B130-4575-8080-EF3E7DB4FCFF}"/>
              </a:ext>
            </a:extLst>
          </p:cNvPr>
          <p:cNvSpPr/>
          <p:nvPr/>
        </p:nvSpPr>
        <p:spPr>
          <a:xfrm>
            <a:off x="6108700" y="1903535"/>
            <a:ext cx="5346700" cy="5324535"/>
          </a:xfrm>
          <a:prstGeom prst="rect">
            <a:avLst/>
          </a:prstGeom>
        </p:spPr>
        <p:txBody>
          <a:bodyPr>
            <a:spAutoFit/>
          </a:bodyPr>
          <a:lstStyle/>
          <a:p>
            <a:pPr marL="457200" indent="-457200">
              <a:buFont typeface="+mj-lt"/>
              <a:buAutoNum type="arabicPeriod" startAt="25"/>
            </a:pPr>
            <a:r>
              <a:rPr lang="de-DE" sz="2000" b="1"/>
              <a:t>Hashing </a:t>
            </a:r>
          </a:p>
          <a:p>
            <a:pPr marL="457200" indent="-457200">
              <a:buFont typeface="+mj-lt"/>
              <a:buAutoNum type="arabicPeriod" startAt="25"/>
            </a:pPr>
            <a:endParaRPr lang="de-DE" sz="2000" b="1"/>
          </a:p>
          <a:p>
            <a:pPr marL="457200" indent="-457200">
              <a:buFont typeface="+mj-lt"/>
              <a:buAutoNum type="arabicPeriod" startAt="25"/>
            </a:pPr>
            <a:r>
              <a:rPr lang="de-DE" sz="2000" b="1"/>
              <a:t>Public Key Infrastruktur</a:t>
            </a:r>
          </a:p>
          <a:p>
            <a:pPr marL="457200" indent="-457200">
              <a:buFont typeface="+mj-lt"/>
              <a:buAutoNum type="arabicPeriod" startAt="25"/>
            </a:pPr>
            <a:endParaRPr lang="de-DE" sz="2000" b="1"/>
          </a:p>
          <a:p>
            <a:pPr marL="457200" indent="-457200">
              <a:buFont typeface="+mj-lt"/>
              <a:buAutoNum type="arabicPeriod" startAt="25"/>
            </a:pPr>
            <a:r>
              <a:rPr lang="de-DE" sz="2000" b="1"/>
              <a:t>Sicherheitsprotokolle </a:t>
            </a:r>
          </a:p>
          <a:p>
            <a:pPr marL="457200" indent="-457200">
              <a:buFont typeface="+mj-lt"/>
              <a:buAutoNum type="arabicPeriod" startAt="25"/>
            </a:pPr>
            <a:endParaRPr lang="de-DE" sz="2000" b="1"/>
          </a:p>
          <a:p>
            <a:pPr marL="457200" indent="-457200">
              <a:buFont typeface="+mj-lt"/>
              <a:buAutoNum type="arabicPeriod" startAt="25"/>
            </a:pPr>
            <a:r>
              <a:rPr lang="de-DE" sz="2000" b="1"/>
              <a:t>Worst-Case Planung</a:t>
            </a:r>
          </a:p>
          <a:p>
            <a:pPr marL="457200" indent="-457200">
              <a:buFont typeface="+mj-lt"/>
              <a:buAutoNum type="arabicPeriod" startAt="25"/>
            </a:pPr>
            <a:endParaRPr lang="de-DE" sz="2000" b="1"/>
          </a:p>
          <a:p>
            <a:pPr marL="457200" indent="-457200">
              <a:buFont typeface="+mj-lt"/>
              <a:buAutoNum type="arabicPeriod" startAt="25"/>
            </a:pPr>
            <a:r>
              <a:rPr lang="de-DE" sz="2000" b="1"/>
              <a:t>Social Engineering </a:t>
            </a:r>
          </a:p>
          <a:p>
            <a:pPr marL="457200" indent="-457200">
              <a:buFont typeface="+mj-lt"/>
              <a:buAutoNum type="arabicPeriod" startAt="25"/>
            </a:pPr>
            <a:endParaRPr lang="de-DE" sz="2000" b="1"/>
          </a:p>
          <a:p>
            <a:pPr marL="457200" indent="-457200">
              <a:buFont typeface="+mj-lt"/>
              <a:buAutoNum type="arabicPeriod" startAt="25"/>
            </a:pPr>
            <a:r>
              <a:rPr lang="de-DE" sz="2000" b="1"/>
              <a:t>Richtlinien und Prozeduren </a:t>
            </a:r>
          </a:p>
          <a:p>
            <a:pPr marL="457200" indent="-457200">
              <a:buFont typeface="+mj-lt"/>
              <a:buAutoNum type="arabicPeriod" startAt="25"/>
            </a:pPr>
            <a:endParaRPr lang="de-DE" sz="2000" b="1"/>
          </a:p>
          <a:p>
            <a:pPr marL="457200" indent="-457200">
              <a:buFont typeface="+mj-lt"/>
              <a:buAutoNum type="arabicPeriod" startAt="25"/>
            </a:pPr>
            <a:r>
              <a:rPr lang="de-DE" sz="2000" b="1"/>
              <a:t>Incident Response und Forensik </a:t>
            </a:r>
          </a:p>
          <a:p>
            <a:pPr marL="457200" indent="-457200">
              <a:buFont typeface="+mj-lt"/>
              <a:buAutoNum type="arabicPeriod" startAt="25"/>
            </a:pPr>
            <a:endParaRPr lang="de-DE" sz="2000" b="1"/>
          </a:p>
          <a:p>
            <a:pPr marL="457200" indent="-457200">
              <a:buFont typeface="+mj-lt"/>
              <a:buAutoNum type="arabicPeriod" startAt="25"/>
            </a:pPr>
            <a:r>
              <a:rPr lang="de-DE" sz="2000" b="1"/>
              <a:t>Fazit </a:t>
            </a:r>
          </a:p>
          <a:p>
            <a:pPr marL="457200" indent="-457200">
              <a:buFont typeface="+mj-lt"/>
              <a:buAutoNum type="arabicPeriod" startAt="25"/>
            </a:pPr>
            <a:endParaRPr lang="de-DE" sz="2000" b="1"/>
          </a:p>
          <a:p>
            <a:pPr marL="457200" indent="-457200">
              <a:buFont typeface="+mj-lt"/>
              <a:buAutoNum type="arabicPeriod" startAt="25"/>
            </a:pPr>
            <a:r>
              <a:rPr lang="de-DE" sz="2000" b="1"/>
              <a:t>Prüfungsvorbereitung</a:t>
            </a:r>
          </a:p>
        </p:txBody>
      </p:sp>
    </p:spTree>
    <p:extLst>
      <p:ext uri="{BB962C8B-B14F-4D97-AF65-F5344CB8AC3E}">
        <p14:creationId xmlns:p14="http://schemas.microsoft.com/office/powerpoint/2010/main" val="9958616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2"/>
            </a:pPr>
            <a:r>
              <a:rPr lang="de-DE" sz="2000" b="1"/>
              <a:t>Malware</a:t>
            </a:r>
          </a:p>
          <a:p>
            <a:pPr marL="457200" indent="-457200">
              <a:buFont typeface="+mj-lt"/>
              <a:buAutoNum type="arabicPeriod" startAt="2"/>
            </a:pPr>
            <a:endParaRPr lang="de-DE" sz="2000" b="1"/>
          </a:p>
          <a:p>
            <a:pPr marL="457200" indent="-457200">
              <a:buFont typeface="+mj-lt"/>
              <a:buAutoNum type="arabicPeriod" startAt="2"/>
            </a:pPr>
            <a:endParaRPr lang="de-DE" sz="2000" b="1"/>
          </a:p>
          <a:p>
            <a:pPr marL="457200" indent="-457200">
              <a:buFont typeface="+mj-lt"/>
              <a:buAutoNum type="arabicPeriod" startAt="2"/>
            </a:pPr>
            <a:endParaRPr lang="de-DE" sz="2000" b="1"/>
          </a:p>
          <a:p>
            <a:pPr marL="457200" indent="-457200">
              <a:buFont typeface="+mj-lt"/>
              <a:buAutoNum type="arabicPeriod" startAt="2"/>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2" name="Rechteck 1">
            <a:extLst>
              <a:ext uri="{FF2B5EF4-FFF2-40B4-BE49-F238E27FC236}">
                <a16:creationId xmlns:a16="http://schemas.microsoft.com/office/drawing/2014/main" id="{41A48230-73D2-41B5-BF56-00DCEA7F8628}"/>
              </a:ext>
            </a:extLst>
          </p:cNvPr>
          <p:cNvSpPr/>
          <p:nvPr/>
        </p:nvSpPr>
        <p:spPr>
          <a:xfrm>
            <a:off x="415636" y="2314349"/>
            <a:ext cx="11049000" cy="1754326"/>
          </a:xfrm>
          <a:prstGeom prst="rect">
            <a:avLst/>
          </a:prstGeom>
        </p:spPr>
        <p:txBody>
          <a:bodyPr wrap="square">
            <a:spAutoFit/>
          </a:bodyPr>
          <a:lstStyle/>
          <a:p>
            <a:pPr lvl="0"/>
            <a:r>
              <a:rPr lang="de-DE" b="1"/>
              <a:t>Wurm</a:t>
            </a:r>
          </a:p>
          <a:p>
            <a:pPr lvl="1"/>
            <a:r>
              <a:rPr lang="de-DE"/>
              <a:t>Bösartige Software, wie ein Virus, die sich jedoch ohne Benutzerinteraktion selbst replizieren kann</a:t>
            </a:r>
          </a:p>
          <a:p>
            <a:pPr lvl="1"/>
            <a:r>
              <a:rPr lang="de-DE"/>
              <a:t>Würmer vermehren sich selbst und verbreiten sich ohne Zustimmung oder Zutun des Benutzers</a:t>
            </a:r>
          </a:p>
          <a:p>
            <a:pPr lvl="1"/>
            <a:r>
              <a:rPr lang="de-DE"/>
              <a:t>Würmer können eine Unterbrechung des normalen Netzwerkverkehrs und der Computeraktivitäten verursachen</a:t>
            </a:r>
          </a:p>
          <a:p>
            <a:pPr lvl="1"/>
            <a:r>
              <a:rPr lang="de-DE"/>
              <a:t>Beispiel: Im Jahr 2009 waren 9-15 Millionen Computer mit Conficker infiziert.</a:t>
            </a:r>
          </a:p>
        </p:txBody>
      </p:sp>
      <p:sp>
        <p:nvSpPr>
          <p:cNvPr id="9" name="Rechteck 8">
            <a:extLst>
              <a:ext uri="{FF2B5EF4-FFF2-40B4-BE49-F238E27FC236}">
                <a16:creationId xmlns:a16="http://schemas.microsoft.com/office/drawing/2014/main" id="{F3598CE4-DEA5-4EDD-A02D-E7FB53764BBF}"/>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4" name="Rechteck 3">
            <a:extLst>
              <a:ext uri="{FF2B5EF4-FFF2-40B4-BE49-F238E27FC236}">
                <a16:creationId xmlns:a16="http://schemas.microsoft.com/office/drawing/2014/main" id="{C37CB6CC-BD08-4046-9DE8-AA80C702CFEE}"/>
              </a:ext>
            </a:extLst>
          </p:cNvPr>
          <p:cNvSpPr/>
          <p:nvPr/>
        </p:nvSpPr>
        <p:spPr>
          <a:xfrm>
            <a:off x="415636" y="4542857"/>
            <a:ext cx="9351264" cy="2689326"/>
          </a:xfrm>
          <a:prstGeom prst="rect">
            <a:avLst/>
          </a:prstGeom>
        </p:spPr>
        <p:txBody>
          <a:bodyPr wrap="square">
            <a:spAutoFit/>
          </a:bodyPr>
          <a:lstStyle/>
          <a:p>
            <a:pPr lvl="0">
              <a:buSzPts val="1200"/>
              <a:tabLst>
                <a:tab pos="294005" algn="l"/>
              </a:tabLst>
            </a:pPr>
            <a:r>
              <a:rPr lang="de-DE" b="1" spc="-10" dirty="0">
                <a:latin typeface="+mj-lt"/>
                <a:ea typeface="Symbol" panose="05050102010706020507" pitchFamily="18" charset="2"/>
                <a:cs typeface="Times New Roman" panose="02020603050405020304" pitchFamily="18" charset="0"/>
              </a:rPr>
              <a:t>Trojaner</a:t>
            </a:r>
          </a:p>
          <a:p>
            <a:pPr marL="342900" lvl="0" indent="-342900">
              <a:buSzPts val="1200"/>
              <a:buFont typeface="Symbol" panose="05050102010706020507" pitchFamily="18" charset="2"/>
              <a:buChar char=""/>
              <a:tabLst>
                <a:tab pos="294005" algn="l"/>
              </a:tabLst>
            </a:pPr>
            <a:endParaRPr lang="de-DE" b="1" dirty="0">
              <a:latin typeface="+mj-lt"/>
              <a:ea typeface="Symbol" panose="05050102010706020507" pitchFamily="18" charset="2"/>
              <a:cs typeface="Times New Roman" panose="02020603050405020304" pitchFamily="18" charset="0"/>
            </a:endParaRPr>
          </a:p>
          <a:p>
            <a:pPr marL="742950" lvl="1" indent="-285750">
              <a:lnSpc>
                <a:spcPts val="1470"/>
              </a:lnSpc>
              <a:spcBef>
                <a:spcPts val="50"/>
              </a:spcBef>
              <a:spcAft>
                <a:spcPts val="0"/>
              </a:spcAft>
              <a:buSzPts val="1200"/>
              <a:buFont typeface="Courier New" panose="02070309020205020404" pitchFamily="49" charset="0"/>
              <a:buChar char="o"/>
              <a:tabLst>
                <a:tab pos="751205" algn="l"/>
              </a:tabLst>
            </a:pPr>
            <a:r>
              <a:rPr lang="de-DE" b="1" spc="-10" dirty="0">
                <a:latin typeface="+mj-lt"/>
                <a:ea typeface="Courier New" panose="02070309020205020404" pitchFamily="49" charset="0"/>
                <a:cs typeface="Times New Roman" panose="02020603050405020304" pitchFamily="18" charset="0"/>
              </a:rPr>
              <a:t>Trojanisches</a:t>
            </a:r>
            <a:r>
              <a:rPr lang="de-DE" b="1" spc="-60" dirty="0">
                <a:latin typeface="+mj-lt"/>
                <a:ea typeface="Courier New" panose="02070309020205020404" pitchFamily="49" charset="0"/>
                <a:cs typeface="Times New Roman" panose="02020603050405020304" pitchFamily="18" charset="0"/>
              </a:rPr>
              <a:t> </a:t>
            </a:r>
            <a:r>
              <a:rPr lang="de-DE" b="1" spc="-10" dirty="0">
                <a:latin typeface="+mj-lt"/>
                <a:ea typeface="Courier New" panose="02070309020205020404" pitchFamily="49" charset="0"/>
                <a:cs typeface="Times New Roman" panose="02020603050405020304" pitchFamily="18" charset="0"/>
              </a:rPr>
              <a:t>Pferd</a:t>
            </a:r>
            <a:endParaRPr lang="de-DE" dirty="0">
              <a:latin typeface="+mj-lt"/>
              <a:ea typeface="Courier New" panose="02070309020205020404" pitchFamily="49" charset="0"/>
              <a:cs typeface="Times New Roman" panose="02020603050405020304" pitchFamily="18" charset="0"/>
            </a:endParaRPr>
          </a:p>
          <a:p>
            <a:pPr marL="1143000" marR="941070" lvl="2" indent="-228600">
              <a:lnSpc>
                <a:spcPct val="98000"/>
              </a:lnSpc>
              <a:spcAft>
                <a:spcPts val="0"/>
              </a:spcAft>
              <a:buSzPts val="1200"/>
              <a:buFont typeface="Microsoft Sans Serif" panose="020B0604020202020204" pitchFamily="34" charset="0"/>
              <a:buChar char="▪"/>
              <a:tabLst>
                <a:tab pos="1208405" algn="l"/>
              </a:tabLst>
            </a:pPr>
            <a:r>
              <a:rPr lang="de-DE" spc="-5" dirty="0">
                <a:latin typeface="+mj-lt"/>
                <a:ea typeface="Microsoft Sans Serif" panose="020B0604020202020204" pitchFamily="34" charset="0"/>
                <a:cs typeface="Times New Roman" panose="02020603050405020304" pitchFamily="18" charset="0"/>
              </a:rPr>
              <a:t>Bösartige</a:t>
            </a:r>
            <a:r>
              <a:rPr lang="de-DE" spc="-20" dirty="0">
                <a:latin typeface="+mj-lt"/>
                <a:ea typeface="Microsoft Sans Serif" panose="020B0604020202020204" pitchFamily="34" charset="0"/>
                <a:cs typeface="Times New Roman" panose="02020603050405020304" pitchFamily="18" charset="0"/>
              </a:rPr>
              <a:t> </a:t>
            </a:r>
            <a:r>
              <a:rPr lang="de-DE" spc="-5" dirty="0">
                <a:latin typeface="+mj-lt"/>
                <a:ea typeface="Microsoft Sans Serif" panose="020B0604020202020204" pitchFamily="34" charset="0"/>
                <a:cs typeface="Times New Roman" panose="02020603050405020304" pitchFamily="18" charset="0"/>
              </a:rPr>
              <a:t>Software,</a:t>
            </a:r>
            <a:r>
              <a:rPr lang="de-DE" spc="-30" dirty="0">
                <a:latin typeface="+mj-lt"/>
                <a:ea typeface="Microsoft Sans Serif" panose="020B0604020202020204" pitchFamily="34" charset="0"/>
                <a:cs typeface="Times New Roman" panose="02020603050405020304" pitchFamily="18" charset="0"/>
              </a:rPr>
              <a:t> </a:t>
            </a:r>
            <a:r>
              <a:rPr lang="de-DE" spc="-5" dirty="0">
                <a:latin typeface="+mj-lt"/>
                <a:ea typeface="Microsoft Sans Serif" panose="020B0604020202020204" pitchFamily="34" charset="0"/>
                <a:cs typeface="Times New Roman" panose="02020603050405020304" pitchFamily="18" charset="0"/>
              </a:rPr>
              <a:t>die</a:t>
            </a:r>
            <a:r>
              <a:rPr lang="de-DE" spc="-20" dirty="0">
                <a:latin typeface="+mj-lt"/>
                <a:ea typeface="Microsoft Sans Serif" panose="020B0604020202020204" pitchFamily="34" charset="0"/>
                <a:cs typeface="Times New Roman" panose="02020603050405020304" pitchFamily="18" charset="0"/>
              </a:rPr>
              <a:t> </a:t>
            </a:r>
            <a:r>
              <a:rPr lang="de-DE" spc="-5" dirty="0">
                <a:latin typeface="+mj-lt"/>
                <a:ea typeface="Microsoft Sans Serif" panose="020B0604020202020204" pitchFamily="34" charset="0"/>
                <a:cs typeface="Times New Roman" panose="02020603050405020304" pitchFamily="18" charset="0"/>
              </a:rPr>
              <a:t>als harmlose</a:t>
            </a:r>
            <a:r>
              <a:rPr lang="de-DE" spc="-25" dirty="0">
                <a:latin typeface="+mj-lt"/>
                <a:ea typeface="Microsoft Sans Serif" panose="020B0604020202020204" pitchFamily="34" charset="0"/>
                <a:cs typeface="Times New Roman" panose="02020603050405020304" pitchFamily="18" charset="0"/>
              </a:rPr>
              <a:t> </a:t>
            </a:r>
            <a:r>
              <a:rPr lang="de-DE" spc="-5" dirty="0">
                <a:latin typeface="+mj-lt"/>
                <a:ea typeface="Microsoft Sans Serif" panose="020B0604020202020204" pitchFamily="34" charset="0"/>
                <a:cs typeface="Times New Roman" panose="02020603050405020304" pitchFamily="18" charset="0"/>
              </a:rPr>
              <a:t>oder</a:t>
            </a:r>
            <a:r>
              <a:rPr lang="de-DE" spc="-30" dirty="0">
                <a:latin typeface="+mj-lt"/>
                <a:ea typeface="Microsoft Sans Serif" panose="020B0604020202020204" pitchFamily="34" charset="0"/>
                <a:cs typeface="Times New Roman" panose="02020603050405020304" pitchFamily="18" charset="0"/>
              </a:rPr>
              <a:t> </a:t>
            </a:r>
            <a:r>
              <a:rPr lang="de-DE" spc="-5" dirty="0">
                <a:latin typeface="+mj-lt"/>
                <a:ea typeface="Microsoft Sans Serif" panose="020B0604020202020204" pitchFamily="34" charset="0"/>
                <a:cs typeface="Times New Roman" panose="02020603050405020304" pitchFamily="18" charset="0"/>
              </a:rPr>
              <a:t>erwünschte</a:t>
            </a:r>
            <a:r>
              <a:rPr lang="de-DE" spc="-20" dirty="0">
                <a:latin typeface="+mj-lt"/>
                <a:ea typeface="Microsoft Sans Serif" panose="020B0604020202020204" pitchFamily="34" charset="0"/>
                <a:cs typeface="Times New Roman" panose="02020603050405020304" pitchFamily="18" charset="0"/>
              </a:rPr>
              <a:t> </a:t>
            </a:r>
            <a:r>
              <a:rPr lang="de-DE" spc="-5" dirty="0">
                <a:latin typeface="+mj-lt"/>
                <a:ea typeface="Microsoft Sans Serif" panose="020B0604020202020204" pitchFamily="34" charset="0"/>
                <a:cs typeface="Times New Roman" panose="02020603050405020304" pitchFamily="18" charset="0"/>
              </a:rPr>
              <a:t>Software</a:t>
            </a:r>
            <a:r>
              <a:rPr lang="de-DE" spc="235" dirty="0">
                <a:latin typeface="+mj-lt"/>
                <a:ea typeface="Microsoft Sans Serif" panose="020B0604020202020204" pitchFamily="34" charset="0"/>
                <a:cs typeface="Times New Roman" panose="02020603050405020304" pitchFamily="18" charset="0"/>
              </a:rPr>
              <a:t> </a:t>
            </a:r>
            <a:r>
              <a:rPr lang="de-DE" dirty="0">
                <a:latin typeface="+mj-lt"/>
                <a:ea typeface="Microsoft Sans Serif" panose="020B0604020202020204" pitchFamily="34" charset="0"/>
                <a:cs typeface="Times New Roman" panose="02020603050405020304" pitchFamily="18" charset="0"/>
              </a:rPr>
              <a:t>getarnt</a:t>
            </a:r>
            <a:r>
              <a:rPr lang="de-DE" spc="-20" dirty="0">
                <a:latin typeface="+mj-lt"/>
                <a:ea typeface="Microsoft Sans Serif" panose="020B0604020202020204" pitchFamily="34" charset="0"/>
                <a:cs typeface="Times New Roman" panose="02020603050405020304" pitchFamily="18" charset="0"/>
              </a:rPr>
              <a:t> </a:t>
            </a:r>
            <a:r>
              <a:rPr lang="de-DE" spc="-5" dirty="0">
                <a:latin typeface="+mj-lt"/>
                <a:ea typeface="Microsoft Sans Serif" panose="020B0604020202020204" pitchFamily="34" charset="0"/>
                <a:cs typeface="Times New Roman" panose="02020603050405020304" pitchFamily="18" charset="0"/>
              </a:rPr>
              <a:t>ist</a:t>
            </a:r>
            <a:endParaRPr lang="de-DE" dirty="0">
              <a:latin typeface="+mj-lt"/>
              <a:ea typeface="Microsoft Sans Serif" panose="020B0604020202020204" pitchFamily="34" charset="0"/>
              <a:cs typeface="Times New Roman" panose="02020603050405020304" pitchFamily="18" charset="0"/>
            </a:endParaRPr>
          </a:p>
          <a:p>
            <a:pPr marR="90170" lvl="2">
              <a:buSzPts val="1200"/>
              <a:tabLst>
                <a:tab pos="1894840" algn="l"/>
              </a:tabLst>
            </a:pPr>
            <a:r>
              <a:rPr lang="de-DE" spc="-5" dirty="0">
                <a:latin typeface="+mj-lt"/>
                <a:ea typeface="Microsoft Sans Serif" panose="020B0604020202020204" pitchFamily="34" charset="0"/>
                <a:cs typeface="Times New Roman" panose="02020603050405020304" pitchFamily="18" charset="0"/>
              </a:rPr>
              <a:t>     Trojaner</a:t>
            </a:r>
            <a:r>
              <a:rPr lang="de-DE" spc="-25" dirty="0">
                <a:latin typeface="+mj-lt"/>
                <a:ea typeface="Microsoft Sans Serif" panose="020B0604020202020204" pitchFamily="34" charset="0"/>
                <a:cs typeface="Times New Roman" panose="02020603050405020304" pitchFamily="18" charset="0"/>
              </a:rPr>
              <a:t> </a:t>
            </a:r>
            <a:r>
              <a:rPr lang="de-DE" spc="-5" dirty="0">
                <a:latin typeface="+mj-lt"/>
                <a:ea typeface="Microsoft Sans Serif" panose="020B0604020202020204" pitchFamily="34" charset="0"/>
                <a:cs typeface="Times New Roman" panose="02020603050405020304" pitchFamily="18" charset="0"/>
              </a:rPr>
              <a:t>führen</a:t>
            </a:r>
            <a:r>
              <a:rPr lang="de-DE" spc="-25" dirty="0">
                <a:latin typeface="+mj-lt"/>
                <a:ea typeface="Microsoft Sans Serif" panose="020B0604020202020204" pitchFamily="34" charset="0"/>
                <a:cs typeface="Times New Roman" panose="02020603050405020304" pitchFamily="18" charset="0"/>
              </a:rPr>
              <a:t> </a:t>
            </a:r>
            <a:r>
              <a:rPr lang="de-DE" spc="-5" dirty="0">
                <a:latin typeface="+mj-lt"/>
                <a:ea typeface="Microsoft Sans Serif" panose="020B0604020202020204" pitchFamily="34" charset="0"/>
                <a:cs typeface="Times New Roman" panose="02020603050405020304" pitchFamily="18" charset="0"/>
              </a:rPr>
              <a:t>erwünschte</a:t>
            </a:r>
            <a:r>
              <a:rPr lang="de-DE" spc="-25" dirty="0">
                <a:latin typeface="+mj-lt"/>
                <a:ea typeface="Microsoft Sans Serif" panose="020B0604020202020204" pitchFamily="34" charset="0"/>
                <a:cs typeface="Times New Roman" panose="02020603050405020304" pitchFamily="18" charset="0"/>
              </a:rPr>
              <a:t> </a:t>
            </a:r>
            <a:r>
              <a:rPr lang="de-DE" spc="-5" dirty="0">
                <a:latin typeface="+mj-lt"/>
                <a:ea typeface="Microsoft Sans Serif" panose="020B0604020202020204" pitchFamily="34" charset="0"/>
                <a:cs typeface="Times New Roman" panose="02020603050405020304" pitchFamily="18" charset="0"/>
              </a:rPr>
              <a:t>Funktionen</a:t>
            </a:r>
            <a:r>
              <a:rPr lang="de-DE" spc="-25" dirty="0">
                <a:latin typeface="+mj-lt"/>
                <a:ea typeface="Microsoft Sans Serif" panose="020B0604020202020204" pitchFamily="34" charset="0"/>
                <a:cs typeface="Times New Roman" panose="02020603050405020304" pitchFamily="18" charset="0"/>
              </a:rPr>
              <a:t> </a:t>
            </a:r>
            <a:r>
              <a:rPr lang="de-DE" spc="-5" dirty="0">
                <a:latin typeface="+mj-lt"/>
                <a:ea typeface="Microsoft Sans Serif" panose="020B0604020202020204" pitchFamily="34" charset="0"/>
                <a:cs typeface="Times New Roman" panose="02020603050405020304" pitchFamily="18" charset="0"/>
              </a:rPr>
              <a:t>und</a:t>
            </a:r>
            <a:r>
              <a:rPr lang="de-DE" spc="-30" dirty="0">
                <a:latin typeface="+mj-lt"/>
                <a:ea typeface="Microsoft Sans Serif" panose="020B0604020202020204" pitchFamily="34" charset="0"/>
                <a:cs typeface="Times New Roman" panose="02020603050405020304" pitchFamily="18" charset="0"/>
              </a:rPr>
              <a:t> </a:t>
            </a:r>
            <a:r>
              <a:rPr lang="de-DE" spc="-5" dirty="0">
                <a:latin typeface="+mj-lt"/>
                <a:ea typeface="Microsoft Sans Serif" panose="020B0604020202020204" pitchFamily="34" charset="0"/>
                <a:cs typeface="Times New Roman" panose="02020603050405020304" pitchFamily="18" charset="0"/>
              </a:rPr>
              <a:t>bösartige</a:t>
            </a:r>
            <a:r>
              <a:rPr lang="de-DE" spc="-15" dirty="0">
                <a:latin typeface="+mj-lt"/>
                <a:ea typeface="Microsoft Sans Serif" panose="020B0604020202020204" pitchFamily="34" charset="0"/>
                <a:cs typeface="Times New Roman" panose="02020603050405020304" pitchFamily="18" charset="0"/>
              </a:rPr>
              <a:t> </a:t>
            </a:r>
            <a:r>
              <a:rPr lang="de-DE" spc="-5" dirty="0">
                <a:latin typeface="+mj-lt"/>
                <a:ea typeface="Microsoft Sans Serif" panose="020B0604020202020204" pitchFamily="34" charset="0"/>
                <a:cs typeface="Times New Roman" panose="02020603050405020304" pitchFamily="18" charset="0"/>
              </a:rPr>
              <a:t>Funktionen</a:t>
            </a:r>
            <a:r>
              <a:rPr lang="de-DE" spc="215" dirty="0">
                <a:latin typeface="+mj-lt"/>
                <a:ea typeface="Microsoft Sans Serif" panose="020B0604020202020204" pitchFamily="34" charset="0"/>
                <a:cs typeface="Times New Roman" panose="02020603050405020304" pitchFamily="18" charset="0"/>
              </a:rPr>
              <a:t> </a:t>
            </a:r>
            <a:r>
              <a:rPr lang="de-DE" dirty="0">
                <a:latin typeface="+mj-lt"/>
                <a:ea typeface="Microsoft Sans Serif" panose="020B0604020202020204" pitchFamily="34" charset="0"/>
                <a:cs typeface="Times New Roman" panose="02020603050405020304" pitchFamily="18" charset="0"/>
              </a:rPr>
              <a:t>aus</a:t>
            </a:r>
          </a:p>
          <a:p>
            <a:pPr marL="342900" marR="90170" lvl="0" indent="-342900">
              <a:spcAft>
                <a:spcPts val="0"/>
              </a:spcAft>
              <a:buSzPts val="1200"/>
              <a:buFont typeface="Microsoft Sans Serif" panose="020B0604020202020204" pitchFamily="34" charset="0"/>
              <a:buChar char="▪"/>
              <a:tabLst>
                <a:tab pos="1894840" algn="l"/>
              </a:tabLst>
            </a:pPr>
            <a:endParaRPr lang="de-DE" dirty="0">
              <a:latin typeface="+mj-lt"/>
              <a:ea typeface="Microsoft Sans Serif" panose="020B0604020202020204" pitchFamily="34" charset="0"/>
              <a:cs typeface="Times New Roman" panose="02020603050405020304" pitchFamily="18" charset="0"/>
            </a:endParaRPr>
          </a:p>
          <a:p>
            <a:pPr marL="742950" lvl="1" indent="-285750">
              <a:lnSpc>
                <a:spcPts val="1470"/>
              </a:lnSpc>
              <a:spcBef>
                <a:spcPts val="45"/>
              </a:spcBef>
              <a:buSzPts val="1200"/>
              <a:buFont typeface="Courier New" panose="02070309020205020404" pitchFamily="49" charset="0"/>
              <a:buChar char="o"/>
              <a:tabLst>
                <a:tab pos="751205" algn="l"/>
              </a:tabLst>
            </a:pPr>
            <a:r>
              <a:rPr lang="de-DE" b="1" spc="-5" dirty="0">
                <a:latin typeface="+mj-lt"/>
                <a:ea typeface="Courier New" panose="02070309020205020404" pitchFamily="49" charset="0"/>
                <a:cs typeface="Times New Roman" panose="02020603050405020304" pitchFamily="18" charset="0"/>
              </a:rPr>
              <a:t>Fernzugriffs-Trojaner</a:t>
            </a:r>
            <a:r>
              <a:rPr lang="de-DE" b="1" spc="-65" dirty="0">
                <a:latin typeface="+mj-lt"/>
                <a:ea typeface="Courier New" panose="02070309020205020404" pitchFamily="49" charset="0"/>
                <a:cs typeface="Times New Roman" panose="02020603050405020304" pitchFamily="18" charset="0"/>
              </a:rPr>
              <a:t> </a:t>
            </a:r>
            <a:r>
              <a:rPr lang="de-DE" b="1" spc="-5" dirty="0">
                <a:latin typeface="+mj-lt"/>
                <a:ea typeface="Courier New" panose="02070309020205020404" pitchFamily="49" charset="0"/>
                <a:cs typeface="Times New Roman" panose="02020603050405020304" pitchFamily="18" charset="0"/>
              </a:rPr>
              <a:t>(RAT) (https://de.wikipedia.org/wiki/Back_Orifice)</a:t>
            </a:r>
            <a:endParaRPr lang="de-DE" b="1" dirty="0">
              <a:latin typeface="+mj-lt"/>
              <a:ea typeface="Courier New" panose="02070309020205020404" pitchFamily="49" charset="0"/>
              <a:cs typeface="Times New Roman" panose="02020603050405020304" pitchFamily="18" charset="0"/>
            </a:endParaRPr>
          </a:p>
          <a:p>
            <a:pPr marL="1143000" marR="424815" lvl="2" indent="-228600">
              <a:lnSpc>
                <a:spcPct val="98000"/>
              </a:lnSpc>
              <a:spcAft>
                <a:spcPts val="0"/>
              </a:spcAft>
              <a:buSzPts val="1200"/>
              <a:buFont typeface="Microsoft Sans Serif" panose="020B0604020202020204" pitchFamily="34" charset="0"/>
              <a:buChar char="▪"/>
              <a:tabLst>
                <a:tab pos="1208405" algn="l"/>
              </a:tabLst>
            </a:pPr>
            <a:r>
              <a:rPr lang="de-DE" spc="-5" dirty="0">
                <a:latin typeface="+mj-lt"/>
                <a:ea typeface="Microsoft Sans Serif" panose="020B0604020202020204" pitchFamily="34" charset="0"/>
                <a:cs typeface="Times New Roman" panose="02020603050405020304" pitchFamily="18" charset="0"/>
              </a:rPr>
              <a:t>Ermöglicht</a:t>
            </a:r>
            <a:r>
              <a:rPr lang="de-DE" spc="-30" dirty="0">
                <a:latin typeface="+mj-lt"/>
                <a:ea typeface="Microsoft Sans Serif" panose="020B0604020202020204" pitchFamily="34" charset="0"/>
                <a:cs typeface="Times New Roman" panose="02020603050405020304" pitchFamily="18" charset="0"/>
              </a:rPr>
              <a:t> </a:t>
            </a:r>
            <a:r>
              <a:rPr lang="de-DE" spc="-5" dirty="0">
                <a:latin typeface="+mj-lt"/>
                <a:ea typeface="Microsoft Sans Serif" panose="020B0604020202020204" pitchFamily="34" charset="0"/>
                <a:cs typeface="Times New Roman" panose="02020603050405020304" pitchFamily="18" charset="0"/>
              </a:rPr>
              <a:t>dem</a:t>
            </a:r>
            <a:r>
              <a:rPr lang="de-DE" spc="-15" dirty="0">
                <a:latin typeface="+mj-lt"/>
                <a:ea typeface="Microsoft Sans Serif" panose="020B0604020202020204" pitchFamily="34" charset="0"/>
                <a:cs typeface="Times New Roman" panose="02020603050405020304" pitchFamily="18" charset="0"/>
              </a:rPr>
              <a:t> </a:t>
            </a:r>
            <a:r>
              <a:rPr lang="de-DE" spc="-5" dirty="0">
                <a:latin typeface="+mj-lt"/>
                <a:ea typeface="Microsoft Sans Serif" panose="020B0604020202020204" pitchFamily="34" charset="0"/>
                <a:cs typeface="Times New Roman" panose="02020603050405020304" pitchFamily="18" charset="0"/>
              </a:rPr>
              <a:t>Angreifer</a:t>
            </a:r>
            <a:r>
              <a:rPr lang="de-DE" spc="-20" dirty="0">
                <a:latin typeface="+mj-lt"/>
                <a:ea typeface="Microsoft Sans Serif" panose="020B0604020202020204" pitchFamily="34" charset="0"/>
                <a:cs typeface="Times New Roman" panose="02020603050405020304" pitchFamily="18" charset="0"/>
              </a:rPr>
              <a:t> </a:t>
            </a:r>
            <a:r>
              <a:rPr lang="de-DE" dirty="0">
                <a:latin typeface="+mj-lt"/>
                <a:ea typeface="Microsoft Sans Serif" panose="020B0604020202020204" pitchFamily="34" charset="0"/>
                <a:cs typeface="Times New Roman" panose="02020603050405020304" pitchFamily="18" charset="0"/>
              </a:rPr>
              <a:t>die</a:t>
            </a:r>
            <a:r>
              <a:rPr lang="de-DE" spc="-25" dirty="0">
                <a:latin typeface="+mj-lt"/>
                <a:ea typeface="Microsoft Sans Serif" panose="020B0604020202020204" pitchFamily="34" charset="0"/>
                <a:cs typeface="Times New Roman" panose="02020603050405020304" pitchFamily="18" charset="0"/>
              </a:rPr>
              <a:t> </a:t>
            </a:r>
            <a:r>
              <a:rPr lang="de-DE" spc="-5" dirty="0">
                <a:latin typeface="+mj-lt"/>
                <a:ea typeface="Microsoft Sans Serif" panose="020B0604020202020204" pitchFamily="34" charset="0"/>
                <a:cs typeface="Times New Roman" panose="02020603050405020304" pitchFamily="18" charset="0"/>
              </a:rPr>
              <a:t>Fernsteuerung</a:t>
            </a:r>
            <a:r>
              <a:rPr lang="de-DE" spc="-25" dirty="0">
                <a:latin typeface="+mj-lt"/>
                <a:ea typeface="Microsoft Sans Serif" panose="020B0604020202020204" pitchFamily="34" charset="0"/>
                <a:cs typeface="Times New Roman" panose="02020603050405020304" pitchFamily="18" charset="0"/>
              </a:rPr>
              <a:t> </a:t>
            </a:r>
            <a:r>
              <a:rPr lang="de-DE" spc="-5" dirty="0">
                <a:latin typeface="+mj-lt"/>
                <a:ea typeface="Microsoft Sans Serif" panose="020B0604020202020204" pitchFamily="34" charset="0"/>
                <a:cs typeface="Times New Roman" panose="02020603050405020304" pitchFamily="18" charset="0"/>
              </a:rPr>
              <a:t>eines</a:t>
            </a:r>
            <a:r>
              <a:rPr lang="de-DE" spc="-20" dirty="0">
                <a:latin typeface="+mj-lt"/>
                <a:ea typeface="Microsoft Sans Serif" panose="020B0604020202020204" pitchFamily="34" charset="0"/>
                <a:cs typeface="Times New Roman" panose="02020603050405020304" pitchFamily="18" charset="0"/>
              </a:rPr>
              <a:t> </a:t>
            </a:r>
            <a:r>
              <a:rPr lang="de-DE" spc="-5" dirty="0">
                <a:latin typeface="+mj-lt"/>
                <a:ea typeface="Microsoft Sans Serif" panose="020B0604020202020204" pitchFamily="34" charset="0"/>
                <a:cs typeface="Times New Roman" panose="02020603050405020304" pitchFamily="18" charset="0"/>
              </a:rPr>
              <a:t>Opfercomputers</a:t>
            </a:r>
            <a:r>
              <a:rPr lang="de-DE" spc="-35" dirty="0">
                <a:latin typeface="+mj-lt"/>
                <a:ea typeface="Microsoft Sans Serif" panose="020B0604020202020204" pitchFamily="34" charset="0"/>
                <a:cs typeface="Times New Roman" panose="02020603050405020304" pitchFamily="18" charset="0"/>
              </a:rPr>
              <a:t> </a:t>
            </a:r>
            <a:r>
              <a:rPr lang="de-DE" spc="-5" dirty="0">
                <a:latin typeface="+mj-lt"/>
                <a:ea typeface="Microsoft Sans Serif" panose="020B0604020202020204" pitchFamily="34" charset="0"/>
                <a:cs typeface="Times New Roman" panose="02020603050405020304" pitchFamily="18" charset="0"/>
              </a:rPr>
              <a:t>und</a:t>
            </a:r>
            <a:r>
              <a:rPr lang="de-DE" spc="235" dirty="0">
                <a:latin typeface="+mj-lt"/>
                <a:ea typeface="Microsoft Sans Serif" panose="020B0604020202020204" pitchFamily="34" charset="0"/>
                <a:cs typeface="Times New Roman" panose="02020603050405020304" pitchFamily="18" charset="0"/>
              </a:rPr>
              <a:t> </a:t>
            </a:r>
            <a:r>
              <a:rPr lang="de-DE" spc="-5" dirty="0">
                <a:latin typeface="+mj-lt"/>
                <a:ea typeface="Microsoft Sans Serif" panose="020B0604020202020204" pitchFamily="34" charset="0"/>
                <a:cs typeface="Times New Roman" panose="02020603050405020304" pitchFamily="18" charset="0"/>
              </a:rPr>
              <a:t>ist</a:t>
            </a:r>
            <a:r>
              <a:rPr lang="de-DE" spc="-20" dirty="0">
                <a:latin typeface="+mj-lt"/>
                <a:ea typeface="Microsoft Sans Serif" panose="020B0604020202020204" pitchFamily="34" charset="0"/>
                <a:cs typeface="Times New Roman" panose="02020603050405020304" pitchFamily="18" charset="0"/>
              </a:rPr>
              <a:t> </a:t>
            </a:r>
            <a:r>
              <a:rPr lang="de-DE" spc="-5" dirty="0">
                <a:latin typeface="+mj-lt"/>
                <a:ea typeface="Microsoft Sans Serif" panose="020B0604020202020204" pitchFamily="34" charset="0"/>
                <a:cs typeface="Times New Roman" panose="02020603050405020304" pitchFamily="18" charset="0"/>
              </a:rPr>
              <a:t>die</a:t>
            </a:r>
            <a:r>
              <a:rPr lang="de-DE" spc="-15" dirty="0">
                <a:latin typeface="+mj-lt"/>
                <a:ea typeface="Microsoft Sans Serif" panose="020B0604020202020204" pitchFamily="34" charset="0"/>
                <a:cs typeface="Times New Roman" panose="02020603050405020304" pitchFamily="18" charset="0"/>
              </a:rPr>
              <a:t> </a:t>
            </a:r>
            <a:r>
              <a:rPr lang="de-DE" dirty="0">
                <a:latin typeface="+mj-lt"/>
                <a:ea typeface="Microsoft Sans Serif" panose="020B0604020202020204" pitchFamily="34" charset="0"/>
                <a:cs typeface="Times New Roman" panose="02020603050405020304" pitchFamily="18" charset="0"/>
              </a:rPr>
              <a:t>am</a:t>
            </a:r>
            <a:r>
              <a:rPr lang="de-DE" spc="-20" dirty="0">
                <a:latin typeface="+mj-lt"/>
                <a:ea typeface="Microsoft Sans Serif" panose="020B0604020202020204" pitchFamily="34" charset="0"/>
                <a:cs typeface="Times New Roman" panose="02020603050405020304" pitchFamily="18" charset="0"/>
              </a:rPr>
              <a:t> </a:t>
            </a:r>
            <a:r>
              <a:rPr lang="de-DE" spc="-5" dirty="0">
                <a:latin typeface="+mj-lt"/>
                <a:ea typeface="Microsoft Sans Serif" panose="020B0604020202020204" pitchFamily="34" charset="0"/>
                <a:cs typeface="Times New Roman" panose="02020603050405020304" pitchFamily="18" charset="0"/>
              </a:rPr>
              <a:t>häufigsten</a:t>
            </a:r>
            <a:r>
              <a:rPr lang="de-DE" spc="-20" dirty="0">
                <a:latin typeface="+mj-lt"/>
                <a:ea typeface="Microsoft Sans Serif" panose="020B0604020202020204" pitchFamily="34" charset="0"/>
                <a:cs typeface="Times New Roman" panose="02020603050405020304" pitchFamily="18" charset="0"/>
              </a:rPr>
              <a:t> </a:t>
            </a:r>
            <a:r>
              <a:rPr lang="de-DE" spc="-5" dirty="0">
                <a:latin typeface="+mj-lt"/>
                <a:ea typeface="Microsoft Sans Serif" panose="020B0604020202020204" pitchFamily="34" charset="0"/>
                <a:cs typeface="Times New Roman" panose="02020603050405020304" pitchFamily="18" charset="0"/>
              </a:rPr>
              <a:t>verwendete</a:t>
            </a:r>
            <a:r>
              <a:rPr lang="de-DE" spc="-20" dirty="0">
                <a:latin typeface="+mj-lt"/>
                <a:ea typeface="Microsoft Sans Serif" panose="020B0604020202020204" pitchFamily="34" charset="0"/>
                <a:cs typeface="Times New Roman" panose="02020603050405020304" pitchFamily="18" charset="0"/>
              </a:rPr>
              <a:t> </a:t>
            </a:r>
            <a:r>
              <a:rPr lang="de-DE" spc="-5" dirty="0">
                <a:latin typeface="+mj-lt"/>
                <a:ea typeface="Microsoft Sans Serif" panose="020B0604020202020204" pitchFamily="34" charset="0"/>
                <a:cs typeface="Times New Roman" panose="02020603050405020304" pitchFamily="18" charset="0"/>
              </a:rPr>
              <a:t>Art</a:t>
            </a:r>
            <a:r>
              <a:rPr lang="de-DE" spc="-20" dirty="0">
                <a:latin typeface="+mj-lt"/>
                <a:ea typeface="Microsoft Sans Serif" panose="020B0604020202020204" pitchFamily="34" charset="0"/>
                <a:cs typeface="Times New Roman" panose="02020603050405020304" pitchFamily="18" charset="0"/>
              </a:rPr>
              <a:t> </a:t>
            </a:r>
            <a:r>
              <a:rPr lang="de-DE" spc="-5" dirty="0">
                <a:latin typeface="+mj-lt"/>
                <a:ea typeface="Microsoft Sans Serif" panose="020B0604020202020204" pitchFamily="34" charset="0"/>
                <a:cs typeface="Times New Roman" panose="02020603050405020304" pitchFamily="18" charset="0"/>
              </a:rPr>
              <a:t>von</a:t>
            </a:r>
            <a:r>
              <a:rPr lang="de-DE" spc="-15" dirty="0">
                <a:latin typeface="+mj-lt"/>
                <a:ea typeface="Microsoft Sans Serif" panose="020B0604020202020204" pitchFamily="34" charset="0"/>
                <a:cs typeface="Times New Roman" panose="02020603050405020304" pitchFamily="18" charset="0"/>
              </a:rPr>
              <a:t> </a:t>
            </a:r>
            <a:r>
              <a:rPr lang="de-DE" spc="-5" dirty="0">
                <a:latin typeface="+mj-lt"/>
                <a:ea typeface="Microsoft Sans Serif" panose="020B0604020202020204" pitchFamily="34" charset="0"/>
                <a:cs typeface="Times New Roman" panose="02020603050405020304" pitchFamily="18" charset="0"/>
              </a:rPr>
              <a:t>Trojanern</a:t>
            </a:r>
            <a:endParaRPr lang="de-DE" dirty="0">
              <a:latin typeface="+mj-lt"/>
              <a:ea typeface="Microsoft Sans Serif" panose="020B0604020202020204" pitchFamily="34" charset="0"/>
              <a:cs typeface="Times New Roman" panose="02020603050405020304" pitchFamily="18" charset="0"/>
            </a:endParaRPr>
          </a:p>
          <a:p>
            <a:pPr>
              <a:spcBef>
                <a:spcPts val="10"/>
              </a:spcBef>
            </a:pPr>
            <a:r>
              <a:rPr lang="de-DE" dirty="0">
                <a:latin typeface="+mj-lt"/>
                <a:ea typeface="Calibri" panose="020F0502020204030204" pitchFamily="34" charset="0"/>
                <a:cs typeface="Calibri" panose="020F0502020204030204" pitchFamily="34" charset="0"/>
              </a:rPr>
              <a:t> </a:t>
            </a:r>
            <a:endParaRPr lang="de-DE"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6830552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50837"/>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indent="-457200">
              <a:buFont typeface="+mj-lt"/>
              <a:buAutoNum type="arabicPeriod" startAt="23"/>
            </a:pPr>
            <a:r>
              <a:rPr lang="de-DE" sz="2000" b="1" dirty="0"/>
              <a:t>Überwachung und Auditierung </a:t>
            </a:r>
          </a:p>
          <a:p>
            <a:pPr marL="457200" indent="-457200">
              <a:buFont typeface="+mj-lt"/>
              <a:buAutoNum type="arabicPeriod" startAt="23"/>
            </a:pPr>
            <a:endParaRPr lang="de-DE" sz="2000" b="1" dirty="0"/>
          </a:p>
          <a:p>
            <a:pPr marL="457200" indent="-457200">
              <a:buFont typeface="+mj-lt"/>
              <a:buAutoNum type="arabicPeriod" startAt="23"/>
            </a:pPr>
            <a:endParaRPr lang="de-DE" sz="2000" b="1" dirty="0"/>
          </a:p>
          <a:p>
            <a:pPr marL="457200" indent="-457200">
              <a:buFont typeface="+mj-lt"/>
              <a:buAutoNum type="arabicPeriod" startAt="23"/>
            </a:pPr>
            <a:endParaRPr lang="de-DE" sz="2000" b="1" dirty="0"/>
          </a:p>
          <a:p>
            <a:pPr marL="457200" indent="-457200">
              <a:buFont typeface="+mj-lt"/>
              <a:buAutoNum type="arabicPeriod" startAt="23"/>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5F889E53-FEA4-41A6-AFBF-3923C5992062}"/>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1FC19BF2-BF49-4AE2-A8F8-DA18EE9A043F}"/>
              </a:ext>
            </a:extLst>
          </p:cNvPr>
          <p:cNvSpPr/>
          <p:nvPr/>
        </p:nvSpPr>
        <p:spPr>
          <a:xfrm>
            <a:off x="469900" y="2244169"/>
            <a:ext cx="11277600" cy="3629583"/>
          </a:xfrm>
          <a:prstGeom prst="rect">
            <a:avLst/>
          </a:prstGeom>
        </p:spPr>
        <p:txBody>
          <a:bodyPr wrap="square">
            <a:spAutoFit/>
          </a:bodyPr>
          <a:lstStyle/>
          <a:p>
            <a:pPr marL="342900" lvl="0" indent="-342900">
              <a:spcBef>
                <a:spcPts val="45"/>
              </a:spcBef>
              <a:spcAft>
                <a:spcPts val="0"/>
              </a:spcAft>
              <a:buSzPts val="1200"/>
              <a:buFont typeface="Symbol" panose="05050102010706020507" pitchFamily="18" charset="2"/>
              <a:buChar char=""/>
              <a:tabLst>
                <a:tab pos="522605" algn="l"/>
              </a:tabLst>
            </a:pPr>
            <a:r>
              <a:rPr lang="en-US" sz="1200" b="1" dirty="0">
                <a:latin typeface="Calibri" panose="020F0502020204030204" pitchFamily="34" charset="0"/>
                <a:ea typeface="Symbol" panose="05050102010706020507" pitchFamily="18" charset="2"/>
                <a:cs typeface="Times New Roman" panose="02020603050405020304" pitchFamily="18" charset="0"/>
              </a:rPr>
              <a:t>SIEM</a:t>
            </a:r>
            <a:endParaRPr lang="de-DE" sz="1200" b="1" dirty="0">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90"/>
              </a:lnSpc>
              <a:spcBef>
                <a:spcPts val="45"/>
              </a:spcBef>
              <a:spcAft>
                <a:spcPts val="0"/>
              </a:spcAft>
              <a:buSzPts val="1200"/>
              <a:buFont typeface="Courier New" panose="02070309020205020404" pitchFamily="49" charset="0"/>
              <a:buChar char="o"/>
              <a:tabLst>
                <a:tab pos="979805" algn="l"/>
              </a:tabLst>
            </a:pPr>
            <a:r>
              <a:rPr lang="en-US" sz="1200" dirty="0">
                <a:latin typeface="Calibri" panose="020F0502020204030204" pitchFamily="34" charset="0"/>
                <a:ea typeface="Courier New" panose="02070309020205020404" pitchFamily="49" charset="0"/>
                <a:cs typeface="Times New Roman" panose="02020603050405020304" pitchFamily="18" charset="0"/>
              </a:rPr>
              <a:t>Die</a:t>
            </a:r>
            <a:r>
              <a:rPr lang="en-US" sz="1200" spc="-15" dirty="0">
                <a:latin typeface="Calibri" panose="020F0502020204030204" pitchFamily="34" charset="0"/>
                <a:ea typeface="Courier New" panose="02070309020205020404" pitchFamily="49" charset="0"/>
                <a:cs typeface="Times New Roman" panose="02020603050405020304" pitchFamily="18" charset="0"/>
              </a:rPr>
              <a:t> </a:t>
            </a:r>
            <a:r>
              <a:rPr lang="en-US" sz="1200" spc="-5" dirty="0" err="1">
                <a:latin typeface="Calibri" panose="020F0502020204030204" pitchFamily="34" charset="0"/>
                <a:ea typeface="Courier New" panose="02070309020205020404" pitchFamily="49" charset="0"/>
                <a:cs typeface="Times New Roman" panose="02020603050405020304" pitchFamily="18" charset="0"/>
              </a:rPr>
              <a:t>Überprüfung</a:t>
            </a:r>
            <a:r>
              <a:rPr lang="en-US" sz="1200" spc="-30" dirty="0">
                <a:latin typeface="Calibri" panose="020F0502020204030204" pitchFamily="34" charset="0"/>
                <a:ea typeface="Courier New" panose="02070309020205020404" pitchFamily="49" charset="0"/>
                <a:cs typeface="Times New Roman" panose="02020603050405020304" pitchFamily="18" charset="0"/>
              </a:rPr>
              <a:t> </a:t>
            </a:r>
            <a:r>
              <a:rPr lang="en-US" sz="1200" dirty="0">
                <a:latin typeface="Calibri" panose="020F0502020204030204" pitchFamily="34" charset="0"/>
                <a:ea typeface="Courier New" panose="02070309020205020404" pitchFamily="49" charset="0"/>
                <a:cs typeface="Times New Roman" panose="02020603050405020304" pitchFamily="18" charset="0"/>
              </a:rPr>
              <a:t>von</a:t>
            </a:r>
            <a:r>
              <a:rPr lang="en-US" sz="1200" spc="-25" dirty="0">
                <a:latin typeface="Calibri" panose="020F0502020204030204" pitchFamily="34" charset="0"/>
                <a:ea typeface="Courier New" panose="02070309020205020404" pitchFamily="49" charset="0"/>
                <a:cs typeface="Times New Roman" panose="02020603050405020304" pitchFamily="18" charset="0"/>
              </a:rPr>
              <a:t> </a:t>
            </a:r>
            <a:r>
              <a:rPr lang="en-US" sz="1200" spc="-5" dirty="0" err="1">
                <a:latin typeface="Calibri" panose="020F0502020204030204" pitchFamily="34" charset="0"/>
                <a:ea typeface="Courier New" panose="02070309020205020404" pitchFamily="49" charset="0"/>
                <a:cs typeface="Times New Roman" panose="02020603050405020304" pitchFamily="18" charset="0"/>
              </a:rPr>
              <a:t>Protokollen</a:t>
            </a:r>
            <a:r>
              <a:rPr lang="en-US" sz="1200" spc="-25" dirty="0">
                <a:latin typeface="Calibri" panose="020F0502020204030204" pitchFamily="34" charset="0"/>
                <a:ea typeface="Courier New" panose="02070309020205020404" pitchFamily="49" charset="0"/>
                <a:cs typeface="Times New Roman" panose="02020603050405020304" pitchFamily="18" charset="0"/>
              </a:rPr>
              <a:t> </a:t>
            </a:r>
            <a:r>
              <a:rPr lang="en-US" sz="1200" spc="-5" dirty="0" err="1">
                <a:latin typeface="Calibri" panose="020F0502020204030204" pitchFamily="34" charset="0"/>
                <a:ea typeface="Courier New" panose="02070309020205020404" pitchFamily="49" charset="0"/>
                <a:cs typeface="Times New Roman" panose="02020603050405020304" pitchFamily="18" charset="0"/>
              </a:rPr>
              <a:t>ist</a:t>
            </a:r>
            <a:r>
              <a:rPr lang="en-US" sz="1200" spc="-25" dirty="0">
                <a:latin typeface="Calibri" panose="020F0502020204030204" pitchFamily="34" charset="0"/>
                <a:ea typeface="Courier New" panose="02070309020205020404" pitchFamily="49" charset="0"/>
                <a:cs typeface="Times New Roman" panose="02020603050405020304" pitchFamily="18" charset="0"/>
              </a:rPr>
              <a:t> </a:t>
            </a:r>
            <a:r>
              <a:rPr lang="en-US" sz="1200" dirty="0" err="1">
                <a:latin typeface="Calibri" panose="020F0502020204030204" pitchFamily="34" charset="0"/>
                <a:ea typeface="Courier New" panose="02070309020205020404" pitchFamily="49" charset="0"/>
                <a:cs typeface="Times New Roman" panose="02020603050405020304" pitchFamily="18" charset="0"/>
              </a:rPr>
              <a:t>ein</a:t>
            </a:r>
            <a:r>
              <a:rPr lang="en-US" sz="1200" spc="-15" dirty="0">
                <a:latin typeface="Calibri" panose="020F0502020204030204" pitchFamily="34" charset="0"/>
                <a:ea typeface="Courier New" panose="02070309020205020404" pitchFamily="49" charset="0"/>
                <a:cs typeface="Times New Roman" panose="02020603050405020304" pitchFamily="18" charset="0"/>
              </a:rPr>
              <a:t> </a:t>
            </a:r>
            <a:r>
              <a:rPr lang="en-US" sz="1200" dirty="0" err="1">
                <a:latin typeface="Calibri" panose="020F0502020204030204" pitchFamily="34" charset="0"/>
                <a:ea typeface="Courier New" panose="02070309020205020404" pitchFamily="49" charset="0"/>
                <a:cs typeface="Times New Roman" panose="02020603050405020304" pitchFamily="18" charset="0"/>
              </a:rPr>
              <a:t>kritischer</a:t>
            </a:r>
            <a:r>
              <a:rPr lang="en-US" sz="1200" spc="-35" dirty="0">
                <a:latin typeface="Calibri" panose="020F0502020204030204" pitchFamily="34" charset="0"/>
                <a:ea typeface="Courier New" panose="02070309020205020404" pitchFamily="49" charset="0"/>
                <a:cs typeface="Times New Roman" panose="02020603050405020304" pitchFamily="18" charset="0"/>
              </a:rPr>
              <a:t> </a:t>
            </a:r>
            <a:r>
              <a:rPr lang="en-US" sz="1200" dirty="0">
                <a:latin typeface="Calibri" panose="020F0502020204030204" pitchFamily="34" charset="0"/>
                <a:ea typeface="Courier New" panose="02070309020205020404" pitchFamily="49" charset="0"/>
                <a:cs typeface="Times New Roman" panose="02020603050405020304" pitchFamily="18" charset="0"/>
              </a:rPr>
              <a:t>Teil</a:t>
            </a:r>
            <a:r>
              <a:rPr lang="en-US" sz="1200" spc="-15" dirty="0">
                <a:latin typeface="Calibri" panose="020F0502020204030204" pitchFamily="34" charset="0"/>
                <a:ea typeface="Courier New" panose="02070309020205020404" pitchFamily="49" charset="0"/>
                <a:cs typeface="Times New Roman" panose="02020603050405020304" pitchFamily="18" charset="0"/>
              </a:rPr>
              <a:t> </a:t>
            </a:r>
            <a:r>
              <a:rPr lang="en-US" sz="1200" spc="-5" dirty="0">
                <a:latin typeface="Calibri" panose="020F0502020204030204" pitchFamily="34" charset="0"/>
                <a:ea typeface="Courier New" panose="02070309020205020404" pitchFamily="49" charset="0"/>
                <a:cs typeface="Times New Roman" panose="02020603050405020304" pitchFamily="18" charset="0"/>
              </a:rPr>
              <a:t>der</a:t>
            </a:r>
            <a:r>
              <a:rPr lang="en-US" sz="1200" spc="-15" dirty="0">
                <a:latin typeface="Calibri" panose="020F0502020204030204" pitchFamily="34" charset="0"/>
                <a:ea typeface="Courier New" panose="02070309020205020404" pitchFamily="49" charset="0"/>
                <a:cs typeface="Times New Roman" panose="02020603050405020304" pitchFamily="18" charset="0"/>
              </a:rPr>
              <a:t> </a:t>
            </a:r>
            <a:r>
              <a:rPr lang="en-US" sz="1200" spc="-5" dirty="0" err="1">
                <a:latin typeface="Calibri" panose="020F0502020204030204" pitchFamily="34" charset="0"/>
                <a:ea typeface="Courier New" panose="02070309020205020404" pitchFamily="49" charset="0"/>
                <a:cs typeface="Times New Roman" panose="02020603050405020304" pitchFamily="18" charset="0"/>
              </a:rPr>
              <a:t>Sicherheitsgarantie</a:t>
            </a:r>
            <a:endParaRPr lang="de-DE" sz="1200" dirty="0">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50"/>
              </a:lnSpc>
              <a:spcBef>
                <a:spcPts val="45"/>
              </a:spcBef>
              <a:buSzPts val="1200"/>
              <a:buFont typeface="Courier New" panose="02070309020205020404" pitchFamily="49" charset="0"/>
              <a:buChar char="o"/>
              <a:tabLst>
                <a:tab pos="979805" algn="l"/>
              </a:tabLst>
            </a:pPr>
            <a:r>
              <a:rPr lang="en-US" sz="1200" b="1" dirty="0">
                <a:latin typeface="Calibri" panose="020F0502020204030204" pitchFamily="34" charset="0"/>
                <a:ea typeface="Courier New" panose="02070309020205020404" pitchFamily="49" charset="0"/>
                <a:cs typeface="Times New Roman" panose="02020603050405020304" pitchFamily="18" charset="0"/>
              </a:rPr>
              <a:t>SIEM</a:t>
            </a:r>
            <a:endParaRPr lang="de-DE" sz="1200" b="1" dirty="0">
              <a:latin typeface="Calibri" panose="020F0502020204030204" pitchFamily="34" charset="0"/>
              <a:ea typeface="Courier New" panose="02070309020205020404" pitchFamily="49" charset="0"/>
              <a:cs typeface="Times New Roman" panose="02020603050405020304" pitchFamily="18" charset="0"/>
            </a:endParaRPr>
          </a:p>
          <a:p>
            <a:pPr marL="1143000" marR="711200" lvl="2" indent="-228600">
              <a:lnSpc>
                <a:spcPct val="99000"/>
              </a:lnSpc>
              <a:buSzPts val="1200"/>
              <a:buFont typeface="Microsoft Sans Serif" panose="020B0604020202020204" pitchFamily="34" charset="0"/>
              <a:buChar char="▪"/>
              <a:tabLst>
                <a:tab pos="1437005" algn="l"/>
              </a:tabLst>
            </a:pPr>
            <a:r>
              <a:rPr lang="en-US" sz="1200" dirty="0">
                <a:latin typeface="Calibri" panose="020F0502020204030204" pitchFamily="34" charset="0"/>
                <a:ea typeface="Microsoft Sans Serif" panose="020B0604020202020204" pitchFamily="34" charset="0"/>
                <a:cs typeface="Times New Roman" panose="02020603050405020304" pitchFamily="18" charset="0"/>
              </a:rPr>
              <a:t>Eine</a:t>
            </a:r>
            <a:r>
              <a:rPr lang="en-US"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Lösung</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die</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eine</a:t>
            </a:r>
            <a:r>
              <a:rPr lang="en-US"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Echtzeit</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a:t>
            </a:r>
            <a:r>
              <a:rPr lang="en-US"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oder</a:t>
            </a:r>
            <a:r>
              <a:rPr lang="en-US"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echtzeitnahe</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err="1">
                <a:latin typeface="Calibri" panose="020F0502020204030204" pitchFamily="34" charset="0"/>
                <a:ea typeface="Microsoft Sans Serif" panose="020B0604020202020204" pitchFamily="34" charset="0"/>
                <a:cs typeface="Times New Roman" panose="02020603050405020304" pitchFamily="18" charset="0"/>
              </a:rPr>
              <a:t>Analyse</a:t>
            </a:r>
            <a:r>
              <a:rPr lang="en-US"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von</a:t>
            </a:r>
            <a:r>
              <a:rPr lang="en-US" sz="1200" spc="195" dirty="0">
                <a:latin typeface="Times New Roman" panose="02020603050405020304" pitchFamily="18"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Sicherheitswarnungen</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bietet</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die</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von</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Netzwerkhardware</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und </a:t>
            </a:r>
          </a:p>
          <a:p>
            <a:pPr marR="711200" lvl="2">
              <a:lnSpc>
                <a:spcPct val="99000"/>
              </a:lnSpc>
              <a:buSzPts val="1200"/>
              <a:tabLst>
                <a:tab pos="1437005" algn="l"/>
              </a:tabLst>
            </a:pPr>
            <a:r>
              <a:rPr lang="en-US" sz="120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255" dirty="0">
                <a:latin typeface="Times New Roman" panose="02020603050405020304" pitchFamily="18"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anwendungen</a:t>
            </a:r>
            <a:r>
              <a:rPr lang="en-US" sz="1200" spc="-4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generiert</a:t>
            </a:r>
            <a:r>
              <a:rPr lang="en-US" sz="1200" spc="-5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werden</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1600200" marR="1168400" lvl="3" indent="-228600" algn="just">
              <a:spcAft>
                <a:spcPts val="0"/>
              </a:spcAft>
              <a:buSzPts val="1200"/>
              <a:buFont typeface="Symbol" panose="05050102010706020507" pitchFamily="18" charset="2"/>
              <a:buChar char=""/>
              <a:tabLst>
                <a:tab pos="1894840" algn="l"/>
              </a:tabLst>
            </a:pPr>
            <a:r>
              <a:rPr lang="en-US" sz="1200" spc="-5" dirty="0">
                <a:latin typeface="Calibri" panose="020F0502020204030204" pitchFamily="34" charset="0"/>
                <a:ea typeface="Symbol" panose="05050102010706020507" pitchFamily="18" charset="2"/>
                <a:cs typeface="Times New Roman" panose="02020603050405020304" pitchFamily="18" charset="0"/>
              </a:rPr>
              <a:t>SIEM-</a:t>
            </a:r>
            <a:r>
              <a:rPr lang="en-US" sz="1200" spc="-5" dirty="0" err="1">
                <a:latin typeface="Calibri" panose="020F0502020204030204" pitchFamily="34" charset="0"/>
                <a:ea typeface="Symbol" panose="05050102010706020507" pitchFamily="18" charset="2"/>
                <a:cs typeface="Times New Roman" panose="02020603050405020304" pitchFamily="18" charset="0"/>
              </a:rPr>
              <a:t>Lösungen</a:t>
            </a:r>
            <a:r>
              <a:rPr lang="en-US" sz="1200" spc="-15" dirty="0">
                <a:latin typeface="Calibri" panose="020F0502020204030204" pitchFamily="34" charset="0"/>
                <a:ea typeface="Symbol" panose="05050102010706020507" pitchFamily="18" charset="2"/>
                <a:cs typeface="Times New Roman" panose="02020603050405020304" pitchFamily="18" charset="0"/>
              </a:rPr>
              <a:t> </a:t>
            </a:r>
            <a:r>
              <a:rPr lang="en-US" sz="1200" spc="-5" dirty="0">
                <a:latin typeface="Calibri" panose="020F0502020204030204" pitchFamily="34" charset="0"/>
                <a:ea typeface="Symbol" panose="05050102010706020507" pitchFamily="18" charset="2"/>
                <a:cs typeface="Times New Roman" panose="02020603050405020304" pitchFamily="18" charset="0"/>
              </a:rPr>
              <a:t>können</a:t>
            </a:r>
            <a:r>
              <a:rPr lang="en-US" sz="1200" spc="-20" dirty="0">
                <a:latin typeface="Calibri" panose="020F0502020204030204" pitchFamily="34" charset="0"/>
                <a:ea typeface="Symbol" panose="05050102010706020507" pitchFamily="18" charset="2"/>
                <a:cs typeface="Times New Roman" panose="02020603050405020304" pitchFamily="18" charset="0"/>
              </a:rPr>
              <a:t> </a:t>
            </a:r>
            <a:r>
              <a:rPr lang="en-US" sz="1200" spc="-5" dirty="0">
                <a:latin typeface="Calibri" panose="020F0502020204030204" pitchFamily="34" charset="0"/>
                <a:ea typeface="Symbol" panose="05050102010706020507" pitchFamily="18" charset="2"/>
                <a:cs typeface="Times New Roman" panose="02020603050405020304" pitchFamily="18" charset="0"/>
              </a:rPr>
              <a:t>als</a:t>
            </a:r>
            <a:r>
              <a:rPr lang="en-US" sz="1200" spc="-15" dirty="0">
                <a:latin typeface="Calibri" panose="020F0502020204030204" pitchFamily="34" charset="0"/>
                <a:ea typeface="Symbol" panose="05050102010706020507" pitchFamily="18" charset="2"/>
                <a:cs typeface="Times New Roman" panose="02020603050405020304" pitchFamily="18" charset="0"/>
              </a:rPr>
              <a:t> </a:t>
            </a:r>
            <a:r>
              <a:rPr lang="en-US" sz="1200" spc="-5" dirty="0">
                <a:latin typeface="Calibri" panose="020F0502020204030204" pitchFamily="34" charset="0"/>
                <a:ea typeface="Symbol" panose="05050102010706020507" pitchFamily="18" charset="2"/>
                <a:cs typeface="Times New Roman" panose="02020603050405020304" pitchFamily="18" charset="0"/>
              </a:rPr>
              <a:t>Software,</a:t>
            </a:r>
            <a:r>
              <a:rPr lang="en-US" sz="1200" spc="5" dirty="0">
                <a:latin typeface="Calibri" panose="020F0502020204030204" pitchFamily="34" charset="0"/>
                <a:ea typeface="Symbol" panose="05050102010706020507" pitchFamily="18" charset="2"/>
                <a:cs typeface="Times New Roman" panose="02020603050405020304" pitchFamily="18" charset="0"/>
              </a:rPr>
              <a:t> </a:t>
            </a:r>
            <a:r>
              <a:rPr lang="en-US" sz="1200" spc="-5" dirty="0">
                <a:latin typeface="Calibri" panose="020F0502020204030204" pitchFamily="34" charset="0"/>
                <a:ea typeface="Symbol" panose="05050102010706020507" pitchFamily="18" charset="2"/>
                <a:cs typeface="Times New Roman" panose="02020603050405020304" pitchFamily="18" charset="0"/>
              </a:rPr>
              <a:t>Hardware-</a:t>
            </a:r>
            <a:r>
              <a:rPr lang="en-US" sz="1200" spc="185" dirty="0">
                <a:latin typeface="Times New Roman" panose="02020603050405020304" pitchFamily="18" charset="0"/>
                <a:ea typeface="Symbol" panose="05050102010706020507" pitchFamily="18" charset="2"/>
                <a:cs typeface="Times New Roman" panose="02020603050405020304" pitchFamily="18" charset="0"/>
              </a:rPr>
              <a:t> </a:t>
            </a:r>
            <a:r>
              <a:rPr lang="en-US" sz="1200" spc="-5" dirty="0">
                <a:latin typeface="Calibri" panose="020F0502020204030204" pitchFamily="34" charset="0"/>
                <a:ea typeface="Symbol" panose="05050102010706020507" pitchFamily="18" charset="2"/>
                <a:cs typeface="Times New Roman" panose="02020603050405020304" pitchFamily="18" charset="0"/>
              </a:rPr>
              <a:t>Appliances</a:t>
            </a:r>
            <a:r>
              <a:rPr lang="en-US" sz="1200" spc="-25" dirty="0">
                <a:latin typeface="Calibri" panose="020F0502020204030204" pitchFamily="34" charset="0"/>
                <a:ea typeface="Symbol" panose="05050102010706020507" pitchFamily="18" charset="2"/>
                <a:cs typeface="Times New Roman" panose="02020603050405020304" pitchFamily="18" charset="0"/>
              </a:rPr>
              <a:t> </a:t>
            </a:r>
            <a:r>
              <a:rPr lang="en-US" sz="1200" spc="-5" dirty="0">
                <a:latin typeface="Calibri" panose="020F0502020204030204" pitchFamily="34" charset="0"/>
                <a:ea typeface="Symbol" panose="05050102010706020507" pitchFamily="18" charset="2"/>
                <a:cs typeface="Times New Roman" panose="02020603050405020304" pitchFamily="18" charset="0"/>
              </a:rPr>
              <a:t>oder</a:t>
            </a:r>
            <a:r>
              <a:rPr lang="en-US" sz="1200" spc="-30" dirty="0">
                <a:latin typeface="Calibri" panose="020F0502020204030204" pitchFamily="34" charset="0"/>
                <a:ea typeface="Symbol" panose="05050102010706020507" pitchFamily="18" charset="2"/>
                <a:cs typeface="Times New Roman" panose="02020603050405020304" pitchFamily="18" charset="0"/>
              </a:rPr>
              <a:t> </a:t>
            </a:r>
            <a:r>
              <a:rPr lang="en-US" sz="1200" spc="-5" dirty="0" err="1">
                <a:latin typeface="Calibri" panose="020F0502020204030204" pitchFamily="34" charset="0"/>
                <a:ea typeface="Symbol" panose="05050102010706020507" pitchFamily="18" charset="2"/>
                <a:cs typeface="Times New Roman" panose="02020603050405020304" pitchFamily="18" charset="0"/>
              </a:rPr>
              <a:t>ausgelagerte</a:t>
            </a:r>
            <a:r>
              <a:rPr lang="en-US" sz="1200" spc="-30" dirty="0">
                <a:latin typeface="Calibri" panose="020F0502020204030204" pitchFamily="34" charset="0"/>
                <a:ea typeface="Symbol" panose="05050102010706020507" pitchFamily="18" charset="2"/>
                <a:cs typeface="Times New Roman" panose="02020603050405020304" pitchFamily="18" charset="0"/>
              </a:rPr>
              <a:t> </a:t>
            </a:r>
            <a:r>
              <a:rPr lang="en-US" sz="1200" spc="-5" dirty="0">
                <a:latin typeface="Calibri" panose="020F0502020204030204" pitchFamily="34" charset="0"/>
                <a:ea typeface="Symbol" panose="05050102010706020507" pitchFamily="18" charset="2"/>
                <a:cs typeface="Times New Roman" panose="02020603050405020304" pitchFamily="18" charset="0"/>
              </a:rPr>
              <a:t>Managed</a:t>
            </a:r>
            <a:r>
              <a:rPr lang="en-US" sz="1200" spc="-25" dirty="0">
                <a:latin typeface="Calibri" panose="020F0502020204030204" pitchFamily="34" charset="0"/>
                <a:ea typeface="Symbol" panose="05050102010706020507" pitchFamily="18" charset="2"/>
                <a:cs typeface="Times New Roman" panose="02020603050405020304" pitchFamily="18" charset="0"/>
              </a:rPr>
              <a:t> </a:t>
            </a:r>
            <a:r>
              <a:rPr lang="en-US" sz="1200" spc="-5" dirty="0">
                <a:latin typeface="Calibri" panose="020F0502020204030204" pitchFamily="34" charset="0"/>
                <a:ea typeface="Symbol" panose="05050102010706020507" pitchFamily="18" charset="2"/>
                <a:cs typeface="Times New Roman" panose="02020603050405020304" pitchFamily="18" charset="0"/>
              </a:rPr>
              <a:t>Services</a:t>
            </a:r>
            <a:r>
              <a:rPr lang="en-US" sz="1200" spc="285" dirty="0">
                <a:latin typeface="Times New Roman" panose="02020603050405020304" pitchFamily="18" charset="0"/>
                <a:ea typeface="Symbol" panose="05050102010706020507" pitchFamily="18" charset="2"/>
                <a:cs typeface="Times New Roman" panose="02020603050405020304" pitchFamily="18" charset="0"/>
              </a:rPr>
              <a:t> </a:t>
            </a:r>
            <a:r>
              <a:rPr lang="en-US" sz="1200" spc="-5" dirty="0">
                <a:latin typeface="Calibri" panose="020F0502020204030204" pitchFamily="34" charset="0"/>
                <a:ea typeface="Symbol" panose="05050102010706020507" pitchFamily="18" charset="2"/>
                <a:cs typeface="Times New Roman" panose="02020603050405020304" pitchFamily="18" charset="0"/>
              </a:rPr>
              <a:t>implementiert</a:t>
            </a:r>
            <a:r>
              <a:rPr lang="en-US" sz="1200" spc="-75" dirty="0">
                <a:latin typeface="Calibri" panose="020F0502020204030204" pitchFamily="34" charset="0"/>
                <a:ea typeface="Symbol" panose="05050102010706020507" pitchFamily="18" charset="2"/>
                <a:cs typeface="Times New Roman" panose="02020603050405020304" pitchFamily="18" charset="0"/>
              </a:rPr>
              <a:t> </a:t>
            </a:r>
            <a:r>
              <a:rPr lang="en-US" sz="1200" spc="-5" dirty="0">
                <a:latin typeface="Calibri" panose="020F0502020204030204" pitchFamily="34" charset="0"/>
                <a:ea typeface="Symbol" panose="05050102010706020507" pitchFamily="18" charset="2"/>
                <a:cs typeface="Times New Roman" panose="02020603050405020304" pitchFamily="18" charset="0"/>
              </a:rPr>
              <a:t>werden</a:t>
            </a:r>
            <a:endParaRPr lang="de-DE" sz="1200" dirty="0">
              <a:latin typeface="Calibri" panose="020F0502020204030204" pitchFamily="34" charset="0"/>
              <a:ea typeface="Symbol" panose="05050102010706020507" pitchFamily="18" charset="2"/>
              <a:cs typeface="Times New Roman" panose="02020603050405020304" pitchFamily="18" charset="0"/>
            </a:endParaRPr>
          </a:p>
          <a:p>
            <a:pPr marL="1600200" marR="247015" lvl="3" indent="-228600">
              <a:spcAft>
                <a:spcPts val="0"/>
              </a:spcAft>
              <a:buSzPts val="1200"/>
              <a:buFont typeface="Symbol" panose="05050102010706020507" pitchFamily="18" charset="2"/>
              <a:buChar char=""/>
              <a:tabLst>
                <a:tab pos="1894840" algn="l"/>
              </a:tabLst>
            </a:pPr>
            <a:r>
              <a:rPr lang="en-US" sz="1200" dirty="0">
                <a:latin typeface="Calibri" panose="020F0502020204030204" pitchFamily="34" charset="0"/>
                <a:ea typeface="Symbol" panose="05050102010706020507" pitchFamily="18" charset="2"/>
                <a:cs typeface="Times New Roman" panose="02020603050405020304" pitchFamily="18" charset="0"/>
              </a:rPr>
              <a:t>Alle</a:t>
            </a:r>
            <a:r>
              <a:rPr lang="en-US" sz="1200" spc="-30" dirty="0">
                <a:latin typeface="Calibri" panose="020F0502020204030204" pitchFamily="34" charset="0"/>
                <a:ea typeface="Symbol" panose="05050102010706020507" pitchFamily="18" charset="2"/>
                <a:cs typeface="Times New Roman" panose="02020603050405020304" pitchFamily="18" charset="0"/>
              </a:rPr>
              <a:t> </a:t>
            </a:r>
            <a:r>
              <a:rPr lang="en-US" sz="1200" spc="-5" dirty="0" err="1">
                <a:latin typeface="Calibri" panose="020F0502020204030204" pitchFamily="34" charset="0"/>
                <a:ea typeface="Symbol" panose="05050102010706020507" pitchFamily="18" charset="2"/>
                <a:cs typeface="Times New Roman" panose="02020603050405020304" pitchFamily="18" charset="0"/>
              </a:rPr>
              <a:t>relevanten</a:t>
            </a:r>
            <a:r>
              <a:rPr lang="en-US" sz="1200" spc="-30" dirty="0">
                <a:latin typeface="Calibri" panose="020F0502020204030204" pitchFamily="34" charset="0"/>
                <a:ea typeface="Symbol" panose="05050102010706020507" pitchFamily="18" charset="2"/>
                <a:cs typeface="Times New Roman" panose="02020603050405020304" pitchFamily="18" charset="0"/>
              </a:rPr>
              <a:t> </a:t>
            </a:r>
            <a:r>
              <a:rPr lang="en-US" sz="1200" spc="-5" dirty="0" err="1">
                <a:latin typeface="Calibri" panose="020F0502020204030204" pitchFamily="34" charset="0"/>
                <a:ea typeface="Symbol" panose="05050102010706020507" pitchFamily="18" charset="2"/>
                <a:cs typeface="Times New Roman" panose="02020603050405020304" pitchFamily="18" charset="0"/>
              </a:rPr>
              <a:t>Ereignisse</a:t>
            </a:r>
            <a:r>
              <a:rPr lang="en-US" sz="1200" spc="-25" dirty="0">
                <a:latin typeface="Calibri" panose="020F0502020204030204" pitchFamily="34" charset="0"/>
                <a:ea typeface="Symbol" panose="05050102010706020507" pitchFamily="18" charset="2"/>
                <a:cs typeface="Times New Roman" panose="02020603050405020304" pitchFamily="18" charset="0"/>
              </a:rPr>
              <a:t> </a:t>
            </a:r>
            <a:r>
              <a:rPr lang="en-US" sz="1200" spc="-5" dirty="0" err="1">
                <a:latin typeface="Calibri" panose="020F0502020204030204" pitchFamily="34" charset="0"/>
                <a:ea typeface="Symbol" panose="05050102010706020507" pitchFamily="18" charset="2"/>
                <a:cs typeface="Times New Roman" panose="02020603050405020304" pitchFamily="18" charset="0"/>
              </a:rPr>
              <a:t>protokollieren</a:t>
            </a:r>
            <a:r>
              <a:rPr lang="en-US" sz="1200" spc="-35" dirty="0">
                <a:latin typeface="Calibri" panose="020F0502020204030204" pitchFamily="34" charset="0"/>
                <a:ea typeface="Symbol" panose="05050102010706020507" pitchFamily="18" charset="2"/>
                <a:cs typeface="Times New Roman" panose="02020603050405020304" pitchFamily="18" charset="0"/>
              </a:rPr>
              <a:t> </a:t>
            </a:r>
            <a:r>
              <a:rPr lang="en-US" sz="1200" spc="-5" dirty="0">
                <a:latin typeface="Calibri" panose="020F0502020204030204" pitchFamily="34" charset="0"/>
                <a:ea typeface="Symbol" panose="05050102010706020507" pitchFamily="18" charset="2"/>
                <a:cs typeface="Times New Roman" panose="02020603050405020304" pitchFamily="18" charset="0"/>
              </a:rPr>
              <a:t>und</a:t>
            </a:r>
            <a:r>
              <a:rPr lang="en-US" sz="1200" spc="-25" dirty="0">
                <a:latin typeface="Calibri" panose="020F0502020204030204" pitchFamily="34" charset="0"/>
                <a:ea typeface="Symbol" panose="05050102010706020507" pitchFamily="18" charset="2"/>
                <a:cs typeface="Times New Roman" panose="02020603050405020304" pitchFamily="18" charset="0"/>
              </a:rPr>
              <a:t> </a:t>
            </a:r>
            <a:r>
              <a:rPr lang="en-US" sz="1200" spc="-5" dirty="0" err="1">
                <a:latin typeface="Calibri" panose="020F0502020204030204" pitchFamily="34" charset="0"/>
                <a:ea typeface="Symbol" panose="05050102010706020507" pitchFamily="18" charset="2"/>
                <a:cs typeface="Times New Roman" panose="02020603050405020304" pitchFamily="18" charset="0"/>
              </a:rPr>
              <a:t>irrelevante</a:t>
            </a:r>
            <a:r>
              <a:rPr lang="en-US" sz="1200" spc="-35" dirty="0">
                <a:latin typeface="Calibri" panose="020F0502020204030204" pitchFamily="34" charset="0"/>
                <a:ea typeface="Symbol" panose="05050102010706020507" pitchFamily="18" charset="2"/>
                <a:cs typeface="Times New Roman" panose="02020603050405020304" pitchFamily="18" charset="0"/>
              </a:rPr>
              <a:t> </a:t>
            </a:r>
            <a:r>
              <a:rPr lang="en-US" sz="1200" spc="-5" dirty="0">
                <a:latin typeface="Calibri" panose="020F0502020204030204" pitchFamily="34" charset="0"/>
                <a:ea typeface="Symbol" panose="05050102010706020507" pitchFamily="18" charset="2"/>
                <a:cs typeface="Times New Roman" panose="02020603050405020304" pitchFamily="18" charset="0"/>
              </a:rPr>
              <a:t>Daten</a:t>
            </a:r>
            <a:r>
              <a:rPr lang="en-US" sz="1200" spc="235" dirty="0">
                <a:latin typeface="Times New Roman" panose="02020603050405020304" pitchFamily="18" charset="0"/>
                <a:ea typeface="Symbol" panose="05050102010706020507" pitchFamily="18" charset="2"/>
                <a:cs typeface="Times New Roman" panose="02020603050405020304" pitchFamily="18" charset="0"/>
              </a:rPr>
              <a:t> </a:t>
            </a:r>
            <a:r>
              <a:rPr lang="en-US" sz="1200" spc="-5" dirty="0" err="1">
                <a:latin typeface="Calibri" panose="020F0502020204030204" pitchFamily="34" charset="0"/>
                <a:ea typeface="Symbol" panose="05050102010706020507" pitchFamily="18" charset="2"/>
                <a:cs typeface="Times New Roman" panose="02020603050405020304" pitchFamily="18" charset="0"/>
              </a:rPr>
              <a:t>filtern</a:t>
            </a:r>
            <a:endParaRPr lang="de-DE" sz="1200" dirty="0">
              <a:latin typeface="Calibri" panose="020F0502020204030204" pitchFamily="34" charset="0"/>
              <a:ea typeface="Symbol" panose="05050102010706020507" pitchFamily="18" charset="2"/>
              <a:cs typeface="Times New Roman" panose="02020603050405020304" pitchFamily="18" charset="0"/>
            </a:endParaRPr>
          </a:p>
          <a:p>
            <a:pPr marL="1600200" lvl="3" indent="-228600">
              <a:spcBef>
                <a:spcPts val="5"/>
              </a:spcBef>
              <a:spcAft>
                <a:spcPts val="0"/>
              </a:spcAft>
              <a:buSzPts val="1200"/>
              <a:buFont typeface="Symbol" panose="05050102010706020507" pitchFamily="18" charset="2"/>
              <a:buChar char=""/>
              <a:tabLst>
                <a:tab pos="1894840" algn="l"/>
              </a:tabLst>
            </a:pPr>
            <a:r>
              <a:rPr lang="en-US" sz="1200" spc="-5" dirty="0" err="1">
                <a:latin typeface="Calibri" panose="020F0502020204030204" pitchFamily="34" charset="0"/>
                <a:ea typeface="Symbol" panose="05050102010706020507" pitchFamily="18" charset="2"/>
                <a:cs typeface="Times New Roman" panose="02020603050405020304" pitchFamily="18" charset="0"/>
              </a:rPr>
              <a:t>Festlegen</a:t>
            </a:r>
            <a:r>
              <a:rPr lang="en-US" sz="1200" spc="-25" dirty="0">
                <a:latin typeface="Calibri" panose="020F0502020204030204" pitchFamily="34" charset="0"/>
                <a:ea typeface="Symbol" panose="05050102010706020507" pitchFamily="18" charset="2"/>
                <a:cs typeface="Times New Roman" panose="02020603050405020304" pitchFamily="18" charset="0"/>
              </a:rPr>
              <a:t> </a:t>
            </a:r>
            <a:r>
              <a:rPr lang="en-US" sz="1200" spc="-5" dirty="0">
                <a:latin typeface="Calibri" panose="020F0502020204030204" pitchFamily="34" charset="0"/>
                <a:ea typeface="Symbol" panose="05050102010706020507" pitchFamily="18" charset="2"/>
                <a:cs typeface="Times New Roman" panose="02020603050405020304" pitchFamily="18" charset="0"/>
              </a:rPr>
              <a:t>und</a:t>
            </a:r>
            <a:r>
              <a:rPr lang="en-US" sz="1200" spc="-30" dirty="0">
                <a:latin typeface="Calibri" panose="020F0502020204030204" pitchFamily="34" charset="0"/>
                <a:ea typeface="Symbol" panose="05050102010706020507" pitchFamily="18" charset="2"/>
                <a:cs typeface="Times New Roman" panose="02020603050405020304" pitchFamily="18" charset="0"/>
              </a:rPr>
              <a:t> </a:t>
            </a:r>
            <a:r>
              <a:rPr lang="en-US" sz="1200" spc="-5" dirty="0" err="1">
                <a:latin typeface="Calibri" panose="020F0502020204030204" pitchFamily="34" charset="0"/>
                <a:ea typeface="Symbol" panose="05050102010706020507" pitchFamily="18" charset="2"/>
                <a:cs typeface="Times New Roman" panose="02020603050405020304" pitchFamily="18" charset="0"/>
              </a:rPr>
              <a:t>Dokumentieren</a:t>
            </a:r>
            <a:r>
              <a:rPr lang="en-US" sz="1200" spc="-30" dirty="0">
                <a:latin typeface="Calibri" panose="020F0502020204030204" pitchFamily="34" charset="0"/>
                <a:ea typeface="Symbol" panose="05050102010706020507" pitchFamily="18" charset="2"/>
                <a:cs typeface="Times New Roman" panose="02020603050405020304" pitchFamily="18" charset="0"/>
              </a:rPr>
              <a:t> </a:t>
            </a:r>
            <a:r>
              <a:rPr lang="en-US" sz="1200" dirty="0">
                <a:latin typeface="Calibri" panose="020F0502020204030204" pitchFamily="34" charset="0"/>
                <a:ea typeface="Symbol" panose="05050102010706020507" pitchFamily="18" charset="2"/>
                <a:cs typeface="Times New Roman" panose="02020603050405020304" pitchFamily="18" charset="0"/>
              </a:rPr>
              <a:t>des</a:t>
            </a:r>
            <a:r>
              <a:rPr lang="en-US" sz="1200" spc="-35" dirty="0">
                <a:latin typeface="Calibri" panose="020F0502020204030204" pitchFamily="34" charset="0"/>
                <a:ea typeface="Symbol" panose="05050102010706020507" pitchFamily="18" charset="2"/>
                <a:cs typeface="Times New Roman" panose="02020603050405020304" pitchFamily="18" charset="0"/>
              </a:rPr>
              <a:t> </a:t>
            </a:r>
            <a:r>
              <a:rPr lang="en-US" sz="1200" spc="-5" dirty="0" err="1">
                <a:latin typeface="Calibri" panose="020F0502020204030204" pitchFamily="34" charset="0"/>
                <a:ea typeface="Symbol" panose="05050102010706020507" pitchFamily="18" charset="2"/>
                <a:cs typeface="Times New Roman" panose="02020603050405020304" pitchFamily="18" charset="0"/>
              </a:rPr>
              <a:t>Ereignisumfangs</a:t>
            </a:r>
            <a:endParaRPr lang="de-DE" sz="1200" dirty="0">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20"/>
              </a:lnSpc>
              <a:spcBef>
                <a:spcPts val="20"/>
              </a:spcBef>
              <a:spcAft>
                <a:spcPts val="0"/>
              </a:spcAft>
              <a:buSzPts val="1200"/>
              <a:buFont typeface="Symbol" panose="05050102010706020507" pitchFamily="18" charset="2"/>
              <a:buChar char=""/>
              <a:tabLst>
                <a:tab pos="1894840" algn="l"/>
              </a:tabLst>
            </a:pPr>
            <a:r>
              <a:rPr lang="en-US" sz="1200" spc="-5" dirty="0" err="1">
                <a:latin typeface="Calibri" panose="020F0502020204030204" pitchFamily="34" charset="0"/>
                <a:ea typeface="Symbol" panose="05050102010706020507" pitchFamily="18" charset="2"/>
                <a:cs typeface="Times New Roman" panose="02020603050405020304" pitchFamily="18" charset="0"/>
              </a:rPr>
              <a:t>Anwendungsfälle</a:t>
            </a:r>
            <a:r>
              <a:rPr lang="en-US" sz="1200" spc="-30" dirty="0">
                <a:latin typeface="Calibri" panose="020F0502020204030204" pitchFamily="34" charset="0"/>
                <a:ea typeface="Symbol" panose="05050102010706020507" pitchFamily="18" charset="2"/>
                <a:cs typeface="Times New Roman" panose="02020603050405020304" pitchFamily="18" charset="0"/>
              </a:rPr>
              <a:t> </a:t>
            </a:r>
            <a:r>
              <a:rPr lang="en-US" sz="1200" spc="-5" dirty="0" err="1">
                <a:latin typeface="Calibri" panose="020F0502020204030204" pitchFamily="34" charset="0"/>
                <a:ea typeface="Symbol" panose="05050102010706020507" pitchFamily="18" charset="2"/>
                <a:cs typeface="Times New Roman" panose="02020603050405020304" pitchFamily="18" charset="0"/>
              </a:rPr>
              <a:t>entwickeln</a:t>
            </a:r>
            <a:r>
              <a:rPr lang="en-US" sz="1200" spc="-5" dirty="0">
                <a:latin typeface="Calibri" panose="020F0502020204030204" pitchFamily="34" charset="0"/>
                <a:ea typeface="Symbol" panose="05050102010706020507" pitchFamily="18" charset="2"/>
                <a:cs typeface="Times New Roman" panose="02020603050405020304" pitchFamily="18" charset="0"/>
              </a:rPr>
              <a:t>,</a:t>
            </a:r>
            <a:r>
              <a:rPr lang="en-US" sz="1200" spc="-20" dirty="0">
                <a:latin typeface="Calibri" panose="020F0502020204030204" pitchFamily="34" charset="0"/>
                <a:ea typeface="Symbol" panose="05050102010706020507" pitchFamily="18" charset="2"/>
                <a:cs typeface="Times New Roman" panose="02020603050405020304" pitchFamily="18" charset="0"/>
              </a:rPr>
              <a:t> </a:t>
            </a:r>
            <a:r>
              <a:rPr lang="en-US" sz="1200" dirty="0">
                <a:latin typeface="Calibri" panose="020F0502020204030204" pitchFamily="34" charset="0"/>
                <a:ea typeface="Symbol" panose="05050102010706020507" pitchFamily="18" charset="2"/>
                <a:cs typeface="Times New Roman" panose="02020603050405020304" pitchFamily="18" charset="0"/>
              </a:rPr>
              <a:t>um</a:t>
            </a:r>
            <a:r>
              <a:rPr lang="en-US" sz="1200" spc="-35" dirty="0">
                <a:latin typeface="Calibri" panose="020F0502020204030204" pitchFamily="34" charset="0"/>
                <a:ea typeface="Symbol" panose="05050102010706020507" pitchFamily="18" charset="2"/>
                <a:cs typeface="Times New Roman" panose="02020603050405020304" pitchFamily="18" charset="0"/>
              </a:rPr>
              <a:t> </a:t>
            </a:r>
            <a:r>
              <a:rPr lang="en-US" sz="1200" spc="-5" dirty="0">
                <a:latin typeface="Calibri" panose="020F0502020204030204" pitchFamily="34" charset="0"/>
                <a:ea typeface="Symbol" panose="05050102010706020507" pitchFamily="18" charset="2"/>
                <a:cs typeface="Times New Roman" panose="02020603050405020304" pitchFamily="18" charset="0"/>
              </a:rPr>
              <a:t>eine</a:t>
            </a:r>
            <a:r>
              <a:rPr lang="en-US" sz="1200" spc="-20" dirty="0">
                <a:latin typeface="Calibri" panose="020F0502020204030204" pitchFamily="34" charset="0"/>
                <a:ea typeface="Symbol" panose="05050102010706020507" pitchFamily="18" charset="2"/>
                <a:cs typeface="Times New Roman" panose="02020603050405020304" pitchFamily="18" charset="0"/>
              </a:rPr>
              <a:t> </a:t>
            </a:r>
            <a:r>
              <a:rPr lang="en-US" sz="1200" spc="-5" dirty="0" err="1">
                <a:latin typeface="Calibri" panose="020F0502020204030204" pitchFamily="34" charset="0"/>
                <a:ea typeface="Symbol" panose="05050102010706020507" pitchFamily="18" charset="2"/>
                <a:cs typeface="Times New Roman" panose="02020603050405020304" pitchFamily="18" charset="0"/>
              </a:rPr>
              <a:t>Bedrohung</a:t>
            </a:r>
            <a:r>
              <a:rPr lang="en-US" sz="1200" spc="-35" dirty="0">
                <a:latin typeface="Calibri" panose="020F0502020204030204" pitchFamily="34" charset="0"/>
                <a:ea typeface="Symbol" panose="05050102010706020507" pitchFamily="18" charset="2"/>
                <a:cs typeface="Times New Roman" panose="02020603050405020304" pitchFamily="18" charset="0"/>
              </a:rPr>
              <a:t> </a:t>
            </a:r>
            <a:r>
              <a:rPr lang="en-US" sz="1200" dirty="0" err="1">
                <a:latin typeface="Calibri" panose="020F0502020204030204" pitchFamily="34" charset="0"/>
                <a:ea typeface="Symbol" panose="05050102010706020507" pitchFamily="18" charset="2"/>
                <a:cs typeface="Times New Roman" panose="02020603050405020304" pitchFamily="18" charset="0"/>
              </a:rPr>
              <a:t>zu</a:t>
            </a:r>
            <a:r>
              <a:rPr lang="en-US" sz="1200" spc="-30" dirty="0">
                <a:latin typeface="Calibri" panose="020F0502020204030204" pitchFamily="34" charset="0"/>
                <a:ea typeface="Symbol" panose="05050102010706020507" pitchFamily="18" charset="2"/>
                <a:cs typeface="Times New Roman" panose="02020603050405020304" pitchFamily="18" charset="0"/>
              </a:rPr>
              <a:t> </a:t>
            </a:r>
            <a:r>
              <a:rPr lang="en-US" sz="1200" spc="-5" dirty="0" err="1">
                <a:latin typeface="Calibri" panose="020F0502020204030204" pitchFamily="34" charset="0"/>
                <a:ea typeface="Symbol" panose="05050102010706020507" pitchFamily="18" charset="2"/>
                <a:cs typeface="Times New Roman" panose="02020603050405020304" pitchFamily="18" charset="0"/>
              </a:rPr>
              <a:t>definieren</a:t>
            </a:r>
            <a:endParaRPr lang="de-DE" sz="1200" dirty="0">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10"/>
              </a:lnSpc>
              <a:buSzPts val="1200"/>
              <a:buFont typeface="Symbol" panose="05050102010706020507" pitchFamily="18" charset="2"/>
              <a:buChar char=""/>
              <a:tabLst>
                <a:tab pos="1894840" algn="l"/>
              </a:tabLst>
            </a:pPr>
            <a:r>
              <a:rPr lang="en-US" sz="1200" spc="-5" dirty="0" err="1">
                <a:latin typeface="Calibri" panose="020F0502020204030204" pitchFamily="34" charset="0"/>
                <a:ea typeface="Symbol" panose="05050102010706020507" pitchFamily="18" charset="2"/>
                <a:cs typeface="Times New Roman" panose="02020603050405020304" pitchFamily="18" charset="0"/>
              </a:rPr>
              <a:t>Planen</a:t>
            </a:r>
            <a:r>
              <a:rPr lang="en-US" sz="1200" spc="-10" dirty="0">
                <a:latin typeface="Calibri" panose="020F0502020204030204" pitchFamily="34" charset="0"/>
                <a:ea typeface="Symbol" panose="05050102010706020507" pitchFamily="18" charset="2"/>
                <a:cs typeface="Times New Roman" panose="02020603050405020304" pitchFamily="18" charset="0"/>
              </a:rPr>
              <a:t> </a:t>
            </a:r>
            <a:r>
              <a:rPr lang="en-US" sz="1200" spc="-5" dirty="0">
                <a:latin typeface="Calibri" panose="020F0502020204030204" pitchFamily="34" charset="0"/>
                <a:ea typeface="Symbol" panose="05050102010706020507" pitchFamily="18" charset="2"/>
                <a:cs typeface="Times New Roman" panose="02020603050405020304" pitchFamily="18" charset="0"/>
              </a:rPr>
              <a:t>Sie</a:t>
            </a:r>
            <a:r>
              <a:rPr lang="en-US" sz="1200" spc="-15" dirty="0">
                <a:latin typeface="Calibri" panose="020F0502020204030204" pitchFamily="34" charset="0"/>
                <a:ea typeface="Symbol" panose="05050102010706020507" pitchFamily="18" charset="2"/>
                <a:cs typeface="Times New Roman" panose="02020603050405020304" pitchFamily="18" charset="0"/>
              </a:rPr>
              <a:t> </a:t>
            </a:r>
            <a:r>
              <a:rPr lang="en-US" sz="1200" spc="-5" dirty="0">
                <a:latin typeface="Calibri" panose="020F0502020204030204" pitchFamily="34" charset="0"/>
                <a:ea typeface="Symbol" panose="05050102010706020507" pitchFamily="18" charset="2"/>
                <a:cs typeface="Times New Roman" panose="02020603050405020304" pitchFamily="18" charset="0"/>
              </a:rPr>
              <a:t>die </a:t>
            </a:r>
            <a:r>
              <a:rPr lang="en-US" sz="1200" spc="-5" dirty="0" err="1">
                <a:latin typeface="Calibri" panose="020F0502020204030204" pitchFamily="34" charset="0"/>
                <a:ea typeface="Symbol" panose="05050102010706020507" pitchFamily="18" charset="2"/>
                <a:cs typeface="Times New Roman" panose="02020603050405020304" pitchFamily="18" charset="0"/>
              </a:rPr>
              <a:t>Reaktion</a:t>
            </a:r>
            <a:r>
              <a:rPr lang="en-US" sz="1200" spc="-10" dirty="0">
                <a:latin typeface="Calibri" panose="020F0502020204030204" pitchFamily="34" charset="0"/>
                <a:ea typeface="Symbol" panose="05050102010706020507" pitchFamily="18" charset="2"/>
                <a:cs typeface="Times New Roman" panose="02020603050405020304" pitchFamily="18" charset="0"/>
              </a:rPr>
              <a:t> </a:t>
            </a:r>
            <a:r>
              <a:rPr lang="en-US" sz="1200" spc="-5" dirty="0">
                <a:latin typeface="Calibri" panose="020F0502020204030204" pitchFamily="34" charset="0"/>
                <a:ea typeface="Symbol" panose="05050102010706020507" pitchFamily="18" charset="2"/>
                <a:cs typeface="Times New Roman" panose="02020603050405020304" pitchFamily="18" charset="0"/>
              </a:rPr>
              <a:t>auf</a:t>
            </a:r>
            <a:r>
              <a:rPr lang="en-US" sz="1200" spc="-15" dirty="0">
                <a:latin typeface="Calibri" panose="020F0502020204030204" pitchFamily="34" charset="0"/>
                <a:ea typeface="Symbol" panose="05050102010706020507" pitchFamily="18" charset="2"/>
                <a:cs typeface="Times New Roman" panose="02020603050405020304" pitchFamily="18" charset="0"/>
              </a:rPr>
              <a:t> </a:t>
            </a:r>
            <a:r>
              <a:rPr lang="en-US" sz="1200" dirty="0" err="1">
                <a:latin typeface="Calibri" panose="020F0502020204030204" pitchFamily="34" charset="0"/>
                <a:ea typeface="Symbol" panose="05050102010706020507" pitchFamily="18" charset="2"/>
                <a:cs typeface="Times New Roman" panose="02020603050405020304" pitchFamily="18" charset="0"/>
              </a:rPr>
              <a:t>ein</a:t>
            </a:r>
            <a:r>
              <a:rPr lang="en-US" sz="1200" spc="-10" dirty="0">
                <a:latin typeface="Calibri" panose="020F0502020204030204" pitchFamily="34" charset="0"/>
                <a:ea typeface="Symbol" panose="05050102010706020507" pitchFamily="18" charset="2"/>
                <a:cs typeface="Times New Roman" panose="02020603050405020304" pitchFamily="18" charset="0"/>
              </a:rPr>
              <a:t> </a:t>
            </a:r>
            <a:r>
              <a:rPr lang="en-US" sz="1200" spc="-5" dirty="0" err="1">
                <a:latin typeface="Calibri" panose="020F0502020204030204" pitchFamily="34" charset="0"/>
                <a:ea typeface="Symbol" panose="05050102010706020507" pitchFamily="18" charset="2"/>
                <a:cs typeface="Times New Roman" panose="02020603050405020304" pitchFamily="18" charset="0"/>
              </a:rPr>
              <a:t>Ereignis</a:t>
            </a:r>
            <a:endParaRPr lang="de-DE" sz="1200" dirty="0">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20"/>
              </a:lnSpc>
              <a:buSzPts val="1200"/>
              <a:buFont typeface="Symbol" panose="05050102010706020507" pitchFamily="18" charset="2"/>
              <a:buChar char=""/>
              <a:tabLst>
                <a:tab pos="1894840" algn="l"/>
              </a:tabLst>
            </a:pPr>
            <a:r>
              <a:rPr lang="en-US" sz="1200" spc="-5" dirty="0" err="1">
                <a:latin typeface="Calibri" panose="020F0502020204030204" pitchFamily="34" charset="0"/>
                <a:ea typeface="Symbol" panose="05050102010706020507" pitchFamily="18" charset="2"/>
                <a:cs typeface="Times New Roman" panose="02020603050405020304" pitchFamily="18" charset="0"/>
              </a:rPr>
              <a:t>Etablieren</a:t>
            </a:r>
            <a:r>
              <a:rPr lang="en-US" sz="1200" spc="-25" dirty="0">
                <a:latin typeface="Calibri" panose="020F0502020204030204" pitchFamily="34" charset="0"/>
                <a:ea typeface="Symbol" panose="05050102010706020507" pitchFamily="18" charset="2"/>
                <a:cs typeface="Times New Roman" panose="02020603050405020304" pitchFamily="18" charset="0"/>
              </a:rPr>
              <a:t> </a:t>
            </a:r>
            <a:r>
              <a:rPr lang="en-US" sz="1200" spc="-5" dirty="0">
                <a:latin typeface="Calibri" panose="020F0502020204030204" pitchFamily="34" charset="0"/>
                <a:ea typeface="Symbol" panose="05050102010706020507" pitchFamily="18" charset="2"/>
                <a:cs typeface="Times New Roman" panose="02020603050405020304" pitchFamily="18" charset="0"/>
              </a:rPr>
              <a:t>Sie</a:t>
            </a:r>
            <a:r>
              <a:rPr lang="en-US" sz="1200" spc="-30" dirty="0">
                <a:latin typeface="Calibri" panose="020F0502020204030204" pitchFamily="34" charset="0"/>
                <a:ea typeface="Symbol" panose="05050102010706020507" pitchFamily="18" charset="2"/>
                <a:cs typeface="Times New Roman" panose="02020603050405020304" pitchFamily="18" charset="0"/>
              </a:rPr>
              <a:t> </a:t>
            </a:r>
            <a:r>
              <a:rPr lang="en-US" sz="1200" spc="-5" dirty="0" err="1">
                <a:latin typeface="Calibri" panose="020F0502020204030204" pitchFamily="34" charset="0"/>
                <a:ea typeface="Symbol" panose="05050102010706020507" pitchFamily="18" charset="2"/>
                <a:cs typeface="Times New Roman" panose="02020603050405020304" pitchFamily="18" charset="0"/>
              </a:rPr>
              <a:t>einen</a:t>
            </a:r>
            <a:r>
              <a:rPr lang="en-US" sz="1200" spc="-25" dirty="0">
                <a:latin typeface="Calibri" panose="020F0502020204030204" pitchFamily="34" charset="0"/>
                <a:ea typeface="Symbol" panose="05050102010706020507" pitchFamily="18" charset="2"/>
                <a:cs typeface="Times New Roman" panose="02020603050405020304" pitchFamily="18" charset="0"/>
              </a:rPr>
              <a:t> </a:t>
            </a:r>
            <a:r>
              <a:rPr lang="en-US" sz="1200" spc="-5" dirty="0">
                <a:latin typeface="Calibri" panose="020F0502020204030204" pitchFamily="34" charset="0"/>
                <a:ea typeface="Symbol" panose="05050102010706020507" pitchFamily="18" charset="2"/>
                <a:cs typeface="Times New Roman" panose="02020603050405020304" pitchFamily="18" charset="0"/>
              </a:rPr>
              <a:t>Ticketing-Prozess,</a:t>
            </a:r>
            <a:r>
              <a:rPr lang="en-US" sz="1200" spc="-35" dirty="0">
                <a:latin typeface="Calibri" panose="020F0502020204030204" pitchFamily="34" charset="0"/>
                <a:ea typeface="Symbol" panose="05050102010706020507" pitchFamily="18" charset="2"/>
                <a:cs typeface="Times New Roman" panose="02020603050405020304" pitchFamily="18" charset="0"/>
              </a:rPr>
              <a:t> </a:t>
            </a:r>
            <a:r>
              <a:rPr lang="en-US" sz="1200" dirty="0">
                <a:latin typeface="Calibri" panose="020F0502020204030204" pitchFamily="34" charset="0"/>
                <a:ea typeface="Symbol" panose="05050102010706020507" pitchFamily="18" charset="2"/>
                <a:cs typeface="Times New Roman" panose="02020603050405020304" pitchFamily="18" charset="0"/>
              </a:rPr>
              <a:t>um</a:t>
            </a:r>
            <a:r>
              <a:rPr lang="en-US" sz="1200" spc="-20" dirty="0">
                <a:latin typeface="Calibri" panose="020F0502020204030204" pitchFamily="34" charset="0"/>
                <a:ea typeface="Symbol" panose="05050102010706020507" pitchFamily="18" charset="2"/>
                <a:cs typeface="Times New Roman" panose="02020603050405020304" pitchFamily="18" charset="0"/>
              </a:rPr>
              <a:t> </a:t>
            </a:r>
            <a:r>
              <a:rPr lang="en-US" sz="1200" spc="-5" dirty="0" err="1">
                <a:latin typeface="Calibri" panose="020F0502020204030204" pitchFamily="34" charset="0"/>
                <a:ea typeface="Symbol" panose="05050102010706020507" pitchFamily="18" charset="2"/>
                <a:cs typeface="Times New Roman" panose="02020603050405020304" pitchFamily="18" charset="0"/>
              </a:rPr>
              <a:t>Ereignisse</a:t>
            </a:r>
            <a:r>
              <a:rPr lang="en-US" sz="1200" spc="-20" dirty="0">
                <a:latin typeface="Calibri" panose="020F0502020204030204" pitchFamily="34" charset="0"/>
                <a:ea typeface="Symbol" panose="05050102010706020507" pitchFamily="18" charset="2"/>
                <a:cs typeface="Times New Roman" panose="02020603050405020304" pitchFamily="18" charset="0"/>
              </a:rPr>
              <a:t> </a:t>
            </a:r>
            <a:r>
              <a:rPr lang="en-US" sz="1200" dirty="0" err="1">
                <a:latin typeface="Calibri" panose="020F0502020204030204" pitchFamily="34" charset="0"/>
                <a:ea typeface="Symbol" panose="05050102010706020507" pitchFamily="18" charset="2"/>
                <a:cs typeface="Times New Roman" panose="02020603050405020304" pitchFamily="18" charset="0"/>
              </a:rPr>
              <a:t>zu</a:t>
            </a:r>
            <a:r>
              <a:rPr lang="en-US" sz="1200" spc="-25" dirty="0">
                <a:latin typeface="Calibri" panose="020F0502020204030204" pitchFamily="34" charset="0"/>
                <a:ea typeface="Symbol" panose="05050102010706020507" pitchFamily="18" charset="2"/>
                <a:cs typeface="Times New Roman" panose="02020603050405020304" pitchFamily="18" charset="0"/>
              </a:rPr>
              <a:t> </a:t>
            </a:r>
            <a:r>
              <a:rPr lang="en-US" sz="1200" spc="-5" dirty="0" err="1">
                <a:latin typeface="Calibri" panose="020F0502020204030204" pitchFamily="34" charset="0"/>
                <a:ea typeface="Symbol" panose="05050102010706020507" pitchFamily="18" charset="2"/>
                <a:cs typeface="Times New Roman" panose="02020603050405020304" pitchFamily="18" charset="0"/>
              </a:rPr>
              <a:t>verfolgen</a:t>
            </a:r>
            <a:endParaRPr lang="de-DE" sz="1200" dirty="0">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25"/>
              </a:lnSpc>
              <a:spcBef>
                <a:spcPts val="20"/>
              </a:spcBef>
              <a:spcAft>
                <a:spcPts val="0"/>
              </a:spcAft>
              <a:buSzPts val="1200"/>
              <a:buFont typeface="Symbol" panose="05050102010706020507" pitchFamily="18" charset="2"/>
              <a:buChar char=""/>
              <a:tabLst>
                <a:tab pos="1894840" algn="l"/>
              </a:tabLst>
            </a:pPr>
            <a:r>
              <a:rPr lang="en-US" sz="1200" dirty="0" err="1">
                <a:latin typeface="Calibri" panose="020F0502020204030204" pitchFamily="34" charset="0"/>
                <a:ea typeface="Symbol" panose="05050102010706020507" pitchFamily="18" charset="2"/>
                <a:cs typeface="Times New Roman" panose="02020603050405020304" pitchFamily="18" charset="0"/>
              </a:rPr>
              <a:t>Regelmäßige</a:t>
            </a:r>
            <a:r>
              <a:rPr lang="en-US" sz="1200" spc="-40" dirty="0">
                <a:latin typeface="Calibri" panose="020F0502020204030204" pitchFamily="34" charset="0"/>
                <a:ea typeface="Symbol" panose="05050102010706020507" pitchFamily="18" charset="2"/>
                <a:cs typeface="Times New Roman" panose="02020603050405020304" pitchFamily="18" charset="0"/>
              </a:rPr>
              <a:t> </a:t>
            </a:r>
            <a:r>
              <a:rPr lang="en-US" sz="1200" spc="-5" dirty="0" err="1">
                <a:latin typeface="Calibri" panose="020F0502020204030204" pitchFamily="34" charset="0"/>
                <a:ea typeface="Symbol" panose="05050102010706020507" pitchFamily="18" charset="2"/>
                <a:cs typeface="Times New Roman" panose="02020603050405020304" pitchFamily="18" charset="0"/>
              </a:rPr>
              <a:t>Bedrohungsjagd</a:t>
            </a:r>
            <a:r>
              <a:rPr lang="en-US" sz="1200" spc="-35" dirty="0">
                <a:latin typeface="Calibri" panose="020F0502020204030204" pitchFamily="34" charset="0"/>
                <a:ea typeface="Symbol" panose="05050102010706020507" pitchFamily="18" charset="2"/>
                <a:cs typeface="Times New Roman" panose="02020603050405020304" pitchFamily="18" charset="0"/>
              </a:rPr>
              <a:t> </a:t>
            </a:r>
            <a:r>
              <a:rPr lang="en-US" sz="1200" spc="-5" dirty="0" err="1">
                <a:latin typeface="Calibri" panose="020F0502020204030204" pitchFamily="34" charset="0"/>
                <a:ea typeface="Symbol" panose="05050102010706020507" pitchFamily="18" charset="2"/>
                <a:cs typeface="Times New Roman" panose="02020603050405020304" pitchFamily="18" charset="0"/>
              </a:rPr>
              <a:t>einplanen</a:t>
            </a:r>
            <a:endParaRPr lang="de-DE" sz="1200" dirty="0">
              <a:latin typeface="Calibri" panose="020F0502020204030204" pitchFamily="34" charset="0"/>
              <a:ea typeface="Symbol" panose="05050102010706020507" pitchFamily="18" charset="2"/>
              <a:cs typeface="Times New Roman" panose="02020603050405020304" pitchFamily="18" charset="0"/>
            </a:endParaRPr>
          </a:p>
          <a:p>
            <a:pPr marL="1600200" marR="711200" lvl="3" indent="-228600">
              <a:lnSpc>
                <a:spcPct val="99000"/>
              </a:lnSpc>
              <a:spcAft>
                <a:spcPts val="0"/>
              </a:spcAft>
              <a:buSzPts val="1200"/>
              <a:buFont typeface="Symbol" panose="05050102010706020507" pitchFamily="18" charset="2"/>
              <a:buChar char=""/>
              <a:tabLst>
                <a:tab pos="979170" algn="l"/>
                <a:tab pos="1894840" algn="l"/>
              </a:tabLst>
            </a:pPr>
            <a:r>
              <a:rPr lang="en-US" sz="1200" dirty="0" err="1">
                <a:latin typeface="Calibri" panose="020F0502020204030204" pitchFamily="34" charset="0"/>
                <a:ea typeface="Symbol" panose="05050102010706020507" pitchFamily="18" charset="2"/>
                <a:cs typeface="Times New Roman" panose="02020603050405020304" pitchFamily="18" charset="0"/>
              </a:rPr>
              <a:t>Bieten</a:t>
            </a:r>
            <a:r>
              <a:rPr lang="en-US" sz="1200" spc="-20" dirty="0">
                <a:latin typeface="Calibri" panose="020F0502020204030204" pitchFamily="34" charset="0"/>
                <a:ea typeface="Symbol" panose="05050102010706020507" pitchFamily="18" charset="2"/>
                <a:cs typeface="Times New Roman" panose="02020603050405020304" pitchFamily="18" charset="0"/>
              </a:rPr>
              <a:t> </a:t>
            </a:r>
            <a:r>
              <a:rPr lang="en-US" sz="1200" spc="-5" dirty="0">
                <a:latin typeface="Calibri" panose="020F0502020204030204" pitchFamily="34" charset="0"/>
                <a:ea typeface="Symbol" panose="05050102010706020507" pitchFamily="18" charset="2"/>
                <a:cs typeface="Times New Roman" panose="02020603050405020304" pitchFamily="18" charset="0"/>
              </a:rPr>
              <a:t>Sie</a:t>
            </a:r>
            <a:r>
              <a:rPr lang="en-US" sz="1200" spc="-15" dirty="0">
                <a:latin typeface="Calibri" panose="020F0502020204030204" pitchFamily="34" charset="0"/>
                <a:ea typeface="Symbol" panose="05050102010706020507" pitchFamily="18" charset="2"/>
                <a:cs typeface="Times New Roman" panose="02020603050405020304" pitchFamily="18" charset="0"/>
              </a:rPr>
              <a:t> </a:t>
            </a:r>
            <a:r>
              <a:rPr lang="en-US" sz="1200" spc="-5" dirty="0" err="1">
                <a:latin typeface="Calibri" panose="020F0502020204030204" pitchFamily="34" charset="0"/>
                <a:ea typeface="Symbol" panose="05050102010706020507" pitchFamily="18" charset="2"/>
                <a:cs typeface="Times New Roman" panose="02020603050405020304" pitchFamily="18" charset="0"/>
              </a:rPr>
              <a:t>Auditoren</a:t>
            </a:r>
            <a:r>
              <a:rPr lang="en-US" sz="1200" spc="-25" dirty="0">
                <a:latin typeface="Calibri" panose="020F0502020204030204" pitchFamily="34" charset="0"/>
                <a:ea typeface="Symbol" panose="05050102010706020507" pitchFamily="18" charset="2"/>
                <a:cs typeface="Times New Roman" panose="02020603050405020304" pitchFamily="18" charset="0"/>
              </a:rPr>
              <a:t> </a:t>
            </a:r>
            <a:r>
              <a:rPr lang="en-US" sz="1200" spc="-5" dirty="0">
                <a:latin typeface="Calibri" panose="020F0502020204030204" pitchFamily="34" charset="0"/>
                <a:ea typeface="Symbol" panose="05050102010706020507" pitchFamily="18" charset="2"/>
                <a:cs typeface="Times New Roman" panose="02020603050405020304" pitchFamily="18" charset="0"/>
              </a:rPr>
              <a:t>und</a:t>
            </a:r>
            <a:r>
              <a:rPr lang="en-US" sz="1200" spc="-25" dirty="0">
                <a:latin typeface="Calibri" panose="020F0502020204030204" pitchFamily="34" charset="0"/>
                <a:ea typeface="Symbol" panose="05050102010706020507" pitchFamily="18" charset="2"/>
                <a:cs typeface="Times New Roman" panose="02020603050405020304" pitchFamily="18" charset="0"/>
              </a:rPr>
              <a:t> </a:t>
            </a:r>
            <a:r>
              <a:rPr lang="en-US" sz="1200" spc="-5" dirty="0">
                <a:latin typeface="Calibri" panose="020F0502020204030204" pitchFamily="34" charset="0"/>
                <a:ea typeface="Symbol" panose="05050102010706020507" pitchFamily="18" charset="2"/>
                <a:cs typeface="Times New Roman" panose="02020603050405020304" pitchFamily="18" charset="0"/>
              </a:rPr>
              <a:t>Analysten</a:t>
            </a:r>
            <a:r>
              <a:rPr lang="en-US" sz="1200" spc="-25" dirty="0">
                <a:latin typeface="Calibri" panose="020F0502020204030204" pitchFamily="34" charset="0"/>
                <a:ea typeface="Symbol" panose="05050102010706020507" pitchFamily="18" charset="2"/>
                <a:cs typeface="Times New Roman" panose="02020603050405020304" pitchFamily="18" charset="0"/>
              </a:rPr>
              <a:t> </a:t>
            </a:r>
            <a:r>
              <a:rPr lang="en-US" sz="1200" spc="-5" dirty="0" err="1">
                <a:latin typeface="Calibri" panose="020F0502020204030204" pitchFamily="34" charset="0"/>
                <a:ea typeface="Symbol" panose="05050102010706020507" pitchFamily="18" charset="2"/>
                <a:cs typeface="Times New Roman" panose="02020603050405020304" pitchFamily="18" charset="0"/>
              </a:rPr>
              <a:t>einen</a:t>
            </a:r>
            <a:r>
              <a:rPr lang="en-US" sz="1200" spc="-15" dirty="0">
                <a:latin typeface="Calibri" panose="020F0502020204030204" pitchFamily="34" charset="0"/>
                <a:ea typeface="Symbol" panose="05050102010706020507" pitchFamily="18" charset="2"/>
                <a:cs typeface="Times New Roman" panose="02020603050405020304" pitchFamily="18" charset="0"/>
              </a:rPr>
              <a:t> </a:t>
            </a:r>
            <a:r>
              <a:rPr lang="en-US" sz="1200" spc="-5" dirty="0" err="1">
                <a:latin typeface="Calibri" panose="020F0502020204030204" pitchFamily="34" charset="0"/>
                <a:ea typeface="Symbol" panose="05050102010706020507" pitchFamily="18" charset="2"/>
                <a:cs typeface="Times New Roman" panose="02020603050405020304" pitchFamily="18" charset="0"/>
              </a:rPr>
              <a:t>Beweispfad</a:t>
            </a:r>
            <a:r>
              <a:rPr lang="en-US" sz="1200" dirty="0">
                <a:latin typeface="Times New Roman" panose="02020603050405020304" pitchFamily="18" charset="0"/>
                <a:ea typeface="Symbol" panose="05050102010706020507" pitchFamily="18" charset="2"/>
                <a:cs typeface="Times New Roman" panose="02020603050405020304" pitchFamily="18" charset="0"/>
              </a:rPr>
              <a:t> </a:t>
            </a:r>
            <a:r>
              <a:rPr lang="en-US" sz="1200" spc="195" dirty="0">
                <a:latin typeface="Times New Roman" panose="02020603050405020304" pitchFamily="18" charset="0"/>
                <a:ea typeface="Symbol" panose="05050102010706020507" pitchFamily="18" charset="2"/>
                <a:cs typeface="Times New Roman" panose="02020603050405020304" pitchFamily="18" charset="0"/>
              </a:rPr>
              <a:t> </a:t>
            </a:r>
          </a:p>
          <a:p>
            <a:pPr marL="1600200" marR="711200" lvl="3" indent="-228600">
              <a:lnSpc>
                <a:spcPct val="99000"/>
              </a:lnSpc>
              <a:spcAft>
                <a:spcPts val="0"/>
              </a:spcAft>
              <a:buSzPts val="1200"/>
              <a:buFont typeface="Symbol" panose="05050102010706020507" pitchFamily="18" charset="2"/>
              <a:buChar char=""/>
              <a:tabLst>
                <a:tab pos="979170" algn="l"/>
                <a:tab pos="1894840" algn="l"/>
              </a:tabLst>
            </a:pPr>
            <a:r>
              <a:rPr lang="en-US" sz="1200" spc="-5" dirty="0">
                <a:latin typeface="Calibri" panose="020F0502020204030204" pitchFamily="34" charset="0"/>
                <a:ea typeface="Symbol" panose="05050102010706020507" pitchFamily="18" charset="2"/>
                <a:cs typeface="Times New Roman" panose="02020603050405020304" pitchFamily="18" charset="0"/>
              </a:rPr>
              <a:t>Es</a:t>
            </a:r>
            <a:r>
              <a:rPr lang="en-US" sz="1200" spc="-15" dirty="0">
                <a:latin typeface="Calibri" panose="020F0502020204030204" pitchFamily="34" charset="0"/>
                <a:ea typeface="Symbol" panose="05050102010706020507" pitchFamily="18" charset="2"/>
                <a:cs typeface="Times New Roman" panose="02020603050405020304" pitchFamily="18" charset="0"/>
              </a:rPr>
              <a:t> </a:t>
            </a:r>
            <a:r>
              <a:rPr lang="en-US" sz="1200" spc="-5" dirty="0">
                <a:latin typeface="Calibri" panose="020F0502020204030204" pitchFamily="34" charset="0"/>
                <a:ea typeface="Symbol" panose="05050102010706020507" pitchFamily="18" charset="2"/>
                <a:cs typeface="Times New Roman" panose="02020603050405020304" pitchFamily="18" charset="0"/>
              </a:rPr>
              <a:t>sind</a:t>
            </a:r>
            <a:r>
              <a:rPr lang="en-US" sz="1200" spc="-20" dirty="0">
                <a:latin typeface="Calibri" panose="020F0502020204030204" pitchFamily="34" charset="0"/>
                <a:ea typeface="Symbol" panose="05050102010706020507" pitchFamily="18" charset="2"/>
                <a:cs typeface="Times New Roman" panose="02020603050405020304" pitchFamily="18" charset="0"/>
              </a:rPr>
              <a:t> </a:t>
            </a:r>
            <a:r>
              <a:rPr lang="en-US" sz="1200" dirty="0" err="1">
                <a:latin typeface="Calibri" panose="020F0502020204030204" pitchFamily="34" charset="0"/>
                <a:ea typeface="Symbol" panose="05050102010706020507" pitchFamily="18" charset="2"/>
                <a:cs typeface="Times New Roman" panose="02020603050405020304" pitchFamily="18" charset="0"/>
              </a:rPr>
              <a:t>viele</a:t>
            </a:r>
            <a:r>
              <a:rPr lang="en-US" sz="1200" spc="-15" dirty="0">
                <a:latin typeface="Calibri" panose="020F0502020204030204" pitchFamily="34" charset="0"/>
                <a:ea typeface="Symbol" panose="05050102010706020507" pitchFamily="18" charset="2"/>
                <a:cs typeface="Times New Roman" panose="02020603050405020304" pitchFamily="18" charset="0"/>
              </a:rPr>
              <a:t> </a:t>
            </a:r>
            <a:r>
              <a:rPr lang="en-US" sz="1200" spc="-5" dirty="0" err="1">
                <a:latin typeface="Calibri" panose="020F0502020204030204" pitchFamily="34" charset="0"/>
                <a:ea typeface="Symbol" panose="05050102010706020507" pitchFamily="18" charset="2"/>
                <a:cs typeface="Times New Roman" panose="02020603050405020304" pitchFamily="18" charset="0"/>
              </a:rPr>
              <a:t>kommerzielle</a:t>
            </a:r>
            <a:r>
              <a:rPr lang="en-US" sz="1200" spc="-10" dirty="0">
                <a:latin typeface="Calibri" panose="020F0502020204030204" pitchFamily="34" charset="0"/>
                <a:ea typeface="Symbol" panose="05050102010706020507" pitchFamily="18" charset="2"/>
                <a:cs typeface="Times New Roman" panose="02020603050405020304" pitchFamily="18" charset="0"/>
              </a:rPr>
              <a:t> </a:t>
            </a:r>
            <a:r>
              <a:rPr lang="en-US" sz="1200" spc="-5" dirty="0">
                <a:latin typeface="Calibri" panose="020F0502020204030204" pitchFamily="34" charset="0"/>
                <a:ea typeface="Symbol" panose="05050102010706020507" pitchFamily="18" charset="2"/>
                <a:cs typeface="Times New Roman" panose="02020603050405020304" pitchFamily="18" charset="0"/>
              </a:rPr>
              <a:t>und</a:t>
            </a:r>
            <a:r>
              <a:rPr lang="en-US" sz="1200" spc="-15" dirty="0">
                <a:latin typeface="Calibri" panose="020F0502020204030204" pitchFamily="34" charset="0"/>
                <a:ea typeface="Symbol" panose="05050102010706020507" pitchFamily="18" charset="2"/>
                <a:cs typeface="Times New Roman" panose="02020603050405020304" pitchFamily="18" charset="0"/>
              </a:rPr>
              <a:t> </a:t>
            </a:r>
            <a:r>
              <a:rPr lang="en-US" sz="1200" spc="-5" dirty="0">
                <a:latin typeface="Calibri" panose="020F0502020204030204" pitchFamily="34" charset="0"/>
                <a:ea typeface="Symbol" panose="05050102010706020507" pitchFamily="18" charset="2"/>
                <a:cs typeface="Times New Roman" panose="02020603050405020304" pitchFamily="18" charset="0"/>
              </a:rPr>
              <a:t>Open-Source</a:t>
            </a:r>
            <a:r>
              <a:rPr lang="en-US" sz="1200" spc="-15" dirty="0">
                <a:latin typeface="Calibri" panose="020F0502020204030204" pitchFamily="34" charset="0"/>
                <a:ea typeface="Symbol" panose="05050102010706020507" pitchFamily="18" charset="2"/>
                <a:cs typeface="Times New Roman" panose="02020603050405020304" pitchFamily="18" charset="0"/>
              </a:rPr>
              <a:t> </a:t>
            </a:r>
            <a:r>
              <a:rPr lang="en-US" sz="1200" spc="-5" dirty="0">
                <a:latin typeface="Calibri" panose="020F0502020204030204" pitchFamily="34" charset="0"/>
                <a:ea typeface="Symbol" panose="05050102010706020507" pitchFamily="18" charset="2"/>
                <a:cs typeface="Times New Roman" panose="02020603050405020304" pitchFamily="18" charset="0"/>
              </a:rPr>
              <a:t>SIEM-</a:t>
            </a:r>
            <a:r>
              <a:rPr lang="en-US" sz="1200" spc="-5" dirty="0" err="1">
                <a:latin typeface="Calibri" panose="020F0502020204030204" pitchFamily="34" charset="0"/>
                <a:ea typeface="Symbol" panose="05050102010706020507" pitchFamily="18" charset="2"/>
                <a:cs typeface="Times New Roman" panose="02020603050405020304" pitchFamily="18" charset="0"/>
              </a:rPr>
              <a:t>Lösungen</a:t>
            </a:r>
            <a:r>
              <a:rPr lang="en-US" sz="1200" spc="-10" dirty="0">
                <a:latin typeface="Calibri" panose="020F0502020204030204" pitchFamily="34" charset="0"/>
                <a:ea typeface="Symbol" panose="05050102010706020507" pitchFamily="18" charset="2"/>
                <a:cs typeface="Times New Roman" panose="02020603050405020304" pitchFamily="18" charset="0"/>
              </a:rPr>
              <a:t> </a:t>
            </a:r>
            <a:r>
              <a:rPr lang="en-US" sz="1200" spc="-5" dirty="0" err="1">
                <a:latin typeface="Calibri" panose="020F0502020204030204" pitchFamily="34" charset="0"/>
                <a:ea typeface="Symbol" panose="05050102010706020507" pitchFamily="18" charset="2"/>
                <a:cs typeface="Times New Roman" panose="02020603050405020304" pitchFamily="18" charset="0"/>
              </a:rPr>
              <a:t>verfügbar</a:t>
            </a:r>
            <a:r>
              <a:rPr lang="en-US" sz="1200" spc="255" dirty="0">
                <a:latin typeface="Times New Roman" panose="02020603050405020304" pitchFamily="18" charset="0"/>
                <a:ea typeface="Symbol" panose="05050102010706020507" pitchFamily="18" charset="2"/>
                <a:cs typeface="Times New Roman" panose="02020603050405020304" pitchFamily="18" charset="0"/>
              </a:rPr>
              <a:t> </a:t>
            </a:r>
          </a:p>
          <a:p>
            <a:pPr marR="711200" lvl="1">
              <a:lnSpc>
                <a:spcPct val="99000"/>
              </a:lnSpc>
              <a:buSzPts val="1200"/>
              <a:tabLst>
                <a:tab pos="979170" algn="l"/>
                <a:tab pos="1894840" algn="l"/>
              </a:tabLst>
            </a:pPr>
            <a:r>
              <a:rPr lang="en-US" sz="1200" dirty="0">
                <a:latin typeface="Courier New" panose="02070309020205020404" pitchFamily="49" charset="0"/>
                <a:ea typeface="Symbol" panose="05050102010706020507" pitchFamily="18" charset="2"/>
                <a:cs typeface="Times New Roman" panose="02020603050405020304" pitchFamily="18" charset="0"/>
              </a:rPr>
              <a:t>o</a:t>
            </a:r>
            <a:r>
              <a:rPr lang="en-US" sz="1200" dirty="0">
                <a:latin typeface="Times New Roman" panose="02020603050405020304" pitchFamily="18" charset="0"/>
                <a:ea typeface="Symbol" panose="05050102010706020507" pitchFamily="18" charset="2"/>
                <a:cs typeface="Times New Roman" panose="02020603050405020304" pitchFamily="18" charset="0"/>
              </a:rPr>
              <a:t>	</a:t>
            </a:r>
            <a:r>
              <a:rPr lang="en-US" sz="1200" b="1" dirty="0">
                <a:latin typeface="Calibri" panose="020F0502020204030204" pitchFamily="34" charset="0"/>
                <a:ea typeface="Symbol" panose="05050102010706020507" pitchFamily="18" charset="2"/>
                <a:cs typeface="Times New Roman" panose="02020603050405020304" pitchFamily="18" charset="0"/>
              </a:rPr>
              <a:t>Splunk</a:t>
            </a:r>
            <a:endParaRPr lang="de-DE" sz="1200" dirty="0">
              <a:latin typeface="Calibri" panose="020F0502020204030204" pitchFamily="34" charset="0"/>
              <a:ea typeface="Symbol" panose="05050102010706020507" pitchFamily="18" charset="2"/>
              <a:cs typeface="Times New Roman" panose="02020603050405020304" pitchFamily="18" charset="0"/>
            </a:endParaRPr>
          </a:p>
          <a:p>
            <a:pPr marL="1143000" lvl="2" indent="-228600">
              <a:lnSpc>
                <a:spcPts val="1380"/>
              </a:lnSpc>
              <a:buSzPts val="1200"/>
              <a:buFont typeface="Microsoft Sans Serif" panose="020B0604020202020204" pitchFamily="34" charset="0"/>
              <a:buChar char="▪"/>
              <a:tabLst>
                <a:tab pos="1437005" algn="l"/>
              </a:tabLst>
            </a:pPr>
            <a:r>
              <a:rPr lang="en-US" sz="1200" spc="-5" dirty="0">
                <a:latin typeface="Calibri" panose="020F0502020204030204" pitchFamily="34" charset="0"/>
                <a:ea typeface="Microsoft Sans Serif" panose="020B0604020202020204" pitchFamily="34" charset="0"/>
                <a:cs typeface="Times New Roman" panose="02020603050405020304" pitchFamily="18" charset="0"/>
              </a:rPr>
              <a:t>Ein</a:t>
            </a:r>
            <a:r>
              <a:rPr lang="en-US"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marktführendes</a:t>
            </a:r>
            <a:r>
              <a:rPr lang="en-US" sz="1200" spc="-4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Big-Data-</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Informationssammlungs</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a:t>
            </a:r>
            <a:r>
              <a:rPr lang="en-US" sz="1200" spc="-4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und</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1436370" marR="534035" indent="-228600"/>
            <a:r>
              <a:rPr lang="en-US" sz="1200" spc="-5" dirty="0" err="1">
                <a:latin typeface="Calibri" panose="020F0502020204030204" pitchFamily="34" charset="0"/>
                <a:ea typeface="Calibri" panose="020F0502020204030204" pitchFamily="34" charset="0"/>
                <a:cs typeface="Times New Roman" panose="02020603050405020304" pitchFamily="18" charset="0"/>
              </a:rPr>
              <a:t>Analysewerkzeug</a:t>
            </a:r>
            <a:r>
              <a:rPr lang="en-US" sz="1200" spc="-5" dirty="0">
                <a:latin typeface="Calibri" panose="020F0502020204030204" pitchFamily="34" charset="0"/>
                <a:ea typeface="Calibri" panose="020F0502020204030204" pitchFamily="34" charset="0"/>
                <a:cs typeface="Times New Roman" panose="02020603050405020304" pitchFamily="18" charset="0"/>
              </a:rPr>
              <a:t>,</a:t>
            </a:r>
            <a:r>
              <a:rPr lang="en-US" sz="1200" spc="-50" dirty="0">
                <a:latin typeface="Calibri" panose="020F0502020204030204" pitchFamily="34" charset="0"/>
                <a:ea typeface="Calibri" panose="020F0502020204030204" pitchFamily="34" charset="0"/>
                <a:cs typeface="Times New Roman" panose="02020603050405020304" pitchFamily="18" charset="0"/>
              </a:rPr>
              <a:t> </a:t>
            </a:r>
            <a:r>
              <a:rPr lang="en-US" sz="1200" dirty="0">
                <a:latin typeface="Calibri" panose="020F0502020204030204" pitchFamily="34" charset="0"/>
                <a:ea typeface="Calibri" panose="020F0502020204030204" pitchFamily="34" charset="0"/>
                <a:cs typeface="Times New Roman" panose="02020603050405020304" pitchFamily="18" charset="0"/>
              </a:rPr>
              <a:t>das</a:t>
            </a:r>
            <a:r>
              <a:rPr lang="en-US" sz="1200" spc="-45" dirty="0">
                <a:latin typeface="Calibri" panose="020F0502020204030204" pitchFamily="34" charset="0"/>
                <a:ea typeface="Calibri" panose="020F0502020204030204" pitchFamily="34" charset="0"/>
                <a:cs typeface="Times New Roman" panose="02020603050405020304" pitchFamily="18" charset="0"/>
              </a:rPr>
              <a:t> </a:t>
            </a:r>
            <a:r>
              <a:rPr lang="en-US" sz="1200" spc="-5" dirty="0" err="1">
                <a:latin typeface="Calibri" panose="020F0502020204030204" pitchFamily="34" charset="0"/>
                <a:ea typeface="Calibri" panose="020F0502020204030204" pitchFamily="34" charset="0"/>
                <a:cs typeface="Times New Roman" panose="02020603050405020304" pitchFamily="18" charset="0"/>
              </a:rPr>
              <a:t>maschinengenerierte</a:t>
            </a:r>
            <a:r>
              <a:rPr lang="en-US" sz="1200" spc="-35" dirty="0">
                <a:latin typeface="Calibri" panose="020F0502020204030204" pitchFamily="34" charset="0"/>
                <a:ea typeface="Calibri" panose="020F0502020204030204" pitchFamily="34" charset="0"/>
                <a:cs typeface="Times New Roman" panose="02020603050405020304" pitchFamily="18" charset="0"/>
              </a:rPr>
              <a:t> </a:t>
            </a:r>
            <a:r>
              <a:rPr lang="en-US" sz="1200" spc="-5" dirty="0">
                <a:latin typeface="Calibri" panose="020F0502020204030204" pitchFamily="34" charset="0"/>
                <a:ea typeface="Calibri" panose="020F0502020204030204" pitchFamily="34" charset="0"/>
                <a:cs typeface="Times New Roman" panose="02020603050405020304" pitchFamily="18" charset="0"/>
              </a:rPr>
              <a:t>Daten</a:t>
            </a:r>
            <a:r>
              <a:rPr lang="en-US" sz="1200" spc="-30" dirty="0">
                <a:latin typeface="Calibri" panose="020F0502020204030204" pitchFamily="34" charset="0"/>
                <a:ea typeface="Calibri" panose="020F0502020204030204" pitchFamily="34" charset="0"/>
                <a:cs typeface="Times New Roman" panose="02020603050405020304" pitchFamily="18" charset="0"/>
              </a:rPr>
              <a:t> </a:t>
            </a:r>
            <a:r>
              <a:rPr lang="en-US" sz="1200" spc="-5" dirty="0">
                <a:latin typeface="Calibri" panose="020F0502020204030204" pitchFamily="34" charset="0"/>
                <a:ea typeface="Calibri" panose="020F0502020204030204" pitchFamily="34" charset="0"/>
                <a:cs typeface="Times New Roman" panose="02020603050405020304" pitchFamily="18" charset="0"/>
              </a:rPr>
              <a:t>über</a:t>
            </a:r>
            <a:r>
              <a:rPr lang="en-US" sz="1200" spc="-45" dirty="0">
                <a:latin typeface="Calibri" panose="020F0502020204030204" pitchFamily="34" charset="0"/>
                <a:ea typeface="Calibri" panose="020F0502020204030204" pitchFamily="34" charset="0"/>
                <a:cs typeface="Times New Roman" panose="02020603050405020304" pitchFamily="18" charset="0"/>
              </a:rPr>
              <a:t> </a:t>
            </a:r>
            <a:r>
              <a:rPr lang="en-US" sz="1200" spc="-5" dirty="0" err="1">
                <a:latin typeface="Calibri" panose="020F0502020204030204" pitchFamily="34" charset="0"/>
                <a:ea typeface="Calibri" panose="020F0502020204030204" pitchFamily="34" charset="0"/>
                <a:cs typeface="Times New Roman" panose="02020603050405020304" pitchFamily="18" charset="0"/>
              </a:rPr>
              <a:t>einen</a:t>
            </a:r>
            <a:r>
              <a:rPr lang="en-US" sz="1200" spc="295" dirty="0">
                <a:latin typeface="Times New Roman" panose="02020603050405020304" pitchFamily="18" charset="0"/>
                <a:ea typeface="Calibri" panose="020F0502020204030204" pitchFamily="34" charset="0"/>
                <a:cs typeface="Times New Roman" panose="02020603050405020304" pitchFamily="18" charset="0"/>
              </a:rPr>
              <a:t> </a:t>
            </a:r>
            <a:r>
              <a:rPr lang="en-US" sz="1200" spc="-5" dirty="0" err="1">
                <a:latin typeface="Calibri" panose="020F0502020204030204" pitchFamily="34" charset="0"/>
                <a:ea typeface="Calibri" panose="020F0502020204030204" pitchFamily="34" charset="0"/>
                <a:cs typeface="Times New Roman" panose="02020603050405020304" pitchFamily="18" charset="0"/>
              </a:rPr>
              <a:t>Konnektor</a:t>
            </a:r>
            <a:r>
              <a:rPr lang="en-US" sz="1200" spc="-30" dirty="0">
                <a:latin typeface="Calibri" panose="020F0502020204030204" pitchFamily="34" charset="0"/>
                <a:ea typeface="Calibri" panose="020F0502020204030204" pitchFamily="34" charset="0"/>
                <a:cs typeface="Times New Roman" panose="02020603050405020304" pitchFamily="18" charset="0"/>
              </a:rPr>
              <a:t> </a:t>
            </a:r>
            <a:r>
              <a:rPr lang="en-US" sz="1200" dirty="0">
                <a:latin typeface="Calibri" panose="020F0502020204030204" pitchFamily="34" charset="0"/>
                <a:ea typeface="Calibri" panose="020F0502020204030204" pitchFamily="34" charset="0"/>
                <a:cs typeface="Times New Roman" panose="02020603050405020304" pitchFamily="18" charset="0"/>
              </a:rPr>
              <a:t>oder</a:t>
            </a:r>
            <a:r>
              <a:rPr lang="en-US" sz="1200" spc="-30" dirty="0">
                <a:latin typeface="Calibri" panose="020F0502020204030204" pitchFamily="34" charset="0"/>
                <a:ea typeface="Calibri" panose="020F0502020204030204" pitchFamily="34" charset="0"/>
                <a:cs typeface="Times New Roman" panose="02020603050405020304" pitchFamily="18" charset="0"/>
              </a:rPr>
              <a:t> </a:t>
            </a:r>
            <a:r>
              <a:rPr lang="en-US" sz="1200" spc="-5" dirty="0" err="1">
                <a:latin typeface="Calibri" panose="020F0502020204030204" pitchFamily="34" charset="0"/>
                <a:ea typeface="Calibri" panose="020F0502020204030204" pitchFamily="34" charset="0"/>
                <a:cs typeface="Times New Roman" panose="02020603050405020304" pitchFamily="18" charset="0"/>
              </a:rPr>
              <a:t>ein</a:t>
            </a:r>
            <a:r>
              <a:rPr lang="en-US" sz="1200" spc="-15" dirty="0">
                <a:latin typeface="Calibri" panose="020F0502020204030204" pitchFamily="34" charset="0"/>
                <a:ea typeface="Calibri" panose="020F0502020204030204" pitchFamily="34" charset="0"/>
                <a:cs typeface="Times New Roman" panose="02020603050405020304" pitchFamily="18" charset="0"/>
              </a:rPr>
              <a:t> </a:t>
            </a:r>
            <a:r>
              <a:rPr lang="en-US" sz="1200" spc="-10" dirty="0">
                <a:latin typeface="Calibri" panose="020F0502020204030204" pitchFamily="34" charset="0"/>
                <a:ea typeface="Calibri" panose="020F0502020204030204" pitchFamily="34" charset="0"/>
                <a:cs typeface="Times New Roman" panose="02020603050405020304" pitchFamily="18" charset="0"/>
              </a:rPr>
              <a:t>Visibility-Add-on</a:t>
            </a:r>
            <a:r>
              <a:rPr lang="en-US" sz="1200" spc="-30" dirty="0">
                <a:latin typeface="Calibri" panose="020F0502020204030204" pitchFamily="34" charset="0"/>
                <a:ea typeface="Calibri" panose="020F0502020204030204" pitchFamily="34" charset="0"/>
                <a:cs typeface="Times New Roman" panose="02020603050405020304" pitchFamily="18" charset="0"/>
              </a:rPr>
              <a:t> </a:t>
            </a:r>
            <a:r>
              <a:rPr lang="en-US" sz="1200" spc="-5" dirty="0" err="1">
                <a:latin typeface="Calibri" panose="020F0502020204030204" pitchFamily="34" charset="0"/>
                <a:ea typeface="Calibri" panose="020F0502020204030204" pitchFamily="34" charset="0"/>
                <a:cs typeface="Times New Roman" panose="02020603050405020304" pitchFamily="18" charset="0"/>
              </a:rPr>
              <a:t>importieren</a:t>
            </a:r>
            <a:r>
              <a:rPr lang="en-US" sz="1200" spc="-30" dirty="0">
                <a:latin typeface="Calibri" panose="020F0502020204030204" pitchFamily="34" charset="0"/>
                <a:ea typeface="Calibri" panose="020F0502020204030204" pitchFamily="34" charset="0"/>
                <a:cs typeface="Times New Roman" panose="02020603050405020304" pitchFamily="18" charset="0"/>
              </a:rPr>
              <a:t> </a:t>
            </a:r>
            <a:r>
              <a:rPr lang="en-US" sz="1200" spc="-5" dirty="0">
                <a:latin typeface="Calibri" panose="020F0502020204030204" pitchFamily="34" charset="0"/>
                <a:ea typeface="Calibri" panose="020F0502020204030204" pitchFamily="34" charset="0"/>
                <a:cs typeface="Times New Roman" panose="02020603050405020304" pitchFamily="18" charset="0"/>
              </a:rPr>
              <a:t>kann</a:t>
            </a:r>
            <a:endParaRPr lang="de-DE" sz="1200" dirty="0">
              <a:latin typeface="Calibri" panose="020F0502020204030204" pitchFamily="34" charset="0"/>
              <a:ea typeface="Calibri" panose="020F0502020204030204" pitchFamily="34" charset="0"/>
              <a:cs typeface="Times New Roman" panose="02020603050405020304" pitchFamily="18" charset="0"/>
            </a:endParaRPr>
          </a:p>
          <a:p>
            <a:pPr marL="1143000" lvl="2" indent="-228600">
              <a:spcBef>
                <a:spcPts val="10"/>
              </a:spcBef>
              <a:buSzPts val="1200"/>
              <a:buFont typeface="Microsoft Sans Serif" panose="020B0604020202020204" pitchFamily="34" charset="0"/>
              <a:buChar char="▪"/>
              <a:tabLst>
                <a:tab pos="1437005" algn="l"/>
              </a:tabLst>
            </a:pPr>
            <a:r>
              <a:rPr lang="en-US" sz="1200" dirty="0">
                <a:latin typeface="Calibri" panose="020F0502020204030204" pitchFamily="34" charset="0"/>
                <a:ea typeface="Microsoft Sans Serif" panose="020B0604020202020204" pitchFamily="34" charset="0"/>
                <a:cs typeface="Times New Roman" panose="02020603050405020304" pitchFamily="18" charset="0"/>
              </a:rPr>
              <a:t>Splunk</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kann</a:t>
            </a:r>
            <a:r>
              <a:rPr lang="en-US"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10" dirty="0" err="1">
                <a:latin typeface="Calibri" panose="020F0502020204030204" pitchFamily="34" charset="0"/>
                <a:ea typeface="Microsoft Sans Serif" panose="020B0604020202020204" pitchFamily="34" charset="0"/>
                <a:cs typeface="Times New Roman" panose="02020603050405020304" pitchFamily="18" charset="0"/>
              </a:rPr>
              <a:t>lokal</a:t>
            </a:r>
            <a:r>
              <a:rPr lang="en-US"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oder</a:t>
            </a:r>
            <a:r>
              <a:rPr lang="en-US"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als</a:t>
            </a:r>
            <a:r>
              <a:rPr lang="en-US" sz="120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10" dirty="0">
                <a:latin typeface="Calibri" panose="020F0502020204030204" pitchFamily="34" charset="0"/>
                <a:ea typeface="Microsoft Sans Serif" panose="020B0604020202020204" pitchFamily="34" charset="0"/>
                <a:cs typeface="Times New Roman" panose="02020603050405020304" pitchFamily="18" charset="0"/>
              </a:rPr>
              <a:t>Cloud-</a:t>
            </a:r>
            <a:r>
              <a:rPr lang="en-US" sz="1200" spc="-10" dirty="0" err="1">
                <a:latin typeface="Calibri" panose="020F0502020204030204" pitchFamily="34" charset="0"/>
                <a:ea typeface="Microsoft Sans Serif" panose="020B0604020202020204" pitchFamily="34" charset="0"/>
                <a:cs typeface="Times New Roman" panose="02020603050405020304" pitchFamily="18" charset="0"/>
              </a:rPr>
              <a:t>basierte</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Lösung</a:t>
            </a:r>
            <a:r>
              <a:rPr lang="en-US"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installiert</a:t>
            </a:r>
            <a:r>
              <a:rPr lang="en-US"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werden</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45"/>
              </a:spcBef>
              <a:buSzPts val="1200"/>
              <a:buFont typeface="Courier New" panose="02070309020205020404" pitchFamily="49" charset="0"/>
              <a:buChar char="o"/>
              <a:tabLst>
                <a:tab pos="979805" algn="l"/>
              </a:tabLst>
            </a:pPr>
            <a:endParaRPr lang="de-DE" sz="11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9283073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50837"/>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2400" b="1" i="0" u="none" strike="noStrike" kern="1200" cap="none" spc="0" normalizeH="0" baseline="0" noProof="0">
                <a:ln>
                  <a:noFill/>
                </a:ln>
                <a:solidFill>
                  <a:prstClr val="white"/>
                </a:solidFill>
                <a:effectLst/>
                <a:uLnTx/>
                <a:uFillTx/>
                <a:latin typeface="Calibri" panose="020F0502020204030204"/>
                <a:ea typeface="+mn-ea"/>
                <a:cs typeface="+mn-cs"/>
              </a:rPr>
              <a:t>CompTIA</a:t>
            </a:r>
            <a:r>
              <a:rPr kumimoji="0" lang="de-DE" sz="1050" b="1"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de-DE" sz="2400" b="1" i="0" u="none" strike="noStrike" kern="1200" cap="none" spc="0" normalizeH="0" baseline="0" noProof="0">
                <a:ln>
                  <a:noFill/>
                </a:ln>
                <a:solidFill>
                  <a:prstClr val="white"/>
                </a:solidFill>
                <a:effectLst/>
                <a:uLnTx/>
                <a:uFillTx/>
                <a:latin typeface="Calibri" panose="020F0502020204030204"/>
                <a:ea typeface="+mn-ea"/>
                <a:cs typeface="+mn-cs"/>
              </a:rPr>
              <a:t>  </a:t>
            </a:r>
            <a:r>
              <a:rPr kumimoji="0" lang="de-DE" sz="2400" b="1" i="0" u="none" strike="noStrike" kern="1200" cap="none" spc="0" normalizeH="0" baseline="0" noProof="0">
                <a:ln>
                  <a:noFill/>
                </a:ln>
                <a:solidFill>
                  <a:prstClr val="white"/>
                </a:solidFill>
                <a:effectLst/>
                <a:uLnTx/>
                <a:uFillTx/>
                <a:latin typeface="Calibri" panose="020F0502020204030204"/>
                <a:ea typeface="+mn-ea"/>
                <a:cs typeface="Arial"/>
              </a:rPr>
              <a:t>Security + Prüfungsvorbereitung</a:t>
            </a:r>
            <a:endParaRPr kumimoji="0" lang="de-DE" sz="2400" b="0" i="0" u="none" strike="noStrike" kern="1200" cap="none" spc="0" normalizeH="0" baseline="0" noProof="0">
              <a:ln>
                <a:noFill/>
              </a:ln>
              <a:solidFill>
                <a:prstClr val="white"/>
              </a:solidFill>
              <a:effectLst/>
              <a:uLnTx/>
              <a:uFillTx/>
              <a:latin typeface="Calibri" panose="020F0502020204030204"/>
              <a:ea typeface="+mn-ea"/>
              <a:cs typeface="Arial"/>
            </a:endParaRPr>
          </a:p>
        </p:txBody>
      </p:sp>
      <p:sp>
        <p:nvSpPr>
          <p:cNvPr id="7" name="Rechteck 6"/>
          <p:cNvSpPr/>
          <p:nvPr/>
        </p:nvSpPr>
        <p:spPr>
          <a:xfrm>
            <a:off x="666635" y="1330737"/>
            <a:ext cx="8032865" cy="31393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rPr>
              <a:t>Security+ (SEC+) Inhalt II</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de-DE"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startAt="23"/>
              <a:tabLst/>
              <a:defRPr/>
            </a:pPr>
            <a:r>
              <a:rPr kumimoji="0" lang="de-DE" sz="2000" b="1" i="0" u="none" strike="noStrike" kern="1200" cap="none" spc="0" normalizeH="0" baseline="0" noProof="0" dirty="0">
                <a:ln>
                  <a:noFill/>
                </a:ln>
                <a:solidFill>
                  <a:prstClr val="black"/>
                </a:solidFill>
                <a:effectLst/>
                <a:uLnTx/>
                <a:uFillTx/>
                <a:latin typeface="Calibri" panose="020F0502020204030204"/>
                <a:ea typeface="+mn-ea"/>
                <a:cs typeface="+mn-cs"/>
              </a:rPr>
              <a:t>Überwachung und Auditierung </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startAt="23"/>
              <a:tabLst/>
              <a:defRPr/>
            </a:pPr>
            <a:endParaRPr kumimoji="0" lang="de-DE"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startAt="23"/>
              <a:tabLst/>
              <a:defRPr/>
            </a:pPr>
            <a:endParaRPr kumimoji="0" lang="de-DE"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startAt="23"/>
              <a:tabLst/>
              <a:defRPr/>
            </a:pPr>
            <a:endParaRPr kumimoji="0" lang="de-DE"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startAt="23"/>
              <a:tabLst/>
              <a:defRPr/>
            </a:pPr>
            <a:endParaRPr kumimoji="0" lang="de-DE"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hteck 2"/>
          <p:cNvSpPr/>
          <p:nvPr/>
        </p:nvSpPr>
        <p:spPr>
          <a:xfrm>
            <a:off x="5803900" y="1874837"/>
            <a:ext cx="5346700" cy="369332"/>
          </a:xfrm>
          <a:prstGeom prst="rect">
            <a:avLst/>
          </a:prstGeom>
        </p:spPr>
        <p:txBody>
          <a:bodyPr>
            <a:spAutoFit/>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startAt="7"/>
              <a:tabLst/>
              <a:defRPr/>
            </a:pPr>
            <a:endParaRPr kumimoji="0" lang="de-DE" sz="18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Rechteck 8">
            <a:extLst>
              <a:ext uri="{FF2B5EF4-FFF2-40B4-BE49-F238E27FC236}">
                <a16:creationId xmlns:a16="http://schemas.microsoft.com/office/drawing/2014/main" id="{5F889E53-FEA4-41A6-AFBF-3923C5992062}"/>
              </a:ext>
            </a:extLst>
          </p:cNvPr>
          <p:cNvSpPr/>
          <p:nvPr/>
        </p:nvSpPr>
        <p:spPr>
          <a:xfrm>
            <a:off x="9279082" y="7375159"/>
            <a:ext cx="1495922"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Calibri" panose="020F0502020204030204"/>
                <a:ea typeface="+mn-ea"/>
                <a:cs typeface="+mn-cs"/>
              </a:rPr>
              <a:t>https://www.DionTraining.com</a:t>
            </a:r>
          </a:p>
        </p:txBody>
      </p:sp>
      <p:sp>
        <p:nvSpPr>
          <p:cNvPr id="4" name="Rechteck 3">
            <a:extLst>
              <a:ext uri="{FF2B5EF4-FFF2-40B4-BE49-F238E27FC236}">
                <a16:creationId xmlns:a16="http://schemas.microsoft.com/office/drawing/2014/main" id="{EFF43C1B-668F-4235-8A0F-A0600A7D76C9}"/>
              </a:ext>
            </a:extLst>
          </p:cNvPr>
          <p:cNvSpPr/>
          <p:nvPr/>
        </p:nvSpPr>
        <p:spPr>
          <a:xfrm>
            <a:off x="19626" y="2269424"/>
            <a:ext cx="10432473" cy="3724609"/>
          </a:xfrm>
          <a:prstGeom prst="rect">
            <a:avLst/>
          </a:prstGeom>
        </p:spPr>
        <p:txBody>
          <a:bodyPr wrap="square">
            <a:spAutoFit/>
          </a:bodyPr>
          <a:lstStyle/>
          <a:p>
            <a:pPr marL="742950" lvl="1" indent="-285750">
              <a:lnSpc>
                <a:spcPts val="1470"/>
              </a:lnSpc>
              <a:spcBef>
                <a:spcPts val="45"/>
              </a:spcBef>
              <a:buSzPts val="1200"/>
              <a:buFont typeface="Courier New" panose="02070309020205020404" pitchFamily="49" charset="0"/>
              <a:buChar char="o"/>
              <a:tabLst>
                <a:tab pos="9798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ELK/Elastischer</a:t>
            </a:r>
            <a:r>
              <a:rPr lang="de-DE" sz="1200" b="1" spc="-8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Stapel</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488315" lvl="2" indent="-228600">
              <a:lnSpc>
                <a:spcPct val="98000"/>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Sammlung</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freier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quelloffener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SIEM-Tools,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Speicher-,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Such-</a:t>
            </a:r>
            <a:r>
              <a:rPr lang="de-DE" sz="1200" spc="36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Analysefunktionen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bieten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lvl="3" indent="-228600">
              <a:lnSpc>
                <a:spcPts val="1520"/>
              </a:lnSpc>
              <a:spcBef>
                <a:spcPts val="10"/>
              </a:spcBef>
              <a:spcAft>
                <a:spcPts val="0"/>
              </a:spcAft>
              <a:buSzPts val="1200"/>
              <a:buFont typeface="Symbol" panose="05050102010706020507" pitchFamily="18" charset="2"/>
              <a:buChar char=""/>
              <a:tabLst>
                <a:tab pos="18948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Elasticsearch</a:t>
            </a:r>
            <a:r>
              <a:rPr lang="de-DE" sz="1200" spc="-9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(Abfrage/Analytik)</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20"/>
              </a:lnSpc>
              <a:buSzPts val="1200"/>
              <a:buFont typeface="Symbol" panose="05050102010706020507" pitchFamily="18" charset="2"/>
              <a:buChar char=""/>
              <a:tabLst>
                <a:tab pos="18948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Logstash</a:t>
            </a:r>
            <a:r>
              <a:rPr lang="de-DE" sz="1200" spc="-10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(Protokollsammlung/Normalisierung)</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1600200" lvl="3" indent="-228600">
              <a:lnSpc>
                <a:spcPts val="1520"/>
              </a:lnSpc>
              <a:spcBef>
                <a:spcPts val="275"/>
              </a:spcBef>
              <a:spcAft>
                <a:spcPts val="0"/>
              </a:spcAft>
              <a:buSzPts val="1200"/>
              <a:buFont typeface="Symbol" panose="05050102010706020507" pitchFamily="18" charset="2"/>
              <a:buChar char=""/>
              <a:tabLst>
                <a:tab pos="1894840" algn="l"/>
              </a:tabLst>
            </a:pPr>
            <a:r>
              <a:rPr lang="de-DE" sz="1200" noProof="1">
                <a:latin typeface="Calibri" panose="020F0502020204030204" pitchFamily="34" charset="0"/>
                <a:ea typeface="Symbol" panose="05050102010706020507" pitchFamily="18" charset="2"/>
                <a:cs typeface="Times New Roman" panose="02020603050405020304" pitchFamily="18" charset="0"/>
              </a:rPr>
              <a:t>Kibana</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(Visualisierung)</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20"/>
              </a:lnSpc>
              <a:buSzPts val="1200"/>
              <a:buFont typeface="Symbol" panose="05050102010706020507" pitchFamily="18" charset="2"/>
              <a:buChar char=""/>
              <a:tabLst>
                <a:tab pos="18948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Beats</a:t>
            </a:r>
            <a:r>
              <a:rPr lang="de-DE" sz="1200" spc="-9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(Endpunkt-Erfassungsagenten)</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1143000" lvl="2" indent="-228600">
              <a:spcBef>
                <a:spcPts val="330"/>
              </a:spcBef>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ELK</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Stack</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kann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lokal</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als</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Cloud-basierte</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 Lösung</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installiert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werden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65"/>
              </a:lnSpc>
              <a:spcBef>
                <a:spcPts val="45"/>
              </a:spcBef>
              <a:buSzPts val="1200"/>
              <a:buFont typeface="Courier New" panose="02070309020205020404" pitchFamily="49" charset="0"/>
              <a:buChar char="o"/>
              <a:tabLst>
                <a:tab pos="9798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ArcSight</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182245" lvl="2" indent="-228600">
              <a:lnSpc>
                <a:spcPct val="99000"/>
              </a:lnSpc>
              <a:buSzPts val="1200"/>
              <a:buFont typeface="Microsoft Sans Serif" panose="020B0604020202020204" pitchFamily="34" charset="0"/>
              <a:buChar char="▪"/>
              <a:tabLst>
                <a:tab pos="14370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SIEM-Protokollverwaltungs-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Analysesoftware,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26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Compliance-Berichte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Gesetze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Vorschriften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HIPPA,</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SOX</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33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PCI</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DSS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werden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kann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35"/>
              </a:spcBef>
              <a:buSzPts val="1200"/>
              <a:buFont typeface="Courier New" panose="02070309020205020404" pitchFamily="49" charset="0"/>
              <a:buChar char="o"/>
              <a:tabLst>
                <a:tab pos="9798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QRadar</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873760" lvl="2" indent="-228600">
              <a:lnSpc>
                <a:spcPct val="98000"/>
              </a:lnSpc>
              <a:buSzPts val="1200"/>
              <a:buFont typeface="Microsoft Sans Serif" panose="020B0604020202020204" pitchFamily="34" charset="0"/>
              <a:buChar char="▪"/>
              <a:tabLst>
                <a:tab pos="14370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IBM</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entwickelte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Plattform</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SIEM-</a:t>
            </a:r>
            <a:r>
              <a:rPr lang="de-DE" sz="1200" spc="14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Protokollmanagement,</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-Analyse</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Compliance-Reporting</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spcBef>
                <a:spcPts val="5"/>
              </a:spcBef>
              <a:buSzPts val="1200"/>
              <a:buFont typeface="Microsoft Sans Serif" panose="020B0604020202020204" pitchFamily="34" charset="0"/>
              <a:buChar char="▪"/>
              <a:tabLst>
                <a:tab pos="14370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Alien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Vault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OSSIM</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(Open-Source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Security</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Information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Management)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267970" lvl="2" indent="-228600">
              <a:spcBef>
                <a:spcPts val="10"/>
              </a:spcBef>
              <a:spcAft>
                <a:spcPts val="0"/>
              </a:spcAft>
              <a:buSzPts val="1200"/>
              <a:buFont typeface="Microsoft Sans Serif" panose="020B0604020202020204" pitchFamily="34" charset="0"/>
              <a:buChar char="▪"/>
              <a:tabLst>
                <a:tab pos="14370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SIEM-Lösung,</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ursprünglich</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Alien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Vault</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entwickelt</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wurde,</a:t>
            </a:r>
            <a:r>
              <a:rPr lang="de-DE" sz="1200" spc="22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jetzt</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im</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Besitz</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AT&amp;T</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ist und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AT&amp;T</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Cybersecurity</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umbenannt</a:t>
            </a:r>
            <a:r>
              <a:rPr lang="de-DE" sz="1200" spc="33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wurde</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192405" lvl="2" indent="-228600">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OSSIM</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kann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andere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Open-Source-Tools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integrieren,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B.</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Snort</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IDS</a:t>
            </a:r>
            <a:r>
              <a:rPr lang="de-DE" sz="1200" spc="30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OpenVAS-Schwachstellen-Scanner,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bietet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integriertes</a:t>
            </a:r>
            <a:r>
              <a:rPr lang="de-DE" sz="1200" spc="32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Web-Administrations-Tool</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Verwaltung</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gesamten</a:t>
            </a:r>
            <a:r>
              <a:rPr lang="de-DE" sz="1200" spc="23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Sicherheitsumgebung</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65"/>
              </a:lnSpc>
              <a:spcBef>
                <a:spcPts val="45"/>
              </a:spcBef>
              <a:buSzPts val="1200"/>
              <a:buFont typeface="Courier New" panose="02070309020205020404" pitchFamily="49" charset="0"/>
              <a:buChar char="o"/>
              <a:tabLst>
                <a:tab pos="9798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Graylog</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384810" lvl="2" indent="-228600">
              <a:lnSpc>
                <a:spcPct val="99000"/>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Open-Source-SIEM</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mit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Unternehmensversion,</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sich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24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Compliance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Unterstützung</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 IT-Betrieb</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DevOps</a:t>
            </a:r>
            <a:r>
              <a:rPr lang="de-DE" sz="1200" spc="22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konzentriert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369166857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50837"/>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indent="-457200">
              <a:buFont typeface="+mj-lt"/>
              <a:buAutoNum type="arabicPeriod" startAt="23"/>
            </a:pPr>
            <a:r>
              <a:rPr lang="de-DE" sz="2000" b="1" dirty="0"/>
              <a:t>Überwachung und Auditierung </a:t>
            </a:r>
          </a:p>
          <a:p>
            <a:pPr marL="457200" indent="-457200">
              <a:buFont typeface="+mj-lt"/>
              <a:buAutoNum type="arabicPeriod" startAt="23"/>
            </a:pPr>
            <a:endParaRPr lang="de-DE" sz="2000" b="1" dirty="0"/>
          </a:p>
          <a:p>
            <a:pPr marL="457200" indent="-457200">
              <a:buFont typeface="+mj-lt"/>
              <a:buAutoNum type="arabicPeriod" startAt="23"/>
            </a:pPr>
            <a:endParaRPr lang="de-DE" sz="2000" b="1" dirty="0"/>
          </a:p>
          <a:p>
            <a:pPr marL="457200" indent="-457200">
              <a:buFont typeface="+mj-lt"/>
              <a:buAutoNum type="arabicPeriod" startAt="23"/>
            </a:pPr>
            <a:endParaRPr lang="de-DE" sz="2000" b="1" dirty="0"/>
          </a:p>
          <a:p>
            <a:pPr marL="457200" indent="-457200">
              <a:buFont typeface="+mj-lt"/>
              <a:buAutoNum type="arabicPeriod" startAt="23"/>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5F889E53-FEA4-41A6-AFBF-3923C5992062}"/>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4" name="Rechteck 3">
            <a:extLst>
              <a:ext uri="{FF2B5EF4-FFF2-40B4-BE49-F238E27FC236}">
                <a16:creationId xmlns:a16="http://schemas.microsoft.com/office/drawing/2014/main" id="{C1983D38-3596-4133-A36F-D952976E58E6}"/>
              </a:ext>
            </a:extLst>
          </p:cNvPr>
          <p:cNvSpPr/>
          <p:nvPr/>
        </p:nvSpPr>
        <p:spPr>
          <a:xfrm>
            <a:off x="397164" y="2315460"/>
            <a:ext cx="9629601" cy="4356705"/>
          </a:xfrm>
          <a:prstGeom prst="rect">
            <a:avLst/>
          </a:prstGeom>
        </p:spPr>
        <p:txBody>
          <a:bodyPr wrap="square">
            <a:spAutoFit/>
          </a:bodyPr>
          <a:lstStyle/>
          <a:p>
            <a:pPr marL="342900" lvl="0" indent="-342900">
              <a:spcBef>
                <a:spcPts val="45"/>
              </a:spcBef>
              <a:spcAft>
                <a:spcPts val="0"/>
              </a:spcAft>
              <a:buSzPts val="1200"/>
              <a:buFont typeface="Symbol" panose="05050102010706020507" pitchFamily="18" charset="2"/>
              <a:buChar char=""/>
              <a:tabLst>
                <a:tab pos="5226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Syslog</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marR="214630" lvl="1" indent="-285750">
              <a:lnSpc>
                <a:spcPct val="95000"/>
              </a:lnSpc>
              <a:spcBef>
                <a:spcPts val="45"/>
              </a:spcBef>
              <a:spcAft>
                <a:spcPts val="0"/>
              </a:spcAft>
              <a:buSzPts val="1200"/>
              <a:buFont typeface="Courier New" panose="02070309020205020404" pitchFamily="49" charset="0"/>
              <a:buChar char="o"/>
              <a:tabLst>
                <a:tab pos="9798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Ein</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Protokoll,</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das</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es</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verschiedenen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Appliances</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10" noProof="1">
                <a:latin typeface="Calibri" panose="020F0502020204030204" pitchFamily="34" charset="0"/>
                <a:ea typeface="Courier New" panose="02070309020205020404" pitchFamily="49" charset="0"/>
                <a:cs typeface="Times New Roman" panose="02020603050405020304" pitchFamily="18" charset="0"/>
              </a:rPr>
              <a:t>und</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Softwareanwendungen</a:t>
            </a:r>
            <a:r>
              <a:rPr lang="de-DE" sz="1200" spc="29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ermöglicht,</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Protokolle</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oder</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Ereignisaufzeichnungen</a:t>
            </a:r>
            <a:r>
              <a:rPr lang="de-DE" sz="1200" spc="-10" noProof="1">
                <a:latin typeface="Calibri" panose="020F0502020204030204" pitchFamily="34" charset="0"/>
                <a:ea typeface="Courier New" panose="02070309020205020404" pitchFamily="49" charset="0"/>
                <a:cs typeface="Times New Roman" panose="02020603050405020304" pitchFamily="18" charset="0"/>
              </a:rPr>
              <a:t> an</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einen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zentralen</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Server</a:t>
            </a:r>
            <a:r>
              <a:rPr lang="de-DE" sz="1200" spc="34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zu</a:t>
            </a:r>
            <a:r>
              <a:rPr lang="de-DE" sz="1200" spc="-5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übertragen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1143000" marR="683260" lvl="2" indent="-228600">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Syslog</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folgt</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Client-Server-Modell</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ist</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De-facto-</a:t>
            </a:r>
            <a:r>
              <a:rPr lang="de-DE" sz="1200" spc="30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Standard</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Protokollierung</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Ereignissen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aus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verteilten</a:t>
            </a:r>
            <a:r>
              <a:rPr lang="de-DE" sz="1200" spc="28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Systemen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307340" lvl="2" indent="-228600">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Syslog</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läuft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meisten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Betriebssystemen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Netzwerkgeräten</a:t>
            </a:r>
            <a:r>
              <a:rPr lang="de-DE" sz="1200" spc="24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über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Port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514</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(UDP)</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über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TCP/IP</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214630" lvl="2" indent="-228600">
              <a:buSzPts val="1200"/>
              <a:buFont typeface="Microsoft Sans Serif" panose="020B0604020202020204" pitchFamily="34" charset="0"/>
              <a:buChar char="▪"/>
              <a:tabLst>
                <a:tab pos="14370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Syslog-Nachricht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enthält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PRI-Code,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Header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einen</a:t>
            </a:r>
            <a:r>
              <a:rPr lang="de-DE" sz="1200" spc="26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Nachrichtenteil</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182245" lvl="2" indent="-228600">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 PRI-Code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wird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aus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Einrichtung</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dem</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 Schweregrad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a:t>
            </a:r>
            <a:r>
              <a:rPr lang="de-DE" sz="1200" spc="25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berechnet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Header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enthält</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Zeitstempel</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Ereignisses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Hostnamen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527050" lvl="2" indent="-228600">
              <a:buSzPts val="1200"/>
              <a:buFont typeface="Microsoft Sans Serif" panose="020B0604020202020204" pitchFamily="34" charset="0"/>
              <a:buChar char="▪"/>
              <a:tabLst>
                <a:tab pos="14370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Nachrichtenteil</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enthält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Quellprozess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des</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Ereignisses</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32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zugehörigen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Inhalt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spcBef>
                <a:spcPts val="45"/>
              </a:spcBef>
              <a:spcAft>
                <a:spcPts val="0"/>
              </a:spcAft>
              <a:buSzPts val="1200"/>
              <a:buFont typeface="Microsoft Sans Serif" panose="020B0604020202020204" pitchFamily="34" charset="0"/>
              <a:buChar char="▪"/>
              <a:tabLst>
                <a:tab pos="1437005" algn="l"/>
              </a:tabLst>
            </a:pPr>
            <a:r>
              <a:rPr lang="de-DE" sz="1200" b="1" spc="-5" noProof="1">
                <a:latin typeface="Calibri" panose="020F0502020204030204" pitchFamily="34" charset="0"/>
                <a:ea typeface="Microsoft Sans Serif" panose="020B0604020202020204" pitchFamily="34" charset="0"/>
                <a:cs typeface="Times New Roman" panose="02020603050405020304" pitchFamily="18" charset="0"/>
              </a:rPr>
              <a:t>URSPRÜNGLICHE</a:t>
            </a:r>
            <a:r>
              <a:rPr lang="de-DE" sz="1200" b="1"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b="1" spc="-10" noProof="1">
                <a:latin typeface="Calibri" panose="020F0502020204030204" pitchFamily="34" charset="0"/>
                <a:ea typeface="Microsoft Sans Serif" panose="020B0604020202020204" pitchFamily="34" charset="0"/>
                <a:cs typeface="Times New Roman" panose="02020603050405020304" pitchFamily="18" charset="0"/>
              </a:rPr>
              <a:t>NACHTEILE</a:t>
            </a:r>
            <a:r>
              <a:rPr lang="de-DE" sz="1200" b="1" spc="-6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b="1" spc="-1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b="1" spc="-6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b="1" spc="-10" noProof="1">
                <a:latin typeface="Calibri" panose="020F0502020204030204" pitchFamily="34" charset="0"/>
                <a:ea typeface="Microsoft Sans Serif" panose="020B0604020202020204" pitchFamily="34" charset="0"/>
                <a:cs typeface="Times New Roman" panose="02020603050405020304" pitchFamily="18" charset="0"/>
              </a:rPr>
              <a:t>SYSLOG</a:t>
            </a:r>
            <a:endParaRPr lang="de-DE" sz="1200" b="1" noProof="1">
              <a:latin typeface="Calibri" panose="020F0502020204030204" pitchFamily="34" charset="0"/>
              <a:ea typeface="Microsoft Sans Serif" panose="020B0604020202020204" pitchFamily="34" charset="0"/>
              <a:cs typeface="Times New Roman" panose="02020603050405020304" pitchFamily="18" charset="0"/>
            </a:endParaRPr>
          </a:p>
          <a:p>
            <a:pPr marL="1600200" marR="1003300" lvl="3" indent="-228600">
              <a:spcBef>
                <a:spcPts val="5"/>
              </a:spcBef>
              <a:spcAft>
                <a:spcPts val="0"/>
              </a:spcAft>
              <a:buSzPts val="1200"/>
              <a:buFont typeface="Symbol" panose="05050102010706020507" pitchFamily="18" charset="2"/>
              <a:buChar char=""/>
              <a:tabLst>
                <a:tab pos="1894840" algn="l"/>
              </a:tabLst>
            </a:pPr>
            <a:r>
              <a:rPr lang="de-DE" sz="1200" noProof="1">
                <a:latin typeface="Calibri" panose="020F0502020204030204" pitchFamily="34" charset="0"/>
                <a:ea typeface="Symbol" panose="05050102010706020507" pitchFamily="18" charset="2"/>
                <a:cs typeface="Times New Roman" panose="02020603050405020304" pitchFamily="18" charset="0"/>
              </a:rPr>
              <a:t>Da</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syslog auf</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UDP</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basiert,</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kann</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es</a:t>
            </a:r>
            <a:r>
              <a:rPr lang="de-DE" sz="1200" spc="-5" noProof="1">
                <a:latin typeface="Calibri" panose="020F0502020204030204" pitchFamily="34" charset="0"/>
                <a:ea typeface="Symbol" panose="05050102010706020507" pitchFamily="18" charset="2"/>
                <a:cs typeface="Times New Roman" panose="02020603050405020304" pitchFamily="18" charset="0"/>
              </a:rPr>
              <a:t> </a:t>
            </a:r>
            <a:r>
              <a:rPr lang="de-DE" sz="1200" spc="-10" noProof="1">
                <a:latin typeface="Calibri" panose="020F0502020204030204" pitchFamily="34" charset="0"/>
                <a:ea typeface="Symbol" panose="05050102010706020507" pitchFamily="18" charset="2"/>
                <a:cs typeface="Times New Roman" panose="02020603050405020304" pitchFamily="18" charset="0"/>
              </a:rPr>
              <a:t>in</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überlasteten</a:t>
            </a:r>
            <a:r>
              <a:rPr lang="de-DE" sz="1200" spc="19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Netzwerken</a:t>
            </a:r>
            <a:r>
              <a:rPr lang="de-DE" sz="1200" spc="-4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zu</a:t>
            </a:r>
            <a:r>
              <a:rPr lang="de-DE" sz="1200" spc="-5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Delivery Problemen</a:t>
            </a:r>
            <a:r>
              <a:rPr lang="de-DE" sz="1200" spc="-4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kommen</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spcBef>
                <a:spcPts val="5"/>
              </a:spcBef>
              <a:spcAft>
                <a:spcPts val="0"/>
              </a:spcAft>
              <a:buSzPts val="1200"/>
              <a:buFont typeface="Symbol" panose="05050102010706020507" pitchFamily="18" charset="2"/>
              <a:buChar char=""/>
              <a:tabLst>
                <a:tab pos="18948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Grundlegende</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Sicherheitskontrollen</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wie</a:t>
            </a:r>
            <a:r>
              <a:rPr lang="de-DE" sz="1200" spc="-4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Verschlüsselung</a:t>
            </a:r>
            <a:r>
              <a:rPr lang="de-DE" sz="1200" spc="-4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und</a:t>
            </a:r>
            <a:r>
              <a:rPr lang="de-DE" sz="120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Authentifizierung</a:t>
            </a:r>
            <a:r>
              <a:rPr lang="de-DE" sz="1200" spc="-2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sind</a:t>
            </a:r>
            <a:r>
              <a:rPr lang="de-DE" sz="1200" spc="-25" noProof="1">
                <a:latin typeface="Calibri" panose="020F0502020204030204" pitchFamily="34" charset="0"/>
                <a:ea typeface="Calibri" panose="020F0502020204030204" pitchFamily="34" charset="0"/>
                <a:cs typeface="Times New Roman" panose="02020603050405020304" pitchFamily="18" charset="0"/>
              </a:rPr>
              <a:t> </a:t>
            </a:r>
            <a:r>
              <a:rPr lang="de-DE" sz="1200" noProof="1">
                <a:latin typeface="Calibri" panose="020F0502020204030204" pitchFamily="34" charset="0"/>
                <a:ea typeface="Calibri" panose="020F0502020204030204" pitchFamily="34" charset="0"/>
                <a:cs typeface="Times New Roman" panose="02020603050405020304" pitchFamily="18" charset="0"/>
              </a:rPr>
              <a:t>in</a:t>
            </a:r>
            <a:r>
              <a:rPr lang="de-DE" sz="1200" spc="-3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syslog</a:t>
            </a:r>
            <a:r>
              <a:rPr lang="de-DE" sz="1200" spc="-1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standardmäßig</a:t>
            </a:r>
            <a:r>
              <a:rPr lang="de-DE" sz="1200" spc="-2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nicht</a:t>
            </a:r>
            <a:r>
              <a:rPr lang="de-DE" sz="1200" spc="-2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enthalten</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742950" marR="773430" lvl="1" indent="-285750">
              <a:lnSpc>
                <a:spcPts val="1460"/>
              </a:lnSpc>
              <a:spcBef>
                <a:spcPts val="230"/>
              </a:spcBef>
              <a:spcAft>
                <a:spcPts val="0"/>
              </a:spcAft>
              <a:buSzPts val="1200"/>
              <a:buFont typeface="Courier New" panose="02070309020205020404" pitchFamily="49" charset="0"/>
              <a:buChar char="o"/>
              <a:tabLst>
                <a:tab pos="9798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Aufgrund</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dieser</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Sicherheitsprobleme</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wurden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bei</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neueren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Syslog-</a:t>
            </a:r>
            <a:r>
              <a:rPr lang="de-DE" sz="1200" spc="27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Implementierungen</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neue</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Funktionen</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und</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Möglichkeiten</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hinzugefügt</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1143000" marR="96520" lvl="2" indent="-228600">
              <a:spcBef>
                <a:spcPts val="30"/>
              </a:spcBef>
              <a:spcAft>
                <a:spcPts val="0"/>
              </a:spcAft>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Neuere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Implementierungen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können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Port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1468</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(TCP)</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konsistente</a:t>
            </a:r>
            <a:r>
              <a:rPr lang="de-DE" sz="1200" spc="23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Zustellung</a:t>
            </a:r>
            <a:r>
              <a:rPr lang="de-DE" sz="1200" spc="-7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467360" lvl="2" indent="-228600">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Neuere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Implementierungen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können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TLS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an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Server</a:t>
            </a:r>
            <a:r>
              <a:rPr lang="de-DE" sz="1200" spc="26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gesendete</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Nachrichten</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verschlüsseln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773430" lvl="2" indent="-228600">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Neuere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Implementierungen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können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MD-5</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SHA-1</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2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Authentifizierung</a:t>
            </a:r>
            <a:r>
              <a:rPr lang="de-DE" sz="1200" spc="-5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Integrität</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361950" lvl="2" indent="-228600">
              <a:buSzPts val="1200"/>
              <a:buFont typeface="Microsoft Sans Serif" panose="020B0604020202020204" pitchFamily="34" charset="0"/>
              <a:buChar char="▪"/>
              <a:tabLst>
                <a:tab pos="14370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Einige</a:t>
            </a:r>
            <a:r>
              <a:rPr lang="de-DE" sz="1200" spc="-5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neuere</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Implementierungen</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können</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Nachrichtenfilterung,</a:t>
            </a:r>
            <a:r>
              <a:rPr lang="de-DE" sz="1200" spc="25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automatische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Protokollanalyse,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Skripting</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Ereignisreaktionen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34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alternative</a:t>
            </a:r>
            <a:r>
              <a:rPr lang="de-DE" sz="1200" spc="-9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Nachrichtenformate</a:t>
            </a:r>
            <a:r>
              <a:rPr lang="de-DE" sz="1200" spc="-9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95"/>
              </a:lnSpc>
              <a:spcBef>
                <a:spcPts val="45"/>
              </a:spcBef>
              <a:spcAft>
                <a:spcPts val="0"/>
              </a:spcAft>
              <a:buSzPts val="1200"/>
              <a:buFont typeface="Courier New" panose="02070309020205020404" pitchFamily="49" charset="0"/>
              <a:buChar char="o"/>
              <a:tabLst>
                <a:tab pos="979805" algn="l"/>
              </a:tabLst>
            </a:pPr>
            <a:r>
              <a:rPr lang="de-DE" sz="1200" noProof="1">
                <a:latin typeface="Calibri" panose="020F0502020204030204" pitchFamily="34" charset="0"/>
                <a:ea typeface="Courier New" panose="02070309020205020404" pitchFamily="49" charset="0"/>
                <a:cs typeface="Times New Roman" panose="02020603050405020304" pitchFamily="18" charset="0"/>
              </a:rPr>
              <a:t>Die</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neuere</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Version</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des</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Servers</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heißt</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syslog-ng</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oder</a:t>
            </a:r>
            <a:r>
              <a:rPr lang="de-DE" sz="1200" spc="-10" noProof="1">
                <a:latin typeface="Calibri" panose="020F0502020204030204" pitchFamily="34" charset="0"/>
                <a:ea typeface="Courier New" panose="02070309020205020404" pitchFamily="49" charset="0"/>
                <a:cs typeface="Times New Roman" panose="02020603050405020304" pitchFamily="18" charset="0"/>
              </a:rPr>
              <a:t> rsyslog</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marR="182245" lvl="1" indent="-285750">
              <a:lnSpc>
                <a:spcPct val="97000"/>
              </a:lnSpc>
              <a:spcBef>
                <a:spcPts val="10"/>
              </a:spcBef>
              <a:spcAft>
                <a:spcPts val="0"/>
              </a:spcAft>
              <a:buSzPts val="1200"/>
              <a:buFont typeface="Courier New" panose="02070309020205020404" pitchFamily="49" charset="0"/>
              <a:buChar char="o"/>
              <a:tabLst>
                <a:tab pos="9798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Syslog</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kann</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sich</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auf</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das</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Protokoll,</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den</a:t>
            </a:r>
            <a:r>
              <a:rPr lang="de-DE" sz="120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Server</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oder die</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Protokolleinträge</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selbst</a:t>
            </a:r>
            <a:r>
              <a:rPr lang="de-DE" sz="1200" spc="310"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beziehen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a:spcBef>
                <a:spcPts val="15"/>
              </a:spcBef>
            </a:pPr>
            <a:r>
              <a:rPr lang="de-DE" sz="1150" noProof="1">
                <a:latin typeface="Calibri" panose="020F0502020204030204" pitchFamily="34" charset="0"/>
                <a:ea typeface="Calibri" panose="020F0502020204030204" pitchFamily="34" charset="0"/>
                <a:cs typeface="Calibri" panose="020F0502020204030204" pitchFamily="34" charset="0"/>
              </a:rPr>
              <a:t> </a:t>
            </a:r>
            <a:endParaRPr lang="de-DE" sz="1100" noProof="1">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4102627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50837"/>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indent="-457200">
              <a:buFont typeface="+mj-lt"/>
              <a:buAutoNum type="arabicPeriod" startAt="23"/>
            </a:pPr>
            <a:r>
              <a:rPr lang="de-DE" sz="2000" b="1" dirty="0"/>
              <a:t>Überwachung und Auditierung </a:t>
            </a:r>
          </a:p>
          <a:p>
            <a:pPr marL="457200" indent="-457200">
              <a:buFont typeface="+mj-lt"/>
              <a:buAutoNum type="arabicPeriod" startAt="23"/>
            </a:pPr>
            <a:endParaRPr lang="de-DE" sz="2000" b="1" dirty="0"/>
          </a:p>
          <a:p>
            <a:pPr marL="457200" indent="-457200">
              <a:buFont typeface="+mj-lt"/>
              <a:buAutoNum type="arabicPeriod" startAt="23"/>
            </a:pPr>
            <a:endParaRPr lang="de-DE" sz="2000" b="1" dirty="0"/>
          </a:p>
          <a:p>
            <a:pPr marL="457200" indent="-457200">
              <a:buFont typeface="+mj-lt"/>
              <a:buAutoNum type="arabicPeriod" startAt="23"/>
            </a:pPr>
            <a:endParaRPr lang="de-DE" sz="2000" b="1" dirty="0"/>
          </a:p>
          <a:p>
            <a:pPr marL="457200" indent="-457200">
              <a:buFont typeface="+mj-lt"/>
              <a:buAutoNum type="arabicPeriod" startAt="23"/>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5F889E53-FEA4-41A6-AFBF-3923C5992062}"/>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271230DA-EB1E-4028-A22C-98CB0CFEDAE3}"/>
              </a:ext>
            </a:extLst>
          </p:cNvPr>
          <p:cNvSpPr/>
          <p:nvPr/>
        </p:nvSpPr>
        <p:spPr>
          <a:xfrm>
            <a:off x="546100" y="2355203"/>
            <a:ext cx="10147300" cy="2543838"/>
          </a:xfrm>
          <a:prstGeom prst="rect">
            <a:avLst/>
          </a:prstGeom>
        </p:spPr>
        <p:txBody>
          <a:bodyPr wrap="square">
            <a:spAutoFit/>
          </a:bodyPr>
          <a:lstStyle/>
          <a:p>
            <a:pPr marL="342900" lvl="0" indent="-342900">
              <a:spcBef>
                <a:spcPts val="45"/>
              </a:spcBef>
              <a:spcAft>
                <a:spcPts val="0"/>
              </a:spcAft>
              <a:buSzPts val="1200"/>
              <a:buFont typeface="Symbol" panose="05050102010706020507" pitchFamily="18" charset="2"/>
              <a:buChar char=""/>
              <a:tabLst>
                <a:tab pos="522605" algn="l"/>
              </a:tabLst>
            </a:pPr>
            <a:r>
              <a:rPr lang="en-US" sz="1200" b="1" dirty="0">
                <a:latin typeface="Calibri" panose="020F0502020204030204" pitchFamily="34" charset="0"/>
                <a:ea typeface="Symbol" panose="05050102010706020507" pitchFamily="18" charset="2"/>
                <a:cs typeface="Times New Roman" panose="02020603050405020304" pitchFamily="18" charset="0"/>
              </a:rPr>
              <a:t>SOAR</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0"/>
              </a:lnSpc>
              <a:spcBef>
                <a:spcPts val="45"/>
              </a:spcBef>
              <a:spcAft>
                <a:spcPts val="0"/>
              </a:spcAft>
              <a:buSzPts val="1200"/>
              <a:buFont typeface="Courier New" panose="02070309020205020404" pitchFamily="49" charset="0"/>
              <a:buChar char="o"/>
              <a:tabLst>
                <a:tab pos="9798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Security</a:t>
            </a:r>
            <a:r>
              <a:rPr lang="de-DE" sz="1200" b="1" spc="-4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Orchestration,</a:t>
            </a:r>
            <a:r>
              <a:rPr lang="de-DE" sz="1200" b="1" spc="-5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Automation</a:t>
            </a:r>
            <a:r>
              <a:rPr lang="de-DE" sz="1200" b="1" spc="-45" noProof="1">
                <a:latin typeface="Calibri" panose="020F0502020204030204" pitchFamily="34" charset="0"/>
                <a:ea typeface="Courier New" panose="02070309020205020404" pitchFamily="49" charset="0"/>
                <a:cs typeface="Times New Roman" panose="02020603050405020304" pitchFamily="18" charset="0"/>
              </a:rPr>
              <a:t> </a:t>
            </a:r>
            <a:r>
              <a:rPr lang="de-DE" sz="1200" b="1" noProof="1">
                <a:latin typeface="Calibri" panose="020F0502020204030204" pitchFamily="34" charset="0"/>
                <a:ea typeface="Courier New" panose="02070309020205020404" pitchFamily="49" charset="0"/>
                <a:cs typeface="Times New Roman" panose="02020603050405020304" pitchFamily="18" charset="0"/>
              </a:rPr>
              <a:t>und</a:t>
            </a:r>
            <a:r>
              <a:rPr lang="de-DE" sz="1200" b="1" spc="-40" noProof="1">
                <a:latin typeface="Calibri" panose="020F0502020204030204" pitchFamily="34" charset="0"/>
                <a:ea typeface="Courier New" panose="02070309020205020404" pitchFamily="49" charset="0"/>
                <a:cs typeface="Times New Roman" panose="02020603050405020304" pitchFamily="18" charset="0"/>
              </a:rPr>
              <a:t> </a:t>
            </a:r>
            <a:r>
              <a:rPr lang="de-DE" sz="1200" b="1" noProof="1">
                <a:latin typeface="Calibri" panose="020F0502020204030204" pitchFamily="34" charset="0"/>
                <a:ea typeface="Courier New" panose="02070309020205020404" pitchFamily="49" charset="0"/>
                <a:cs typeface="Times New Roman" panose="02020603050405020304" pitchFamily="18" charset="0"/>
              </a:rPr>
              <a:t>Reaktion</a:t>
            </a:r>
            <a:r>
              <a:rPr lang="de-DE" sz="1200" b="1" spc="-3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(SOAR)</a:t>
            </a:r>
            <a:endParaRPr lang="de-DE" sz="1100" noProof="1">
              <a:latin typeface="Calibri" panose="020F0502020204030204" pitchFamily="34" charset="0"/>
              <a:ea typeface="Courier New" panose="02070309020205020404" pitchFamily="49" charset="0"/>
              <a:cs typeface="Times New Roman" panose="02020603050405020304" pitchFamily="18" charset="0"/>
            </a:endParaRPr>
          </a:p>
          <a:p>
            <a:pPr marL="1143000" marR="97790" lvl="2" indent="-228600">
              <a:lnSpc>
                <a:spcPct val="99000"/>
              </a:lnSpc>
              <a:buSzPts val="1200"/>
              <a:buFont typeface="Microsoft Sans Serif" panose="020B0604020202020204" pitchFamily="34" charset="0"/>
              <a:buChar char="▪"/>
              <a:tabLst>
                <a:tab pos="14370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Klasse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Sicherheitstools,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 Reaktion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Vorfälle,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Suche</a:t>
            </a:r>
            <a:r>
              <a:rPr lang="de-DE" sz="1200" spc="29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nach</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Bedrohungen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Sicherheitskonfiguration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durch</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4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Orchestrierung</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automatisierter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Runbooks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Bereitstellung</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32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Datenanreicherung</a:t>
            </a:r>
            <a:r>
              <a:rPr lang="de-DE" sz="1200" spc="-8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erleichtert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SOAR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wird</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hauptsächlich</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Reaktion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Vorfälle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45"/>
              </a:spcBef>
              <a:buSzPts val="1200"/>
              <a:buFont typeface="Courier New" panose="02070309020205020404" pitchFamily="49" charset="0"/>
              <a:buChar char="o"/>
              <a:tabLst>
                <a:tab pos="9798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SIEM</a:t>
            </a:r>
            <a:r>
              <a:rPr lang="de-DE" sz="1200" b="1" spc="-4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der</a:t>
            </a:r>
            <a:r>
              <a:rPr lang="de-DE" sz="1200" b="1" spc="-5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nächsten</a:t>
            </a:r>
            <a:r>
              <a:rPr lang="de-DE" sz="1200" b="1" spc="-4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Generation</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467360" lvl="2" indent="-228600">
              <a:lnSpc>
                <a:spcPct val="98000"/>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Sicherheitsinformations-</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Ereignisüberwachungssystem</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mit</a:t>
            </a:r>
            <a:r>
              <a:rPr lang="de-DE" sz="1200" spc="29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integrierten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SOAR</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lvl="3" indent="-228600">
              <a:lnSpc>
                <a:spcPts val="1525"/>
              </a:lnSpc>
              <a:spcBef>
                <a:spcPts val="20"/>
              </a:spcBef>
              <a:spcAft>
                <a:spcPts val="0"/>
              </a:spcAft>
              <a:buSzPts val="1200"/>
              <a:buFont typeface="Symbol" panose="05050102010706020507" pitchFamily="18" charset="2"/>
              <a:buChar char=""/>
              <a:tabLst>
                <a:tab pos="18948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Scannt</a:t>
            </a:r>
            <a:r>
              <a:rPr lang="de-DE" sz="1200" spc="-7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Sicherheits-/Bedrohungsdaten</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20"/>
              </a:lnSpc>
              <a:buSzPts val="1200"/>
              <a:buFont typeface="Symbol" panose="05050102010706020507" pitchFamily="18" charset="2"/>
              <a:buChar char=""/>
              <a:tabLst>
                <a:tab pos="1894840" algn="l"/>
              </a:tabLst>
            </a:pPr>
            <a:r>
              <a:rPr lang="de-DE" sz="1200" noProof="1">
                <a:latin typeface="Calibri" panose="020F0502020204030204" pitchFamily="34" charset="0"/>
                <a:ea typeface="Symbol" panose="05050102010706020507" pitchFamily="18" charset="2"/>
                <a:cs typeface="Times New Roman" panose="02020603050405020304" pitchFamily="18" charset="0"/>
              </a:rPr>
              <a:t>Analysieren</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Sie</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es</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mit</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ML</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20"/>
              </a:lnSpc>
              <a:buSzPts val="1200"/>
              <a:buFont typeface="Symbol" panose="05050102010706020507" pitchFamily="18" charset="2"/>
              <a:buChar char=""/>
              <a:tabLst>
                <a:tab pos="18948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Datenanreicherung</a:t>
            </a:r>
            <a:r>
              <a:rPr lang="de-DE" sz="1200" spc="-9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automatisieren</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spcBef>
                <a:spcPts val="5"/>
              </a:spcBef>
              <a:spcAft>
                <a:spcPts val="0"/>
              </a:spcAft>
              <a:buSzPts val="1200"/>
              <a:buFont typeface="Symbol" panose="05050102010706020507" pitchFamily="18" charset="2"/>
              <a:buChar char=""/>
              <a:tabLst>
                <a:tab pos="18948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Bereitstellung</a:t>
            </a:r>
            <a:r>
              <a:rPr lang="de-DE" sz="1200" spc="-5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neuer</a:t>
            </a:r>
            <a:r>
              <a:rPr lang="de-DE" sz="1200" spc="-5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Ressourcen</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0"/>
              </a:lnSpc>
              <a:spcBef>
                <a:spcPts val="35"/>
              </a:spcBef>
              <a:buSzPts val="1200"/>
              <a:buFont typeface="Courier New" panose="02070309020205020404" pitchFamily="49" charset="0"/>
              <a:buChar char="o"/>
              <a:tabLst>
                <a:tab pos="9798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Playbook -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Checkliste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Aktionen,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durchzuführen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sind,</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0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bestimmte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Art</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von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Vorfall</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erkennen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darauf</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reagieren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50"/>
              </a:spcBef>
              <a:buSzPts val="1200"/>
              <a:buFont typeface="Courier New" panose="02070309020205020404" pitchFamily="49" charset="0"/>
              <a:buChar char="o"/>
              <a:tabLst>
                <a:tab pos="9798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Runbook -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automatisierte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Version eines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Playbooks,</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klar</a:t>
            </a:r>
            <a:r>
              <a:rPr lang="de-DE" sz="1200" spc="18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definierte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Interaktionspunkte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menschliche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Analyse</a:t>
            </a:r>
            <a:r>
              <a:rPr lang="de-DE" sz="1200" spc="17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hinterlässt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51855279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23"/>
            </a:pPr>
            <a:r>
              <a:rPr lang="de-DE" sz="2000" b="1" dirty="0">
                <a:solidFill>
                  <a:prstClr val="black"/>
                </a:solidFill>
              </a:rPr>
              <a:t>Überwachung und Auditierung </a:t>
            </a:r>
          </a:p>
          <a:p>
            <a:pPr marL="457200" indent="-457200">
              <a:buFont typeface="+mj-lt"/>
              <a:buAutoNum type="arabicPeriod" startAt="8"/>
            </a:pPr>
            <a:endParaRPr lang="de-DE" sz="2000" b="1" dirty="0"/>
          </a:p>
          <a:p>
            <a:r>
              <a:rPr lang="de-DE" sz="2000" b="1" dirty="0"/>
              <a:t>Quiz:</a:t>
            </a:r>
          </a:p>
          <a:p>
            <a:pPr marL="457200" indent="-457200">
              <a:buFont typeface="+mj-lt"/>
              <a:buAutoNum type="arabicPeriod" startAt="8"/>
            </a:pPr>
            <a:endParaRPr lang="de-DE" sz="2000" b="1" dirty="0"/>
          </a:p>
          <a:p>
            <a:pPr marL="457200" indent="-457200">
              <a:buFont typeface="+mj-lt"/>
              <a:buAutoNum type="arabicPeriod" startAt="8"/>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B327ED96-0FE0-49F4-833C-009BC286FD89}"/>
              </a:ext>
            </a:extLst>
          </p:cNvPr>
          <p:cNvPicPr>
            <a:picLocks noChangeAspect="1"/>
          </p:cNvPicPr>
          <p:nvPr/>
        </p:nvPicPr>
        <p:blipFill>
          <a:blip r:embed="rId4"/>
          <a:stretch>
            <a:fillRect/>
          </a:stretch>
        </p:blipFill>
        <p:spPr>
          <a:xfrm>
            <a:off x="1485023" y="2368919"/>
            <a:ext cx="8421528" cy="4223460"/>
          </a:xfrm>
          <a:prstGeom prst="rect">
            <a:avLst/>
          </a:prstGeom>
        </p:spPr>
      </p:pic>
    </p:spTree>
    <p:extLst>
      <p:ext uri="{BB962C8B-B14F-4D97-AF65-F5344CB8AC3E}">
        <p14:creationId xmlns:p14="http://schemas.microsoft.com/office/powerpoint/2010/main" val="39342132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23"/>
            </a:pPr>
            <a:r>
              <a:rPr lang="de-DE" sz="2000" b="1" dirty="0">
                <a:solidFill>
                  <a:prstClr val="black"/>
                </a:solidFill>
              </a:rPr>
              <a:t>Überwachung und Auditierung </a:t>
            </a:r>
          </a:p>
          <a:p>
            <a:pPr marL="457200" indent="-457200">
              <a:buFont typeface="+mj-lt"/>
              <a:buAutoNum type="arabicPeriod" startAt="8"/>
            </a:pPr>
            <a:endParaRPr lang="de-DE" sz="2000" b="1" dirty="0"/>
          </a:p>
          <a:p>
            <a:r>
              <a:rPr lang="de-DE" sz="2000" b="1" dirty="0"/>
              <a:t>Quiz:</a:t>
            </a:r>
          </a:p>
          <a:p>
            <a:pPr marL="457200" indent="-457200">
              <a:buFont typeface="+mj-lt"/>
              <a:buAutoNum type="arabicPeriod" startAt="8"/>
            </a:pPr>
            <a:endParaRPr lang="de-DE" sz="2000" b="1" dirty="0"/>
          </a:p>
          <a:p>
            <a:pPr marL="457200" indent="-457200">
              <a:buFont typeface="+mj-lt"/>
              <a:buAutoNum type="arabicPeriod" startAt="8"/>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6A8F0991-3EB5-497F-B5D6-15353AA6427D}"/>
              </a:ext>
            </a:extLst>
          </p:cNvPr>
          <p:cNvPicPr>
            <a:picLocks noChangeAspect="1"/>
          </p:cNvPicPr>
          <p:nvPr/>
        </p:nvPicPr>
        <p:blipFill>
          <a:blip r:embed="rId4"/>
          <a:stretch>
            <a:fillRect/>
          </a:stretch>
        </p:blipFill>
        <p:spPr>
          <a:xfrm>
            <a:off x="1601932" y="2639613"/>
            <a:ext cx="8131956" cy="4244168"/>
          </a:xfrm>
          <a:prstGeom prst="rect">
            <a:avLst/>
          </a:prstGeom>
        </p:spPr>
      </p:pic>
    </p:spTree>
    <p:extLst>
      <p:ext uri="{BB962C8B-B14F-4D97-AF65-F5344CB8AC3E}">
        <p14:creationId xmlns:p14="http://schemas.microsoft.com/office/powerpoint/2010/main" val="123284978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23"/>
            </a:pPr>
            <a:r>
              <a:rPr lang="de-DE" sz="2000" b="1" dirty="0">
                <a:solidFill>
                  <a:prstClr val="black"/>
                </a:solidFill>
              </a:rPr>
              <a:t>Überwachung und Auditierung </a:t>
            </a:r>
          </a:p>
          <a:p>
            <a:pPr marL="457200" indent="-457200">
              <a:buFont typeface="+mj-lt"/>
              <a:buAutoNum type="arabicPeriod" startAt="8"/>
            </a:pPr>
            <a:endParaRPr lang="de-DE" sz="2000" b="1" dirty="0"/>
          </a:p>
          <a:p>
            <a:r>
              <a:rPr lang="de-DE" sz="2000" b="1" dirty="0"/>
              <a:t>Quiz:</a:t>
            </a:r>
          </a:p>
          <a:p>
            <a:pPr marL="457200" indent="-457200">
              <a:buFont typeface="+mj-lt"/>
              <a:buAutoNum type="arabicPeriod" startAt="8"/>
            </a:pPr>
            <a:endParaRPr lang="de-DE" sz="2000" b="1" dirty="0"/>
          </a:p>
          <a:p>
            <a:pPr marL="457200" indent="-457200">
              <a:buFont typeface="+mj-lt"/>
              <a:buAutoNum type="arabicPeriod" startAt="8"/>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1208D1DD-33DC-42DF-9123-985A38C8A5ED}"/>
              </a:ext>
            </a:extLst>
          </p:cNvPr>
          <p:cNvPicPr>
            <a:picLocks noChangeAspect="1"/>
          </p:cNvPicPr>
          <p:nvPr/>
        </p:nvPicPr>
        <p:blipFill>
          <a:blip r:embed="rId4"/>
          <a:stretch>
            <a:fillRect/>
          </a:stretch>
        </p:blipFill>
        <p:spPr>
          <a:xfrm>
            <a:off x="1620982" y="2465852"/>
            <a:ext cx="7916718" cy="4605099"/>
          </a:xfrm>
          <a:prstGeom prst="rect">
            <a:avLst/>
          </a:prstGeom>
        </p:spPr>
      </p:pic>
    </p:spTree>
    <p:extLst>
      <p:ext uri="{BB962C8B-B14F-4D97-AF65-F5344CB8AC3E}">
        <p14:creationId xmlns:p14="http://schemas.microsoft.com/office/powerpoint/2010/main" val="187158079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839"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p>
        </p:txBody>
      </p:sp>
      <p:sp>
        <p:nvSpPr>
          <p:cNvPr id="7" name="Rechteck 6"/>
          <p:cNvSpPr/>
          <p:nvPr/>
        </p:nvSpPr>
        <p:spPr>
          <a:xfrm>
            <a:off x="666634" y="1265237"/>
            <a:ext cx="10395065" cy="400110"/>
          </a:xfrm>
          <a:prstGeom prst="rect">
            <a:avLst/>
          </a:prstGeom>
        </p:spPr>
        <p:txBody>
          <a:bodyPr wrap="square">
            <a:spAutoFit/>
          </a:bodyPr>
          <a:lstStyle/>
          <a:p>
            <a:pPr marL="457200" lvl="0" indent="-457200">
              <a:buFont typeface="+mj-lt"/>
              <a:buAutoNum type="arabicPeriod" startAt="23"/>
            </a:pPr>
            <a:r>
              <a:rPr lang="de-DE" sz="2000" b="1" dirty="0">
                <a:solidFill>
                  <a:prstClr val="black"/>
                </a:solidFill>
              </a:rPr>
              <a:t>Überwachung und Auditierung </a:t>
            </a:r>
          </a:p>
        </p:txBody>
      </p:sp>
      <p:sp>
        <p:nvSpPr>
          <p:cNvPr id="3" name="Rechteck 2"/>
          <p:cNvSpPr/>
          <p:nvPr/>
        </p:nvSpPr>
        <p:spPr>
          <a:xfrm>
            <a:off x="927100" y="1883419"/>
            <a:ext cx="3733800" cy="923330"/>
          </a:xfrm>
          <a:prstGeom prst="rect">
            <a:avLst/>
          </a:prstGeom>
        </p:spPr>
        <p:txBody>
          <a:bodyPr wrap="square">
            <a:spAutoFit/>
          </a:bodyPr>
          <a:lstStyle/>
          <a:p>
            <a:endParaRPr lang="de-DE"/>
          </a:p>
          <a:p>
            <a:r>
              <a:rPr lang="de-DE" b="1"/>
              <a:t>DISKUSSION ca. 10 min:</a:t>
            </a:r>
          </a:p>
          <a:p>
            <a:r>
              <a:rPr lang="de-DE"/>
              <a:t> </a:t>
            </a:r>
            <a:endParaRPr lang="en-GB" b="1"/>
          </a:p>
        </p:txBody>
      </p:sp>
      <p:pic>
        <p:nvPicPr>
          <p:cNvPr id="1026" name="Picture 2" descr="Bildergebnis für gruppendiskussi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43772" y="2713037"/>
            <a:ext cx="6669638"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07950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7140416"/>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indent="-457200">
              <a:buFont typeface="+mj-lt"/>
              <a:buAutoNum type="arabicPeriod" startAt="17"/>
            </a:pPr>
            <a:r>
              <a:rPr lang="de-DE" sz="2000" b="1" dirty="0">
                <a:solidFill>
                  <a:schemeClr val="bg1">
                    <a:lumMod val="75000"/>
                  </a:schemeClr>
                </a:solidFill>
              </a:rPr>
              <a:t>Physische Sicherheit </a:t>
            </a:r>
          </a:p>
          <a:p>
            <a:pPr marL="457200" indent="-457200">
              <a:buFont typeface="+mj-lt"/>
              <a:buAutoNum type="arabicPeriod" startAt="17"/>
            </a:pPr>
            <a:endParaRPr lang="de-DE" sz="2000" b="1" dirty="0"/>
          </a:p>
          <a:p>
            <a:pPr marL="457200" indent="-457200">
              <a:buFont typeface="+mj-lt"/>
              <a:buAutoNum type="arabicPeriod" startAt="17"/>
            </a:pPr>
            <a:r>
              <a:rPr lang="de-DE" sz="2000" b="1" dirty="0">
                <a:solidFill>
                  <a:schemeClr val="bg1">
                    <a:lumMod val="75000"/>
                  </a:schemeClr>
                </a:solidFill>
              </a:rPr>
              <a:t>Sicherung von Einrichtungen(Gebäude) </a:t>
            </a:r>
          </a:p>
          <a:p>
            <a:pPr marL="457200" indent="-457200">
              <a:buFont typeface="+mj-lt"/>
              <a:buAutoNum type="arabicPeriod" startAt="17"/>
            </a:pPr>
            <a:endParaRPr lang="de-DE" sz="2000" b="1" dirty="0">
              <a:solidFill>
                <a:schemeClr val="bg1">
                  <a:lumMod val="75000"/>
                </a:schemeClr>
              </a:solidFill>
            </a:endParaRPr>
          </a:p>
          <a:p>
            <a:pPr marL="457200" indent="-457200">
              <a:buFont typeface="+mj-lt"/>
              <a:buAutoNum type="arabicPeriod" startAt="17"/>
            </a:pPr>
            <a:r>
              <a:rPr lang="de-DE" sz="2000" b="1" dirty="0">
                <a:solidFill>
                  <a:schemeClr val="bg1">
                    <a:lumMod val="75000"/>
                  </a:schemeClr>
                </a:solidFill>
              </a:rPr>
              <a:t>Authentifizierung </a:t>
            </a:r>
          </a:p>
          <a:p>
            <a:pPr marL="457200" indent="-457200">
              <a:buFont typeface="+mj-lt"/>
              <a:buAutoNum type="arabicPeriod" startAt="17"/>
            </a:pPr>
            <a:endParaRPr lang="de-DE" sz="2000" b="1" dirty="0">
              <a:solidFill>
                <a:schemeClr val="bg1">
                  <a:lumMod val="75000"/>
                </a:schemeClr>
              </a:solidFill>
            </a:endParaRPr>
          </a:p>
          <a:p>
            <a:pPr marL="457200" indent="-457200">
              <a:buFont typeface="+mj-lt"/>
              <a:buAutoNum type="arabicPeriod" startAt="17"/>
            </a:pPr>
            <a:r>
              <a:rPr lang="de-DE" sz="2000" b="1" dirty="0">
                <a:solidFill>
                  <a:schemeClr val="bg1">
                    <a:lumMod val="75000"/>
                  </a:schemeClr>
                </a:solidFill>
              </a:rPr>
              <a:t>Zugriffskontrolle </a:t>
            </a:r>
          </a:p>
          <a:p>
            <a:pPr marL="457200" indent="-457200">
              <a:buFont typeface="+mj-lt"/>
              <a:buAutoNum type="arabicPeriod" startAt="17"/>
            </a:pPr>
            <a:endParaRPr lang="de-DE" sz="2000" b="1" dirty="0">
              <a:solidFill>
                <a:schemeClr val="bg1">
                  <a:lumMod val="75000"/>
                </a:schemeClr>
              </a:solidFill>
            </a:endParaRPr>
          </a:p>
          <a:p>
            <a:pPr marL="457200" indent="-457200">
              <a:buFont typeface="+mj-lt"/>
              <a:buAutoNum type="arabicPeriod" startAt="17"/>
            </a:pPr>
            <a:r>
              <a:rPr lang="de-DE" sz="2000" b="1" dirty="0">
                <a:solidFill>
                  <a:schemeClr val="bg1">
                    <a:lumMod val="75000"/>
                  </a:schemeClr>
                </a:solidFill>
              </a:rPr>
              <a:t>Risikobewertungen </a:t>
            </a:r>
          </a:p>
          <a:p>
            <a:pPr marL="457200" indent="-457200">
              <a:buFont typeface="+mj-lt"/>
              <a:buAutoNum type="arabicPeriod" startAt="17"/>
            </a:pPr>
            <a:endParaRPr lang="de-DE" sz="2000" b="1" dirty="0">
              <a:solidFill>
                <a:schemeClr val="bg1">
                  <a:lumMod val="75000"/>
                </a:schemeClr>
              </a:solidFill>
            </a:endParaRPr>
          </a:p>
          <a:p>
            <a:pPr marL="457200" indent="-457200">
              <a:buFont typeface="+mj-lt"/>
              <a:buAutoNum type="arabicPeriod" startAt="17"/>
            </a:pPr>
            <a:r>
              <a:rPr lang="de-DE" sz="2000" b="1" dirty="0">
                <a:solidFill>
                  <a:schemeClr val="bg1">
                    <a:lumMod val="75000"/>
                  </a:schemeClr>
                </a:solidFill>
              </a:rPr>
              <a:t>Schwachstellen-Management </a:t>
            </a:r>
          </a:p>
          <a:p>
            <a:pPr marL="457200" indent="-457200">
              <a:buFont typeface="+mj-lt"/>
              <a:buAutoNum type="arabicPeriod" startAt="17"/>
            </a:pPr>
            <a:endParaRPr lang="de-DE" sz="2000" b="1" dirty="0">
              <a:solidFill>
                <a:schemeClr val="bg1">
                  <a:lumMod val="75000"/>
                </a:schemeClr>
              </a:solidFill>
            </a:endParaRPr>
          </a:p>
          <a:p>
            <a:pPr marL="457200" indent="-457200">
              <a:buFont typeface="+mj-lt"/>
              <a:buAutoNum type="arabicPeriod" startAt="17"/>
            </a:pPr>
            <a:r>
              <a:rPr lang="de-DE" sz="2000" b="1" dirty="0">
                <a:solidFill>
                  <a:schemeClr val="bg1">
                    <a:lumMod val="75000"/>
                  </a:schemeClr>
                </a:solidFill>
              </a:rPr>
              <a:t>Überwachung und Auditierung </a:t>
            </a:r>
          </a:p>
          <a:p>
            <a:pPr marL="457200" indent="-457200">
              <a:buFont typeface="+mj-lt"/>
              <a:buAutoNum type="arabicPeriod" startAt="17"/>
            </a:pPr>
            <a:endParaRPr lang="de-DE" sz="2000" b="1" dirty="0">
              <a:solidFill>
                <a:schemeClr val="bg1">
                  <a:lumMod val="75000"/>
                </a:schemeClr>
              </a:solidFill>
            </a:endParaRPr>
          </a:p>
          <a:p>
            <a:pPr marL="457200" indent="-457200">
              <a:buFont typeface="+mj-lt"/>
              <a:buAutoNum type="arabicPeriod" startAt="17"/>
            </a:pPr>
            <a:r>
              <a:rPr lang="de-DE" sz="2000" b="1" dirty="0"/>
              <a:t>Kryptographie </a:t>
            </a:r>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5" name="Rechteck 4">
            <a:extLst>
              <a:ext uri="{FF2B5EF4-FFF2-40B4-BE49-F238E27FC236}">
                <a16:creationId xmlns:a16="http://schemas.microsoft.com/office/drawing/2014/main" id="{3A0736C4-B130-4575-8080-EF3E7DB4FCFF}"/>
              </a:ext>
            </a:extLst>
          </p:cNvPr>
          <p:cNvSpPr/>
          <p:nvPr/>
        </p:nvSpPr>
        <p:spPr>
          <a:xfrm>
            <a:off x="6108700" y="1903535"/>
            <a:ext cx="5346700" cy="5324535"/>
          </a:xfrm>
          <a:prstGeom prst="rect">
            <a:avLst/>
          </a:prstGeom>
        </p:spPr>
        <p:txBody>
          <a:bodyPr>
            <a:spAutoFit/>
          </a:bodyPr>
          <a:lstStyle/>
          <a:p>
            <a:pPr marL="457200" indent="-457200">
              <a:buFont typeface="+mj-lt"/>
              <a:buAutoNum type="arabicPeriod" startAt="25"/>
            </a:pPr>
            <a:r>
              <a:rPr lang="de-DE" sz="2000" b="1">
                <a:solidFill>
                  <a:schemeClr val="bg1">
                    <a:lumMod val="75000"/>
                  </a:schemeClr>
                </a:solidFill>
              </a:rPr>
              <a:t>Hashing </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Public Key Infrastruktur</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Sicherheitsprotokolle </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Worst-Case Planung</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Social Engineering </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Richtlinien und Prozeduren </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Incident Response und Forensik </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Fazit </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Prüfungsvorbereitung</a:t>
            </a:r>
          </a:p>
        </p:txBody>
      </p:sp>
    </p:spTree>
    <p:extLst>
      <p:ext uri="{BB962C8B-B14F-4D97-AF65-F5344CB8AC3E}">
        <p14:creationId xmlns:p14="http://schemas.microsoft.com/office/powerpoint/2010/main" val="210360533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831544"/>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indent="-457200">
              <a:buFont typeface="+mj-lt"/>
              <a:buAutoNum type="arabicPeriod" startAt="24"/>
            </a:pPr>
            <a:r>
              <a:rPr lang="de-DE" sz="2000" b="1" dirty="0">
                <a:solidFill>
                  <a:prstClr val="black"/>
                </a:solidFill>
              </a:rPr>
              <a:t>Kryptographie</a:t>
            </a:r>
            <a:endParaRPr lang="de-DE" sz="2000" b="1" dirty="0"/>
          </a:p>
          <a:p>
            <a:pPr marL="457200" indent="-457200">
              <a:buFont typeface="+mj-lt"/>
              <a:buAutoNum type="arabicPeriod" startAt="24"/>
            </a:pPr>
            <a:endParaRPr lang="de-DE" sz="2000" b="1" dirty="0"/>
          </a:p>
          <a:p>
            <a:pPr marL="457200" indent="-457200">
              <a:buFont typeface="+mj-lt"/>
              <a:buAutoNum type="arabicPeriod" startAt="24"/>
            </a:pPr>
            <a:endParaRPr lang="de-DE" sz="2000" b="1" dirty="0"/>
          </a:p>
          <a:p>
            <a:pPr marL="457200" indent="-457200">
              <a:buFont typeface="+mj-lt"/>
              <a:buAutoNum type="arabicPeriod" startAt="24"/>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BCCA9041-500F-46E8-86DA-7E611772A5AD}"/>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10" name="image7.png">
            <a:extLst>
              <a:ext uri="{FF2B5EF4-FFF2-40B4-BE49-F238E27FC236}">
                <a16:creationId xmlns:a16="http://schemas.microsoft.com/office/drawing/2014/main" id="{53EE1721-92C1-4E4A-AB74-BA906193133F}"/>
              </a:ext>
            </a:extLst>
          </p:cNvPr>
          <p:cNvPicPr/>
          <p:nvPr/>
        </p:nvPicPr>
        <p:blipFill>
          <a:blip r:embed="rId4" cstate="print"/>
          <a:stretch>
            <a:fillRect/>
          </a:stretch>
        </p:blipFill>
        <p:spPr>
          <a:xfrm>
            <a:off x="6337300" y="4390243"/>
            <a:ext cx="3779520" cy="2080895"/>
          </a:xfrm>
          <a:prstGeom prst="rect">
            <a:avLst/>
          </a:prstGeom>
        </p:spPr>
      </p:pic>
      <p:sp>
        <p:nvSpPr>
          <p:cNvPr id="5" name="Rechteck 4">
            <a:extLst>
              <a:ext uri="{FF2B5EF4-FFF2-40B4-BE49-F238E27FC236}">
                <a16:creationId xmlns:a16="http://schemas.microsoft.com/office/drawing/2014/main" id="{BD975F8A-D57F-415A-A71D-87748A73E329}"/>
              </a:ext>
            </a:extLst>
          </p:cNvPr>
          <p:cNvSpPr/>
          <p:nvPr/>
        </p:nvSpPr>
        <p:spPr>
          <a:xfrm>
            <a:off x="457200" y="2281541"/>
            <a:ext cx="9958324" cy="2323136"/>
          </a:xfrm>
          <a:prstGeom prst="rect">
            <a:avLst/>
          </a:prstGeom>
        </p:spPr>
        <p:txBody>
          <a:bodyPr wrap="square">
            <a:spAutoFit/>
          </a:bodyPr>
          <a:lstStyle/>
          <a:p>
            <a:pPr marL="342900" lvl="0" indent="-342900">
              <a:spcBef>
                <a:spcPts val="1475"/>
              </a:spcBef>
              <a:spcAft>
                <a:spcPts val="0"/>
              </a:spcAft>
              <a:buSzPts val="1200"/>
              <a:buFont typeface="Symbol" panose="05050102010706020507" pitchFamily="18" charset="2"/>
              <a:buChar char=""/>
              <a:tabLst>
                <a:tab pos="598805" algn="l"/>
              </a:tabLst>
            </a:pPr>
            <a:r>
              <a:rPr lang="de-DE" sz="1200" b="1" spc="-10" noProof="1">
                <a:latin typeface="Calibri" panose="020F0502020204030204" pitchFamily="34" charset="0"/>
                <a:ea typeface="Symbol" panose="05050102010706020507" pitchFamily="18" charset="2"/>
                <a:cs typeface="Times New Roman" panose="02020603050405020304" pitchFamily="18" charset="0"/>
              </a:rPr>
              <a:t>Kryptographie</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1055370" marR="537845" indent="-228600">
              <a:lnSpc>
                <a:spcPct val="96000"/>
              </a:lnSpc>
              <a:spcBef>
                <a:spcPts val="35"/>
              </a:spcBef>
              <a:spcAft>
                <a:spcPts val="0"/>
              </a:spcAft>
              <a:tabLst>
                <a:tab pos="1055370" algn="l"/>
              </a:tabLst>
            </a:pPr>
            <a:r>
              <a:rPr lang="de-DE" sz="1200" noProof="1">
                <a:latin typeface="Courier New" panose="02070309020205020404" pitchFamily="49" charset="0"/>
                <a:ea typeface="Calibri" panose="020F0502020204030204" pitchFamily="34" charset="0"/>
                <a:cs typeface="Times New Roman" panose="02020603050405020304" pitchFamily="18" charset="0"/>
              </a:rPr>
              <a:t>o</a:t>
            </a:r>
            <a:r>
              <a:rPr lang="de-DE" sz="1200" noProof="1">
                <a:latin typeface="Times New Roman" panose="02020603050405020304" pitchFamily="18" charset="0"/>
                <a:ea typeface="Calibri" panose="020F0502020204030204" pitchFamily="34" charset="0"/>
                <a:cs typeface="Times New Roman" panose="02020603050405020304" pitchFamily="18" charset="0"/>
              </a:rPr>
              <a:t>	</a:t>
            </a:r>
            <a:r>
              <a:rPr lang="de-DE" sz="1200" noProof="1">
                <a:latin typeface="Calibri" panose="020F0502020204030204" pitchFamily="34" charset="0"/>
                <a:ea typeface="Calibri" panose="020F0502020204030204" pitchFamily="34" charset="0"/>
                <a:cs typeface="Times New Roman" panose="02020603050405020304" pitchFamily="18" charset="0"/>
              </a:rPr>
              <a:t>Die</a:t>
            </a:r>
            <a:r>
              <a:rPr lang="de-DE" sz="1200" spc="-5" noProof="1">
                <a:latin typeface="Calibri" panose="020F0502020204030204" pitchFamily="34" charset="0"/>
                <a:ea typeface="Calibri" panose="020F0502020204030204" pitchFamily="34" charset="0"/>
                <a:cs typeface="Times New Roman" panose="02020603050405020304" pitchFamily="18" charset="0"/>
              </a:rPr>
              <a:t> Praxis</a:t>
            </a:r>
            <a:r>
              <a:rPr lang="de-DE" sz="1200" spc="-1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und</a:t>
            </a:r>
            <a:r>
              <a:rPr lang="de-DE" sz="1200" spc="-15" noProof="1">
                <a:latin typeface="Calibri" panose="020F0502020204030204" pitchFamily="34" charset="0"/>
                <a:ea typeface="Calibri" panose="020F0502020204030204" pitchFamily="34" charset="0"/>
                <a:cs typeface="Times New Roman" panose="02020603050405020304" pitchFamily="18" charset="0"/>
              </a:rPr>
              <a:t> </a:t>
            </a:r>
            <a:r>
              <a:rPr lang="de-DE" sz="1200" noProof="1">
                <a:latin typeface="Calibri" panose="020F0502020204030204" pitchFamily="34" charset="0"/>
                <a:ea typeface="Calibri" panose="020F0502020204030204" pitchFamily="34" charset="0"/>
                <a:cs typeface="Times New Roman" panose="02020603050405020304" pitchFamily="18" charset="0"/>
              </a:rPr>
              <a:t>das</a:t>
            </a:r>
            <a:r>
              <a:rPr lang="de-DE" sz="1200" spc="-5" noProof="1">
                <a:latin typeface="Calibri" panose="020F0502020204030204" pitchFamily="34" charset="0"/>
                <a:ea typeface="Calibri" panose="020F0502020204030204" pitchFamily="34" charset="0"/>
                <a:cs typeface="Times New Roman" panose="02020603050405020304" pitchFamily="18" charset="0"/>
              </a:rPr>
              <a:t> Studium </a:t>
            </a:r>
            <a:r>
              <a:rPr lang="de-DE" sz="1200" noProof="1">
                <a:latin typeface="Calibri" panose="020F0502020204030204" pitchFamily="34" charset="0"/>
                <a:ea typeface="Calibri" panose="020F0502020204030204" pitchFamily="34" charset="0"/>
                <a:cs typeface="Times New Roman" panose="02020603050405020304" pitchFamily="18" charset="0"/>
              </a:rPr>
              <a:t>des</a:t>
            </a:r>
            <a:r>
              <a:rPr lang="de-DE" sz="1200" spc="-2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Schreibens</a:t>
            </a:r>
            <a:r>
              <a:rPr lang="de-DE" sz="1200" spc="-1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und Lösens</a:t>
            </a:r>
            <a:r>
              <a:rPr lang="de-DE" sz="1200" spc="-10" noProof="1">
                <a:latin typeface="Calibri" panose="020F0502020204030204" pitchFamily="34" charset="0"/>
                <a:ea typeface="Calibri" panose="020F0502020204030204" pitchFamily="34" charset="0"/>
                <a:cs typeface="Times New Roman" panose="02020603050405020304" pitchFamily="18" charset="0"/>
              </a:rPr>
              <a:t> </a:t>
            </a:r>
            <a:r>
              <a:rPr lang="de-DE" sz="1200" noProof="1">
                <a:latin typeface="Calibri" panose="020F0502020204030204" pitchFamily="34" charset="0"/>
                <a:ea typeface="Calibri" panose="020F0502020204030204" pitchFamily="34" charset="0"/>
                <a:cs typeface="Times New Roman" panose="02020603050405020304" pitchFamily="18" charset="0"/>
              </a:rPr>
              <a:t>von</a:t>
            </a:r>
            <a:r>
              <a:rPr lang="de-DE" sz="1200" spc="-1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Codes,</a:t>
            </a:r>
            <a:r>
              <a:rPr lang="de-DE" sz="1200" spc="-15" noProof="1">
                <a:latin typeface="Calibri" panose="020F0502020204030204" pitchFamily="34" charset="0"/>
                <a:ea typeface="Calibri" panose="020F0502020204030204" pitchFamily="34" charset="0"/>
                <a:cs typeface="Times New Roman" panose="02020603050405020304" pitchFamily="18" charset="0"/>
              </a:rPr>
              <a:t> </a:t>
            </a:r>
            <a:r>
              <a:rPr lang="de-DE" sz="1200" noProof="1">
                <a:latin typeface="Calibri" panose="020F0502020204030204" pitchFamily="34" charset="0"/>
                <a:ea typeface="Calibri" panose="020F0502020204030204" pitchFamily="34" charset="0"/>
                <a:cs typeface="Times New Roman" panose="02020603050405020304" pitchFamily="18" charset="0"/>
              </a:rPr>
              <a:t>um</a:t>
            </a:r>
            <a:r>
              <a:rPr lang="de-DE" sz="1200" spc="-20" noProof="1">
                <a:latin typeface="Calibri" panose="020F0502020204030204" pitchFamily="34" charset="0"/>
                <a:ea typeface="Calibri" panose="020F0502020204030204" pitchFamily="34" charset="0"/>
                <a:cs typeface="Times New Roman" panose="02020603050405020304" pitchFamily="18" charset="0"/>
              </a:rPr>
              <a:t> </a:t>
            </a:r>
            <a:r>
              <a:rPr lang="de-DE" sz="1200" noProof="1">
                <a:latin typeface="Calibri" panose="020F0502020204030204" pitchFamily="34" charset="0"/>
                <a:ea typeface="Calibri" panose="020F0502020204030204" pitchFamily="34" charset="0"/>
                <a:cs typeface="Times New Roman" panose="02020603050405020304" pitchFamily="18" charset="0"/>
              </a:rPr>
              <a:t>die</a:t>
            </a:r>
            <a:r>
              <a:rPr lang="de-DE" sz="1200" spc="175" noProof="1">
                <a:latin typeface="Times New Roman" panose="02020603050405020304" pitchFamily="18" charset="0"/>
                <a:ea typeface="Calibri" panose="020F0502020204030204" pitchFamily="34" charset="0"/>
                <a:cs typeface="Times New Roman" panose="02020603050405020304" pitchFamily="18" charset="0"/>
              </a:rPr>
              <a:t> </a:t>
            </a:r>
            <a:r>
              <a:rPr lang="de-DE" sz="1200" noProof="1">
                <a:latin typeface="Calibri" panose="020F0502020204030204" pitchFamily="34" charset="0"/>
                <a:ea typeface="Calibri" panose="020F0502020204030204" pitchFamily="34" charset="0"/>
                <a:cs typeface="Times New Roman" panose="02020603050405020304" pitchFamily="18" charset="0"/>
              </a:rPr>
              <a:t>wahre</a:t>
            </a:r>
            <a:r>
              <a:rPr lang="de-DE" sz="1200" spc="-3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Bedeutung</a:t>
            </a:r>
            <a:r>
              <a:rPr lang="de-DE" sz="1200" spc="-35" noProof="1">
                <a:latin typeface="Calibri" panose="020F0502020204030204" pitchFamily="34" charset="0"/>
                <a:ea typeface="Calibri" panose="020F0502020204030204" pitchFamily="34" charset="0"/>
                <a:cs typeface="Times New Roman" panose="02020603050405020304" pitchFamily="18" charset="0"/>
              </a:rPr>
              <a:t> </a:t>
            </a:r>
            <a:r>
              <a:rPr lang="de-DE" sz="1200" noProof="1">
                <a:latin typeface="Calibri" panose="020F0502020204030204" pitchFamily="34" charset="0"/>
                <a:ea typeface="Calibri" panose="020F0502020204030204" pitchFamily="34" charset="0"/>
                <a:cs typeface="Times New Roman" panose="02020603050405020304" pitchFamily="18" charset="0"/>
              </a:rPr>
              <a:t>von</a:t>
            </a:r>
            <a:r>
              <a:rPr lang="de-DE" sz="1200" spc="-2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Informationen</a:t>
            </a:r>
            <a:r>
              <a:rPr lang="de-DE" sz="1200" spc="-30" noProof="1">
                <a:latin typeface="Calibri" panose="020F0502020204030204" pitchFamily="34" charset="0"/>
                <a:ea typeface="Calibri" panose="020F0502020204030204" pitchFamily="34" charset="0"/>
                <a:cs typeface="Times New Roman" panose="02020603050405020304" pitchFamily="18" charset="0"/>
              </a:rPr>
              <a:t> </a:t>
            </a:r>
            <a:r>
              <a:rPr lang="de-DE" sz="1200" noProof="1">
                <a:latin typeface="Calibri" panose="020F0502020204030204" pitchFamily="34" charset="0"/>
                <a:ea typeface="Calibri" panose="020F0502020204030204" pitchFamily="34" charset="0"/>
                <a:cs typeface="Times New Roman" panose="02020603050405020304" pitchFamily="18" charset="0"/>
              </a:rPr>
              <a:t>zu</a:t>
            </a:r>
            <a:r>
              <a:rPr lang="de-DE" sz="1200" spc="-1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verbergen</a:t>
            </a:r>
            <a:endParaRPr lang="de-DE" sz="1200" noProof="1">
              <a:latin typeface="Calibri" panose="020F0502020204030204" pitchFamily="34" charset="0"/>
              <a:ea typeface="Calibri" panose="020F0502020204030204" pitchFamily="34" charset="0"/>
              <a:cs typeface="Times New Roman" panose="02020603050405020304" pitchFamily="18" charset="0"/>
            </a:endParaRPr>
          </a:p>
          <a:p>
            <a:pPr>
              <a:spcBef>
                <a:spcPts val="50"/>
              </a:spcBef>
            </a:pPr>
            <a:r>
              <a:rPr lang="de-DE" sz="1200" noProof="1">
                <a:latin typeface="Calibri" panose="020F0502020204030204" pitchFamily="34" charset="0"/>
                <a:ea typeface="Calibri" panose="020F0502020204030204" pitchFamily="34" charset="0"/>
                <a:cs typeface="Calibri" panose="020F0502020204030204" pitchFamily="34" charset="0"/>
              </a:rPr>
              <a:t> </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ts val="1470"/>
              </a:lnSpc>
              <a:spcBef>
                <a:spcPts val="45"/>
              </a:spcBef>
              <a:spcAft>
                <a:spcPts val="0"/>
              </a:spcAft>
              <a:buSzPts val="1200"/>
              <a:buFont typeface="Courier New" panose="02070309020205020404" pitchFamily="49" charset="0"/>
              <a:buChar char="o"/>
              <a:tabLst>
                <a:tab pos="370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Verschlüsselung</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742950" marR="866140" lvl="1" indent="-285750">
              <a:lnSpc>
                <a:spcPct val="98000"/>
              </a:lnSpc>
              <a:spcAft>
                <a:spcPts val="0"/>
              </a:spcAft>
              <a:buSzPts val="1200"/>
              <a:buFont typeface="Microsoft Sans Serif" panose="020B0604020202020204" pitchFamily="34" charset="0"/>
              <a:buChar char="▪"/>
              <a:tabLst>
                <a:tab pos="827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Prozess</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Umwandlung</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gewöhnlicher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Informationen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(Klartext)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5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unverständliche</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Form</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(Chiffretext)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marR="273050" lvl="1" indent="-285750">
              <a:lnSpc>
                <a:spcPct val="100000"/>
              </a:lnSpc>
              <a:spcAft>
                <a:spcPts val="0"/>
              </a:spcAft>
              <a:buSzPts val="1200"/>
              <a:buFont typeface="Microsoft Sans Serif" panose="020B0604020202020204" pitchFamily="34" charset="0"/>
              <a:buChar char="▪"/>
              <a:tabLst>
                <a:tab pos="827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Verschlüsselung</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schützt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im</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Ruhezustand,</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bei</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Übertragung</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bei</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9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Verwendung</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lnSpc>
                <a:spcPts val="1510"/>
              </a:lnSpc>
              <a:buSzPts val="1200"/>
              <a:buFont typeface="Symbol" panose="05050102010706020507" pitchFamily="18" charset="2"/>
              <a:buChar char=""/>
              <a:tabLst>
                <a:tab pos="1284605"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Daten</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im</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Ruhezustand</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marR="1515110" lvl="3" indent="-228600">
              <a:lnSpc>
                <a:spcPts val="1430"/>
              </a:lnSpc>
              <a:spcAft>
                <a:spcPts val="0"/>
              </a:spcAft>
              <a:buSzPts val="1200"/>
              <a:buFont typeface="Courier New" panose="02070309020205020404" pitchFamily="49" charset="0"/>
              <a:buChar char="o"/>
              <a:tabLst>
                <a:tab pos="1742440"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Inaktive</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Daten,</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die</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archiviert</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werden,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wie</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z.</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B.</a:t>
            </a:r>
            <a:r>
              <a:rPr lang="de-DE" sz="1200" spc="15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Daten,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die</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sich</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auf</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einer</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Festplatte</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befinden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spcBef>
                <a:spcPts val="30"/>
              </a:spcBef>
              <a:spcAft>
                <a:spcPts val="0"/>
              </a:spcAft>
              <a:buSzPts val="1200"/>
              <a:buFont typeface="Symbol" panose="05050102010706020507" pitchFamily="18" charset="2"/>
              <a:buChar char=""/>
              <a:tabLst>
                <a:tab pos="1284605"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Daten</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im</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Transit</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marR="546735" lvl="3" indent="-228600">
              <a:lnSpc>
                <a:spcPts val="1420"/>
              </a:lnSpc>
              <a:spcBef>
                <a:spcPts val="5"/>
              </a:spcBef>
              <a:spcAft>
                <a:spcPts val="0"/>
              </a:spcAft>
              <a:buSzPts val="1200"/>
              <a:buFont typeface="Courier New" panose="02070309020205020404" pitchFamily="49" charset="0"/>
              <a:buChar char="o"/>
              <a:tabLst>
                <a:tab pos="1742440"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Daten,</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die</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das</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Netzwerk</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durchqueren,</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oder</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Daten,</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die</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sich</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im</a:t>
            </a:r>
            <a:r>
              <a:rPr lang="de-DE" sz="1200" spc="28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Speicher</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eines</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Computers</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befinden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515"/>
              </a:lnSpc>
              <a:spcBef>
                <a:spcPts val="45"/>
              </a:spcBef>
              <a:spcAft>
                <a:spcPts val="0"/>
              </a:spcAft>
              <a:buSzPts val="1200"/>
              <a:buFont typeface="Symbol" panose="05050102010706020507" pitchFamily="18" charset="2"/>
              <a:buChar char=""/>
              <a:tabLst>
                <a:tab pos="1284605"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Verwendete</a:t>
            </a:r>
            <a:r>
              <a:rPr lang="de-DE" sz="1200" spc="-6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Daten</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490"/>
              </a:lnSpc>
              <a:buSzPts val="1200"/>
              <a:buFont typeface="Courier New" panose="02070309020205020404" pitchFamily="49" charset="0"/>
              <a:buChar char="o"/>
              <a:tabLst>
                <a:tab pos="1742440"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Daten,</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die</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einem</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ständigen</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Wandel unterworfen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sind</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p:txBody>
      </p:sp>
      <p:sp>
        <p:nvSpPr>
          <p:cNvPr id="11" name="Rechteck 10">
            <a:extLst>
              <a:ext uri="{FF2B5EF4-FFF2-40B4-BE49-F238E27FC236}">
                <a16:creationId xmlns:a16="http://schemas.microsoft.com/office/drawing/2014/main" id="{823C22D5-C171-4571-A807-5145D9F59EAC}"/>
              </a:ext>
            </a:extLst>
          </p:cNvPr>
          <p:cNvSpPr/>
          <p:nvPr/>
        </p:nvSpPr>
        <p:spPr>
          <a:xfrm>
            <a:off x="457200" y="4600353"/>
            <a:ext cx="7824724" cy="641201"/>
          </a:xfrm>
          <a:prstGeom prst="rect">
            <a:avLst/>
          </a:prstGeom>
        </p:spPr>
        <p:txBody>
          <a:bodyPr wrap="square">
            <a:spAutoFit/>
          </a:bodyPr>
          <a:lstStyle/>
          <a:p>
            <a:pPr marL="742950" lvl="1" indent="-285750">
              <a:buSzPts val="1200"/>
              <a:buFont typeface="Microsoft Sans Serif" panose="020B0604020202020204" pitchFamily="34" charset="0"/>
              <a:buChar char="▪"/>
              <a:tabLst>
                <a:tab pos="827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Verschlüsselungsstärke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ergibt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dem</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Schlüssel,</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nicht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dem</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Algorithmus</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spcBef>
                <a:spcPts val="5"/>
              </a:spcBef>
              <a:spcAft>
                <a:spcPts val="0"/>
              </a:spcAft>
              <a:buSzPts val="1200"/>
              <a:buFont typeface="Symbol" panose="05050102010706020507" pitchFamily="18" charset="2"/>
              <a:buChar char=""/>
              <a:tabLst>
                <a:tab pos="1284605"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Key</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marR="1585595" lvl="3" indent="-228600">
              <a:lnSpc>
                <a:spcPts val="1420"/>
              </a:lnSpc>
              <a:spcBef>
                <a:spcPts val="5"/>
              </a:spcBef>
              <a:spcAft>
                <a:spcPts val="0"/>
              </a:spcAft>
              <a:buSzPts val="1200"/>
              <a:buFont typeface="Courier New" panose="02070309020205020404" pitchFamily="49" charset="0"/>
              <a:buChar char="o"/>
              <a:tabLst>
                <a:tab pos="1742440" algn="l"/>
              </a:tabLst>
            </a:pPr>
            <a:r>
              <a:rPr lang="de-DE" sz="1200" noProof="1">
                <a:latin typeface="Calibri" panose="020F0502020204030204" pitchFamily="34" charset="0"/>
                <a:ea typeface="Courier New" panose="02070309020205020404" pitchFamily="49" charset="0"/>
                <a:cs typeface="Times New Roman" panose="02020603050405020304" pitchFamily="18" charset="0"/>
              </a:rPr>
              <a:t>Die</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wesentliche</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Information,</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die</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die</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Ausgabe</a:t>
            </a:r>
            <a:r>
              <a:rPr lang="de-DE" sz="1200" spc="17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einer</a:t>
            </a:r>
            <a:r>
              <a:rPr lang="de-DE" sz="1200" spc="-4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Chiffre</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bestimmt</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p:txBody>
      </p:sp>
    </p:spTree>
    <p:extLst>
      <p:ext uri="{BB962C8B-B14F-4D97-AF65-F5344CB8AC3E}">
        <p14:creationId xmlns:p14="http://schemas.microsoft.com/office/powerpoint/2010/main" val="2540048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50837"/>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2"/>
            </a:pPr>
            <a:r>
              <a:rPr lang="de-DE" sz="2000" b="1"/>
              <a:t>Malware</a:t>
            </a:r>
          </a:p>
          <a:p>
            <a:pPr marL="457200" indent="-457200">
              <a:buFont typeface="+mj-lt"/>
              <a:buAutoNum type="arabicPeriod" startAt="2"/>
            </a:pPr>
            <a:endParaRPr lang="de-DE" sz="2000" b="1"/>
          </a:p>
          <a:p>
            <a:pPr marL="457200" indent="-457200">
              <a:buFont typeface="+mj-lt"/>
              <a:buAutoNum type="arabicPeriod" startAt="2"/>
            </a:pPr>
            <a:endParaRPr lang="de-DE" sz="2000" b="1"/>
          </a:p>
          <a:p>
            <a:pPr marL="457200" indent="-457200">
              <a:buFont typeface="+mj-lt"/>
              <a:buAutoNum type="arabicPeriod" startAt="2"/>
            </a:pPr>
            <a:endParaRPr lang="de-DE" sz="2000" b="1"/>
          </a:p>
          <a:p>
            <a:pPr marL="457200" indent="-457200">
              <a:buFont typeface="+mj-lt"/>
              <a:buAutoNum type="arabicPeriod" startAt="2"/>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F3598CE4-DEA5-4EDD-A02D-E7FB53764BBF}"/>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0ABC2B78-76C1-44E8-9803-231D4735C475}"/>
              </a:ext>
            </a:extLst>
          </p:cNvPr>
          <p:cNvSpPr/>
          <p:nvPr/>
        </p:nvSpPr>
        <p:spPr>
          <a:xfrm>
            <a:off x="492990" y="2499612"/>
            <a:ext cx="9654309" cy="3188565"/>
          </a:xfrm>
          <a:prstGeom prst="rect">
            <a:avLst/>
          </a:prstGeom>
        </p:spPr>
        <p:txBody>
          <a:bodyPr wrap="square">
            <a:spAutoFit/>
          </a:bodyPr>
          <a:lstStyle/>
          <a:p>
            <a:pPr marL="342900" lvl="0" indent="-342900">
              <a:buSzPts val="1200"/>
              <a:buFont typeface="Symbol" panose="05050102010706020507" pitchFamily="18" charset="2"/>
              <a:buChar char=""/>
              <a:tabLst>
                <a:tab pos="294005" algn="l"/>
              </a:tabLst>
            </a:pPr>
            <a:r>
              <a:rPr lang="de-DE" b="1" spc="-5" dirty="0">
                <a:ea typeface="Symbol" panose="05050102010706020507" pitchFamily="18" charset="2"/>
                <a:cs typeface="Times New Roman" panose="02020603050405020304" pitchFamily="18" charset="0"/>
              </a:rPr>
              <a:t>Ransomware</a:t>
            </a:r>
            <a:endParaRPr lang="de-DE" b="1" dirty="0">
              <a:ea typeface="Symbol" panose="05050102010706020507" pitchFamily="18" charset="2"/>
              <a:cs typeface="Times New Roman" panose="02020603050405020304" pitchFamily="18" charset="0"/>
            </a:endParaRPr>
          </a:p>
          <a:p>
            <a:pPr marL="742950" marR="664845" lvl="1" indent="-285750">
              <a:lnSpc>
                <a:spcPts val="1420"/>
              </a:lnSpc>
              <a:spcBef>
                <a:spcPts val="5"/>
              </a:spcBef>
              <a:buSzPts val="1200"/>
              <a:buFont typeface="Courier New" panose="02070309020205020404" pitchFamily="49" charset="0"/>
              <a:buChar char="o"/>
              <a:tabLst>
                <a:tab pos="751205" algn="l"/>
              </a:tabLst>
            </a:pPr>
            <a:endParaRPr lang="de-DE" spc="-5" dirty="0">
              <a:cs typeface="Times New Roman" panose="02020603050405020304" pitchFamily="18" charset="0"/>
            </a:endParaRPr>
          </a:p>
          <a:p>
            <a:pPr marL="742950" marR="664845" lvl="1" indent="-285750">
              <a:lnSpc>
                <a:spcPts val="1420"/>
              </a:lnSpc>
              <a:spcBef>
                <a:spcPts val="5"/>
              </a:spcBef>
              <a:buSzPts val="1200"/>
              <a:buFont typeface="Courier New" panose="02070309020205020404" pitchFamily="49" charset="0"/>
              <a:buChar char="o"/>
              <a:tabLst>
                <a:tab pos="751205" algn="l"/>
              </a:tabLst>
            </a:pPr>
            <a:r>
              <a:rPr lang="de-DE" spc="-5" dirty="0">
                <a:cs typeface="Times New Roman" panose="02020603050405020304" pitchFamily="18" charset="0"/>
              </a:rPr>
              <a:t>Malware, die den Zugriff auf das Computersystem eines Opfers einschränkt, bis ein Lösegeld gezahlt wird</a:t>
            </a:r>
          </a:p>
          <a:p>
            <a:pPr marL="742950" marR="664845" lvl="1" indent="-285750">
              <a:lnSpc>
                <a:spcPts val="1420"/>
              </a:lnSpc>
              <a:spcBef>
                <a:spcPts val="5"/>
              </a:spcBef>
              <a:buSzPts val="1200"/>
              <a:buFont typeface="Courier New" panose="02070309020205020404" pitchFamily="49" charset="0"/>
              <a:buChar char="o"/>
              <a:tabLst>
                <a:tab pos="751205" algn="l"/>
              </a:tabLst>
            </a:pPr>
            <a:endParaRPr lang="de-DE" spc="-5" dirty="0">
              <a:cs typeface="Times New Roman" panose="02020603050405020304" pitchFamily="18" charset="0"/>
            </a:endParaRPr>
          </a:p>
          <a:p>
            <a:pPr marL="742950" marR="544195" lvl="1" indent="-285750">
              <a:lnSpc>
                <a:spcPts val="1430"/>
              </a:lnSpc>
              <a:spcBef>
                <a:spcPts val="25"/>
              </a:spcBef>
              <a:buSzPts val="1200"/>
              <a:buFont typeface="Courier New" panose="02070309020205020404" pitchFamily="49" charset="0"/>
              <a:buChar char="o"/>
              <a:tabLst>
                <a:tab pos="751205" algn="l"/>
              </a:tabLst>
            </a:pPr>
            <a:r>
              <a:rPr lang="de-DE" spc="-5" dirty="0">
                <a:cs typeface="Times New Roman" panose="02020603050405020304" pitchFamily="18" charset="0"/>
              </a:rPr>
              <a:t>Ransomware nutzt eine Sicherheitslücke in Ihrer Software, um sich Zugang zu verschaffen und verschlüsselt dann Ihre Dateien</a:t>
            </a:r>
          </a:p>
          <a:p>
            <a:pPr marL="742950" marR="544195" lvl="1" indent="-285750">
              <a:lnSpc>
                <a:spcPts val="1430"/>
              </a:lnSpc>
              <a:spcBef>
                <a:spcPts val="25"/>
              </a:spcBef>
              <a:buSzPts val="1200"/>
              <a:buFont typeface="Courier New" panose="02070309020205020404" pitchFamily="49" charset="0"/>
              <a:buChar char="o"/>
              <a:tabLst>
                <a:tab pos="751205" algn="l"/>
              </a:tabLst>
            </a:pPr>
            <a:endParaRPr lang="de-DE" spc="-5" dirty="0">
              <a:cs typeface="Times New Roman" panose="02020603050405020304" pitchFamily="18" charset="0"/>
            </a:endParaRPr>
          </a:p>
          <a:p>
            <a:pPr marL="742950" lvl="1" indent="-285750">
              <a:spcBef>
                <a:spcPts val="20"/>
              </a:spcBef>
              <a:buSzPts val="1200"/>
              <a:buFont typeface="Courier New" panose="02070309020205020404" pitchFamily="49" charset="0"/>
              <a:buChar char="o"/>
              <a:tabLst>
                <a:tab pos="751205" algn="l"/>
              </a:tabLst>
            </a:pPr>
            <a:r>
              <a:rPr lang="de-DE" spc="-5" dirty="0">
                <a:cs typeface="Times New Roman" panose="02020603050405020304" pitchFamily="18" charset="0"/>
              </a:rPr>
              <a:t>Beispiel: 2017 kostete das </a:t>
            </a:r>
            <a:r>
              <a:rPr lang="de-DE" spc="-5" dirty="0" err="1">
                <a:cs typeface="Times New Roman" panose="02020603050405020304" pitchFamily="18" charset="0"/>
              </a:rPr>
              <a:t>SamSam</a:t>
            </a:r>
            <a:r>
              <a:rPr lang="de-DE" spc="-5" dirty="0">
                <a:cs typeface="Times New Roman" panose="02020603050405020304" pitchFamily="18" charset="0"/>
              </a:rPr>
              <a:t> die Stadt Atlanta über 17 Millionen Dollar</a:t>
            </a:r>
          </a:p>
          <a:p>
            <a:pPr>
              <a:spcBef>
                <a:spcPts val="55"/>
              </a:spcBef>
            </a:pPr>
            <a:r>
              <a:rPr lang="de-DE" dirty="0">
                <a:ea typeface="Calibri" panose="020F0502020204030204" pitchFamily="34" charset="0"/>
                <a:cs typeface="Calibri" panose="020F0502020204030204" pitchFamily="34" charset="0"/>
              </a:rPr>
              <a:t> </a:t>
            </a:r>
            <a:endParaRPr lang="de-DE" dirty="0">
              <a:ea typeface="Calibri" panose="020F0502020204030204" pitchFamily="34" charset="0"/>
              <a:cs typeface="Times New Roman" panose="02020603050405020304" pitchFamily="18" charset="0"/>
            </a:endParaRPr>
          </a:p>
          <a:p>
            <a:pPr marL="342900" lvl="0" indent="-342900">
              <a:buSzPts val="1200"/>
              <a:buFont typeface="Symbol" panose="05050102010706020507" pitchFamily="18" charset="2"/>
              <a:buChar char=""/>
              <a:tabLst>
                <a:tab pos="294005" algn="l"/>
              </a:tabLst>
            </a:pPr>
            <a:r>
              <a:rPr lang="de-DE" b="1" spc="-10" dirty="0">
                <a:ea typeface="Symbol" panose="05050102010706020507" pitchFamily="18" charset="2"/>
                <a:cs typeface="Times New Roman" panose="02020603050405020304" pitchFamily="18" charset="0"/>
              </a:rPr>
              <a:t>Spyware</a:t>
            </a:r>
            <a:endParaRPr lang="de-DE" b="1" dirty="0">
              <a:ea typeface="Symbol" panose="05050102010706020507" pitchFamily="18" charset="2"/>
              <a:cs typeface="Times New Roman" panose="02020603050405020304" pitchFamily="18" charset="0"/>
            </a:endParaRPr>
          </a:p>
          <a:p>
            <a:pPr marL="742950" marR="218440" lvl="1" indent="-285750">
              <a:lnSpc>
                <a:spcPts val="1490"/>
              </a:lnSpc>
              <a:spcAft>
                <a:spcPts val="0"/>
              </a:spcAft>
              <a:buSzPts val="1200"/>
              <a:buFont typeface="Courier New" panose="02070309020205020404" pitchFamily="49" charset="0"/>
              <a:buChar char="o"/>
              <a:tabLst>
                <a:tab pos="751205" algn="l"/>
              </a:tabLst>
            </a:pPr>
            <a:r>
              <a:rPr lang="de-DE" spc="-5" dirty="0">
                <a:ea typeface="Courier New" panose="02070309020205020404" pitchFamily="49" charset="0"/>
                <a:cs typeface="Times New Roman" panose="02020603050405020304" pitchFamily="18" charset="0"/>
              </a:rPr>
              <a:t>Malware,</a:t>
            </a:r>
            <a:r>
              <a:rPr lang="de-DE" spc="-30" dirty="0">
                <a:ea typeface="Courier New" panose="02070309020205020404" pitchFamily="49" charset="0"/>
                <a:cs typeface="Times New Roman" panose="02020603050405020304" pitchFamily="18" charset="0"/>
              </a:rPr>
              <a:t> </a:t>
            </a:r>
            <a:r>
              <a:rPr lang="de-DE" dirty="0">
                <a:ea typeface="Courier New" panose="02070309020205020404" pitchFamily="49" charset="0"/>
                <a:cs typeface="Times New Roman" panose="02020603050405020304" pitchFamily="18" charset="0"/>
              </a:rPr>
              <a:t>die</a:t>
            </a:r>
            <a:r>
              <a:rPr lang="de-DE" spc="-25" dirty="0">
                <a:ea typeface="Courier New" panose="02070309020205020404" pitchFamily="49" charset="0"/>
                <a:cs typeface="Times New Roman" panose="02020603050405020304" pitchFamily="18" charset="0"/>
              </a:rPr>
              <a:t> </a:t>
            </a:r>
            <a:r>
              <a:rPr lang="de-DE" spc="-5" dirty="0">
                <a:ea typeface="Courier New" panose="02070309020205020404" pitchFamily="49" charset="0"/>
                <a:cs typeface="Times New Roman" panose="02020603050405020304" pitchFamily="18" charset="0"/>
              </a:rPr>
              <a:t>heimlich</a:t>
            </a:r>
            <a:r>
              <a:rPr lang="de-DE" spc="-25" dirty="0">
                <a:ea typeface="Courier New" panose="02070309020205020404" pitchFamily="49" charset="0"/>
                <a:cs typeface="Times New Roman" panose="02020603050405020304" pitchFamily="18" charset="0"/>
              </a:rPr>
              <a:t> </a:t>
            </a:r>
            <a:r>
              <a:rPr lang="de-DE" spc="-5" dirty="0">
                <a:ea typeface="Courier New" panose="02070309020205020404" pitchFamily="49" charset="0"/>
                <a:cs typeface="Times New Roman" panose="02020603050405020304" pitchFamily="18" charset="0"/>
              </a:rPr>
              <a:t>Informationen</a:t>
            </a:r>
            <a:r>
              <a:rPr lang="de-DE" spc="-25" dirty="0">
                <a:ea typeface="Courier New" panose="02070309020205020404" pitchFamily="49" charset="0"/>
                <a:cs typeface="Times New Roman" panose="02020603050405020304" pitchFamily="18" charset="0"/>
              </a:rPr>
              <a:t> </a:t>
            </a:r>
            <a:r>
              <a:rPr lang="de-DE" spc="-5" dirty="0">
                <a:ea typeface="Courier New" panose="02070309020205020404" pitchFamily="49" charset="0"/>
                <a:cs typeface="Times New Roman" panose="02020603050405020304" pitchFamily="18" charset="0"/>
              </a:rPr>
              <a:t>über</a:t>
            </a:r>
            <a:r>
              <a:rPr lang="de-DE" spc="-30" dirty="0">
                <a:ea typeface="Courier New" panose="02070309020205020404" pitchFamily="49" charset="0"/>
                <a:cs typeface="Times New Roman" panose="02020603050405020304" pitchFamily="18" charset="0"/>
              </a:rPr>
              <a:t> </a:t>
            </a:r>
            <a:r>
              <a:rPr lang="de-DE" dirty="0">
                <a:ea typeface="Courier New" panose="02070309020205020404" pitchFamily="49" charset="0"/>
                <a:cs typeface="Times New Roman" panose="02020603050405020304" pitchFamily="18" charset="0"/>
              </a:rPr>
              <a:t>den</a:t>
            </a:r>
            <a:r>
              <a:rPr lang="de-DE" spc="-20" dirty="0">
                <a:ea typeface="Courier New" panose="02070309020205020404" pitchFamily="49" charset="0"/>
                <a:cs typeface="Times New Roman" panose="02020603050405020304" pitchFamily="18" charset="0"/>
              </a:rPr>
              <a:t> </a:t>
            </a:r>
            <a:r>
              <a:rPr lang="de-DE" spc="-5" dirty="0">
                <a:ea typeface="Courier New" panose="02070309020205020404" pitchFamily="49" charset="0"/>
                <a:cs typeface="Times New Roman" panose="02020603050405020304" pitchFamily="18" charset="0"/>
              </a:rPr>
              <a:t>Benutzer</a:t>
            </a:r>
            <a:r>
              <a:rPr lang="de-DE" spc="-15" dirty="0">
                <a:ea typeface="Courier New" panose="02070309020205020404" pitchFamily="49" charset="0"/>
                <a:cs typeface="Times New Roman" panose="02020603050405020304" pitchFamily="18" charset="0"/>
              </a:rPr>
              <a:t> </a:t>
            </a:r>
            <a:r>
              <a:rPr lang="de-DE" spc="-5" dirty="0">
                <a:ea typeface="Courier New" panose="02070309020205020404" pitchFamily="49" charset="0"/>
                <a:cs typeface="Times New Roman" panose="02020603050405020304" pitchFamily="18" charset="0"/>
              </a:rPr>
              <a:t>ohne</a:t>
            </a:r>
            <a:r>
              <a:rPr lang="de-DE" spc="-25" dirty="0">
                <a:ea typeface="Courier New" panose="02070309020205020404" pitchFamily="49" charset="0"/>
                <a:cs typeface="Times New Roman" panose="02020603050405020304" pitchFamily="18" charset="0"/>
              </a:rPr>
              <a:t> </a:t>
            </a:r>
            <a:r>
              <a:rPr lang="de-DE" spc="-5" dirty="0">
                <a:ea typeface="Courier New" panose="02070309020205020404" pitchFamily="49" charset="0"/>
                <a:cs typeface="Times New Roman" panose="02020603050405020304" pitchFamily="18" charset="0"/>
              </a:rPr>
              <a:t>dessen</a:t>
            </a:r>
            <a:r>
              <a:rPr lang="de-DE" spc="-20" dirty="0">
                <a:ea typeface="Courier New" panose="02070309020205020404" pitchFamily="49" charset="0"/>
                <a:cs typeface="Times New Roman" panose="02020603050405020304" pitchFamily="18" charset="0"/>
              </a:rPr>
              <a:t> </a:t>
            </a:r>
            <a:r>
              <a:rPr lang="de-DE" spc="-5" dirty="0">
                <a:ea typeface="Courier New" panose="02070309020205020404" pitchFamily="49" charset="0"/>
                <a:cs typeface="Times New Roman" panose="02020603050405020304" pitchFamily="18" charset="0"/>
              </a:rPr>
              <a:t>Zustimmung</a:t>
            </a:r>
            <a:r>
              <a:rPr lang="de-DE" spc="345" dirty="0">
                <a:ea typeface="Courier New" panose="02070309020205020404" pitchFamily="49" charset="0"/>
                <a:cs typeface="Times New Roman" panose="02020603050405020304" pitchFamily="18" charset="0"/>
              </a:rPr>
              <a:t> </a:t>
            </a:r>
            <a:r>
              <a:rPr lang="de-DE" spc="-5" dirty="0">
                <a:ea typeface="Courier New" panose="02070309020205020404" pitchFamily="49" charset="0"/>
                <a:cs typeface="Times New Roman" panose="02020603050405020304" pitchFamily="18" charset="0"/>
              </a:rPr>
              <a:t>sammelt</a:t>
            </a:r>
            <a:endParaRPr lang="de-DE" dirty="0">
              <a:ea typeface="Courier New" panose="02070309020205020404" pitchFamily="49" charset="0"/>
              <a:cs typeface="Times New Roman" panose="02020603050405020304" pitchFamily="18" charset="0"/>
            </a:endParaRPr>
          </a:p>
          <a:p>
            <a:pPr marL="742950" marR="664845" lvl="1" indent="-285750">
              <a:lnSpc>
                <a:spcPct val="95000"/>
              </a:lnSpc>
              <a:spcBef>
                <a:spcPts val="30"/>
              </a:spcBef>
              <a:spcAft>
                <a:spcPts val="0"/>
              </a:spcAft>
              <a:buSzPts val="1200"/>
              <a:buFont typeface="Courier New" panose="02070309020205020404" pitchFamily="49" charset="0"/>
              <a:buChar char="o"/>
              <a:tabLst>
                <a:tab pos="751205" algn="l"/>
              </a:tabLst>
            </a:pPr>
            <a:r>
              <a:rPr lang="de-DE" spc="-5" dirty="0">
                <a:ea typeface="Courier New" panose="02070309020205020404" pitchFamily="49" charset="0"/>
                <a:cs typeface="Times New Roman" panose="02020603050405020304" pitchFamily="18" charset="0"/>
              </a:rPr>
              <a:t>Erfasst</a:t>
            </a:r>
            <a:r>
              <a:rPr lang="de-DE" spc="-25" dirty="0">
                <a:ea typeface="Courier New" panose="02070309020205020404" pitchFamily="49" charset="0"/>
                <a:cs typeface="Times New Roman" panose="02020603050405020304" pitchFamily="18" charset="0"/>
              </a:rPr>
              <a:t> </a:t>
            </a:r>
            <a:r>
              <a:rPr lang="de-DE" dirty="0">
                <a:ea typeface="Courier New" panose="02070309020205020404" pitchFamily="49" charset="0"/>
                <a:cs typeface="Times New Roman" panose="02020603050405020304" pitchFamily="18" charset="0"/>
              </a:rPr>
              <a:t>die</a:t>
            </a:r>
            <a:r>
              <a:rPr lang="de-DE" spc="-20" dirty="0">
                <a:ea typeface="Courier New" panose="02070309020205020404" pitchFamily="49" charset="0"/>
                <a:cs typeface="Times New Roman" panose="02020603050405020304" pitchFamily="18" charset="0"/>
              </a:rPr>
              <a:t> </a:t>
            </a:r>
            <a:r>
              <a:rPr lang="de-DE" spc="-5" dirty="0">
                <a:ea typeface="Courier New" panose="02070309020205020404" pitchFamily="49" charset="0"/>
                <a:cs typeface="Times New Roman" panose="02020603050405020304" pitchFamily="18" charset="0"/>
              </a:rPr>
              <a:t>Tastatureingaben</a:t>
            </a:r>
            <a:r>
              <a:rPr lang="de-DE" spc="-15" dirty="0">
                <a:ea typeface="Courier New" panose="02070309020205020404" pitchFamily="49" charset="0"/>
                <a:cs typeface="Times New Roman" panose="02020603050405020304" pitchFamily="18" charset="0"/>
              </a:rPr>
              <a:t> </a:t>
            </a:r>
            <a:r>
              <a:rPr lang="de-DE" dirty="0">
                <a:ea typeface="Courier New" panose="02070309020205020404" pitchFamily="49" charset="0"/>
                <a:cs typeface="Times New Roman" panose="02020603050405020304" pitchFamily="18" charset="0"/>
              </a:rPr>
              <a:t>des</a:t>
            </a:r>
            <a:r>
              <a:rPr lang="de-DE" spc="-30" dirty="0">
                <a:ea typeface="Courier New" panose="02070309020205020404" pitchFamily="49" charset="0"/>
                <a:cs typeface="Times New Roman" panose="02020603050405020304" pitchFamily="18" charset="0"/>
              </a:rPr>
              <a:t> </a:t>
            </a:r>
            <a:r>
              <a:rPr lang="de-DE" spc="-5" dirty="0">
                <a:ea typeface="Courier New" panose="02070309020205020404" pitchFamily="49" charset="0"/>
                <a:cs typeface="Times New Roman" panose="02020603050405020304" pitchFamily="18" charset="0"/>
              </a:rPr>
              <a:t>Opfers</a:t>
            </a:r>
            <a:r>
              <a:rPr lang="de-DE" spc="-15" dirty="0">
                <a:ea typeface="Courier New" panose="02070309020205020404" pitchFamily="49" charset="0"/>
                <a:cs typeface="Times New Roman" panose="02020603050405020304" pitchFamily="18" charset="0"/>
              </a:rPr>
              <a:t> </a:t>
            </a:r>
            <a:r>
              <a:rPr lang="de-DE" spc="-5" dirty="0">
                <a:ea typeface="Courier New" panose="02070309020205020404" pitchFamily="49" charset="0"/>
                <a:cs typeface="Times New Roman" panose="02020603050405020304" pitchFamily="18" charset="0"/>
              </a:rPr>
              <a:t>und</a:t>
            </a:r>
            <a:r>
              <a:rPr lang="de-DE" spc="-20" dirty="0">
                <a:ea typeface="Courier New" panose="02070309020205020404" pitchFamily="49" charset="0"/>
                <a:cs typeface="Times New Roman" panose="02020603050405020304" pitchFamily="18" charset="0"/>
              </a:rPr>
              <a:t> </a:t>
            </a:r>
            <a:r>
              <a:rPr lang="de-DE" spc="-5" dirty="0">
                <a:ea typeface="Courier New" panose="02070309020205020404" pitchFamily="49" charset="0"/>
                <a:cs typeface="Times New Roman" panose="02020603050405020304" pitchFamily="18" charset="0"/>
              </a:rPr>
              <a:t>macht</a:t>
            </a:r>
            <a:r>
              <a:rPr lang="de-DE" spc="-15" dirty="0">
                <a:ea typeface="Courier New" panose="02070309020205020404" pitchFamily="49" charset="0"/>
                <a:cs typeface="Times New Roman" panose="02020603050405020304" pitchFamily="18" charset="0"/>
              </a:rPr>
              <a:t> </a:t>
            </a:r>
            <a:r>
              <a:rPr lang="de-DE" spc="-5" dirty="0">
                <a:ea typeface="Courier New" panose="02070309020205020404" pitchFamily="49" charset="0"/>
                <a:cs typeface="Times New Roman" panose="02020603050405020304" pitchFamily="18" charset="0"/>
              </a:rPr>
              <a:t>Screenshots,</a:t>
            </a:r>
            <a:r>
              <a:rPr lang="de-DE" spc="-25" dirty="0">
                <a:ea typeface="Courier New" panose="02070309020205020404" pitchFamily="49" charset="0"/>
                <a:cs typeface="Times New Roman" panose="02020603050405020304" pitchFamily="18" charset="0"/>
              </a:rPr>
              <a:t> </a:t>
            </a:r>
            <a:r>
              <a:rPr lang="de-DE" dirty="0">
                <a:ea typeface="Courier New" panose="02070309020205020404" pitchFamily="49" charset="0"/>
                <a:cs typeface="Times New Roman" panose="02020603050405020304" pitchFamily="18" charset="0"/>
              </a:rPr>
              <a:t>die</a:t>
            </a:r>
            <a:r>
              <a:rPr lang="de-DE" spc="-20" dirty="0">
                <a:ea typeface="Courier New" panose="02070309020205020404" pitchFamily="49" charset="0"/>
                <a:cs typeface="Times New Roman" panose="02020603050405020304" pitchFamily="18" charset="0"/>
              </a:rPr>
              <a:t> </a:t>
            </a:r>
            <a:r>
              <a:rPr lang="de-DE" dirty="0">
                <a:ea typeface="Courier New" panose="02070309020205020404" pitchFamily="49" charset="0"/>
                <a:cs typeface="Times New Roman" panose="02020603050405020304" pitchFamily="18" charset="0"/>
              </a:rPr>
              <a:t>an</a:t>
            </a:r>
            <a:r>
              <a:rPr lang="de-DE" spc="-20" dirty="0">
                <a:ea typeface="Courier New" panose="02070309020205020404" pitchFamily="49" charset="0"/>
                <a:cs typeface="Times New Roman" panose="02020603050405020304" pitchFamily="18" charset="0"/>
              </a:rPr>
              <a:t> </a:t>
            </a:r>
            <a:r>
              <a:rPr lang="de-DE" spc="-5" dirty="0">
                <a:ea typeface="Courier New" panose="02070309020205020404" pitchFamily="49" charset="0"/>
                <a:cs typeface="Times New Roman" panose="02020603050405020304" pitchFamily="18" charset="0"/>
              </a:rPr>
              <a:t>den</a:t>
            </a:r>
            <a:r>
              <a:rPr lang="de-DE" spc="255" dirty="0">
                <a:ea typeface="Courier New" panose="02070309020205020404" pitchFamily="49" charset="0"/>
                <a:cs typeface="Times New Roman" panose="02020603050405020304" pitchFamily="18" charset="0"/>
              </a:rPr>
              <a:t> </a:t>
            </a:r>
            <a:r>
              <a:rPr lang="de-DE" dirty="0">
                <a:ea typeface="Courier New" panose="02070309020205020404" pitchFamily="49" charset="0"/>
                <a:cs typeface="Times New Roman" panose="02020603050405020304" pitchFamily="18" charset="0"/>
              </a:rPr>
              <a:t>Angreifer</a:t>
            </a:r>
            <a:r>
              <a:rPr lang="de-DE" spc="-45" dirty="0">
                <a:ea typeface="Courier New" panose="02070309020205020404" pitchFamily="49" charset="0"/>
                <a:cs typeface="Times New Roman" panose="02020603050405020304" pitchFamily="18" charset="0"/>
              </a:rPr>
              <a:t> </a:t>
            </a:r>
            <a:r>
              <a:rPr lang="de-DE" spc="-5" dirty="0">
                <a:ea typeface="Courier New" panose="02070309020205020404" pitchFamily="49" charset="0"/>
                <a:cs typeface="Times New Roman" panose="02020603050405020304" pitchFamily="18" charset="0"/>
              </a:rPr>
              <a:t>gesendet</a:t>
            </a:r>
            <a:r>
              <a:rPr lang="de-DE" spc="-45" dirty="0">
                <a:ea typeface="Courier New" panose="02070309020205020404" pitchFamily="49" charset="0"/>
                <a:cs typeface="Times New Roman" panose="02020603050405020304" pitchFamily="18" charset="0"/>
              </a:rPr>
              <a:t> </a:t>
            </a:r>
            <a:r>
              <a:rPr lang="de-DE" spc="-5" dirty="0">
                <a:ea typeface="Courier New" panose="02070309020205020404" pitchFamily="49" charset="0"/>
                <a:cs typeface="Times New Roman" panose="02020603050405020304" pitchFamily="18" charset="0"/>
              </a:rPr>
              <a:t>werden</a:t>
            </a:r>
            <a:endParaRPr lang="de-DE" dirty="0">
              <a:effectLst/>
              <a:ea typeface="Courier New" panose="02070309020205020404" pitchFamily="49" charset="0"/>
              <a:cs typeface="Times New Roman" panose="02020603050405020304" pitchFamily="18" charset="0"/>
            </a:endParaRPr>
          </a:p>
        </p:txBody>
      </p:sp>
    </p:spTree>
    <p:extLst>
      <p:ext uri="{BB962C8B-B14F-4D97-AF65-F5344CB8AC3E}">
        <p14:creationId xmlns:p14="http://schemas.microsoft.com/office/powerpoint/2010/main" val="1016213535"/>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831544"/>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indent="-457200">
              <a:buFont typeface="+mj-lt"/>
              <a:buAutoNum type="arabicPeriod" startAt="24"/>
            </a:pPr>
            <a:r>
              <a:rPr lang="de-DE" sz="2000" b="1" dirty="0">
                <a:solidFill>
                  <a:prstClr val="black"/>
                </a:solidFill>
              </a:rPr>
              <a:t>Kryptographie</a:t>
            </a:r>
            <a:endParaRPr lang="de-DE" sz="2000" b="1" dirty="0"/>
          </a:p>
          <a:p>
            <a:pPr marL="457200" indent="-457200">
              <a:buFont typeface="+mj-lt"/>
              <a:buAutoNum type="arabicPeriod" startAt="24"/>
            </a:pPr>
            <a:endParaRPr lang="de-DE" sz="2000" b="1" dirty="0"/>
          </a:p>
          <a:p>
            <a:pPr marL="457200" indent="-457200">
              <a:buFont typeface="+mj-lt"/>
              <a:buAutoNum type="arabicPeriod" startAt="24"/>
            </a:pPr>
            <a:endParaRPr lang="de-DE" sz="2000" b="1" dirty="0"/>
          </a:p>
          <a:p>
            <a:pPr marL="457200" indent="-457200">
              <a:buFont typeface="+mj-lt"/>
              <a:buAutoNum type="arabicPeriod" startAt="24"/>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BCCA9041-500F-46E8-86DA-7E611772A5AD}"/>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11" name="Rechteck 10">
            <a:extLst>
              <a:ext uri="{FF2B5EF4-FFF2-40B4-BE49-F238E27FC236}">
                <a16:creationId xmlns:a16="http://schemas.microsoft.com/office/drawing/2014/main" id="{7C864A25-68FD-4607-8F7A-7C34941297A5}"/>
              </a:ext>
            </a:extLst>
          </p:cNvPr>
          <p:cNvSpPr/>
          <p:nvPr/>
        </p:nvSpPr>
        <p:spPr>
          <a:xfrm>
            <a:off x="457200" y="2310196"/>
            <a:ext cx="10071100" cy="4182555"/>
          </a:xfrm>
          <a:prstGeom prst="rect">
            <a:avLst/>
          </a:prstGeom>
        </p:spPr>
        <p:txBody>
          <a:bodyPr wrap="square">
            <a:spAutoFit/>
          </a:bodyPr>
          <a:lstStyle/>
          <a:p>
            <a:pPr marL="342900" lvl="0" indent="-342900">
              <a:spcBef>
                <a:spcPts val="275"/>
              </a:spcBef>
              <a:spcAft>
                <a:spcPts val="0"/>
              </a:spcAft>
              <a:buSzPts val="1200"/>
              <a:buFont typeface="Symbol" panose="05050102010706020507" pitchFamily="18" charset="2"/>
              <a:buChar char=""/>
              <a:tabLst>
                <a:tab pos="598805" algn="l"/>
              </a:tabLst>
            </a:pPr>
            <a:r>
              <a:rPr lang="en-US" sz="1200" b="1" spc="-5" dirty="0" err="1">
                <a:latin typeface="Calibri" panose="020F0502020204030204" pitchFamily="34" charset="0"/>
                <a:ea typeface="Symbol" panose="05050102010706020507" pitchFamily="18" charset="2"/>
                <a:cs typeface="Times New Roman" panose="02020603050405020304" pitchFamily="18" charset="0"/>
              </a:rPr>
              <a:t>Symmetrisch</a:t>
            </a:r>
            <a:r>
              <a:rPr lang="en-US" sz="1200" b="1" spc="-25" dirty="0">
                <a:latin typeface="Calibri" panose="020F0502020204030204" pitchFamily="34" charset="0"/>
                <a:ea typeface="Symbol" panose="05050102010706020507" pitchFamily="18" charset="2"/>
                <a:cs typeface="Times New Roman" panose="02020603050405020304" pitchFamily="18" charset="0"/>
              </a:rPr>
              <a:t> </a:t>
            </a:r>
            <a:r>
              <a:rPr lang="en-US" sz="1200" b="1" spc="-5" dirty="0">
                <a:latin typeface="Calibri" panose="020F0502020204030204" pitchFamily="34" charset="0"/>
                <a:ea typeface="Symbol" panose="05050102010706020507" pitchFamily="18" charset="2"/>
                <a:cs typeface="Times New Roman" panose="02020603050405020304" pitchFamily="18" charset="0"/>
              </a:rPr>
              <a:t>vs.</a:t>
            </a:r>
            <a:r>
              <a:rPr lang="en-US" sz="1200" b="1" spc="-15" dirty="0">
                <a:latin typeface="Calibri" panose="020F0502020204030204" pitchFamily="34" charset="0"/>
                <a:ea typeface="Symbol" panose="05050102010706020507" pitchFamily="18" charset="2"/>
                <a:cs typeface="Times New Roman" panose="02020603050405020304" pitchFamily="18" charset="0"/>
              </a:rPr>
              <a:t> </a:t>
            </a:r>
            <a:r>
              <a:rPr lang="en-US" sz="1200" b="1" spc="-5" dirty="0" err="1">
                <a:latin typeface="Calibri" panose="020F0502020204030204" pitchFamily="34" charset="0"/>
                <a:ea typeface="Symbol" panose="05050102010706020507" pitchFamily="18" charset="2"/>
                <a:cs typeface="Times New Roman" panose="02020603050405020304" pitchFamily="18" charset="0"/>
              </a:rPr>
              <a:t>Asymmetrisch</a:t>
            </a:r>
            <a:endParaRPr lang="de-DE" sz="1200" b="1" dirty="0">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65"/>
              </a:lnSpc>
              <a:spcBef>
                <a:spcPts val="45"/>
              </a:spcBef>
              <a:spcAft>
                <a:spcPts val="0"/>
              </a:spcAft>
              <a:buSzPts val="1200"/>
              <a:buFont typeface="Courier New" panose="02070309020205020404" pitchFamily="49" charset="0"/>
              <a:buChar char="o"/>
              <a:tabLst>
                <a:tab pos="1056005" algn="l"/>
              </a:tabLst>
            </a:pPr>
            <a:r>
              <a:rPr lang="en-US" sz="1200" b="1" spc="-5" dirty="0" err="1">
                <a:latin typeface="Calibri" panose="020F0502020204030204" pitchFamily="34" charset="0"/>
                <a:ea typeface="Courier New" panose="02070309020205020404" pitchFamily="49" charset="0"/>
                <a:cs typeface="Times New Roman" panose="02020603050405020304" pitchFamily="18" charset="0"/>
              </a:rPr>
              <a:t>Symmetrischer</a:t>
            </a:r>
            <a:r>
              <a:rPr lang="en-US" sz="1200" b="1" spc="-40" dirty="0">
                <a:latin typeface="Calibri" panose="020F0502020204030204" pitchFamily="34" charset="0"/>
                <a:ea typeface="Courier New" panose="02070309020205020404" pitchFamily="49" charset="0"/>
                <a:cs typeface="Times New Roman" panose="02020603050405020304" pitchFamily="18" charset="0"/>
              </a:rPr>
              <a:t> </a:t>
            </a:r>
            <a:r>
              <a:rPr lang="en-US" sz="1200" b="1" spc="-5" dirty="0" err="1">
                <a:latin typeface="Calibri" panose="020F0502020204030204" pitchFamily="34" charset="0"/>
                <a:ea typeface="Courier New" panose="02070309020205020404" pitchFamily="49" charset="0"/>
                <a:cs typeface="Times New Roman" panose="02020603050405020304" pitchFamily="18" charset="0"/>
              </a:rPr>
              <a:t>Algorithmus</a:t>
            </a:r>
            <a:r>
              <a:rPr lang="en-US" sz="1200" b="1" spc="-40" dirty="0">
                <a:latin typeface="Calibri" panose="020F0502020204030204" pitchFamily="34" charset="0"/>
                <a:ea typeface="Courier New" panose="02070309020205020404" pitchFamily="49" charset="0"/>
                <a:cs typeface="Times New Roman" panose="02020603050405020304" pitchFamily="18" charset="0"/>
              </a:rPr>
              <a:t> </a:t>
            </a:r>
            <a:r>
              <a:rPr lang="en-US" sz="1200" b="1" spc="-5" dirty="0">
                <a:latin typeface="Calibri" panose="020F0502020204030204" pitchFamily="34" charset="0"/>
                <a:ea typeface="Courier New" panose="02070309020205020404" pitchFamily="49" charset="0"/>
                <a:cs typeface="Times New Roman" panose="02020603050405020304" pitchFamily="18" charset="0"/>
              </a:rPr>
              <a:t>(</a:t>
            </a:r>
            <a:r>
              <a:rPr lang="en-US" sz="1200" b="1" spc="-5" dirty="0" err="1">
                <a:latin typeface="Calibri" panose="020F0502020204030204" pitchFamily="34" charset="0"/>
                <a:ea typeface="Courier New" panose="02070309020205020404" pitchFamily="49" charset="0"/>
                <a:cs typeface="Times New Roman" panose="02020603050405020304" pitchFamily="18" charset="0"/>
              </a:rPr>
              <a:t>Privater</a:t>
            </a:r>
            <a:r>
              <a:rPr lang="en-US" sz="1200" b="1" spc="-40" dirty="0">
                <a:latin typeface="Calibri" panose="020F0502020204030204" pitchFamily="34" charset="0"/>
                <a:ea typeface="Courier New" panose="02070309020205020404" pitchFamily="49" charset="0"/>
                <a:cs typeface="Times New Roman" panose="02020603050405020304" pitchFamily="18" charset="0"/>
              </a:rPr>
              <a:t> </a:t>
            </a:r>
            <a:r>
              <a:rPr lang="en-US" sz="1200" b="1" dirty="0">
                <a:latin typeface="Calibri" panose="020F0502020204030204" pitchFamily="34" charset="0"/>
                <a:ea typeface="Courier New" panose="02070309020205020404" pitchFamily="49" charset="0"/>
                <a:cs typeface="Times New Roman" panose="02020603050405020304" pitchFamily="18" charset="0"/>
              </a:rPr>
              <a:t>Schlüssel)</a:t>
            </a:r>
            <a:endParaRPr lang="de-DE" sz="1100" dirty="0">
              <a:latin typeface="Calibri" panose="020F0502020204030204" pitchFamily="34" charset="0"/>
              <a:ea typeface="Courier New" panose="02070309020205020404" pitchFamily="49" charset="0"/>
              <a:cs typeface="Times New Roman" panose="02020603050405020304" pitchFamily="18" charset="0"/>
            </a:endParaRPr>
          </a:p>
          <a:p>
            <a:pPr marL="1143000" marR="525780" lvl="2" indent="-228600" algn="just">
              <a:lnSpc>
                <a:spcPct val="99000"/>
              </a:lnSpc>
              <a:spcAft>
                <a:spcPts val="0"/>
              </a:spcAft>
              <a:buSzPts val="1200"/>
              <a:buFont typeface="Microsoft Sans Serif" panose="020B0604020202020204" pitchFamily="34" charset="0"/>
              <a:buChar char="▪"/>
              <a:tabLst>
                <a:tab pos="1513205" algn="l"/>
              </a:tabLst>
            </a:pP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Verschlüsselungsalgorithmus</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a:t>
            </a:r>
            <a:r>
              <a:rPr lang="en-US"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bei dem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sowohl</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 der</a:t>
            </a:r>
            <a:r>
              <a:rPr lang="en-US"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Sender als</a:t>
            </a:r>
            <a:r>
              <a:rPr lang="en-US"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auch</a:t>
            </a:r>
            <a:r>
              <a:rPr lang="en-US" sz="1200" spc="245" dirty="0">
                <a:latin typeface="Times New Roman" panose="02020603050405020304" pitchFamily="18"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der</a:t>
            </a:r>
            <a:r>
              <a:rPr lang="en-US"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Empfänger</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das</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gleiche</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Geheimnis</a:t>
            </a:r>
            <a:r>
              <a:rPr lang="en-US"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mit</a:t>
            </a:r>
            <a:r>
              <a:rPr lang="en-US"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einem</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10" dirty="0" err="1">
                <a:latin typeface="Calibri" panose="020F0502020204030204" pitchFamily="34" charset="0"/>
                <a:ea typeface="Microsoft Sans Serif" panose="020B0604020202020204" pitchFamily="34" charset="0"/>
                <a:cs typeface="Times New Roman" panose="02020603050405020304" pitchFamily="18" charset="0"/>
              </a:rPr>
              <a:t>privat</a:t>
            </a:r>
            <a:r>
              <a:rPr lang="en-US"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10" dirty="0" err="1">
                <a:latin typeface="Calibri" panose="020F0502020204030204" pitchFamily="34" charset="0"/>
                <a:ea typeface="Microsoft Sans Serif" panose="020B0604020202020204" pitchFamily="34" charset="0"/>
                <a:cs typeface="Times New Roman" panose="02020603050405020304" pitchFamily="18" charset="0"/>
              </a:rPr>
              <a:t>gehaltenen</a:t>
            </a:r>
            <a:r>
              <a:rPr lang="en-US" sz="1200" spc="235" dirty="0">
                <a:latin typeface="Times New Roman" panose="02020603050405020304" pitchFamily="18" charset="0"/>
                <a:ea typeface="Microsoft Sans Serif" panose="020B0604020202020204" pitchFamily="34" charset="0"/>
                <a:cs typeface="Times New Roman" panose="02020603050405020304" pitchFamily="18" charset="0"/>
              </a:rPr>
              <a:t> </a:t>
            </a:r>
            <a:r>
              <a:rPr lang="en-US" sz="1200" spc="-10" dirty="0">
                <a:latin typeface="Calibri" panose="020F0502020204030204" pitchFamily="34" charset="0"/>
                <a:ea typeface="Microsoft Sans Serif" panose="020B0604020202020204" pitchFamily="34" charset="0"/>
                <a:cs typeface="Times New Roman" panose="02020603050405020304" pitchFamily="18" charset="0"/>
              </a:rPr>
              <a:t>Schlüssel</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kennen</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10" dirty="0" err="1">
                <a:latin typeface="Calibri" panose="020F0502020204030204" pitchFamily="34" charset="0"/>
                <a:ea typeface="Microsoft Sans Serif" panose="020B0604020202020204" pitchFamily="34" charset="0"/>
                <a:cs typeface="Times New Roman" panose="02020603050405020304" pitchFamily="18" charset="0"/>
              </a:rPr>
              <a:t>müssen</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1143000" marR="63500" lvl="2" indent="-228600">
              <a:spcAft>
                <a:spcPts val="0"/>
              </a:spcAft>
              <a:buSzPts val="1200"/>
              <a:buFont typeface="Microsoft Sans Serif" panose="020B0604020202020204" pitchFamily="34" charset="0"/>
              <a:buChar char="▪"/>
              <a:tabLst>
                <a:tab pos="1513205" algn="l"/>
              </a:tabLst>
            </a:pPr>
            <a:r>
              <a:rPr lang="en-US" sz="1200" dirty="0">
                <a:latin typeface="Calibri" panose="020F0502020204030204" pitchFamily="34" charset="0"/>
                <a:ea typeface="Microsoft Sans Serif" panose="020B0604020202020204" pitchFamily="34" charset="0"/>
                <a:cs typeface="Times New Roman" panose="02020603050405020304" pitchFamily="18" charset="0"/>
              </a:rPr>
              <a:t>Die</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Vertraulichkeit</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kann</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mit</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symmetrischer</a:t>
            </a:r>
            <a:r>
              <a:rPr lang="en-US"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Verschlüsselung</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err="1">
                <a:latin typeface="Calibri" panose="020F0502020204030204" pitchFamily="34" charset="0"/>
                <a:ea typeface="Microsoft Sans Serif" panose="020B0604020202020204" pitchFamily="34" charset="0"/>
                <a:cs typeface="Times New Roman" panose="02020603050405020304" pitchFamily="18" charset="0"/>
              </a:rPr>
              <a:t>sichergestellt</a:t>
            </a:r>
            <a:r>
              <a:rPr lang="en-US" sz="1200" spc="195" dirty="0">
                <a:latin typeface="Times New Roman" panose="02020603050405020304" pitchFamily="18"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werden</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1143000" marR="372110" lvl="2" indent="-228600">
              <a:spcBef>
                <a:spcPts val="10"/>
              </a:spcBef>
              <a:spcAft>
                <a:spcPts val="0"/>
              </a:spcAft>
              <a:buSzPts val="1200"/>
              <a:buFont typeface="Microsoft Sans Serif" panose="020B0604020202020204" pitchFamily="34" charset="0"/>
              <a:buChar char="▪"/>
              <a:tabLst>
                <a:tab pos="1513205" algn="l"/>
              </a:tabLst>
            </a:pPr>
            <a:r>
              <a:rPr lang="en-US" sz="1200" dirty="0">
                <a:latin typeface="Calibri" panose="020F0502020204030204" pitchFamily="34" charset="0"/>
                <a:ea typeface="Microsoft Sans Serif" panose="020B0604020202020204" pitchFamily="34" charset="0"/>
                <a:cs typeface="Times New Roman" panose="02020603050405020304" pitchFamily="18" charset="0"/>
              </a:rPr>
              <a:t>Die</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Schlüsselverteilung</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kann</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bei</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symmetrischer</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Verschlüsselung</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eine</a:t>
            </a:r>
            <a:r>
              <a:rPr lang="en-US" sz="1200" spc="235" dirty="0">
                <a:latin typeface="Times New Roman" panose="02020603050405020304" pitchFamily="18"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Herausforderung</a:t>
            </a:r>
            <a:r>
              <a:rPr lang="en-US" sz="1200" spc="-4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sein</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513205" algn="l"/>
              </a:tabLst>
            </a:pP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Symmetrische</a:t>
            </a:r>
            <a:r>
              <a:rPr lang="en-US" sz="1200" spc="-9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Algorithmen</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1600200" lvl="3" indent="-228600">
              <a:spcBef>
                <a:spcPts val="5"/>
              </a:spcBef>
              <a:spcAft>
                <a:spcPts val="0"/>
              </a:spcAft>
              <a:buSzPts val="1200"/>
              <a:buFont typeface="Symbol" panose="05050102010706020507" pitchFamily="18" charset="2"/>
              <a:buChar char=""/>
              <a:tabLst>
                <a:tab pos="1971040" algn="l"/>
              </a:tabLst>
            </a:pPr>
            <a:r>
              <a:rPr lang="en-US" sz="1200" spc="-5" dirty="0">
                <a:latin typeface="Calibri" panose="020F0502020204030204" pitchFamily="34" charset="0"/>
                <a:ea typeface="Symbol" panose="05050102010706020507" pitchFamily="18" charset="2"/>
                <a:cs typeface="Times New Roman" panose="02020603050405020304" pitchFamily="18" charset="0"/>
              </a:rPr>
              <a:t>DES,</a:t>
            </a:r>
            <a:r>
              <a:rPr lang="en-US" sz="1200" spc="-10" dirty="0">
                <a:latin typeface="Calibri" panose="020F0502020204030204" pitchFamily="34" charset="0"/>
                <a:ea typeface="Symbol" panose="05050102010706020507" pitchFamily="18" charset="2"/>
                <a:cs typeface="Times New Roman" panose="02020603050405020304" pitchFamily="18" charset="0"/>
              </a:rPr>
              <a:t> </a:t>
            </a:r>
            <a:r>
              <a:rPr lang="en-US" sz="1200" spc="-5" dirty="0">
                <a:latin typeface="Calibri" panose="020F0502020204030204" pitchFamily="34" charset="0"/>
                <a:ea typeface="Symbol" panose="05050102010706020507" pitchFamily="18" charset="2"/>
                <a:cs typeface="Times New Roman" panose="02020603050405020304" pitchFamily="18" charset="0"/>
              </a:rPr>
              <a:t>3DES,</a:t>
            </a:r>
            <a:r>
              <a:rPr lang="en-US" sz="1200" spc="-10" dirty="0">
                <a:latin typeface="Calibri" panose="020F0502020204030204" pitchFamily="34" charset="0"/>
                <a:ea typeface="Symbol" panose="05050102010706020507" pitchFamily="18" charset="2"/>
                <a:cs typeface="Times New Roman" panose="02020603050405020304" pitchFamily="18" charset="0"/>
              </a:rPr>
              <a:t> </a:t>
            </a:r>
            <a:r>
              <a:rPr lang="en-US" sz="1200" spc="-5" dirty="0">
                <a:latin typeface="Calibri" panose="020F0502020204030204" pitchFamily="34" charset="0"/>
                <a:ea typeface="Symbol" panose="05050102010706020507" pitchFamily="18" charset="2"/>
                <a:cs typeface="Times New Roman" panose="02020603050405020304" pitchFamily="18" charset="0"/>
              </a:rPr>
              <a:t>IDEA,</a:t>
            </a:r>
            <a:r>
              <a:rPr lang="en-US" sz="1200" spc="-15" dirty="0">
                <a:latin typeface="Calibri" panose="020F0502020204030204" pitchFamily="34" charset="0"/>
                <a:ea typeface="Symbol" panose="05050102010706020507" pitchFamily="18" charset="2"/>
                <a:cs typeface="Times New Roman" panose="02020603050405020304" pitchFamily="18" charset="0"/>
              </a:rPr>
              <a:t> </a:t>
            </a:r>
            <a:r>
              <a:rPr lang="en-US" sz="1200" dirty="0">
                <a:latin typeface="Calibri" panose="020F0502020204030204" pitchFamily="34" charset="0"/>
                <a:ea typeface="Symbol" panose="05050102010706020507" pitchFamily="18" charset="2"/>
                <a:cs typeface="Times New Roman" panose="02020603050405020304" pitchFamily="18" charset="0"/>
              </a:rPr>
              <a:t>AES,</a:t>
            </a:r>
            <a:r>
              <a:rPr lang="en-US" sz="1200" spc="-5" dirty="0">
                <a:latin typeface="Calibri" panose="020F0502020204030204" pitchFamily="34" charset="0"/>
                <a:ea typeface="Symbol" panose="05050102010706020507" pitchFamily="18" charset="2"/>
                <a:cs typeface="Times New Roman" panose="02020603050405020304" pitchFamily="18" charset="0"/>
              </a:rPr>
              <a:t> Blowfish, </a:t>
            </a:r>
            <a:r>
              <a:rPr lang="en-US" sz="1200" spc="-5" dirty="0" err="1">
                <a:latin typeface="Calibri" panose="020F0502020204030204" pitchFamily="34" charset="0"/>
                <a:ea typeface="Symbol" panose="05050102010706020507" pitchFamily="18" charset="2"/>
                <a:cs typeface="Times New Roman" panose="02020603050405020304" pitchFamily="18" charset="0"/>
              </a:rPr>
              <a:t>Twofish</a:t>
            </a:r>
            <a:r>
              <a:rPr lang="en-US" sz="1200" spc="-5" dirty="0">
                <a:latin typeface="Calibri" panose="020F0502020204030204" pitchFamily="34" charset="0"/>
                <a:ea typeface="Symbol" panose="05050102010706020507" pitchFamily="18" charset="2"/>
                <a:cs typeface="Times New Roman" panose="02020603050405020304" pitchFamily="18" charset="0"/>
              </a:rPr>
              <a:t>, RC4,</a:t>
            </a:r>
            <a:r>
              <a:rPr lang="en-US" sz="1200" spc="-15" dirty="0">
                <a:latin typeface="Calibri" panose="020F0502020204030204" pitchFamily="34" charset="0"/>
                <a:ea typeface="Symbol" panose="05050102010706020507" pitchFamily="18" charset="2"/>
                <a:cs typeface="Times New Roman" panose="02020603050405020304" pitchFamily="18" charset="0"/>
              </a:rPr>
              <a:t> </a:t>
            </a:r>
            <a:r>
              <a:rPr lang="en-US" sz="1200" spc="-5" dirty="0">
                <a:latin typeface="Calibri" panose="020F0502020204030204" pitchFamily="34" charset="0"/>
                <a:ea typeface="Symbol" panose="05050102010706020507" pitchFamily="18" charset="2"/>
                <a:cs typeface="Times New Roman" panose="02020603050405020304" pitchFamily="18" charset="0"/>
              </a:rPr>
              <a:t>RC5, RC6</a:t>
            </a:r>
            <a:endParaRPr lang="de-DE" sz="1200" dirty="0">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0"/>
              </a:lnSpc>
              <a:spcBef>
                <a:spcPts val="35"/>
              </a:spcBef>
              <a:spcAft>
                <a:spcPts val="0"/>
              </a:spcAft>
              <a:buSzPts val="1200"/>
              <a:buFont typeface="Courier New" panose="02070309020205020404" pitchFamily="49" charset="0"/>
              <a:buChar char="o"/>
              <a:tabLst>
                <a:tab pos="1056005" algn="l"/>
              </a:tabLst>
            </a:pPr>
            <a:r>
              <a:rPr lang="en-US" sz="1200" b="1" spc="-5" dirty="0" err="1">
                <a:latin typeface="Calibri" panose="020F0502020204030204" pitchFamily="34" charset="0"/>
                <a:ea typeface="Courier New" panose="02070309020205020404" pitchFamily="49" charset="0"/>
                <a:cs typeface="Times New Roman" panose="02020603050405020304" pitchFamily="18" charset="0"/>
              </a:rPr>
              <a:t>Asymmetrische</a:t>
            </a:r>
            <a:r>
              <a:rPr lang="en-US" sz="1200" b="1" spc="-50" dirty="0">
                <a:latin typeface="Calibri" panose="020F0502020204030204" pitchFamily="34" charset="0"/>
                <a:ea typeface="Courier New" panose="02070309020205020404" pitchFamily="49" charset="0"/>
                <a:cs typeface="Times New Roman" panose="02020603050405020304" pitchFamily="18" charset="0"/>
              </a:rPr>
              <a:t> </a:t>
            </a:r>
            <a:r>
              <a:rPr lang="en-US" sz="1200" b="1" spc="-5" dirty="0">
                <a:latin typeface="Calibri" panose="020F0502020204030204" pitchFamily="34" charset="0"/>
                <a:ea typeface="Courier New" panose="02070309020205020404" pitchFamily="49" charset="0"/>
                <a:cs typeface="Times New Roman" panose="02020603050405020304" pitchFamily="18" charset="0"/>
              </a:rPr>
              <a:t>Verschlüsselung</a:t>
            </a:r>
            <a:r>
              <a:rPr lang="en-US" sz="1200" b="1" spc="-55" dirty="0">
                <a:latin typeface="Calibri" panose="020F0502020204030204" pitchFamily="34" charset="0"/>
                <a:ea typeface="Courier New" panose="02070309020205020404" pitchFamily="49" charset="0"/>
                <a:cs typeface="Times New Roman" panose="02020603050405020304" pitchFamily="18" charset="0"/>
              </a:rPr>
              <a:t> </a:t>
            </a:r>
            <a:r>
              <a:rPr lang="en-US" sz="1200" b="1" spc="-5" dirty="0">
                <a:latin typeface="Calibri" panose="020F0502020204030204" pitchFamily="34" charset="0"/>
                <a:ea typeface="Courier New" panose="02070309020205020404" pitchFamily="49" charset="0"/>
                <a:cs typeface="Times New Roman" panose="02020603050405020304" pitchFamily="18" charset="0"/>
              </a:rPr>
              <a:t>(</a:t>
            </a:r>
            <a:r>
              <a:rPr lang="en-US" sz="1200" b="1" spc="-5" dirty="0" err="1">
                <a:latin typeface="Calibri" panose="020F0502020204030204" pitchFamily="34" charset="0"/>
                <a:ea typeface="Courier New" panose="02070309020205020404" pitchFamily="49" charset="0"/>
                <a:cs typeface="Times New Roman" panose="02020603050405020304" pitchFamily="18" charset="0"/>
              </a:rPr>
              <a:t>öffentlicher</a:t>
            </a:r>
            <a:r>
              <a:rPr lang="en-US" sz="1200" b="1" spc="-40" dirty="0">
                <a:latin typeface="Calibri" panose="020F0502020204030204" pitchFamily="34" charset="0"/>
                <a:ea typeface="Courier New" panose="02070309020205020404" pitchFamily="49" charset="0"/>
                <a:cs typeface="Times New Roman" panose="02020603050405020304" pitchFamily="18" charset="0"/>
              </a:rPr>
              <a:t> </a:t>
            </a:r>
            <a:r>
              <a:rPr lang="en-US" sz="1200" b="1" spc="-5" dirty="0">
                <a:latin typeface="Calibri" panose="020F0502020204030204" pitchFamily="34" charset="0"/>
                <a:ea typeface="Courier New" panose="02070309020205020404" pitchFamily="49" charset="0"/>
                <a:cs typeface="Times New Roman" panose="02020603050405020304" pitchFamily="18" charset="0"/>
              </a:rPr>
              <a:t>Schlüssel)</a:t>
            </a:r>
            <a:endParaRPr lang="de-DE" sz="1200" b="1" dirty="0">
              <a:latin typeface="Calibri" panose="020F0502020204030204" pitchFamily="34" charset="0"/>
              <a:ea typeface="Courier New" panose="02070309020205020404" pitchFamily="49" charset="0"/>
              <a:cs typeface="Times New Roman" panose="02020603050405020304" pitchFamily="18" charset="0"/>
            </a:endParaRPr>
          </a:p>
          <a:p>
            <a:pPr marL="1143000" marR="625475" lvl="2" indent="-228600">
              <a:lnSpc>
                <a:spcPct val="98000"/>
              </a:lnSpc>
              <a:spcAft>
                <a:spcPts val="0"/>
              </a:spcAft>
              <a:buSzPts val="1200"/>
              <a:buFont typeface="Microsoft Sans Serif" panose="020B0604020202020204" pitchFamily="34" charset="0"/>
              <a:buChar char="▪"/>
              <a:tabLst>
                <a:tab pos="1513205" algn="l"/>
              </a:tabLst>
            </a:pP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Verschlüsselungsalgorithmus</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bei</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dem</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unterschiedliche</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Schlüssel</a:t>
            </a:r>
            <a:r>
              <a:rPr lang="en-US" sz="1200" spc="290" dirty="0">
                <a:latin typeface="Times New Roman" panose="02020603050405020304" pitchFamily="18"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zum</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Ver-</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und</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Entschlüsseln</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der</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Daten</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verwendet</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werden</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513205" algn="l"/>
              </a:tabLst>
            </a:pP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Asymmetrische</a:t>
            </a:r>
            <a:r>
              <a:rPr lang="en-US" sz="1200" spc="-9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Algorithmen</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1600200" lvl="3" indent="-228600">
              <a:spcBef>
                <a:spcPts val="5"/>
              </a:spcBef>
              <a:spcAft>
                <a:spcPts val="0"/>
              </a:spcAft>
              <a:buSzPts val="1200"/>
              <a:buFont typeface="Symbol" panose="05050102010706020507" pitchFamily="18" charset="2"/>
              <a:buChar char=""/>
              <a:tabLst>
                <a:tab pos="1971040" algn="l"/>
              </a:tabLst>
            </a:pPr>
            <a:r>
              <a:rPr lang="en-US" sz="1200" spc="-5" dirty="0">
                <a:latin typeface="Calibri" panose="020F0502020204030204" pitchFamily="34" charset="0"/>
                <a:ea typeface="Symbol" panose="05050102010706020507" pitchFamily="18" charset="2"/>
                <a:cs typeface="Times New Roman" panose="02020603050405020304" pitchFamily="18" charset="0"/>
              </a:rPr>
              <a:t>Diffie-Hellman,</a:t>
            </a:r>
            <a:r>
              <a:rPr lang="en-US" sz="1200" spc="-15" dirty="0">
                <a:latin typeface="Calibri" panose="020F0502020204030204" pitchFamily="34" charset="0"/>
                <a:ea typeface="Symbol" panose="05050102010706020507" pitchFamily="18" charset="2"/>
                <a:cs typeface="Times New Roman" panose="02020603050405020304" pitchFamily="18" charset="0"/>
              </a:rPr>
              <a:t> </a:t>
            </a:r>
            <a:r>
              <a:rPr lang="en-US" sz="1200" dirty="0">
                <a:latin typeface="Calibri" panose="020F0502020204030204" pitchFamily="34" charset="0"/>
                <a:ea typeface="Symbol" panose="05050102010706020507" pitchFamily="18" charset="2"/>
                <a:cs typeface="Times New Roman" panose="02020603050405020304" pitchFamily="18" charset="0"/>
              </a:rPr>
              <a:t>RSA,</a:t>
            </a:r>
            <a:r>
              <a:rPr lang="en-US" sz="1200" spc="-20" dirty="0">
                <a:latin typeface="Calibri" panose="020F0502020204030204" pitchFamily="34" charset="0"/>
                <a:ea typeface="Symbol" panose="05050102010706020507" pitchFamily="18" charset="2"/>
                <a:cs typeface="Times New Roman" panose="02020603050405020304" pitchFamily="18" charset="0"/>
              </a:rPr>
              <a:t> </a:t>
            </a:r>
            <a:r>
              <a:rPr lang="en-US" sz="1200" spc="-5" dirty="0">
                <a:latin typeface="Calibri" panose="020F0502020204030204" pitchFamily="34" charset="0"/>
                <a:ea typeface="Symbol" panose="05050102010706020507" pitchFamily="18" charset="2"/>
                <a:cs typeface="Times New Roman" panose="02020603050405020304" pitchFamily="18" charset="0"/>
              </a:rPr>
              <a:t>und</a:t>
            </a:r>
            <a:r>
              <a:rPr lang="en-US" sz="1200" spc="-20" dirty="0">
                <a:latin typeface="Calibri" panose="020F0502020204030204" pitchFamily="34" charset="0"/>
                <a:ea typeface="Symbol" panose="05050102010706020507" pitchFamily="18" charset="2"/>
                <a:cs typeface="Times New Roman" panose="02020603050405020304" pitchFamily="18" charset="0"/>
              </a:rPr>
              <a:t> </a:t>
            </a:r>
            <a:r>
              <a:rPr lang="en-US" sz="1200" spc="-5" dirty="0">
                <a:latin typeface="Calibri" panose="020F0502020204030204" pitchFamily="34" charset="0"/>
                <a:ea typeface="Symbol" panose="05050102010706020507" pitchFamily="18" charset="2"/>
                <a:cs typeface="Times New Roman" panose="02020603050405020304" pitchFamily="18" charset="0"/>
              </a:rPr>
              <a:t>ECC</a:t>
            </a:r>
            <a:endParaRPr lang="de-DE" sz="1200" dirty="0">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90"/>
              </a:lnSpc>
              <a:spcBef>
                <a:spcPts val="45"/>
              </a:spcBef>
              <a:spcAft>
                <a:spcPts val="0"/>
              </a:spcAft>
              <a:buSzPts val="1200"/>
              <a:buFont typeface="Courier New" panose="02070309020205020404" pitchFamily="49" charset="0"/>
              <a:buChar char="o"/>
              <a:tabLst>
                <a:tab pos="1056005" algn="l"/>
              </a:tabLst>
            </a:pPr>
            <a:r>
              <a:rPr lang="en-US" sz="1200" spc="-5" dirty="0" err="1">
                <a:latin typeface="Calibri" panose="020F0502020204030204" pitchFamily="34" charset="0"/>
                <a:ea typeface="Courier New" panose="02070309020205020404" pitchFamily="49" charset="0"/>
                <a:cs typeface="Times New Roman" panose="02020603050405020304" pitchFamily="18" charset="0"/>
              </a:rPr>
              <a:t>Symmetrisch</a:t>
            </a:r>
            <a:r>
              <a:rPr lang="en-US" sz="1200" spc="-35" dirty="0">
                <a:latin typeface="Calibri" panose="020F0502020204030204" pitchFamily="34" charset="0"/>
                <a:ea typeface="Courier New" panose="02070309020205020404" pitchFamily="49" charset="0"/>
                <a:cs typeface="Times New Roman" panose="02020603050405020304" pitchFamily="18" charset="0"/>
              </a:rPr>
              <a:t> </a:t>
            </a:r>
            <a:r>
              <a:rPr lang="en-US" sz="1200" spc="-5" dirty="0" err="1">
                <a:latin typeface="Calibri" panose="020F0502020204030204" pitchFamily="34" charset="0"/>
                <a:ea typeface="Courier New" panose="02070309020205020404" pitchFamily="49" charset="0"/>
                <a:cs typeface="Times New Roman" panose="02020603050405020304" pitchFamily="18" charset="0"/>
              </a:rPr>
              <a:t>ist</a:t>
            </a:r>
            <a:r>
              <a:rPr lang="en-US" sz="1200" spc="-40" dirty="0">
                <a:latin typeface="Calibri" panose="020F0502020204030204" pitchFamily="34" charset="0"/>
                <a:ea typeface="Courier New" panose="02070309020205020404" pitchFamily="49" charset="0"/>
                <a:cs typeface="Times New Roman" panose="02020603050405020304" pitchFamily="18" charset="0"/>
              </a:rPr>
              <a:t> </a:t>
            </a:r>
            <a:r>
              <a:rPr lang="en-US" sz="1200" dirty="0">
                <a:latin typeface="Calibri" panose="020F0502020204030204" pitchFamily="34" charset="0"/>
                <a:ea typeface="Courier New" panose="02070309020205020404" pitchFamily="49" charset="0"/>
                <a:cs typeface="Times New Roman" panose="02020603050405020304" pitchFamily="18" charset="0"/>
              </a:rPr>
              <a:t>100-1000x</a:t>
            </a:r>
            <a:r>
              <a:rPr lang="en-US" sz="1200" spc="-35" dirty="0">
                <a:latin typeface="Calibri" panose="020F0502020204030204" pitchFamily="34" charset="0"/>
                <a:ea typeface="Courier New" panose="02070309020205020404" pitchFamily="49" charset="0"/>
                <a:cs typeface="Times New Roman" panose="02020603050405020304" pitchFamily="18" charset="0"/>
              </a:rPr>
              <a:t> </a:t>
            </a:r>
            <a:r>
              <a:rPr lang="en-US" sz="1200" spc="-5" dirty="0" err="1">
                <a:latin typeface="Calibri" panose="020F0502020204030204" pitchFamily="34" charset="0"/>
                <a:ea typeface="Courier New" panose="02070309020205020404" pitchFamily="49" charset="0"/>
                <a:cs typeface="Times New Roman" panose="02020603050405020304" pitchFamily="18" charset="0"/>
              </a:rPr>
              <a:t>schneller</a:t>
            </a:r>
            <a:r>
              <a:rPr lang="en-US" sz="1200" spc="-35" dirty="0">
                <a:latin typeface="Calibri" panose="020F0502020204030204" pitchFamily="34" charset="0"/>
                <a:ea typeface="Courier New" panose="02070309020205020404" pitchFamily="49" charset="0"/>
                <a:cs typeface="Times New Roman" panose="02020603050405020304" pitchFamily="18" charset="0"/>
              </a:rPr>
              <a:t> </a:t>
            </a:r>
            <a:r>
              <a:rPr lang="en-US" sz="1200" dirty="0">
                <a:latin typeface="Calibri" panose="020F0502020204030204" pitchFamily="34" charset="0"/>
                <a:ea typeface="Courier New" panose="02070309020205020404" pitchFamily="49" charset="0"/>
                <a:cs typeface="Times New Roman" panose="02020603050405020304" pitchFamily="18" charset="0"/>
              </a:rPr>
              <a:t>als</a:t>
            </a:r>
            <a:r>
              <a:rPr lang="en-US" sz="1200" spc="-45" dirty="0">
                <a:latin typeface="Calibri" panose="020F0502020204030204" pitchFamily="34" charset="0"/>
                <a:ea typeface="Courier New" panose="02070309020205020404" pitchFamily="49" charset="0"/>
                <a:cs typeface="Times New Roman" panose="02020603050405020304" pitchFamily="18" charset="0"/>
              </a:rPr>
              <a:t> </a:t>
            </a:r>
            <a:r>
              <a:rPr lang="en-US" sz="1200" spc="-5" dirty="0" err="1">
                <a:latin typeface="Calibri" panose="020F0502020204030204" pitchFamily="34" charset="0"/>
                <a:ea typeface="Courier New" panose="02070309020205020404" pitchFamily="49" charset="0"/>
                <a:cs typeface="Times New Roman" panose="02020603050405020304" pitchFamily="18" charset="0"/>
              </a:rPr>
              <a:t>asymmetrisch</a:t>
            </a:r>
            <a:endParaRPr lang="de-DE" sz="1200" dirty="0">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50"/>
              </a:lnSpc>
              <a:spcBef>
                <a:spcPts val="45"/>
              </a:spcBef>
              <a:spcAft>
                <a:spcPts val="0"/>
              </a:spcAft>
              <a:buSzPts val="1200"/>
              <a:buFont typeface="Courier New" panose="02070309020205020404" pitchFamily="49" charset="0"/>
              <a:buChar char="o"/>
              <a:tabLst>
                <a:tab pos="1056005" algn="l"/>
              </a:tabLst>
            </a:pPr>
            <a:r>
              <a:rPr lang="en-US" sz="1200" b="1" spc="-5" dirty="0" err="1">
                <a:latin typeface="Calibri" panose="020F0502020204030204" pitchFamily="34" charset="0"/>
                <a:ea typeface="Courier New" panose="02070309020205020404" pitchFamily="49" charset="0"/>
                <a:cs typeface="Times New Roman" panose="02020603050405020304" pitchFamily="18" charset="0"/>
              </a:rPr>
              <a:t>Hybride</a:t>
            </a:r>
            <a:r>
              <a:rPr lang="en-US" sz="1200" b="1" spc="-70" dirty="0">
                <a:latin typeface="Calibri" panose="020F0502020204030204" pitchFamily="34" charset="0"/>
                <a:ea typeface="Courier New" panose="02070309020205020404" pitchFamily="49" charset="0"/>
                <a:cs typeface="Times New Roman" panose="02020603050405020304" pitchFamily="18" charset="0"/>
              </a:rPr>
              <a:t> </a:t>
            </a:r>
            <a:r>
              <a:rPr lang="en-US" sz="1200" b="1" spc="-5" dirty="0" err="1">
                <a:latin typeface="Calibri" panose="020F0502020204030204" pitchFamily="34" charset="0"/>
                <a:ea typeface="Courier New" panose="02070309020205020404" pitchFamily="49" charset="0"/>
                <a:cs typeface="Times New Roman" panose="02020603050405020304" pitchFamily="18" charset="0"/>
              </a:rPr>
              <a:t>Implementierung</a:t>
            </a:r>
            <a:endParaRPr lang="de-DE" sz="1200" b="1" dirty="0">
              <a:latin typeface="Calibri" panose="020F0502020204030204" pitchFamily="34" charset="0"/>
              <a:ea typeface="Courier New" panose="02070309020205020404" pitchFamily="49" charset="0"/>
              <a:cs typeface="Times New Roman" panose="02020603050405020304" pitchFamily="18" charset="0"/>
            </a:endParaRPr>
          </a:p>
          <a:p>
            <a:pPr marL="1143000" marR="257810" lvl="2" indent="-228600">
              <a:lnSpc>
                <a:spcPct val="99000"/>
              </a:lnSpc>
              <a:spcAft>
                <a:spcPts val="0"/>
              </a:spcAft>
              <a:buSzPts val="1200"/>
              <a:buFont typeface="Microsoft Sans Serif" panose="020B0604020202020204" pitchFamily="34" charset="0"/>
              <a:buChar char="▪"/>
              <a:tabLst>
                <a:tab pos="1513205" algn="l"/>
              </a:tabLst>
            </a:pPr>
            <a:r>
              <a:rPr lang="en-US" sz="1200" spc="-5" dirty="0">
                <a:latin typeface="Calibri" panose="020F0502020204030204" pitchFamily="34" charset="0"/>
                <a:ea typeface="Microsoft Sans Serif" panose="020B0604020202020204" pitchFamily="34" charset="0"/>
                <a:cs typeface="Times New Roman" panose="02020603050405020304" pitchFamily="18" charset="0"/>
              </a:rPr>
              <a:t>Verwendet</a:t>
            </a:r>
            <a:r>
              <a:rPr lang="en-US"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asymmetrische</a:t>
            </a:r>
            <a:r>
              <a:rPr lang="en-US" sz="1200" spc="-4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Verschlüsselung</a:t>
            </a:r>
            <a:r>
              <a:rPr lang="en-US" sz="1200" spc="-5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zur</a:t>
            </a:r>
            <a:r>
              <a:rPr lang="en-US" sz="1200" spc="-4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sicheren</a:t>
            </a:r>
            <a:r>
              <a:rPr lang="en-US" sz="1200" spc="-4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Übertragung</a:t>
            </a:r>
            <a:r>
              <a:rPr lang="en-US" sz="1200" spc="315" dirty="0">
                <a:latin typeface="Times New Roman" panose="02020603050405020304" pitchFamily="18"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eines</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privaten</a:t>
            </a:r>
            <a:r>
              <a:rPr lang="en-US"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Schlüssels</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a:t>
            </a:r>
            <a:r>
              <a:rPr lang="en-US"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der</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dann</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mit</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symmetrischer</a:t>
            </a:r>
            <a:r>
              <a:rPr lang="en-US"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Verschlüsselung</a:t>
            </a:r>
            <a:r>
              <a:rPr lang="en-US" sz="1200" spc="225" dirty="0">
                <a:latin typeface="Times New Roman" panose="02020603050405020304" pitchFamily="18"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verwendet</a:t>
            </a:r>
            <a:r>
              <a:rPr lang="en-US" sz="1200" spc="-5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werden</a:t>
            </a:r>
            <a:r>
              <a:rPr lang="en-US"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10" dirty="0">
                <a:latin typeface="Calibri" panose="020F0502020204030204" pitchFamily="34" charset="0"/>
                <a:ea typeface="Microsoft Sans Serif" panose="020B0604020202020204" pitchFamily="34" charset="0"/>
                <a:cs typeface="Times New Roman" panose="02020603050405020304" pitchFamily="18" charset="0"/>
              </a:rPr>
              <a:t>kann</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65"/>
              </a:lnSpc>
              <a:spcBef>
                <a:spcPts val="45"/>
              </a:spcBef>
              <a:buSzPts val="1200"/>
              <a:buFont typeface="Courier New" panose="02070309020205020404" pitchFamily="49" charset="0"/>
              <a:buChar char="o"/>
              <a:tabLst>
                <a:tab pos="1056005" algn="l"/>
              </a:tabLst>
            </a:pPr>
            <a:r>
              <a:rPr lang="en-US" sz="1200" b="1" spc="-5" dirty="0" err="1">
                <a:latin typeface="Calibri" panose="020F0502020204030204" pitchFamily="34" charset="0"/>
                <a:ea typeface="Courier New" panose="02070309020205020404" pitchFamily="49" charset="0"/>
                <a:cs typeface="Times New Roman" panose="02020603050405020304" pitchFamily="18" charset="0"/>
              </a:rPr>
              <a:t>Streamchiffre</a:t>
            </a:r>
            <a:endParaRPr lang="de-DE" sz="1200" b="1" dirty="0">
              <a:latin typeface="Calibri" panose="020F0502020204030204" pitchFamily="34" charset="0"/>
              <a:ea typeface="Courier New" panose="02070309020205020404" pitchFamily="49" charset="0"/>
              <a:cs typeface="Times New Roman" panose="02020603050405020304" pitchFamily="18" charset="0"/>
            </a:endParaRPr>
          </a:p>
          <a:p>
            <a:pPr marL="1143000" marR="720725" lvl="2" indent="-228600">
              <a:lnSpc>
                <a:spcPct val="99000"/>
              </a:lnSpc>
              <a:spcAft>
                <a:spcPts val="0"/>
              </a:spcAft>
              <a:buSzPts val="1200"/>
              <a:buFont typeface="Microsoft Sans Serif" panose="020B0604020202020204" pitchFamily="34" charset="0"/>
              <a:buChar char="▪"/>
              <a:tabLst>
                <a:tab pos="1513205" algn="l"/>
              </a:tabLst>
            </a:pPr>
            <a:r>
              <a:rPr lang="en-US" sz="1200" spc="-5" dirty="0">
                <a:latin typeface="Calibri" panose="020F0502020204030204" pitchFamily="34" charset="0"/>
                <a:ea typeface="Microsoft Sans Serif" panose="020B0604020202020204" pitchFamily="34" charset="0"/>
                <a:cs typeface="Times New Roman" panose="02020603050405020304" pitchFamily="18" charset="0"/>
              </a:rPr>
              <a:t>Verwendet</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einen</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Keystream-Generator,</a:t>
            </a:r>
            <a:r>
              <a:rPr lang="en-US"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um</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Daten</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Bit</a:t>
            </a:r>
            <a:r>
              <a:rPr lang="en-US"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für</a:t>
            </a:r>
            <a:r>
              <a:rPr lang="en-US"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Bit</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err="1">
                <a:latin typeface="Calibri" panose="020F0502020204030204" pitchFamily="34" charset="0"/>
                <a:ea typeface="Microsoft Sans Serif" panose="020B0604020202020204" pitchFamily="34" charset="0"/>
                <a:cs typeface="Times New Roman" panose="02020603050405020304" pitchFamily="18" charset="0"/>
              </a:rPr>
              <a:t>zu</a:t>
            </a:r>
            <a:r>
              <a:rPr lang="en-US" sz="1200" spc="315" dirty="0">
                <a:latin typeface="Times New Roman" panose="02020603050405020304" pitchFamily="18"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verschlüsseln</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a:t>
            </a:r>
            <a:r>
              <a:rPr lang="en-US" sz="1200" spc="-4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wobei</a:t>
            </a:r>
            <a:r>
              <a:rPr lang="en-US"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eine</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mathematische</a:t>
            </a:r>
            <a:r>
              <a:rPr lang="en-US"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XOR-</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Funktion</a:t>
            </a:r>
            <a:r>
              <a:rPr lang="en-US" sz="1200" spc="355" dirty="0">
                <a:latin typeface="Times New Roman" panose="02020603050405020304" pitchFamily="18"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verwendet</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wird,</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um</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den</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Chiffretext</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err="1">
                <a:latin typeface="Calibri" panose="020F0502020204030204" pitchFamily="34" charset="0"/>
                <a:ea typeface="Microsoft Sans Serif" panose="020B0604020202020204" pitchFamily="34" charset="0"/>
                <a:cs typeface="Times New Roman" panose="02020603050405020304" pitchFamily="18" charset="0"/>
              </a:rPr>
              <a:t>zu</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erstellen</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45"/>
              </a:spcBef>
              <a:buSzPts val="1200"/>
              <a:buFont typeface="Courier New" panose="02070309020205020404" pitchFamily="49" charset="0"/>
              <a:buChar char="o"/>
              <a:tabLst>
                <a:tab pos="1056005" algn="l"/>
              </a:tabLst>
            </a:pPr>
            <a:r>
              <a:rPr lang="en-US" sz="1200" b="1" spc="-5" dirty="0" err="1">
                <a:latin typeface="Calibri" panose="020F0502020204030204" pitchFamily="34" charset="0"/>
                <a:ea typeface="Courier New" panose="02070309020205020404" pitchFamily="49" charset="0"/>
                <a:cs typeface="Times New Roman" panose="02020603050405020304" pitchFamily="18" charset="0"/>
              </a:rPr>
              <a:t>Blockchiffre</a:t>
            </a:r>
            <a:endParaRPr lang="de-DE" sz="1200" b="1" dirty="0">
              <a:latin typeface="Calibri" panose="020F0502020204030204" pitchFamily="34" charset="0"/>
              <a:ea typeface="Courier New" panose="02070309020205020404" pitchFamily="49" charset="0"/>
              <a:cs typeface="Times New Roman" panose="02020603050405020304" pitchFamily="18" charset="0"/>
            </a:endParaRPr>
          </a:p>
          <a:p>
            <a:pPr marL="1143000" marR="625475" lvl="2" indent="-228600">
              <a:lnSpc>
                <a:spcPct val="98000"/>
              </a:lnSpc>
              <a:spcAft>
                <a:spcPts val="0"/>
              </a:spcAft>
              <a:buSzPts val="1200"/>
              <a:buFont typeface="Microsoft Sans Serif" panose="020B0604020202020204" pitchFamily="34" charset="0"/>
              <a:buChar char="▪"/>
              <a:tabLst>
                <a:tab pos="1513205" algn="l"/>
              </a:tabLst>
            </a:pP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Zerlegt</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die</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Eingabe</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in</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Datenblöcke</a:t>
            </a:r>
            <a:r>
              <a:rPr lang="en-US"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10" dirty="0">
                <a:latin typeface="Calibri" panose="020F0502020204030204" pitchFamily="34" charset="0"/>
                <a:ea typeface="Microsoft Sans Serif" panose="020B0604020202020204" pitchFamily="34" charset="0"/>
                <a:cs typeface="Times New Roman" panose="02020603050405020304" pitchFamily="18" charset="0"/>
              </a:rPr>
              <a:t>mit</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10" dirty="0">
                <a:latin typeface="Calibri" panose="020F0502020204030204" pitchFamily="34" charset="0"/>
                <a:ea typeface="Microsoft Sans Serif" panose="020B0604020202020204" pitchFamily="34" charset="0"/>
                <a:cs typeface="Times New Roman" panose="02020603050405020304" pitchFamily="18" charset="0"/>
              </a:rPr>
              <a:t>fester</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10" dirty="0" err="1">
                <a:latin typeface="Calibri" panose="020F0502020204030204" pitchFamily="34" charset="0"/>
                <a:ea typeface="Microsoft Sans Serif" panose="020B0604020202020204" pitchFamily="34" charset="0"/>
                <a:cs typeface="Times New Roman" panose="02020603050405020304" pitchFamily="18" charset="0"/>
              </a:rPr>
              <a:t>Länge</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und</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führt</a:t>
            </a:r>
            <a:r>
              <a:rPr lang="en-US"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die</a:t>
            </a:r>
            <a:r>
              <a:rPr lang="en-US" sz="1200" spc="225" dirty="0">
                <a:latin typeface="Times New Roman" panose="02020603050405020304" pitchFamily="18"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Verschlüsselung</a:t>
            </a:r>
            <a:r>
              <a:rPr lang="en-US"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an</a:t>
            </a:r>
            <a:r>
              <a:rPr lang="en-US"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jedem</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Block</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durch</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1143000" marR="1056005" lvl="2" indent="-228600">
              <a:spcAft>
                <a:spcPts val="0"/>
              </a:spcAft>
              <a:buSzPts val="1200"/>
              <a:buFont typeface="Microsoft Sans Serif" panose="020B0604020202020204" pitchFamily="34" charset="0"/>
              <a:buChar char="▪"/>
              <a:tabLst>
                <a:tab pos="1513205" algn="l"/>
              </a:tabLst>
            </a:pP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Blockchiffren</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sind</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durch</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eine</a:t>
            </a:r>
            <a:r>
              <a:rPr lang="en-US"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Softwarelösung</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einfacher</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err="1">
                <a:latin typeface="Calibri" panose="020F0502020204030204" pitchFamily="34" charset="0"/>
                <a:ea typeface="Microsoft Sans Serif" panose="020B0604020202020204" pitchFamily="34" charset="0"/>
                <a:cs typeface="Times New Roman" panose="02020603050405020304" pitchFamily="18" charset="0"/>
              </a:rPr>
              <a:t>zu</a:t>
            </a:r>
            <a:r>
              <a:rPr lang="en-US" sz="1200" spc="255" dirty="0">
                <a:latin typeface="Times New Roman" panose="02020603050405020304" pitchFamily="18"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implementieren</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38702852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316113"/>
            <a:ext cx="10693400" cy="7059046"/>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554545"/>
          </a:xfrm>
          <a:prstGeom prst="rect">
            <a:avLst/>
          </a:prstGeom>
        </p:spPr>
        <p:txBody>
          <a:bodyPr wrap="square">
            <a:spAutoFit/>
          </a:bodyPr>
          <a:lstStyle/>
          <a:p>
            <a:r>
              <a:rPr lang="en-GB" sz="2000" b="1" dirty="0"/>
              <a:t>Security+ (SEC+) Inhalt II</a:t>
            </a:r>
            <a:endParaRPr lang="de-DE" b="1" dirty="0"/>
          </a:p>
          <a:p>
            <a:pPr marL="457200" indent="-457200">
              <a:buFont typeface="+mj-lt"/>
              <a:buAutoNum type="arabicPeriod" startAt="24"/>
            </a:pPr>
            <a:r>
              <a:rPr lang="de-DE" sz="2000" b="1" dirty="0">
                <a:solidFill>
                  <a:prstClr val="black"/>
                </a:solidFill>
              </a:rPr>
              <a:t>Kryptographie</a:t>
            </a:r>
            <a:endParaRPr lang="de-DE" sz="2000" b="1" dirty="0"/>
          </a:p>
          <a:p>
            <a:pPr marL="457200" indent="-457200">
              <a:buFont typeface="+mj-lt"/>
              <a:buAutoNum type="arabicPeriod" startAt="24"/>
            </a:pPr>
            <a:endParaRPr lang="de-DE" sz="2000" b="1" dirty="0"/>
          </a:p>
          <a:p>
            <a:pPr marL="457200" indent="-457200">
              <a:buFont typeface="+mj-lt"/>
              <a:buAutoNum type="arabicPeriod" startAt="24"/>
            </a:pPr>
            <a:endParaRPr lang="de-DE" sz="2000" b="1" dirty="0"/>
          </a:p>
          <a:p>
            <a:pPr marL="457200" indent="-457200">
              <a:buFont typeface="+mj-lt"/>
              <a:buAutoNum type="arabicPeriod" startAt="24"/>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BCCA9041-500F-46E8-86DA-7E611772A5AD}"/>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5B72757E-1B2C-424A-B748-9B8F5B53DEAA}"/>
              </a:ext>
            </a:extLst>
          </p:cNvPr>
          <p:cNvSpPr/>
          <p:nvPr/>
        </p:nvSpPr>
        <p:spPr>
          <a:xfrm>
            <a:off x="457200" y="1951037"/>
            <a:ext cx="9690100" cy="269304"/>
          </a:xfrm>
          <a:prstGeom prst="rect">
            <a:avLst/>
          </a:prstGeom>
        </p:spPr>
        <p:txBody>
          <a:bodyPr wrap="square">
            <a:spAutoFit/>
          </a:bodyPr>
          <a:lstStyle/>
          <a:p>
            <a:pPr>
              <a:spcBef>
                <a:spcPts val="45"/>
              </a:spcBef>
            </a:pPr>
            <a:r>
              <a:rPr lang="en-US" sz="1150" dirty="0">
                <a:latin typeface="Calibri" panose="020F0502020204030204" pitchFamily="34" charset="0"/>
                <a:ea typeface="Calibri" panose="020F0502020204030204" pitchFamily="34" charset="0"/>
                <a:cs typeface="Calibri" panose="020F0502020204030204" pitchFamily="34" charset="0"/>
              </a:rPr>
              <a:t> </a:t>
            </a:r>
            <a:endParaRPr lang="de-DE"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hteck 3">
            <a:extLst>
              <a:ext uri="{FF2B5EF4-FFF2-40B4-BE49-F238E27FC236}">
                <a16:creationId xmlns:a16="http://schemas.microsoft.com/office/drawing/2014/main" id="{7ECC298F-2278-4E85-8279-C594A9E21F71}"/>
              </a:ext>
            </a:extLst>
          </p:cNvPr>
          <p:cNvSpPr/>
          <p:nvPr/>
        </p:nvSpPr>
        <p:spPr>
          <a:xfrm>
            <a:off x="335406" y="1951037"/>
            <a:ext cx="10693399" cy="5728684"/>
          </a:xfrm>
          <a:prstGeom prst="rect">
            <a:avLst/>
          </a:prstGeom>
        </p:spPr>
        <p:txBody>
          <a:bodyPr wrap="square">
            <a:spAutoFit/>
          </a:bodyPr>
          <a:lstStyle/>
          <a:p>
            <a:pPr marL="342900" lvl="0" indent="-342900">
              <a:spcBef>
                <a:spcPts val="45"/>
              </a:spcBef>
              <a:spcAft>
                <a:spcPts val="0"/>
              </a:spcAft>
              <a:buSzPts val="1200"/>
              <a:buFont typeface="Symbol" panose="05050102010706020507" pitchFamily="18" charset="2"/>
              <a:buChar char=""/>
              <a:tabLst>
                <a:tab pos="5988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Symmetrische</a:t>
            </a:r>
            <a:r>
              <a:rPr lang="de-DE" sz="1200" b="1" spc="-65" noProof="1">
                <a:latin typeface="Calibri" panose="020F0502020204030204" pitchFamily="34" charset="0"/>
                <a:ea typeface="Symbol" panose="05050102010706020507" pitchFamily="18" charset="2"/>
                <a:cs typeface="Times New Roman" panose="02020603050405020304" pitchFamily="18" charset="0"/>
              </a:rPr>
              <a:t> </a:t>
            </a:r>
            <a:r>
              <a:rPr lang="de-DE" sz="1200" b="1" spc="-5" noProof="1">
                <a:latin typeface="Calibri" panose="020F0502020204030204" pitchFamily="34" charset="0"/>
                <a:ea typeface="Symbol" panose="05050102010706020507" pitchFamily="18" charset="2"/>
                <a:cs typeface="Times New Roman" panose="02020603050405020304" pitchFamily="18" charset="0"/>
              </a:rPr>
              <a:t>Algorithmen</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5"/>
              </a:lnSpc>
              <a:spcBef>
                <a:spcPts val="45"/>
              </a:spcBef>
              <a:spcAft>
                <a:spcPts val="0"/>
              </a:spcAft>
              <a:buSzPts val="1200"/>
              <a:buFont typeface="Courier New" panose="02070309020205020404" pitchFamily="49" charset="0"/>
              <a:buChar char="o"/>
              <a:tabLst>
                <a:tab pos="10560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Symmetrische</a:t>
            </a:r>
            <a:r>
              <a:rPr lang="de-DE" sz="1200" b="1" spc="-6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Algorithmen</a:t>
            </a:r>
            <a:endParaRPr lang="de-DE" sz="1100" noProof="1">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40"/>
              </a:lnSpc>
              <a:buSzPts val="1200"/>
              <a:buFont typeface="Microsoft Sans Serif" panose="020B0604020202020204" pitchFamily="34" charset="0"/>
              <a:buChar char="▪"/>
              <a:tabLst>
                <a:tab pos="15132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DES,</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3DES,</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IDEA,</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AES,</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 Blowfish, Twofish, RC4,</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RC5, RC6</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10"/>
              </a:spcBef>
              <a:spcAft>
                <a:spcPts val="0"/>
              </a:spcAft>
              <a:buSzPts val="1200"/>
              <a:buFont typeface="Courier New" panose="02070309020205020404" pitchFamily="49" charset="0"/>
              <a:buChar char="o"/>
              <a:tabLst>
                <a:tab pos="10560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Datenverschlüsselungsstandard</a:t>
            </a:r>
            <a:r>
              <a:rPr lang="de-DE" sz="1200" b="1" spc="-13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(DES)</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190500" lvl="2" indent="-228600">
              <a:lnSpc>
                <a:spcPct val="99000"/>
              </a:lnSpc>
              <a:spcAft>
                <a:spcPts val="0"/>
              </a:spcAft>
              <a:buSzPts val="1200"/>
              <a:buFont typeface="Microsoft Sans Serif" panose="020B0604020202020204" pitchFamily="34" charset="0"/>
              <a:buChar char="▪"/>
              <a:tabLst>
                <a:tab pos="15132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Verschlüsselungsalgorithmus,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Eingabe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in 64-Bit-Blöcke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aufteilt</a:t>
            </a:r>
            <a:r>
              <a:rPr lang="de-DE" sz="1200" spc="31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Transposition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Substitution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Chiffriertext</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mit</a:t>
            </a:r>
            <a:r>
              <a:rPr lang="de-DE" sz="1200" spc="10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effektiven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Schlüsselstärke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nur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56-Bit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erstellen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5132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war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früher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Standard</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 Verschlüsselung</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ts val="1465"/>
              </a:lnSpc>
              <a:spcBef>
                <a:spcPts val="255"/>
              </a:spcBef>
              <a:buSzPts val="1200"/>
              <a:buFont typeface="Courier New" panose="02070309020205020404" pitchFamily="49" charset="0"/>
              <a:buChar char="o"/>
              <a:tabLst>
                <a:tab pos="9798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Dreifach-DES</a:t>
            </a:r>
            <a:r>
              <a:rPr lang="de-DE" sz="1200" b="1" spc="-5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(3DES)</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742950" marR="546735" lvl="1" indent="-285750">
              <a:lnSpc>
                <a:spcPct val="99000"/>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Verschlüsselungsalgorithmus,</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drei</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separate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symmetrische</a:t>
            </a:r>
            <a:r>
              <a:rPr lang="de-DE" sz="1200" spc="28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Schlüssel</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Klartext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verschlüsseln,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20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entschlüsseln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dann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in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Chiffretext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umzuwandeln,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6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Stärke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 erhöhen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342900" lvl="0" indent="-342900">
              <a:lnSpc>
                <a:spcPts val="1465"/>
              </a:lnSpc>
              <a:spcBef>
                <a:spcPts val="45"/>
              </a:spcBef>
              <a:buSzPts val="1200"/>
              <a:buFont typeface="Courier New" panose="02070309020205020404" pitchFamily="49" charset="0"/>
              <a:buChar char="o"/>
              <a:tabLst>
                <a:tab pos="9798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Internationaler</a:t>
            </a:r>
            <a:r>
              <a:rPr lang="de-DE" sz="1200" b="1" spc="-8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Datenverschlüsselungsalgorithmus</a:t>
            </a:r>
            <a:r>
              <a:rPr lang="de-DE" sz="1200" b="1" spc="-6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(IDEA)</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742950" marR="333375" lvl="1" indent="-285750">
              <a:lnSpc>
                <a:spcPct val="99000"/>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Symmetrische</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Blockchiffre,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64-Bit-Blöcke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zur</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Verschlüsselung</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310"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Klartext</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in</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Chiffretext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342900" lvl="0" indent="-342900">
              <a:lnSpc>
                <a:spcPts val="1470"/>
              </a:lnSpc>
              <a:spcBef>
                <a:spcPts val="35"/>
              </a:spcBef>
              <a:buSzPts val="1200"/>
              <a:buFont typeface="Courier New" panose="02070309020205020404" pitchFamily="49" charset="0"/>
              <a:buChar char="o"/>
              <a:tabLst>
                <a:tab pos="9798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Erweiterter</a:t>
            </a:r>
            <a:r>
              <a:rPr lang="de-DE" sz="1200" b="1" spc="-6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Verschlüsselungsstandard</a:t>
            </a:r>
            <a:r>
              <a:rPr lang="de-DE" sz="1200" b="1" spc="-55" noProof="1">
                <a:latin typeface="Calibri" panose="020F0502020204030204" pitchFamily="34" charset="0"/>
                <a:ea typeface="Courier New" panose="02070309020205020404" pitchFamily="49" charset="0"/>
                <a:cs typeface="Times New Roman" panose="02020603050405020304" pitchFamily="18" charset="0"/>
              </a:rPr>
              <a:t> </a:t>
            </a:r>
            <a:r>
              <a:rPr lang="de-DE" sz="1200" b="1" noProof="1">
                <a:latin typeface="Calibri" panose="020F0502020204030204" pitchFamily="34" charset="0"/>
                <a:ea typeface="Courier New" panose="02070309020205020404" pitchFamily="49" charset="0"/>
                <a:cs typeface="Times New Roman" panose="02020603050405020304" pitchFamily="18" charset="0"/>
              </a:rPr>
              <a:t>(AES)</a:t>
            </a:r>
          </a:p>
          <a:p>
            <a:pPr marL="742950" marR="314960" lvl="1" indent="-285750" algn="just">
              <a:lnSpc>
                <a:spcPct val="99000"/>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Symmetrische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Blockchiffre,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128-Bit-,</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192-Bit-</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256-Bit-Blöcke</a:t>
            </a:r>
            <a:r>
              <a:rPr lang="de-DE" sz="1200" spc="36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passende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Schlüsselgröße</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Verschlüsselung</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Klartext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in</a:t>
            </a:r>
            <a:r>
              <a:rPr lang="de-DE" sz="1200" spc="28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Chiffretext</a:t>
            </a:r>
            <a:r>
              <a:rPr lang="de-DE" sz="1200" spc="-8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buSzPts val="1200"/>
              <a:buFont typeface="Microsoft Sans Serif" panose="020B0604020202020204" pitchFamily="34" charset="0"/>
              <a:buChar char="▪"/>
              <a:tabLst>
                <a:tab pos="14370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AES</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 ist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Standard</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Verschlüsselung</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sensiblen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US </a:t>
            </a:r>
            <a:r>
              <a:rPr lang="de-DE" sz="1200" noProof="1">
                <a:latin typeface="Calibri" panose="020F0502020204030204" pitchFamily="34" charset="0"/>
                <a:ea typeface="Calibri" panose="020F0502020204030204" pitchFamily="34" charset="0"/>
                <a:cs typeface="Times New Roman" panose="02020603050405020304" pitchFamily="18" charset="0"/>
              </a:rPr>
              <a:t>Regierung</a:t>
            </a:r>
          </a:p>
          <a:p>
            <a:pPr marL="342900" lvl="0" indent="-342900">
              <a:lnSpc>
                <a:spcPts val="1470"/>
              </a:lnSpc>
              <a:spcBef>
                <a:spcPts val="45"/>
              </a:spcBef>
              <a:buSzPts val="1200"/>
              <a:buFont typeface="Courier New" panose="02070309020205020404" pitchFamily="49" charset="0"/>
              <a:buChar char="o"/>
              <a:tabLst>
                <a:tab pos="9798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Blowfish</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742950" marR="969010" lvl="1" indent="-285750">
              <a:lnSpc>
                <a:spcPct val="99000"/>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Symmetrische</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Blockchiffre,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64-Bit-Blöcke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einen</a:t>
            </a:r>
            <a:r>
              <a:rPr lang="de-DE" sz="1200" spc="28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Chiffrierschlüssel</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variabler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Länge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Klartext</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in</a:t>
            </a:r>
            <a:r>
              <a:rPr lang="de-DE" sz="1200" spc="34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Chiffretext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verschlüsseln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342900" lvl="0" indent="-342900">
              <a:lnSpc>
                <a:spcPts val="1470"/>
              </a:lnSpc>
              <a:spcBef>
                <a:spcPts val="35"/>
              </a:spcBef>
              <a:buSzPts val="1200"/>
              <a:buFont typeface="Courier New" panose="02070309020205020404" pitchFamily="49" charset="0"/>
              <a:buChar char="o"/>
              <a:tabLst>
                <a:tab pos="9798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Twofish</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742950" marR="231140" lvl="1" indent="-285750" algn="just">
              <a:lnSpc>
                <a:spcPct val="99000"/>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Symmetrische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Blockchiffre,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Blowfish</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ersetzt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hat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128-Bit-Blöcke</a:t>
            </a:r>
            <a:r>
              <a:rPr lang="de-DE" sz="1200" spc="33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128-Bit-,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192-Bit-</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256-Bit-Schlüssel</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p>
          <a:p>
            <a:pPr marR="231140" lvl="1" algn="just">
              <a:lnSpc>
                <a:spcPct val="99000"/>
              </a:lnSpc>
              <a:buSzPts val="1200"/>
              <a:tabLst>
                <a:tab pos="1437005" algn="l"/>
              </a:tabLst>
            </a:pP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Verschlüsselung</a:t>
            </a:r>
            <a:r>
              <a:rPr lang="de-DE" sz="1200" spc="26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Klartext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Chiffretext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342900" lvl="0" indent="-342900">
              <a:lnSpc>
                <a:spcPts val="1465"/>
              </a:lnSpc>
              <a:spcBef>
                <a:spcPts val="45"/>
              </a:spcBef>
              <a:buSzPts val="1200"/>
              <a:buFont typeface="Courier New" panose="02070309020205020404" pitchFamily="49" charset="0"/>
              <a:buChar char="o"/>
              <a:tabLst>
                <a:tab pos="9798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Rivest-Chiffre</a:t>
            </a:r>
            <a:r>
              <a:rPr lang="de-DE" sz="1200" b="1" spc="-5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(RC4)</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742950" marR="333375" lvl="1" indent="-285750">
              <a:lnSpc>
                <a:spcPct val="99000"/>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Symmetrische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Stromchiffre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mit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variablen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Schlüsselgröße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40</a:t>
            </a:r>
            <a:r>
              <a:rPr lang="de-DE" sz="1200" spc="26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bis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2048</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Bit,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SSL</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WEP</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 verwendet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wird</a:t>
            </a:r>
          </a:p>
          <a:p>
            <a:pPr marL="342900" lvl="0" indent="-342900">
              <a:lnSpc>
                <a:spcPts val="1475"/>
              </a:lnSpc>
              <a:spcBef>
                <a:spcPts val="45"/>
              </a:spcBef>
              <a:buSzPts val="1200"/>
              <a:buFont typeface="Courier New" panose="02070309020205020404" pitchFamily="49" charset="0"/>
              <a:buChar char="o"/>
              <a:tabLst>
                <a:tab pos="9798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Rivest-Chiffre</a:t>
            </a:r>
            <a:r>
              <a:rPr lang="de-DE" sz="1200" b="1" spc="-5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(RC5)</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40"/>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Symmetrische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Blockchiffre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mit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Schlüsselgröße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bis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2048-Bits</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342900" lvl="0" indent="-342900">
              <a:lnSpc>
                <a:spcPts val="1465"/>
              </a:lnSpc>
              <a:spcBef>
                <a:spcPts val="10"/>
              </a:spcBef>
              <a:buSzPts val="1200"/>
              <a:buFont typeface="Courier New" panose="02070309020205020404" pitchFamily="49" charset="0"/>
              <a:buChar char="o"/>
              <a:tabLst>
                <a:tab pos="9798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Rivest-Chiffre</a:t>
            </a:r>
            <a:r>
              <a:rPr lang="de-DE" sz="1200" b="1" spc="-5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(RC6)</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742950" marR="146050" lvl="1" indent="-285750">
              <a:lnSpc>
                <a:spcPct val="99000"/>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Symmetrische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Blockchiffre,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als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Ersatz</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DES</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eingeführt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wurde,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aber</a:t>
            </a:r>
            <a:r>
              <a:rPr lang="de-DE" sz="1200" spc="28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stattdessen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wurde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AES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gewählt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342900" lvl="0" indent="-342900">
              <a:lnSpc>
                <a:spcPts val="1485"/>
              </a:lnSpc>
              <a:spcBef>
                <a:spcPts val="60"/>
              </a:spcBef>
              <a:buSzPts val="1200"/>
              <a:buFont typeface="Courier New" panose="02070309020205020404" pitchFamily="49" charset="0"/>
              <a:buChar char="o"/>
              <a:tabLst>
                <a:tab pos="9798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Prüfungstipps</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45"/>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RC4</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ist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einzige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Stromchiffre,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abgedeckt</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wird</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57689942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831544"/>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indent="-457200">
              <a:buFont typeface="+mj-lt"/>
              <a:buAutoNum type="arabicPeriod" startAt="24"/>
            </a:pPr>
            <a:r>
              <a:rPr lang="de-DE" sz="2000" b="1" dirty="0">
                <a:solidFill>
                  <a:prstClr val="black"/>
                </a:solidFill>
              </a:rPr>
              <a:t>Kryptographie</a:t>
            </a:r>
            <a:endParaRPr lang="de-DE" sz="2000" b="1" dirty="0"/>
          </a:p>
          <a:p>
            <a:pPr marL="457200" indent="-457200">
              <a:buFont typeface="+mj-lt"/>
              <a:buAutoNum type="arabicPeriod" startAt="24"/>
            </a:pPr>
            <a:endParaRPr lang="de-DE" sz="2000" b="1" dirty="0"/>
          </a:p>
          <a:p>
            <a:pPr marL="457200" indent="-457200">
              <a:buFont typeface="+mj-lt"/>
              <a:buAutoNum type="arabicPeriod" startAt="24"/>
            </a:pPr>
            <a:endParaRPr lang="de-DE" sz="2000" b="1" dirty="0"/>
          </a:p>
          <a:p>
            <a:pPr marL="457200" indent="-457200">
              <a:buFont typeface="+mj-lt"/>
              <a:buAutoNum type="arabicPeriod" startAt="24"/>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BCCA9041-500F-46E8-86DA-7E611772A5AD}"/>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10" name="image8.jpeg">
            <a:extLst>
              <a:ext uri="{FF2B5EF4-FFF2-40B4-BE49-F238E27FC236}">
                <a16:creationId xmlns:a16="http://schemas.microsoft.com/office/drawing/2014/main" id="{D395091F-3886-4829-BFE8-EA508F710A03}"/>
              </a:ext>
            </a:extLst>
          </p:cNvPr>
          <p:cNvPicPr/>
          <p:nvPr/>
        </p:nvPicPr>
        <p:blipFill>
          <a:blip r:embed="rId4" cstate="print"/>
          <a:stretch>
            <a:fillRect/>
          </a:stretch>
        </p:blipFill>
        <p:spPr>
          <a:xfrm>
            <a:off x="5513266" y="1255733"/>
            <a:ext cx="4650105" cy="2616835"/>
          </a:xfrm>
          <a:prstGeom prst="rect">
            <a:avLst/>
          </a:prstGeom>
        </p:spPr>
      </p:pic>
      <p:sp>
        <p:nvSpPr>
          <p:cNvPr id="5" name="Rechteck 4">
            <a:extLst>
              <a:ext uri="{FF2B5EF4-FFF2-40B4-BE49-F238E27FC236}">
                <a16:creationId xmlns:a16="http://schemas.microsoft.com/office/drawing/2014/main" id="{974C7972-D616-4244-96EC-7DDF24C6AEC1}"/>
              </a:ext>
            </a:extLst>
          </p:cNvPr>
          <p:cNvSpPr/>
          <p:nvPr/>
        </p:nvSpPr>
        <p:spPr>
          <a:xfrm>
            <a:off x="457200" y="2227577"/>
            <a:ext cx="5346700" cy="1390124"/>
          </a:xfrm>
          <a:prstGeom prst="rect">
            <a:avLst/>
          </a:prstGeom>
        </p:spPr>
        <p:txBody>
          <a:bodyPr>
            <a:spAutoFit/>
          </a:bodyPr>
          <a:lstStyle/>
          <a:p>
            <a:pPr marL="342900" lvl="0" indent="-342900">
              <a:spcBef>
                <a:spcPts val="45"/>
              </a:spcBef>
              <a:spcAft>
                <a:spcPts val="0"/>
              </a:spcAft>
              <a:buSzPts val="1200"/>
              <a:buFont typeface="Symbol" panose="05050102010706020507" pitchFamily="18" charset="2"/>
              <a:buChar char=""/>
              <a:tabLst>
                <a:tab pos="522605" algn="l"/>
              </a:tabLst>
            </a:pPr>
            <a:r>
              <a:rPr lang="de-DE" sz="1200" b="1" spc="-10" noProof="1">
                <a:latin typeface="Calibri" panose="020F0502020204030204" pitchFamily="34" charset="0"/>
                <a:ea typeface="Symbol" panose="05050102010706020507" pitchFamily="18" charset="2"/>
                <a:cs typeface="Times New Roman" panose="02020603050405020304" pitchFamily="18" charset="0"/>
              </a:rPr>
              <a:t>Public</a:t>
            </a:r>
            <a:r>
              <a:rPr lang="de-DE" sz="1200" b="1" spc="-50" noProof="1">
                <a:latin typeface="Calibri" panose="020F0502020204030204" pitchFamily="34" charset="0"/>
                <a:ea typeface="Symbol" panose="05050102010706020507" pitchFamily="18" charset="2"/>
                <a:cs typeface="Times New Roman" panose="02020603050405020304" pitchFamily="18" charset="0"/>
              </a:rPr>
              <a:t> </a:t>
            </a:r>
            <a:r>
              <a:rPr lang="de-DE" sz="1200" b="1" spc="-5" noProof="1">
                <a:latin typeface="Calibri" panose="020F0502020204030204" pitchFamily="34" charset="0"/>
                <a:ea typeface="Symbol" panose="05050102010706020507" pitchFamily="18" charset="2"/>
                <a:cs typeface="Times New Roman" panose="02020603050405020304" pitchFamily="18" charset="0"/>
              </a:rPr>
              <a:t>Key</a:t>
            </a:r>
            <a:r>
              <a:rPr lang="de-DE" sz="1200" b="1" spc="-40" noProof="1">
                <a:latin typeface="Calibri" panose="020F0502020204030204" pitchFamily="34" charset="0"/>
                <a:ea typeface="Symbol" panose="05050102010706020507" pitchFamily="18" charset="2"/>
                <a:cs typeface="Times New Roman" panose="02020603050405020304" pitchFamily="18" charset="0"/>
              </a:rPr>
              <a:t> </a:t>
            </a:r>
            <a:r>
              <a:rPr lang="de-DE" sz="1200" b="1" spc="-10" noProof="1">
                <a:latin typeface="Calibri" panose="020F0502020204030204" pitchFamily="34" charset="0"/>
                <a:ea typeface="Symbol" panose="05050102010706020507" pitchFamily="18" charset="2"/>
                <a:cs typeface="Times New Roman" panose="02020603050405020304" pitchFamily="18" charset="0"/>
              </a:rPr>
              <a:t>Kryptographie</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5"/>
              </a:lnSpc>
              <a:spcBef>
                <a:spcPts val="45"/>
              </a:spcBef>
              <a:spcAft>
                <a:spcPts val="0"/>
              </a:spcAft>
              <a:buSzPts val="1200"/>
              <a:buFont typeface="Courier New" panose="02070309020205020404" pitchFamily="49" charset="0"/>
              <a:buChar char="o"/>
              <a:tabLst>
                <a:tab pos="9798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Asymmetrische</a:t>
            </a:r>
            <a:r>
              <a:rPr lang="de-DE" sz="1200" spc="-4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Algorithmen</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werden</a:t>
            </a:r>
            <a:r>
              <a:rPr lang="de-DE" sz="1200" spc="-4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auch</a:t>
            </a:r>
            <a:r>
              <a:rPr lang="de-DE" sz="1200" spc="-4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als</a:t>
            </a:r>
            <a:r>
              <a:rPr lang="de-DE" sz="1200" spc="-4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Public-Key-Kryptografie</a:t>
            </a:r>
            <a:r>
              <a:rPr lang="de-DE" sz="1200" spc="-4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bezeichnet</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20"/>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Vertraulichkeit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lnSpc>
                <a:spcPts val="1445"/>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Integrität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Authentifizierung</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71450" indent="-171450">
              <a:buFont typeface="Wingdings" panose="05000000000000000000" pitchFamily="2" charset="2"/>
              <a:buChar char="§"/>
            </a:pPr>
            <a:r>
              <a:rPr lang="de-DE" sz="1200" spc="-5" noProof="1">
                <a:latin typeface="Calibri" panose="020F0502020204030204" pitchFamily="34" charset="0"/>
                <a:ea typeface="Calibri" panose="020F0502020204030204" pitchFamily="34" charset="0"/>
                <a:cs typeface="Times New Roman" panose="02020603050405020304" pitchFamily="18" charset="0"/>
              </a:rPr>
              <a:t>	       Nicht Abstreitbarkeit</a:t>
            </a:r>
            <a:endParaRPr lang="de-DE" sz="1200" noProof="1"/>
          </a:p>
        </p:txBody>
      </p:sp>
      <p:sp>
        <p:nvSpPr>
          <p:cNvPr id="11" name="Rechteck 10">
            <a:extLst>
              <a:ext uri="{FF2B5EF4-FFF2-40B4-BE49-F238E27FC236}">
                <a16:creationId xmlns:a16="http://schemas.microsoft.com/office/drawing/2014/main" id="{BCF70129-2039-4021-BAAD-8FC2FF76F872}"/>
              </a:ext>
            </a:extLst>
          </p:cNvPr>
          <p:cNvSpPr/>
          <p:nvPr/>
        </p:nvSpPr>
        <p:spPr>
          <a:xfrm>
            <a:off x="447774" y="3488749"/>
            <a:ext cx="9851926" cy="2325893"/>
          </a:xfrm>
          <a:prstGeom prst="rect">
            <a:avLst/>
          </a:prstGeom>
        </p:spPr>
        <p:txBody>
          <a:bodyPr wrap="square">
            <a:spAutoFit/>
          </a:bodyPr>
          <a:lstStyle/>
          <a:p>
            <a:pPr marL="1143000" lvl="2" indent="-228600">
              <a:spcBef>
                <a:spcPts val="270"/>
              </a:spcBef>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Organisationen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wollen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sowohl</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Vertraulichkeit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als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auch</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Nicht-</a:t>
            </a:r>
          </a:p>
          <a:p>
            <a:pPr marL="1436370" indent="-228600">
              <a:spcBef>
                <a:spcPts val="10"/>
              </a:spcBef>
            </a:pPr>
            <a:r>
              <a:rPr lang="de-DE" sz="1200" spc="-5" noProof="1">
                <a:latin typeface="Calibri" panose="020F0502020204030204" pitchFamily="34" charset="0"/>
                <a:ea typeface="Calibri" panose="020F0502020204030204" pitchFamily="34" charset="0"/>
                <a:cs typeface="Times New Roman" panose="02020603050405020304" pitchFamily="18" charset="0"/>
              </a:rPr>
              <a:t>Abstreitbarkeit</a:t>
            </a:r>
            <a:endParaRPr lang="de-DE" sz="1200" noProof="1">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ts val="1470"/>
              </a:lnSpc>
              <a:spcBef>
                <a:spcPts val="35"/>
              </a:spcBef>
              <a:buSzPts val="1200"/>
              <a:buFont typeface="Courier New" panose="02070309020205020404" pitchFamily="49" charset="0"/>
              <a:buChar char="o"/>
              <a:tabLst>
                <a:tab pos="9798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Digitale</a:t>
            </a:r>
            <a:r>
              <a:rPr lang="de-DE" sz="1200" b="1" spc="-7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Signatur</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234315" lvl="2" indent="-228600">
              <a:lnSpc>
                <a:spcPct val="100000"/>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 Hash-Digest</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Nachricht,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mit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dem</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privaten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Schlüssel</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des</a:t>
            </a:r>
            <a:r>
              <a:rPr lang="de-DE" sz="1200" spc="28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Absenders verschlüsselt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wurde,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damit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Empfänger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weiß,</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19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Dokument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Person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erstellt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gesendet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wurde,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behauptet,</a:t>
            </a:r>
            <a:r>
              <a:rPr lang="de-DE" sz="1200" spc="31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gesendet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haben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spcBef>
                <a:spcPts val="50"/>
              </a:spcBef>
              <a:buSzPts val="1200"/>
              <a:buFont typeface="Courier New" panose="02070309020205020404" pitchFamily="49" charset="0"/>
              <a:buChar char="o"/>
              <a:tabLst>
                <a:tab pos="9798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PKI</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1257300" lvl="2" indent="-342900">
              <a:buSzPts val="1200"/>
              <a:buFont typeface="Microsoft Sans Serif" panose="020B0604020202020204" pitchFamily="34" charset="0"/>
              <a:buChar char="▪"/>
              <a:tabLst>
                <a:tab pos="23368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Infrastruktur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öffentliche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Schlüssel</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5"/>
              </a:lnSpc>
              <a:spcBef>
                <a:spcPts val="45"/>
              </a:spcBef>
              <a:buSzPts val="1200"/>
              <a:buFont typeface="Courier New" panose="02070309020205020404" pitchFamily="49" charset="0"/>
              <a:buChar char="o"/>
              <a:tabLst>
                <a:tab pos="979805" algn="l"/>
              </a:tabLst>
            </a:pPr>
            <a:br>
              <a:rPr lang="de-DE" sz="1100" noProof="1">
                <a:latin typeface="Calibri" panose="020F0502020204030204" pitchFamily="34" charset="0"/>
                <a:ea typeface="Calibri" panose="020F0502020204030204" pitchFamily="34" charset="0"/>
                <a:cs typeface="Times New Roman" panose="02020603050405020304" pitchFamily="18" charset="0"/>
              </a:rPr>
            </a:br>
            <a:r>
              <a:rPr lang="de-DE" sz="1200" b="1" spc="-10" noProof="1">
                <a:latin typeface="Calibri" panose="020F0502020204030204" pitchFamily="34" charset="0"/>
                <a:ea typeface="Courier New" panose="02070309020205020404" pitchFamily="49" charset="0"/>
                <a:cs typeface="Times New Roman" panose="02020603050405020304" pitchFamily="18" charset="0"/>
              </a:rPr>
              <a:t>Prüfungstipps</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73660" lvl="2" indent="-228600">
              <a:lnSpc>
                <a:spcPct val="97000"/>
              </a:lnSpc>
              <a:buSzPts val="1200"/>
              <a:buFont typeface="Microsoft Sans Serif" panose="020B0604020202020204" pitchFamily="34" charset="0"/>
              <a:buChar char="▪"/>
              <a:tabLst>
                <a:tab pos="14370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asymmetrische</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Verschlüsselung</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wird</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auch</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als</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Public-Key-Kryptografie</a:t>
            </a:r>
            <a:r>
              <a:rPr lang="de-DE" sz="1200" spc="33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bezeichnet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lnSpc>
                <a:spcPts val="1435"/>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Bei</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Public-Key-Kryptografie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werden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zwei</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Schlüssel</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a:spcBef>
                <a:spcPts val="45"/>
              </a:spcBef>
            </a:pPr>
            <a:r>
              <a:rPr lang="en-US" sz="1150" dirty="0">
                <a:latin typeface="Calibri" panose="020F0502020204030204" pitchFamily="34" charset="0"/>
                <a:ea typeface="Calibri" panose="020F0502020204030204" pitchFamily="34" charset="0"/>
                <a:cs typeface="Calibri" panose="020F0502020204030204" pitchFamily="34" charset="0"/>
              </a:rPr>
              <a:t> </a:t>
            </a:r>
            <a:endParaRPr lang="de-DE" sz="11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9078372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831544"/>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indent="-457200">
              <a:buFont typeface="+mj-lt"/>
              <a:buAutoNum type="arabicPeriod" startAt="24"/>
            </a:pPr>
            <a:r>
              <a:rPr lang="de-DE" sz="2000" b="1" dirty="0">
                <a:solidFill>
                  <a:prstClr val="black"/>
                </a:solidFill>
              </a:rPr>
              <a:t>Kryptographie</a:t>
            </a:r>
            <a:endParaRPr lang="de-DE" sz="2000" b="1" dirty="0"/>
          </a:p>
          <a:p>
            <a:pPr marL="457200" indent="-457200">
              <a:buFont typeface="+mj-lt"/>
              <a:buAutoNum type="arabicPeriod" startAt="24"/>
            </a:pPr>
            <a:endParaRPr lang="de-DE" sz="2000" b="1" dirty="0"/>
          </a:p>
          <a:p>
            <a:pPr marL="457200" indent="-457200">
              <a:buFont typeface="+mj-lt"/>
              <a:buAutoNum type="arabicPeriod" startAt="24"/>
            </a:pPr>
            <a:endParaRPr lang="de-DE" sz="2000" b="1" dirty="0"/>
          </a:p>
          <a:p>
            <a:pPr marL="457200" indent="-457200">
              <a:buFont typeface="+mj-lt"/>
              <a:buAutoNum type="arabicPeriod" startAt="24"/>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BCCA9041-500F-46E8-86DA-7E611772A5AD}"/>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4F924A3E-7B0D-4654-8A55-82F03E9981D6}"/>
              </a:ext>
            </a:extLst>
          </p:cNvPr>
          <p:cNvSpPr/>
          <p:nvPr/>
        </p:nvSpPr>
        <p:spPr>
          <a:xfrm>
            <a:off x="-8082" y="2384139"/>
            <a:ext cx="10518094" cy="3515899"/>
          </a:xfrm>
          <a:prstGeom prst="rect">
            <a:avLst/>
          </a:prstGeom>
        </p:spPr>
        <p:txBody>
          <a:bodyPr wrap="square">
            <a:spAutoFit/>
          </a:bodyPr>
          <a:lstStyle/>
          <a:p>
            <a:pPr marL="342900" marR="3437255" lvl="0" indent="-342900" algn="ctr">
              <a:spcBef>
                <a:spcPts val="45"/>
              </a:spcBef>
              <a:spcAft>
                <a:spcPts val="0"/>
              </a:spcAft>
              <a:buSzPts val="1200"/>
              <a:buFont typeface="Symbol" panose="05050102010706020507" pitchFamily="18" charset="2"/>
              <a:buChar char=""/>
              <a:tabLst>
                <a:tab pos="227965" algn="l"/>
                <a:tab pos="5226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Asymmetrische</a:t>
            </a:r>
            <a:r>
              <a:rPr lang="de-DE" sz="1200" b="1" spc="-55" noProof="1">
                <a:latin typeface="Calibri" panose="020F0502020204030204" pitchFamily="34" charset="0"/>
                <a:ea typeface="Symbol" panose="05050102010706020507" pitchFamily="18" charset="2"/>
                <a:cs typeface="Times New Roman" panose="02020603050405020304" pitchFamily="18" charset="0"/>
              </a:rPr>
              <a:t> </a:t>
            </a:r>
            <a:r>
              <a:rPr lang="de-DE" sz="1200" b="1" spc="-5" noProof="1">
                <a:latin typeface="Calibri" panose="020F0502020204030204" pitchFamily="34" charset="0"/>
                <a:ea typeface="Symbol" panose="05050102010706020507" pitchFamily="18" charset="2"/>
                <a:cs typeface="Times New Roman" panose="02020603050405020304" pitchFamily="18" charset="0"/>
              </a:rPr>
              <a:t>Algorithmen</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0"/>
              </a:lnSpc>
              <a:spcBef>
                <a:spcPts val="60"/>
              </a:spcBef>
              <a:spcAft>
                <a:spcPts val="0"/>
              </a:spcAft>
              <a:buSzPts val="1200"/>
              <a:buFont typeface="Courier New" panose="02070309020205020404" pitchFamily="49" charset="0"/>
              <a:buChar char="o"/>
              <a:tabLst>
                <a:tab pos="9798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Diffie-Hellman</a:t>
            </a:r>
            <a:r>
              <a:rPr lang="de-DE" sz="1200" b="1" spc="-6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(DH)</a:t>
            </a:r>
            <a:endParaRPr lang="de-DE" sz="1100" noProof="1">
              <a:latin typeface="Calibri" panose="020F0502020204030204" pitchFamily="34" charset="0"/>
              <a:ea typeface="Courier New" panose="02070309020205020404" pitchFamily="49" charset="0"/>
              <a:cs typeface="Times New Roman" panose="02020603050405020304" pitchFamily="18" charset="0"/>
            </a:endParaRPr>
          </a:p>
          <a:p>
            <a:pPr marL="1143000" marR="875030" lvl="2" indent="-228600">
              <a:buSzPts val="1200"/>
              <a:buFont typeface="Microsoft Sans Serif" panose="020B0604020202020204" pitchFamily="34" charset="0"/>
              <a:buChar char="▪"/>
              <a:tabLst>
                <a:tab pos="14370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Wird</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Schlüsselaustausch</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sichere</a:t>
            </a:r>
            <a:r>
              <a:rPr lang="de-DE" sz="1200" spc="12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Schlüsselverteilung</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über</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ungesichertes</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Netzwerk</a:t>
            </a:r>
            <a:r>
              <a:rPr lang="de-DE" sz="1200" spc="21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durchzuführen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650240" lvl="2" indent="-228600">
              <a:lnSpc>
                <a:spcPct val="100000"/>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Diffie-Hellman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wird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den Aufbau</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eines</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VPN-Tunnels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mit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IPSec</a:t>
            </a:r>
            <a:r>
              <a:rPr lang="de-DE" sz="1200" spc="26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20"/>
              </a:spcBef>
              <a:buSzPts val="1200"/>
              <a:buFont typeface="Courier New" panose="02070309020205020404" pitchFamily="49" charset="0"/>
              <a:buChar char="o"/>
              <a:tabLst>
                <a:tab pos="9798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RSA</a:t>
            </a:r>
            <a:r>
              <a:rPr lang="de-DE" sz="1200" b="1" spc="-3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(Rivest,</a:t>
            </a:r>
            <a:r>
              <a:rPr lang="de-DE" sz="1200" b="1" spc="-2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Shamir,</a:t>
            </a:r>
            <a:r>
              <a:rPr lang="de-DE" sz="1200" b="1" spc="-40" noProof="1">
                <a:latin typeface="Calibri" panose="020F0502020204030204" pitchFamily="34" charset="0"/>
                <a:ea typeface="Courier New" panose="02070309020205020404" pitchFamily="49" charset="0"/>
                <a:cs typeface="Times New Roman" panose="02020603050405020304" pitchFamily="18" charset="0"/>
              </a:rPr>
              <a:t> </a:t>
            </a:r>
            <a:r>
              <a:rPr lang="de-DE" sz="1200" b="1" noProof="1">
                <a:latin typeface="Calibri" panose="020F0502020204030204" pitchFamily="34" charset="0"/>
                <a:ea typeface="Courier New" panose="02070309020205020404" pitchFamily="49" charset="0"/>
                <a:cs typeface="Times New Roman" panose="02020603050405020304" pitchFamily="18" charset="0"/>
              </a:rPr>
              <a:t>und</a:t>
            </a:r>
            <a:r>
              <a:rPr lang="de-DE" sz="1200" b="1" spc="-3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Adleman)</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808990" lvl="2" indent="-228600">
              <a:lnSpc>
                <a:spcPct val="98000"/>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Asymmetrischer</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Algorithmus,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mathematische</a:t>
            </a:r>
            <a:r>
              <a:rPr lang="de-DE" sz="1200" spc="29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Schwierigkeit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Faktorisierung</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großer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Primzahlen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stützt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385445" lvl="2" indent="-228600">
              <a:lnSpc>
                <a:spcPct val="100000"/>
              </a:lnSpc>
              <a:buSzPts val="1200"/>
              <a:buFont typeface="Microsoft Sans Serif" panose="020B0604020202020204" pitchFamily="34" charset="0"/>
              <a:buChar char="▪"/>
              <a:tabLst>
                <a:tab pos="14370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RSA</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wird</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häufig</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für Schlüsselaustausch, Verschlüsselung</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digitale</a:t>
            </a:r>
            <a:r>
              <a:rPr lang="de-DE" sz="1200" spc="22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Signaturen</a:t>
            </a:r>
            <a:r>
              <a:rPr lang="de-DE" sz="1200" spc="-7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lnSpc>
                <a:spcPts val="1455"/>
              </a:lnSpc>
              <a:buSzPts val="1200"/>
              <a:buFont typeface="Microsoft Sans Serif" panose="020B0604020202020204" pitchFamily="34" charset="0"/>
              <a:buChar char="▪"/>
              <a:tabLst>
                <a:tab pos="14370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RSA</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kann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Schlüsselgrößen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1024-Bits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bis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4096-Bits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verwenden</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ts val="1465"/>
              </a:lnSpc>
              <a:spcBef>
                <a:spcPts val="255"/>
              </a:spcBef>
              <a:buSzPts val="1200"/>
              <a:buFont typeface="Courier New" panose="02070309020205020404" pitchFamily="49" charset="0"/>
              <a:buChar char="o"/>
              <a:tabLst>
                <a:tab pos="9798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Elliptische</a:t>
            </a:r>
            <a:r>
              <a:rPr lang="de-DE" sz="1200" b="1" spc="-7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Kurven-Kryptographie</a:t>
            </a:r>
            <a:r>
              <a:rPr lang="de-DE" sz="1200" b="1" spc="-75" noProof="1">
                <a:latin typeface="Calibri" panose="020F0502020204030204" pitchFamily="34" charset="0"/>
                <a:ea typeface="Courier New" panose="02070309020205020404" pitchFamily="49" charset="0"/>
                <a:cs typeface="Times New Roman" panose="02020603050405020304" pitchFamily="18" charset="0"/>
              </a:rPr>
              <a:t> </a:t>
            </a:r>
            <a:r>
              <a:rPr lang="de-DE" sz="1200" b="1" noProof="1">
                <a:latin typeface="Calibri" panose="020F0502020204030204" pitchFamily="34" charset="0"/>
                <a:ea typeface="Courier New" panose="02070309020205020404" pitchFamily="49" charset="0"/>
                <a:cs typeface="Times New Roman" panose="02020603050405020304" pitchFamily="18" charset="0"/>
              </a:rPr>
              <a:t>(ECC)</a:t>
            </a:r>
          </a:p>
          <a:p>
            <a:pPr marL="1143000" marR="533400" lvl="2" indent="-228600">
              <a:lnSpc>
                <a:spcPct val="99000"/>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Algorithmus,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algebraischen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Struktur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von</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llip</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is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c</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h</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n</a:t>
            </a:r>
            <a:r>
              <a:rPr lang="de-DE" sz="1200" spc="37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Kurven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über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endlichen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Feldern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basiert,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Schlüssel</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16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definieren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106045" lvl="2" indent="-228600">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ECC</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mit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256-Bit-Schlüssel ist genau</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so sicher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wie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RSA</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mit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22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2048-Bit-Schlüssel</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lnSpc>
                <a:spcPts val="1455"/>
              </a:lnSpc>
              <a:spcBef>
                <a:spcPts val="20"/>
              </a:spcBef>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ECDH</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lvl="3" indent="-228600">
              <a:lnSpc>
                <a:spcPts val="1510"/>
              </a:lnSpc>
              <a:buSzPts val="1200"/>
              <a:buFont typeface="Symbol" panose="05050102010706020507" pitchFamily="18" charset="2"/>
              <a:buChar char=""/>
              <a:tabLst>
                <a:tab pos="18948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Elliptische</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Kurve</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10" noProof="1">
                <a:latin typeface="Calibri" panose="020F0502020204030204" pitchFamily="34" charset="0"/>
                <a:ea typeface="Symbol" panose="05050102010706020507" pitchFamily="18" charset="2"/>
                <a:cs typeface="Times New Roman" panose="02020603050405020304" pitchFamily="18" charset="0"/>
              </a:rPr>
              <a:t>Diffie-Hellman</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143000" lvl="2" indent="-228600">
              <a:lnSpc>
                <a:spcPts val="1455"/>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ECDHE</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lvl="3" indent="-228600">
              <a:spcBef>
                <a:spcPts val="5"/>
              </a:spcBef>
              <a:spcAft>
                <a:spcPts val="0"/>
              </a:spcAft>
              <a:buSzPts val="1200"/>
              <a:buFont typeface="Symbol" panose="05050102010706020507" pitchFamily="18" charset="2"/>
              <a:buChar char=""/>
              <a:tabLst>
                <a:tab pos="18948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Elliptische</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Kurve</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10" noProof="1">
                <a:latin typeface="Calibri" panose="020F0502020204030204" pitchFamily="34" charset="0"/>
                <a:ea typeface="Symbol" panose="05050102010706020507" pitchFamily="18" charset="2"/>
                <a:cs typeface="Times New Roman" panose="02020603050405020304" pitchFamily="18" charset="0"/>
              </a:rPr>
              <a:t>Diffie-Hellman</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Ephemeral</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143000" lvl="2" indent="-228600">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ECDSA</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lvl="3" indent="-228600">
              <a:spcBef>
                <a:spcPts val="5"/>
              </a:spcBef>
              <a:spcAft>
                <a:spcPts val="0"/>
              </a:spcAft>
              <a:buSzPts val="1200"/>
              <a:buFont typeface="Symbol" panose="05050102010706020507" pitchFamily="18" charset="2"/>
              <a:buChar char=""/>
              <a:tabLst>
                <a:tab pos="18948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Digitaler</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Signaturalgorithmus</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mit</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elliptischer</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10" noProof="1">
                <a:latin typeface="Calibri" panose="020F0502020204030204" pitchFamily="34" charset="0"/>
                <a:ea typeface="Symbol" panose="05050102010706020507" pitchFamily="18" charset="2"/>
                <a:cs typeface="Times New Roman" panose="02020603050405020304" pitchFamily="18" charset="0"/>
              </a:rPr>
              <a:t>Kurve</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143000" marR="75565" lvl="2" indent="-228600">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ECC</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wird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am</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häufigsten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mobile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Geräte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und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Computer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mit</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geringem</a:t>
            </a:r>
            <a:r>
              <a:rPr lang="de-DE" sz="1200" spc="27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Stromverbrauch</a:t>
            </a:r>
            <a:r>
              <a:rPr lang="de-DE" sz="1200" spc="-8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verwendet</a:t>
            </a:r>
          </a:p>
        </p:txBody>
      </p:sp>
    </p:spTree>
    <p:extLst>
      <p:ext uri="{BB962C8B-B14F-4D97-AF65-F5344CB8AC3E}">
        <p14:creationId xmlns:p14="http://schemas.microsoft.com/office/powerpoint/2010/main" val="490926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831544"/>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indent="-457200">
              <a:buFont typeface="+mj-lt"/>
              <a:buAutoNum type="arabicPeriod" startAt="24"/>
            </a:pPr>
            <a:r>
              <a:rPr lang="de-DE" sz="2000" b="1" dirty="0">
                <a:solidFill>
                  <a:prstClr val="black"/>
                </a:solidFill>
              </a:rPr>
              <a:t>Kryptographie</a:t>
            </a:r>
            <a:endParaRPr lang="de-DE" sz="2000" b="1" dirty="0"/>
          </a:p>
          <a:p>
            <a:pPr marL="457200" indent="-457200">
              <a:buFont typeface="+mj-lt"/>
              <a:buAutoNum type="arabicPeriod" startAt="24"/>
            </a:pPr>
            <a:endParaRPr lang="de-DE" sz="2000" b="1" dirty="0"/>
          </a:p>
          <a:p>
            <a:pPr marL="457200" indent="-457200">
              <a:buFont typeface="+mj-lt"/>
              <a:buAutoNum type="arabicPeriod" startAt="24"/>
            </a:pPr>
            <a:endParaRPr lang="de-DE" sz="2000" b="1" dirty="0"/>
          </a:p>
          <a:p>
            <a:pPr marL="457200" indent="-457200">
              <a:buFont typeface="+mj-lt"/>
              <a:buAutoNum type="arabicPeriod" startAt="24"/>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BCCA9041-500F-46E8-86DA-7E611772A5AD}"/>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37C82FA3-E1EA-4767-869F-14D9B0437CF4}"/>
              </a:ext>
            </a:extLst>
          </p:cNvPr>
          <p:cNvSpPr/>
          <p:nvPr/>
        </p:nvSpPr>
        <p:spPr>
          <a:xfrm>
            <a:off x="457200" y="2338041"/>
            <a:ext cx="8909812" cy="2120132"/>
          </a:xfrm>
          <a:prstGeom prst="rect">
            <a:avLst/>
          </a:prstGeom>
        </p:spPr>
        <p:txBody>
          <a:bodyPr wrap="square">
            <a:spAutoFit/>
          </a:bodyPr>
          <a:lstStyle/>
          <a:p>
            <a:pPr marL="342900" lvl="0" indent="-342900">
              <a:spcBef>
                <a:spcPts val="45"/>
              </a:spcBef>
              <a:spcAft>
                <a:spcPts val="0"/>
              </a:spcAft>
              <a:buSzPts val="1200"/>
              <a:buFont typeface="Symbol" panose="05050102010706020507" pitchFamily="18" charset="2"/>
              <a:buChar char=""/>
              <a:tabLst>
                <a:tab pos="522605" algn="l"/>
              </a:tabLst>
            </a:pPr>
            <a:r>
              <a:rPr lang="de-DE" sz="1200" b="1" spc="-10" noProof="1">
                <a:latin typeface="Calibri" panose="020F0502020204030204" pitchFamily="34" charset="0"/>
                <a:ea typeface="Symbol" panose="05050102010706020507" pitchFamily="18" charset="2"/>
                <a:cs typeface="Times New Roman" panose="02020603050405020304" pitchFamily="18" charset="0"/>
              </a:rPr>
              <a:t>Ziemlich</a:t>
            </a:r>
            <a:r>
              <a:rPr lang="de-DE" sz="1200" b="1" spc="-25" noProof="1">
                <a:latin typeface="Calibri" panose="020F0502020204030204" pitchFamily="34" charset="0"/>
                <a:ea typeface="Symbol" panose="05050102010706020507" pitchFamily="18" charset="2"/>
                <a:cs typeface="Times New Roman" panose="02020603050405020304" pitchFamily="18" charset="0"/>
              </a:rPr>
              <a:t> </a:t>
            </a:r>
            <a:r>
              <a:rPr lang="de-DE" sz="1200" b="1" spc="-10" noProof="1">
                <a:latin typeface="Calibri" panose="020F0502020204030204" pitchFamily="34" charset="0"/>
                <a:ea typeface="Symbol" panose="05050102010706020507" pitchFamily="18" charset="2"/>
                <a:cs typeface="Times New Roman" panose="02020603050405020304" pitchFamily="18" charset="0"/>
              </a:rPr>
              <a:t>guter</a:t>
            </a:r>
            <a:r>
              <a:rPr lang="de-DE" sz="1200" b="1" spc="-35" noProof="1">
                <a:latin typeface="Calibri" panose="020F0502020204030204" pitchFamily="34" charset="0"/>
                <a:ea typeface="Symbol" panose="05050102010706020507" pitchFamily="18" charset="2"/>
                <a:cs typeface="Times New Roman" panose="02020603050405020304" pitchFamily="18" charset="0"/>
              </a:rPr>
              <a:t> </a:t>
            </a:r>
            <a:r>
              <a:rPr lang="de-DE" sz="1200" b="1" spc="-10" noProof="1">
                <a:latin typeface="Calibri" panose="020F0502020204030204" pitchFamily="34" charset="0"/>
                <a:ea typeface="Symbol" panose="05050102010706020507" pitchFamily="18" charset="2"/>
                <a:cs typeface="Times New Roman" panose="02020603050405020304" pitchFamily="18" charset="0"/>
              </a:rPr>
              <a:t>Datenschutz</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65"/>
              </a:lnSpc>
              <a:spcBef>
                <a:spcPts val="45"/>
              </a:spcBef>
              <a:spcAft>
                <a:spcPts val="0"/>
              </a:spcAft>
              <a:buSzPts val="1200"/>
              <a:buFont typeface="Courier New" panose="02070309020205020404" pitchFamily="49" charset="0"/>
              <a:buChar char="o"/>
              <a:tabLst>
                <a:tab pos="9798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Pretty</a:t>
            </a:r>
            <a:r>
              <a:rPr lang="de-DE" sz="1200" b="1" spc="-3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Good</a:t>
            </a:r>
            <a:r>
              <a:rPr lang="de-DE" sz="1200" b="1" spc="-3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Privacy</a:t>
            </a:r>
            <a:r>
              <a:rPr lang="de-DE" sz="1200" b="1" spc="-3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(PGP)</a:t>
            </a:r>
            <a:endParaRPr lang="de-DE" sz="1100" noProof="1">
              <a:latin typeface="Calibri" panose="020F0502020204030204" pitchFamily="34" charset="0"/>
              <a:ea typeface="Courier New" panose="02070309020205020404" pitchFamily="49" charset="0"/>
              <a:cs typeface="Times New Roman" panose="02020603050405020304" pitchFamily="18" charset="0"/>
            </a:endParaRPr>
          </a:p>
          <a:p>
            <a:pPr marL="1143000" marR="424180" lvl="2" indent="-228600">
              <a:lnSpc>
                <a:spcPct val="99000"/>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Verschlüsselungsprogramm,</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zum</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Signieren,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Verschlüsseln</a:t>
            </a:r>
            <a:r>
              <a:rPr lang="de-DE" sz="1200" spc="22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Entschlüsseln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E-Mails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wird</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4370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IDEA-Algorithmus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wird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PGP</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marR="152400" lvl="1" indent="-285750">
              <a:lnSpc>
                <a:spcPct val="95000"/>
              </a:lnSpc>
              <a:spcBef>
                <a:spcPts val="45"/>
              </a:spcBef>
              <a:spcAft>
                <a:spcPts val="0"/>
              </a:spcAft>
              <a:buSzPts val="1200"/>
              <a:buFont typeface="Courier New" panose="02070309020205020404" pitchFamily="49" charset="0"/>
              <a:buChar char="o"/>
              <a:tabLst>
                <a:tab pos="9798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Symmetrische</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Funktionen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verwenden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128-Bit-</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oder</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höhere</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Schlüssel</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und</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die</a:t>
            </a:r>
            <a:r>
              <a:rPr lang="de-DE" sz="1200" spc="16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asymmetrischen</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Funktionen</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verwenden</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Schlüsselgrößen</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von</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10" noProof="1">
                <a:latin typeface="Calibri" panose="020F0502020204030204" pitchFamily="34" charset="0"/>
                <a:ea typeface="Courier New" panose="02070309020205020404" pitchFamily="49" charset="0"/>
                <a:cs typeface="Times New Roman" panose="02020603050405020304" pitchFamily="18" charset="0"/>
              </a:rPr>
              <a:t>512-Bit</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bis</a:t>
            </a:r>
            <a:r>
              <a:rPr lang="de-DE" sz="1200" spc="32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2048-Bit</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65"/>
              </a:lnSpc>
              <a:spcBef>
                <a:spcPts val="45"/>
              </a:spcBef>
              <a:buSzPts val="1200"/>
              <a:buFont typeface="Courier New" panose="02070309020205020404" pitchFamily="49" charset="0"/>
              <a:buChar char="o"/>
              <a:tabLst>
                <a:tab pos="979805" algn="l"/>
              </a:tabLst>
            </a:pPr>
            <a:r>
              <a:rPr lang="de-DE" sz="1200" b="1" noProof="1">
                <a:latin typeface="Calibri" panose="020F0502020204030204" pitchFamily="34" charset="0"/>
                <a:ea typeface="Courier New" panose="02070309020205020404" pitchFamily="49" charset="0"/>
                <a:cs typeface="Times New Roman" panose="02020603050405020304" pitchFamily="18" charset="0"/>
              </a:rPr>
              <a:t>GNU</a:t>
            </a:r>
            <a:r>
              <a:rPr lang="de-DE" sz="1200" b="1" spc="-3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Privacy</a:t>
            </a:r>
            <a:r>
              <a:rPr lang="de-DE" sz="1200" b="1" spc="-3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Guard</a:t>
            </a:r>
            <a:r>
              <a:rPr lang="de-DE" sz="1200" b="1" spc="-3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(GPG)</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106045" lvl="2" indent="-228600">
              <a:lnSpc>
                <a:spcPct val="99000"/>
              </a:lnSpc>
              <a:buSzPts val="1200"/>
              <a:buFont typeface="Microsoft Sans Serif" panose="020B0604020202020204" pitchFamily="34" charset="0"/>
              <a:buChar char="▪"/>
              <a:tabLst>
                <a:tab pos="14370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neuere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aktualisierte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Version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PGP-Verschlüsselungssuite,</a:t>
            </a:r>
            <a:r>
              <a:rPr lang="de-DE" sz="1200" spc="35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AES</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ihre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symmetrischen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Verschlüsselungsfunktionen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4370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GPG</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ist</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plattformübergreifend</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verfügbar</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a:spcBef>
                <a:spcPts val="55"/>
              </a:spcBef>
            </a:pPr>
            <a:r>
              <a:rPr lang="en-US" sz="1150" dirty="0">
                <a:latin typeface="Calibri" panose="020F0502020204030204" pitchFamily="34" charset="0"/>
                <a:ea typeface="Calibri" panose="020F0502020204030204" pitchFamily="34" charset="0"/>
                <a:cs typeface="Calibri" panose="020F0502020204030204" pitchFamily="34" charset="0"/>
              </a:rPr>
              <a:t> </a:t>
            </a:r>
            <a:endParaRPr lang="de-DE" sz="11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7908400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831544"/>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indent="-457200">
              <a:buFont typeface="+mj-lt"/>
              <a:buAutoNum type="arabicPeriod" startAt="24"/>
            </a:pPr>
            <a:r>
              <a:rPr lang="de-DE" sz="2000" b="1" dirty="0">
                <a:solidFill>
                  <a:prstClr val="black"/>
                </a:solidFill>
              </a:rPr>
              <a:t>Kryptographie</a:t>
            </a:r>
            <a:endParaRPr lang="de-DE" sz="2000" b="1" dirty="0"/>
          </a:p>
          <a:p>
            <a:pPr marL="457200" indent="-457200">
              <a:buFont typeface="+mj-lt"/>
              <a:buAutoNum type="arabicPeriod" startAt="24"/>
            </a:pPr>
            <a:endParaRPr lang="de-DE" sz="2000" b="1" dirty="0"/>
          </a:p>
          <a:p>
            <a:pPr marL="457200" indent="-457200">
              <a:buFont typeface="+mj-lt"/>
              <a:buAutoNum type="arabicPeriod" startAt="24"/>
            </a:pPr>
            <a:endParaRPr lang="de-DE" sz="2000" b="1" dirty="0"/>
          </a:p>
          <a:p>
            <a:pPr marL="457200" indent="-457200">
              <a:buFont typeface="+mj-lt"/>
              <a:buAutoNum type="arabicPeriod" startAt="24"/>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BCCA9041-500F-46E8-86DA-7E611772A5AD}"/>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37C82FA3-E1EA-4767-869F-14D9B0437CF4}"/>
              </a:ext>
            </a:extLst>
          </p:cNvPr>
          <p:cNvSpPr/>
          <p:nvPr/>
        </p:nvSpPr>
        <p:spPr>
          <a:xfrm>
            <a:off x="457200" y="2338041"/>
            <a:ext cx="8909812" cy="269304"/>
          </a:xfrm>
          <a:prstGeom prst="rect">
            <a:avLst/>
          </a:prstGeom>
        </p:spPr>
        <p:txBody>
          <a:bodyPr wrap="square">
            <a:spAutoFit/>
          </a:bodyPr>
          <a:lstStyle/>
          <a:p>
            <a:pPr>
              <a:spcBef>
                <a:spcPts val="55"/>
              </a:spcBef>
            </a:pPr>
            <a:r>
              <a:rPr lang="en-US" sz="1150" dirty="0">
                <a:latin typeface="Calibri" panose="020F0502020204030204" pitchFamily="34" charset="0"/>
                <a:ea typeface="Calibri" panose="020F0502020204030204" pitchFamily="34" charset="0"/>
                <a:cs typeface="Calibri" panose="020F0502020204030204" pitchFamily="34" charset="0"/>
              </a:rPr>
              <a:t> </a:t>
            </a:r>
            <a:endParaRPr lang="de-DE"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hteck 3">
            <a:extLst>
              <a:ext uri="{FF2B5EF4-FFF2-40B4-BE49-F238E27FC236}">
                <a16:creationId xmlns:a16="http://schemas.microsoft.com/office/drawing/2014/main" id="{3B9C66CE-BBF6-4AF2-94CF-7BA78ED6EEC2}"/>
              </a:ext>
            </a:extLst>
          </p:cNvPr>
          <p:cNvSpPr/>
          <p:nvPr/>
        </p:nvSpPr>
        <p:spPr>
          <a:xfrm>
            <a:off x="692912" y="2472127"/>
            <a:ext cx="8101654" cy="4010329"/>
          </a:xfrm>
          <a:prstGeom prst="rect">
            <a:avLst/>
          </a:prstGeom>
        </p:spPr>
        <p:txBody>
          <a:bodyPr wrap="square">
            <a:spAutoFit/>
          </a:bodyPr>
          <a:lstStyle/>
          <a:p>
            <a:pPr marL="342900" lvl="0" indent="-342900">
              <a:spcBef>
                <a:spcPts val="45"/>
              </a:spcBef>
              <a:spcAft>
                <a:spcPts val="0"/>
              </a:spcAft>
              <a:buSzPts val="1200"/>
              <a:buFont typeface="Symbol" panose="05050102010706020507" pitchFamily="18" charset="2"/>
              <a:buChar char=""/>
              <a:tabLst>
                <a:tab pos="5226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Schlüsselverwaltung</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65"/>
              </a:lnSpc>
              <a:spcBef>
                <a:spcPts val="60"/>
              </a:spcBef>
              <a:spcAft>
                <a:spcPts val="0"/>
              </a:spcAft>
              <a:buSzPts val="1200"/>
              <a:buFont typeface="Courier New" panose="02070309020205020404" pitchFamily="49" charset="0"/>
              <a:buChar char="o"/>
              <a:tabLst>
                <a:tab pos="9798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Schlüsselverwaltung</a:t>
            </a:r>
            <a:endParaRPr lang="de-DE" sz="1100" noProof="1">
              <a:latin typeface="Calibri" panose="020F0502020204030204" pitchFamily="34" charset="0"/>
              <a:ea typeface="Courier New" panose="02070309020205020404" pitchFamily="49" charset="0"/>
              <a:cs typeface="Times New Roman" panose="02020603050405020304" pitchFamily="18" charset="0"/>
            </a:endParaRPr>
          </a:p>
          <a:p>
            <a:pPr marL="1143000" marR="233680" lvl="2" indent="-228600">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Bezieht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darauf,</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wie</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Organisation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Verschlüsselungsschlüssel</a:t>
            </a:r>
            <a:r>
              <a:rPr lang="de-DE" sz="1200" spc="250"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erzeugt,</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austauscht,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speichert</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90"/>
              </a:lnSpc>
              <a:spcBef>
                <a:spcPts val="30"/>
              </a:spcBef>
              <a:spcAft>
                <a:spcPts val="0"/>
              </a:spcAft>
              <a:buSzPts val="1200"/>
              <a:buFont typeface="Courier New" panose="02070309020205020404" pitchFamily="49" charset="0"/>
              <a:buChar char="o"/>
              <a:tabLst>
                <a:tab pos="979805" algn="l"/>
              </a:tabLst>
            </a:pPr>
            <a:r>
              <a:rPr lang="de-DE" sz="1200" noProof="1">
                <a:latin typeface="Calibri" panose="020F0502020204030204" pitchFamily="34" charset="0"/>
                <a:ea typeface="Courier New" panose="02070309020205020404" pitchFamily="49" charset="0"/>
                <a:cs typeface="Times New Roman" panose="02020603050405020304" pitchFamily="18" charset="0"/>
              </a:rPr>
              <a:t>Die</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Stärke</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eines</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Verschlüsselungssystems</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liegt</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10" noProof="1">
                <a:latin typeface="Calibri" panose="020F0502020204030204" pitchFamily="34" charset="0"/>
                <a:ea typeface="Courier New" panose="02070309020205020404" pitchFamily="49" charset="0"/>
                <a:cs typeface="Times New Roman" panose="02020603050405020304" pitchFamily="18" charset="0"/>
              </a:rPr>
              <a:t>in</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der</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Schlüsselstärke</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75"/>
              </a:lnSpc>
              <a:buSzPts val="1200"/>
              <a:buFont typeface="Courier New" panose="02070309020205020404" pitchFamily="49" charset="0"/>
              <a:buChar char="o"/>
              <a:tabLst>
                <a:tab pos="9798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Schlüssel</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müssen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sicher</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aufbewahrt</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werden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90"/>
              </a:lnSpc>
              <a:buSzPts val="1200"/>
              <a:buFont typeface="Courier New" panose="02070309020205020404" pitchFamily="49" charset="0"/>
              <a:buChar char="o"/>
              <a:tabLst>
                <a:tab pos="9798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Wechseln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Sie</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regelmäßig</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Ihre</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Schlüssel</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342900" lvl="0" indent="-342900">
              <a:spcBef>
                <a:spcPts val="275"/>
              </a:spcBef>
              <a:spcAft>
                <a:spcPts val="0"/>
              </a:spcAft>
              <a:buSzPts val="1200"/>
              <a:buFont typeface="Symbol" panose="05050102010706020507" pitchFamily="18" charset="2"/>
              <a:buChar char=""/>
              <a:tabLst>
                <a:tab pos="522605" algn="l"/>
              </a:tabLst>
            </a:pPr>
            <a:r>
              <a:rPr lang="de-DE" sz="1200" b="1" spc="-10" noProof="1">
                <a:latin typeface="Calibri" panose="020F0502020204030204" pitchFamily="34" charset="0"/>
                <a:ea typeface="Symbol" panose="05050102010706020507" pitchFamily="18" charset="2"/>
                <a:cs typeface="Times New Roman" panose="02020603050405020304" pitchFamily="18" charset="0"/>
              </a:rPr>
              <a:t>Einweg-Pad</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marR="384810" lvl="1" indent="-285750">
              <a:lnSpc>
                <a:spcPct val="95000"/>
              </a:lnSpc>
              <a:spcBef>
                <a:spcPts val="45"/>
              </a:spcBef>
              <a:spcAft>
                <a:spcPts val="0"/>
              </a:spcAft>
              <a:buSzPts val="1200"/>
              <a:buFont typeface="Courier New" panose="02070309020205020404" pitchFamily="49" charset="0"/>
              <a:buChar char="o"/>
              <a:tabLst>
                <a:tab pos="979805" algn="l"/>
              </a:tabLst>
            </a:pPr>
            <a:r>
              <a:rPr lang="de-DE" sz="1200" noProof="1">
                <a:latin typeface="Calibri" panose="020F0502020204030204" pitchFamily="34" charset="0"/>
                <a:ea typeface="Courier New" panose="02070309020205020404" pitchFamily="49" charset="0"/>
                <a:cs typeface="Times New Roman" panose="02020603050405020304" pitchFamily="18" charset="0"/>
              </a:rPr>
              <a:t>Eine</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Streamchiffre,</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die</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Klartextinformationen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mit</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einem</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geheimen</a:t>
            </a:r>
            <a:r>
              <a:rPr lang="de-DE" sz="1200" spc="19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Zufallsschlüssel</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verschlüsselt,</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der</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die</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gleiche</a:t>
            </a:r>
            <a:r>
              <a:rPr lang="de-DE" sz="1200" spc="-10" noProof="1">
                <a:latin typeface="Calibri" panose="020F0502020204030204" pitchFamily="34" charset="0"/>
                <a:ea typeface="Courier New" panose="02070309020205020404" pitchFamily="49" charset="0"/>
                <a:cs typeface="Times New Roman" panose="02020603050405020304" pitchFamily="18" charset="0"/>
              </a:rPr>
              <a:t> Länge</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wie</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die</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Klartexteingabe</a:t>
            </a:r>
            <a:r>
              <a:rPr lang="de-DE" sz="1200" spc="31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hat</a:t>
            </a:r>
          </a:p>
          <a:p>
            <a:pPr marL="742950" lvl="1" indent="-285750">
              <a:buSzPts val="1200"/>
              <a:buFont typeface="Courier New" panose="02070309020205020404" pitchFamily="49" charset="0"/>
              <a:buChar char="o"/>
              <a:tabLst>
                <a:tab pos="9798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Einwegpads</a:t>
            </a:r>
            <a:r>
              <a:rPr lang="de-DE" sz="1200" spc="-4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werden</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nicht</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häufig</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verwendet</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a:spcBef>
                <a:spcPts val="55"/>
              </a:spcBef>
            </a:pPr>
            <a:r>
              <a:rPr lang="de-DE" sz="1100" noProof="1">
                <a:latin typeface="Calibri" panose="020F0502020204030204" pitchFamily="34" charset="0"/>
                <a:ea typeface="Calibri" panose="020F0502020204030204" pitchFamily="34" charset="0"/>
                <a:cs typeface="Calibri" panose="020F0502020204030204" pitchFamily="34" charset="0"/>
              </a:rPr>
              <a:t> </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342900" lvl="0" indent="-342900">
              <a:spcBef>
                <a:spcPts val="45"/>
              </a:spcBef>
              <a:spcAft>
                <a:spcPts val="0"/>
              </a:spcAft>
              <a:buSzPts val="1200"/>
              <a:buFont typeface="Symbol" panose="05050102010706020507" pitchFamily="18" charset="2"/>
              <a:buChar char=""/>
              <a:tabLst>
                <a:tab pos="5226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Pseudo-Zufallszahlengenerator</a:t>
            </a:r>
            <a:r>
              <a:rPr lang="de-DE" sz="1200" b="1" spc="-130" noProof="1">
                <a:latin typeface="Calibri" panose="020F0502020204030204" pitchFamily="34" charset="0"/>
                <a:ea typeface="Symbol" panose="05050102010706020507" pitchFamily="18" charset="2"/>
                <a:cs typeface="Times New Roman" panose="02020603050405020304" pitchFamily="18" charset="0"/>
              </a:rPr>
              <a:t> </a:t>
            </a:r>
            <a:r>
              <a:rPr lang="de-DE" sz="1200" b="1" spc="-5" noProof="1">
                <a:latin typeface="Calibri" panose="020F0502020204030204" pitchFamily="34" charset="0"/>
                <a:ea typeface="Symbol" panose="05050102010706020507" pitchFamily="18" charset="2"/>
                <a:cs typeface="Times New Roman" panose="02020603050405020304" pitchFamily="18" charset="0"/>
              </a:rPr>
              <a:t>(PRNG)</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marR="384810" lvl="1" indent="-285750">
              <a:lnSpc>
                <a:spcPct val="95000"/>
              </a:lnSpc>
              <a:spcBef>
                <a:spcPts val="45"/>
              </a:spcBef>
              <a:spcAft>
                <a:spcPts val="0"/>
              </a:spcAft>
              <a:buSzPts val="1200"/>
              <a:buFont typeface="Courier New" panose="02070309020205020404" pitchFamily="49" charset="0"/>
              <a:buChar char="o"/>
              <a:tabLst>
                <a:tab pos="9798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Ein</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simulierter</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Zufallszahlenstrom,</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der</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von</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einem</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Computer</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generiert</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wird</a:t>
            </a:r>
            <a:r>
              <a:rPr lang="de-DE" sz="1200" spc="24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und</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unter</a:t>
            </a:r>
            <a:r>
              <a:rPr lang="de-DE" sz="120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anderem</a:t>
            </a:r>
            <a:r>
              <a:rPr lang="de-DE" sz="1200" spc="-10" noProof="1">
                <a:latin typeface="Calibri" panose="020F0502020204030204" pitchFamily="34" charset="0"/>
                <a:ea typeface="Courier New" panose="02070309020205020404" pitchFamily="49" charset="0"/>
                <a:cs typeface="Times New Roman" panose="02020603050405020304" pitchFamily="18" charset="0"/>
              </a:rPr>
              <a:t> in der</a:t>
            </a:r>
            <a:r>
              <a:rPr lang="de-DE" sz="1200" spc="-5" noProof="1">
                <a:latin typeface="Calibri" panose="020F0502020204030204" pitchFamily="34" charset="0"/>
                <a:ea typeface="Courier New" panose="02070309020205020404" pitchFamily="49" charset="0"/>
                <a:cs typeface="Times New Roman" panose="02020603050405020304" pitchFamily="18" charset="0"/>
              </a:rPr>
              <a:t> Kryptografie</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und</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bei</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Videospielen</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zum</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Einsatz</a:t>
            </a:r>
            <a:r>
              <a:rPr lang="de-DE" sz="1200" spc="20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kommt</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lvl="1" indent="-285750">
              <a:buSzPts val="1200"/>
              <a:buFont typeface="Courier New" panose="02070309020205020404" pitchFamily="49" charset="0"/>
              <a:buChar char="o"/>
              <a:tabLst>
                <a:tab pos="9798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Es</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gibt</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keine</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echten</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Zufallszahlen </a:t>
            </a:r>
            <a:r>
              <a:rPr lang="de-DE" sz="1200" spc="-10" noProof="1">
                <a:latin typeface="Calibri" panose="020F0502020204030204" pitchFamily="34" charset="0"/>
                <a:ea typeface="Courier New" panose="02070309020205020404" pitchFamily="49" charset="0"/>
                <a:cs typeface="Times New Roman" panose="02020603050405020304" pitchFamily="18" charset="0"/>
              </a:rPr>
              <a:t>in </a:t>
            </a:r>
            <a:r>
              <a:rPr lang="de-DE" sz="1200" spc="-5" noProof="1">
                <a:latin typeface="Calibri" panose="020F0502020204030204" pitchFamily="34" charset="0"/>
                <a:ea typeface="Courier New" panose="02070309020205020404" pitchFamily="49" charset="0"/>
                <a:cs typeface="Times New Roman" panose="02020603050405020304" pitchFamily="18" charset="0"/>
              </a:rPr>
              <a:t>Computern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a:spcBef>
                <a:spcPts val="40"/>
              </a:spcBef>
            </a:pPr>
            <a:r>
              <a:rPr lang="de-DE" sz="1100" noProof="1">
                <a:latin typeface="Calibri" panose="020F0502020204030204" pitchFamily="34" charset="0"/>
                <a:ea typeface="Calibri" panose="020F0502020204030204" pitchFamily="34" charset="0"/>
                <a:cs typeface="Calibri" panose="020F0502020204030204" pitchFamily="34" charset="0"/>
              </a:rPr>
              <a:t> </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342900" lvl="0" indent="-342900">
              <a:spcBef>
                <a:spcPts val="45"/>
              </a:spcBef>
              <a:spcAft>
                <a:spcPts val="0"/>
              </a:spcAft>
              <a:buSzPts val="1200"/>
              <a:buFont typeface="Symbol" panose="05050102010706020507" pitchFamily="18" charset="2"/>
              <a:buChar char=""/>
              <a:tabLst>
                <a:tab pos="522605" algn="l"/>
              </a:tabLst>
            </a:pPr>
            <a:r>
              <a:rPr lang="de-DE" sz="1200" b="1" spc="-10" noProof="1">
                <a:latin typeface="Calibri" panose="020F0502020204030204" pitchFamily="34" charset="0"/>
                <a:ea typeface="Symbol" panose="05050102010706020507" pitchFamily="18" charset="2"/>
                <a:cs typeface="Times New Roman" panose="02020603050405020304" pitchFamily="18" charset="0"/>
              </a:rPr>
              <a:t>Steganografie</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90"/>
              </a:lnSpc>
              <a:spcBef>
                <a:spcPts val="60"/>
              </a:spcBef>
              <a:spcAft>
                <a:spcPts val="0"/>
              </a:spcAft>
              <a:buSzPts val="1200"/>
              <a:buFont typeface="Courier New" panose="02070309020205020404" pitchFamily="49" charset="0"/>
              <a:buChar char="o"/>
              <a:tabLst>
                <a:tab pos="979805" algn="l"/>
              </a:tabLst>
            </a:pPr>
            <a:r>
              <a:rPr lang="de-DE" sz="1200" noProof="1">
                <a:latin typeface="Calibri" panose="020F0502020204030204" pitchFamily="34" charset="0"/>
                <a:ea typeface="Courier New" panose="02070309020205020404" pitchFamily="49" charset="0"/>
                <a:cs typeface="Times New Roman" panose="02020603050405020304" pitchFamily="18" charset="0"/>
              </a:rPr>
              <a:t>Die</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Wissenschaft</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und</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Kunst,</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Nachrichten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in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anderen</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Nachrichten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zu</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verstecken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90"/>
              </a:lnSpc>
              <a:buSzPts val="1200"/>
              <a:buFont typeface="Courier New" panose="02070309020205020404" pitchFamily="49" charset="0"/>
              <a:buChar char="o"/>
              <a:tabLst>
                <a:tab pos="979805" algn="l"/>
              </a:tabLst>
            </a:pPr>
            <a:r>
              <a:rPr lang="de-DE" sz="1200" noProof="1">
                <a:latin typeface="Calibri" panose="020F0502020204030204" pitchFamily="34" charset="0"/>
                <a:ea typeface="Courier New" panose="02070309020205020404" pitchFamily="49" charset="0"/>
                <a:cs typeface="Times New Roman" panose="02020603050405020304" pitchFamily="18" charset="0"/>
              </a:rPr>
              <a:t>Steganografie</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ist</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eine</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Form</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der</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Verschleierung,</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nicht</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der</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Verschlüsselung</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a:spcBef>
                <a:spcPts val="30"/>
              </a:spcBef>
            </a:pPr>
            <a:r>
              <a:rPr lang="en-US" sz="1100" dirty="0">
                <a:latin typeface="Calibri" panose="020F0502020204030204" pitchFamily="34" charset="0"/>
                <a:ea typeface="Calibri" panose="020F0502020204030204" pitchFamily="34" charset="0"/>
                <a:cs typeface="Calibri" panose="020F0502020204030204" pitchFamily="34" charset="0"/>
              </a:rPr>
              <a:t> </a:t>
            </a:r>
            <a:endParaRPr lang="de-DE" sz="11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5367012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831544"/>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indent="-457200">
              <a:buFont typeface="+mj-lt"/>
              <a:buAutoNum type="arabicPeriod" startAt="24"/>
            </a:pPr>
            <a:r>
              <a:rPr lang="de-DE" sz="2000" b="1" dirty="0">
                <a:solidFill>
                  <a:prstClr val="black"/>
                </a:solidFill>
              </a:rPr>
              <a:t>Kryptographie</a:t>
            </a:r>
            <a:endParaRPr lang="de-DE" sz="2000" b="1" dirty="0"/>
          </a:p>
          <a:p>
            <a:pPr marL="457200" indent="-457200">
              <a:buFont typeface="+mj-lt"/>
              <a:buAutoNum type="arabicPeriod" startAt="24"/>
            </a:pPr>
            <a:endParaRPr lang="de-DE" sz="2000" b="1" dirty="0"/>
          </a:p>
          <a:p>
            <a:pPr marL="457200" indent="-457200">
              <a:buFont typeface="+mj-lt"/>
              <a:buAutoNum type="arabicPeriod" startAt="24"/>
            </a:pPr>
            <a:endParaRPr lang="de-DE" sz="2000" b="1" dirty="0"/>
          </a:p>
          <a:p>
            <a:pPr marL="457200" indent="-457200">
              <a:buFont typeface="+mj-lt"/>
              <a:buAutoNum type="arabicPeriod" startAt="24"/>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BCCA9041-500F-46E8-86DA-7E611772A5AD}"/>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37C82FA3-E1EA-4767-869F-14D9B0437CF4}"/>
              </a:ext>
            </a:extLst>
          </p:cNvPr>
          <p:cNvSpPr/>
          <p:nvPr/>
        </p:nvSpPr>
        <p:spPr>
          <a:xfrm>
            <a:off x="457200" y="2338041"/>
            <a:ext cx="8909812" cy="269304"/>
          </a:xfrm>
          <a:prstGeom prst="rect">
            <a:avLst/>
          </a:prstGeom>
        </p:spPr>
        <p:txBody>
          <a:bodyPr wrap="square">
            <a:spAutoFit/>
          </a:bodyPr>
          <a:lstStyle/>
          <a:p>
            <a:pPr>
              <a:spcBef>
                <a:spcPts val="55"/>
              </a:spcBef>
            </a:pPr>
            <a:r>
              <a:rPr lang="en-US" sz="1150" dirty="0">
                <a:latin typeface="Calibri" panose="020F0502020204030204" pitchFamily="34" charset="0"/>
                <a:ea typeface="Calibri" panose="020F0502020204030204" pitchFamily="34" charset="0"/>
                <a:cs typeface="Calibri" panose="020F0502020204030204" pitchFamily="34" charset="0"/>
              </a:rPr>
              <a:t> </a:t>
            </a:r>
            <a:endParaRPr lang="de-DE"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hteck 3">
            <a:extLst>
              <a:ext uri="{FF2B5EF4-FFF2-40B4-BE49-F238E27FC236}">
                <a16:creationId xmlns:a16="http://schemas.microsoft.com/office/drawing/2014/main" id="{3B9C66CE-BBF6-4AF2-94CF-7BA78ED6EEC2}"/>
              </a:ext>
            </a:extLst>
          </p:cNvPr>
          <p:cNvSpPr/>
          <p:nvPr/>
        </p:nvSpPr>
        <p:spPr>
          <a:xfrm>
            <a:off x="692912" y="2472127"/>
            <a:ext cx="8101654" cy="261610"/>
          </a:xfrm>
          <a:prstGeom prst="rect">
            <a:avLst/>
          </a:prstGeom>
        </p:spPr>
        <p:txBody>
          <a:bodyPr wrap="square">
            <a:spAutoFit/>
          </a:bodyPr>
          <a:lstStyle/>
          <a:p>
            <a:pPr>
              <a:spcBef>
                <a:spcPts val="30"/>
              </a:spcBef>
            </a:pPr>
            <a:r>
              <a:rPr lang="en-US" sz="1100" dirty="0">
                <a:latin typeface="Calibri" panose="020F0502020204030204" pitchFamily="34" charset="0"/>
                <a:ea typeface="Calibri" panose="020F0502020204030204" pitchFamily="34" charset="0"/>
                <a:cs typeface="Calibri" panose="020F0502020204030204" pitchFamily="34" charset="0"/>
              </a:rPr>
              <a:t> </a:t>
            </a:r>
            <a:endParaRPr lang="de-DE"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Rechteck 4">
            <a:extLst>
              <a:ext uri="{FF2B5EF4-FFF2-40B4-BE49-F238E27FC236}">
                <a16:creationId xmlns:a16="http://schemas.microsoft.com/office/drawing/2014/main" id="{F5C4E320-6592-4092-80D7-52563639F24A}"/>
              </a:ext>
            </a:extLst>
          </p:cNvPr>
          <p:cNvSpPr/>
          <p:nvPr/>
        </p:nvSpPr>
        <p:spPr>
          <a:xfrm>
            <a:off x="486064" y="2320327"/>
            <a:ext cx="9514424" cy="3430363"/>
          </a:xfrm>
          <a:prstGeom prst="rect">
            <a:avLst/>
          </a:prstGeom>
        </p:spPr>
        <p:txBody>
          <a:bodyPr wrap="square">
            <a:spAutoFit/>
          </a:bodyPr>
          <a:lstStyle/>
          <a:p>
            <a:pPr marL="342900" lvl="0" indent="-342900">
              <a:spcBef>
                <a:spcPts val="45"/>
              </a:spcBef>
              <a:spcAft>
                <a:spcPts val="0"/>
              </a:spcAft>
              <a:buSzPts val="1200"/>
              <a:buFont typeface="Symbol" panose="05050102010706020507" pitchFamily="18" charset="2"/>
              <a:buChar char=""/>
              <a:tabLst>
                <a:tab pos="522605" algn="l"/>
              </a:tabLst>
            </a:pPr>
            <a:r>
              <a:rPr lang="de-DE" sz="1200" b="1" spc="-10" noProof="1">
                <a:latin typeface="Calibri" panose="020F0502020204030204" pitchFamily="34" charset="0"/>
                <a:ea typeface="Symbol" panose="05050102010706020507" pitchFamily="18" charset="2"/>
                <a:cs typeface="Times New Roman" panose="02020603050405020304" pitchFamily="18" charset="0"/>
              </a:rPr>
              <a:t>Überlegungen</a:t>
            </a:r>
            <a:r>
              <a:rPr lang="de-DE" sz="1200" b="1" spc="-70" noProof="1">
                <a:latin typeface="Calibri" panose="020F0502020204030204" pitchFamily="34" charset="0"/>
                <a:ea typeface="Symbol" panose="05050102010706020507" pitchFamily="18" charset="2"/>
                <a:cs typeface="Times New Roman" panose="02020603050405020304" pitchFamily="18" charset="0"/>
              </a:rPr>
              <a:t> </a:t>
            </a:r>
            <a:r>
              <a:rPr lang="de-DE" sz="1200" b="1" spc="-5" noProof="1">
                <a:latin typeface="Calibri" panose="020F0502020204030204" pitchFamily="34" charset="0"/>
                <a:ea typeface="Symbol" panose="05050102010706020507" pitchFamily="18" charset="2"/>
                <a:cs typeface="Times New Roman" panose="02020603050405020304" pitchFamily="18" charset="0"/>
              </a:rPr>
              <a:t>zur</a:t>
            </a:r>
            <a:r>
              <a:rPr lang="de-DE" sz="1200" b="1" spc="-65" noProof="1">
                <a:latin typeface="Calibri" panose="020F0502020204030204" pitchFamily="34" charset="0"/>
                <a:ea typeface="Symbol" panose="05050102010706020507" pitchFamily="18" charset="2"/>
                <a:cs typeface="Times New Roman" panose="02020603050405020304" pitchFamily="18" charset="0"/>
              </a:rPr>
              <a:t> </a:t>
            </a:r>
            <a:r>
              <a:rPr lang="de-DE" sz="1200" b="1" spc="-10" noProof="1">
                <a:latin typeface="Calibri" panose="020F0502020204030204" pitchFamily="34" charset="0"/>
                <a:ea typeface="Symbol" panose="05050102010706020507" pitchFamily="18" charset="2"/>
                <a:cs typeface="Times New Roman" panose="02020603050405020304" pitchFamily="18" charset="0"/>
              </a:rPr>
              <a:t>Kryptographie</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0"/>
              </a:lnSpc>
              <a:spcBef>
                <a:spcPts val="45"/>
              </a:spcBef>
              <a:spcAft>
                <a:spcPts val="0"/>
              </a:spcAft>
              <a:buSzPts val="1200"/>
              <a:buFont typeface="Courier New" panose="02070309020205020404" pitchFamily="49" charset="0"/>
              <a:buChar char="o"/>
              <a:tabLst>
                <a:tab pos="9798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Blockchain</a:t>
            </a:r>
            <a:endParaRPr lang="de-DE" sz="1100" noProof="1">
              <a:latin typeface="Calibri" panose="020F0502020204030204" pitchFamily="34" charset="0"/>
              <a:ea typeface="Courier New" panose="02070309020205020404" pitchFamily="49" charset="0"/>
              <a:cs typeface="Times New Roman" panose="02020603050405020304" pitchFamily="18" charset="0"/>
            </a:endParaRPr>
          </a:p>
          <a:p>
            <a:pPr marL="1143000" marR="307340" lvl="2" indent="-228600">
              <a:lnSpc>
                <a:spcPct val="99000"/>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gemeinsames,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unveränderliches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Hauptbuch</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Aufzeichnung</a:t>
            </a:r>
            <a:r>
              <a:rPr lang="de-DE" sz="1200" spc="24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Transaktionen,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Verfolgung</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Vermögenswerten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den</a:t>
            </a:r>
            <a:r>
              <a:rPr lang="de-DE" sz="1200" spc="18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Aufbau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Vertrauen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1052830" lvl="2" indent="-228600">
              <a:buSzPts val="1200"/>
              <a:buFont typeface="Microsoft Sans Serif" panose="020B0604020202020204" pitchFamily="34" charset="0"/>
              <a:buChar char="▪"/>
              <a:tabLst>
                <a:tab pos="14370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bekannteste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Beispiel</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Blockchain</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 ist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in</a:t>
            </a:r>
            <a:r>
              <a:rPr lang="de-DE" sz="1200" spc="17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Kryptowährungen</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5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wird</a:t>
            </a:r>
          </a:p>
          <a:p>
            <a:pPr marL="742950" lvl="1" indent="-285750">
              <a:lnSpc>
                <a:spcPts val="1465"/>
              </a:lnSpc>
              <a:spcBef>
                <a:spcPts val="45"/>
              </a:spcBef>
              <a:buSzPts val="1200"/>
              <a:buFont typeface="Courier New" panose="02070309020205020404" pitchFamily="49" charset="0"/>
              <a:buChar char="o"/>
              <a:tabLst>
                <a:tab pos="9798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Öffentliches</a:t>
            </a:r>
            <a:r>
              <a:rPr lang="de-DE" sz="1200" b="1" spc="-8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Hauptbuch (Public Ledger)</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96520" lvl="2" indent="-228600">
              <a:lnSpc>
                <a:spcPct val="99000"/>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Aufzeichnungssystem,</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Identitäten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Teilnehmer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in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sicherer</a:t>
            </a:r>
            <a:r>
              <a:rPr lang="de-DE" sz="1200" spc="26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anonymer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Form,</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ihre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jeweiligen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Kryptowährungsguthaben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27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Aufzeichnungsbuch</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aller</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echten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Transaktionen,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zwischen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den</a:t>
            </a:r>
            <a:r>
              <a:rPr lang="de-DE" sz="1200" spc="30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Netzwerkteilnehmern</a:t>
            </a:r>
            <a:r>
              <a:rPr lang="de-DE" sz="1200" spc="-6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ausgeführt</a:t>
            </a:r>
            <a:r>
              <a:rPr lang="de-DE" sz="1200" spc="-6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werden,</a:t>
            </a:r>
            <a:r>
              <a:rPr lang="de-DE" sz="1200" spc="-5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verwaltet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1083945" lvl="2" indent="-228600">
              <a:buSzPts val="1200"/>
              <a:buFont typeface="Microsoft Sans Serif" panose="020B0604020202020204" pitchFamily="34" charset="0"/>
              <a:buChar char="▪"/>
              <a:tabLst>
                <a:tab pos="14370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genehmigte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Blockchain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wird</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geschäftliche</a:t>
            </a:r>
            <a:r>
              <a:rPr lang="de-DE" sz="1200" spc="15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Transaktionen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fördert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neues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Maß</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an</a:t>
            </a:r>
            <a:r>
              <a:rPr lang="de-DE" sz="1200" spc="21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Vertrauen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Transparenz</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durch</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471930" indent="-228600"/>
            <a:r>
              <a:rPr lang="de-DE" sz="1200" noProof="1">
                <a:latin typeface="Calibri" panose="020F0502020204030204" pitchFamily="34" charset="0"/>
                <a:ea typeface="Calibri" panose="020F0502020204030204" pitchFamily="34" charset="0"/>
                <a:cs typeface="Times New Roman" panose="02020603050405020304" pitchFamily="18" charset="0"/>
              </a:rPr>
              <a:t>ein</a:t>
            </a:r>
            <a:r>
              <a:rPr lang="de-DE" sz="1200" spc="-3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unveränderliches</a:t>
            </a:r>
            <a:r>
              <a:rPr lang="de-DE" sz="1200" spc="-4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öffentliches</a:t>
            </a:r>
            <a:r>
              <a:rPr lang="de-DE" sz="1200" spc="-2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Hauptbuch</a:t>
            </a:r>
            <a:endParaRPr lang="de-DE" sz="1200" noProof="1">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ts val="1465"/>
              </a:lnSpc>
              <a:spcBef>
                <a:spcPts val="45"/>
              </a:spcBef>
              <a:buSzPts val="1200"/>
              <a:buFont typeface="Courier New" panose="02070309020205020404" pitchFamily="49" charset="0"/>
              <a:buChar char="o"/>
              <a:tabLst>
                <a:tab pos="9798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Quantencomputing</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736600" lvl="2" indent="-228600">
              <a:lnSpc>
                <a:spcPct val="99000"/>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Computer,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Quantenmechanik</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Erzeugung</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1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Manipulation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Quantenbits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(Qubits)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nutzt,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enorme</a:t>
            </a:r>
            <a:r>
              <a:rPr lang="de-DE" sz="1200" spc="18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Rechenleistungen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zugreifen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können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35"/>
              </a:spcBef>
              <a:buSzPts val="1200"/>
              <a:buFont typeface="Courier New" panose="02070309020205020404" pitchFamily="49" charset="0"/>
              <a:buChar char="o"/>
              <a:tabLst>
                <a:tab pos="9798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Quantenkommunikation</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74295" lvl="2" indent="-228600" algn="just">
              <a:lnSpc>
                <a:spcPct val="99000"/>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7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Kommunikationsnetzwerk,</a:t>
            </a:r>
            <a:r>
              <a:rPr lang="de-DE" sz="1200" spc="7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7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a:t>
            </a:r>
            <a:r>
              <a:rPr lang="de-DE" sz="1200" spc="7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7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Qubits</a:t>
            </a:r>
            <a:r>
              <a:rPr lang="de-DE" sz="1200" spc="7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aus</a:t>
            </a:r>
            <a:r>
              <a:rPr lang="de-DE" sz="1200" spc="7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Photonen</a:t>
            </a:r>
            <a:r>
              <a:rPr lang="de-DE" sz="1200" spc="8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(Licht)</a:t>
            </a:r>
            <a:r>
              <a:rPr lang="de-DE" sz="1200" spc="24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stützt,</a:t>
            </a:r>
            <a:r>
              <a:rPr lang="de-DE" sz="1200" spc="26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26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mehrere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Kombinationen</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1en</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0en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gleichzeitig</a:t>
            </a:r>
            <a:r>
              <a:rPr lang="de-DE" sz="1200" spc="26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27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senden,</a:t>
            </a:r>
            <a:r>
              <a:rPr lang="de-DE" sz="1200" spc="1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was</a:t>
            </a:r>
            <a:r>
              <a:rPr lang="de-DE" sz="1200" spc="1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1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einer</a:t>
            </a:r>
            <a:r>
              <a:rPr lang="de-DE" sz="1200" spc="1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fälschungssicheren</a:t>
            </a:r>
            <a:r>
              <a:rPr lang="de-DE" sz="1200" spc="10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1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extrem</a:t>
            </a:r>
            <a:r>
              <a:rPr lang="de-DE" sz="1200" spc="1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schnellen</a:t>
            </a:r>
            <a:r>
              <a:rPr lang="de-DE" sz="1200" spc="27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Kommunikation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führt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238797025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831544"/>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indent="-457200">
              <a:buFont typeface="+mj-lt"/>
              <a:buAutoNum type="arabicPeriod" startAt="24"/>
            </a:pPr>
            <a:r>
              <a:rPr lang="de-DE" sz="2000" b="1" dirty="0">
                <a:solidFill>
                  <a:prstClr val="black"/>
                </a:solidFill>
              </a:rPr>
              <a:t>Kryptographie</a:t>
            </a:r>
            <a:endParaRPr lang="de-DE" sz="2000" b="1" dirty="0"/>
          </a:p>
          <a:p>
            <a:pPr marL="457200" indent="-457200">
              <a:buFont typeface="+mj-lt"/>
              <a:buAutoNum type="arabicPeriod" startAt="24"/>
            </a:pPr>
            <a:endParaRPr lang="de-DE" sz="2000" b="1" dirty="0"/>
          </a:p>
          <a:p>
            <a:pPr marL="457200" indent="-457200">
              <a:buFont typeface="+mj-lt"/>
              <a:buAutoNum type="arabicPeriod" startAt="24"/>
            </a:pPr>
            <a:endParaRPr lang="de-DE" sz="2000" b="1" dirty="0"/>
          </a:p>
          <a:p>
            <a:pPr marL="457200" indent="-457200">
              <a:buFont typeface="+mj-lt"/>
              <a:buAutoNum type="arabicPeriod" startAt="24"/>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BCCA9041-500F-46E8-86DA-7E611772A5AD}"/>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37C82FA3-E1EA-4767-869F-14D9B0437CF4}"/>
              </a:ext>
            </a:extLst>
          </p:cNvPr>
          <p:cNvSpPr/>
          <p:nvPr/>
        </p:nvSpPr>
        <p:spPr>
          <a:xfrm>
            <a:off x="457200" y="2338041"/>
            <a:ext cx="8909812" cy="269304"/>
          </a:xfrm>
          <a:prstGeom prst="rect">
            <a:avLst/>
          </a:prstGeom>
        </p:spPr>
        <p:txBody>
          <a:bodyPr wrap="square">
            <a:spAutoFit/>
          </a:bodyPr>
          <a:lstStyle/>
          <a:p>
            <a:pPr>
              <a:spcBef>
                <a:spcPts val="55"/>
              </a:spcBef>
            </a:pPr>
            <a:r>
              <a:rPr lang="en-US" sz="1150" dirty="0">
                <a:latin typeface="Calibri" panose="020F0502020204030204" pitchFamily="34" charset="0"/>
                <a:ea typeface="Calibri" panose="020F0502020204030204" pitchFamily="34" charset="0"/>
                <a:cs typeface="Calibri" panose="020F0502020204030204" pitchFamily="34" charset="0"/>
              </a:rPr>
              <a:t> </a:t>
            </a:r>
            <a:endParaRPr lang="de-DE"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hteck 3">
            <a:extLst>
              <a:ext uri="{FF2B5EF4-FFF2-40B4-BE49-F238E27FC236}">
                <a16:creationId xmlns:a16="http://schemas.microsoft.com/office/drawing/2014/main" id="{3B9C66CE-BBF6-4AF2-94CF-7BA78ED6EEC2}"/>
              </a:ext>
            </a:extLst>
          </p:cNvPr>
          <p:cNvSpPr/>
          <p:nvPr/>
        </p:nvSpPr>
        <p:spPr>
          <a:xfrm>
            <a:off x="692912" y="2472127"/>
            <a:ext cx="8101654" cy="261610"/>
          </a:xfrm>
          <a:prstGeom prst="rect">
            <a:avLst/>
          </a:prstGeom>
        </p:spPr>
        <p:txBody>
          <a:bodyPr wrap="square">
            <a:spAutoFit/>
          </a:bodyPr>
          <a:lstStyle/>
          <a:p>
            <a:pPr>
              <a:spcBef>
                <a:spcPts val="30"/>
              </a:spcBef>
            </a:pPr>
            <a:r>
              <a:rPr lang="en-US" sz="1100" dirty="0">
                <a:latin typeface="Calibri" panose="020F0502020204030204" pitchFamily="34" charset="0"/>
                <a:ea typeface="Calibri" panose="020F0502020204030204" pitchFamily="34" charset="0"/>
                <a:cs typeface="Calibri" panose="020F0502020204030204" pitchFamily="34" charset="0"/>
              </a:rPr>
              <a:t> </a:t>
            </a:r>
            <a:endParaRPr lang="de-DE"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0" name="Rechteck 9">
            <a:extLst>
              <a:ext uri="{FF2B5EF4-FFF2-40B4-BE49-F238E27FC236}">
                <a16:creationId xmlns:a16="http://schemas.microsoft.com/office/drawing/2014/main" id="{2E1E48D9-D79A-4B5E-ABC4-C3E9D2EF1594}"/>
              </a:ext>
            </a:extLst>
          </p:cNvPr>
          <p:cNvSpPr/>
          <p:nvPr/>
        </p:nvSpPr>
        <p:spPr>
          <a:xfrm>
            <a:off x="88900" y="2359164"/>
            <a:ext cx="10421112" cy="3618748"/>
          </a:xfrm>
          <a:prstGeom prst="rect">
            <a:avLst/>
          </a:prstGeom>
        </p:spPr>
        <p:txBody>
          <a:bodyPr wrap="square">
            <a:spAutoFit/>
          </a:bodyPr>
          <a:lstStyle/>
          <a:p>
            <a:pPr marL="742950" lvl="1" indent="-285750">
              <a:lnSpc>
                <a:spcPts val="1465"/>
              </a:lnSpc>
              <a:spcBef>
                <a:spcPts val="255"/>
              </a:spcBef>
              <a:buSzPts val="1200"/>
              <a:buFont typeface="Courier New" panose="02070309020205020404" pitchFamily="49" charset="0"/>
              <a:buChar char="o"/>
              <a:tabLst>
                <a:tab pos="9798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Was</a:t>
            </a:r>
            <a:r>
              <a:rPr lang="de-DE" sz="1200" b="1" spc="-4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ist</a:t>
            </a:r>
            <a:r>
              <a:rPr lang="de-DE" sz="1200" b="1" spc="-1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ein</a:t>
            </a:r>
            <a:r>
              <a:rPr lang="de-DE" sz="1200" b="1" spc="-2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Qubit? https://www.quarks.de/technik/faq-so-funktioniert-ein-quantencomputer/</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440055" lvl="2" indent="-228600" algn="just">
              <a:lnSpc>
                <a:spcPct val="99000"/>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 Quantenbit,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Elektronen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Photonen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besteht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3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durch</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Überlagerung</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zahlreiche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Kombinationen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1en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0en</a:t>
            </a:r>
            <a:r>
              <a:rPr lang="de-DE" sz="1200" spc="17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gleichzeitig</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darstellen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kann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72390" lvl="2" indent="-228600">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Kryptographie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wird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unsere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Kommunikation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a:t>
            </a:r>
            <a:r>
              <a:rPr lang="de-DE" sz="1200" spc="26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indem</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man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sich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darauf</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verlässt,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schwierig</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21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mathematisches</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Problem</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berechnen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ist...</a:t>
            </a:r>
          </a:p>
          <a:p>
            <a:pPr marL="1143000" marR="369570" lvl="2" indent="-228600">
              <a:lnSpc>
                <a:spcPct val="100000"/>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Es</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wurde</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mathematisch</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bewiesen,</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dass</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asymmetrische</a:t>
            </a:r>
            <a:r>
              <a:rPr lang="de-DE" sz="1200" spc="20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Verschlüsselungsalgorithmen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Quantencomputern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gebrochen</a:t>
            </a:r>
            <a:r>
              <a:rPr lang="de-DE" sz="1200" spc="25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werden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können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25"/>
              </a:spcBef>
              <a:buSzPts val="1200"/>
              <a:buFont typeface="Courier New" panose="02070309020205020404" pitchFamily="49" charset="0"/>
              <a:buChar char="o"/>
              <a:tabLst>
                <a:tab pos="9798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Post-Quantum-Kryptographie</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213995" lvl="2" indent="-228600">
              <a:lnSpc>
                <a:spcPct val="99000"/>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neuartiger</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kryptographischer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Algorithmus,</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mit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heutigen</a:t>
            </a:r>
            <a:r>
              <a:rPr lang="de-DE" sz="1200" spc="29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klassischen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Computern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implementiert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werden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kann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gleichzeitig</a:t>
            </a:r>
            <a:r>
              <a:rPr lang="de-DE" sz="1200" spc="30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unempfindlich</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gegen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Angriffe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ist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436370" indent="-228600"/>
            <a:r>
              <a:rPr lang="de-DE" sz="1200" noProof="1">
                <a:latin typeface="Calibri" panose="020F0502020204030204" pitchFamily="34" charset="0"/>
                <a:ea typeface="Calibri" panose="020F0502020204030204" pitchFamily="34" charset="0"/>
                <a:cs typeface="Times New Roman" panose="02020603050405020304" pitchFamily="18" charset="0"/>
              </a:rPr>
              <a:t>von</a:t>
            </a:r>
            <a:r>
              <a:rPr lang="de-DE" sz="1200" spc="-3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zukünftigen</a:t>
            </a:r>
            <a:r>
              <a:rPr lang="de-DE" sz="1200" spc="-2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Quantencomputern</a:t>
            </a:r>
            <a:endParaRPr lang="de-DE" sz="1200" noProof="1">
              <a:latin typeface="Calibri" panose="020F0502020204030204" pitchFamily="34" charset="0"/>
              <a:ea typeface="Calibri" panose="020F0502020204030204" pitchFamily="34" charset="0"/>
              <a:cs typeface="Times New Roman" panose="02020603050405020304" pitchFamily="18" charset="0"/>
            </a:endParaRPr>
          </a:p>
          <a:p>
            <a:pPr marL="1143000" marR="440055" lvl="2" indent="-228600" algn="just">
              <a:buSzPts val="1200"/>
              <a:buFont typeface="Microsoft Sans Serif" panose="020B0604020202020204" pitchFamily="34" charset="0"/>
              <a:buChar char="▪"/>
              <a:tabLst>
                <a:tab pos="14370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Methode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besteht</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darin,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Schlüsselgröße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erhöhen,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20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Anzahl</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Brute-Force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erforderlichen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Permutationen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21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erhöhen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477520" lvl="2" indent="-228600">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Forscher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arbeiten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Vielzahl</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Ansätzen,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einschließlich</a:t>
            </a:r>
            <a:r>
              <a:rPr lang="de-DE" sz="1200" spc="28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gitterbasierter</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Kryptographie</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supersingulärem</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isogenem</a:t>
            </a:r>
            <a:r>
              <a:rPr lang="de-DE" sz="1200" spc="26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Schlüsselaustausch</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30"/>
              </a:spcBef>
              <a:buSzPts val="1200"/>
              <a:buFont typeface="Courier New" panose="02070309020205020404" pitchFamily="49" charset="0"/>
              <a:buChar char="o"/>
              <a:tabLst>
                <a:tab pos="9798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Ephemeral</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657225" lvl="2" indent="-228600">
              <a:lnSpc>
                <a:spcPct val="98000"/>
              </a:lnSpc>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kryptografischer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Schlüssel,</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jede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Ausführung</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eines</a:t>
            </a:r>
            <a:r>
              <a:rPr lang="de-DE" sz="1200" spc="21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Schlüsselerstellungsprozesses</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erzeugt</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wird</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213995" lvl="2" indent="-228600">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Ephemere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Schlüssel</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sind</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kurzlebig</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werden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beim</a:t>
            </a:r>
            <a:r>
              <a:rPr lang="de-DE" sz="1200" spc="18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Schlüsselaustausch</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WPA3</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perfekte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Forward</a:t>
            </a:r>
            <a:r>
              <a:rPr lang="de-DE" sz="1200" spc="23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Secrecy</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erzeugen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30"/>
              </a:spcBef>
              <a:buSzPts val="1200"/>
              <a:buFont typeface="Courier New" panose="02070309020205020404" pitchFamily="49" charset="0"/>
              <a:buChar char="o"/>
              <a:tabLst>
                <a:tab pos="979805" algn="l"/>
              </a:tabLst>
            </a:pPr>
            <a:r>
              <a:rPr lang="de-DE" sz="1200" b="1" noProof="1">
                <a:latin typeface="Calibri" panose="020F0502020204030204" pitchFamily="34" charset="0"/>
                <a:ea typeface="Courier New" panose="02070309020205020404" pitchFamily="49" charset="0"/>
                <a:cs typeface="Times New Roman" panose="02020603050405020304" pitchFamily="18" charset="0"/>
              </a:rPr>
              <a:t>Homomorphe</a:t>
            </a:r>
            <a:r>
              <a:rPr lang="de-DE" sz="1200" b="1" spc="-6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Verschlüsselung</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134620" lvl="2" indent="-228600">
              <a:lnSpc>
                <a:spcPct val="99000"/>
              </a:lnSpc>
              <a:buSzPts val="1200"/>
              <a:buFont typeface="Microsoft Sans Serif" panose="020B0604020202020204" pitchFamily="34" charset="0"/>
              <a:buChar char="▪"/>
              <a:tabLst>
                <a:tab pos="14370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Verschlüsselungsmethode,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ermöglicht,</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Berechnungen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mit</a:t>
            </a:r>
            <a:r>
              <a:rPr lang="de-DE" sz="1200" spc="24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durchzuführen,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ohne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vorher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entschlüsseln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1148080" lvl="2" indent="-228600">
              <a:buSzPts val="1200"/>
              <a:buFont typeface="Microsoft Sans Serif" panose="020B0604020202020204" pitchFamily="34" charset="0"/>
              <a:buChar char="▪"/>
              <a:tabLst>
                <a:tab pos="14370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Homomorphe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Verschlüsselung</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kann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15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datenschutzkonforme</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ausgelagerte</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Speicherung</a:t>
            </a:r>
            <a:r>
              <a:rPr lang="de-DE" sz="1200" spc="-5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Berechnung</a:t>
            </a:r>
            <a:r>
              <a:rPr lang="de-DE" sz="1200" spc="-6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6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werden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68246584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24"/>
            </a:pPr>
            <a:r>
              <a:rPr lang="de-DE" sz="2000" b="1" dirty="0">
                <a:solidFill>
                  <a:prstClr val="black"/>
                </a:solidFill>
              </a:rPr>
              <a:t>Kryptographie</a:t>
            </a:r>
          </a:p>
          <a:p>
            <a:pPr marL="457200" indent="-457200">
              <a:buFont typeface="+mj-lt"/>
              <a:buAutoNum type="arabicPeriod" startAt="8"/>
            </a:pPr>
            <a:endParaRPr lang="de-DE" sz="2000" b="1" dirty="0"/>
          </a:p>
          <a:p>
            <a:r>
              <a:rPr lang="de-DE" sz="2000" b="1" dirty="0"/>
              <a:t>Quiz:</a:t>
            </a:r>
          </a:p>
          <a:p>
            <a:pPr marL="457200" indent="-457200">
              <a:buFont typeface="+mj-lt"/>
              <a:buAutoNum type="arabicPeriod" startAt="8"/>
            </a:pPr>
            <a:endParaRPr lang="de-DE" sz="2000" b="1" dirty="0"/>
          </a:p>
          <a:p>
            <a:pPr marL="457200" indent="-457200">
              <a:buFont typeface="+mj-lt"/>
              <a:buAutoNum type="arabicPeriod" startAt="8"/>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094143CA-3BB9-4117-BA9C-18D73B87992E}"/>
              </a:ext>
            </a:extLst>
          </p:cNvPr>
          <p:cNvPicPr>
            <a:picLocks noChangeAspect="1"/>
          </p:cNvPicPr>
          <p:nvPr/>
        </p:nvPicPr>
        <p:blipFill>
          <a:blip r:embed="rId4"/>
          <a:stretch>
            <a:fillRect/>
          </a:stretch>
        </p:blipFill>
        <p:spPr>
          <a:xfrm>
            <a:off x="1643063" y="2502144"/>
            <a:ext cx="8437906" cy="3977264"/>
          </a:xfrm>
          <a:prstGeom prst="rect">
            <a:avLst/>
          </a:prstGeom>
        </p:spPr>
      </p:pic>
    </p:spTree>
    <p:extLst>
      <p:ext uri="{BB962C8B-B14F-4D97-AF65-F5344CB8AC3E}">
        <p14:creationId xmlns:p14="http://schemas.microsoft.com/office/powerpoint/2010/main" val="7885918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24"/>
            </a:pPr>
            <a:r>
              <a:rPr lang="de-DE" sz="2000" b="1" dirty="0">
                <a:solidFill>
                  <a:prstClr val="black"/>
                </a:solidFill>
              </a:rPr>
              <a:t>Kryptographie</a:t>
            </a:r>
          </a:p>
          <a:p>
            <a:pPr marL="457200" indent="-457200">
              <a:buFont typeface="+mj-lt"/>
              <a:buAutoNum type="arabicPeriod" startAt="8"/>
            </a:pPr>
            <a:endParaRPr lang="de-DE" sz="2000" b="1" dirty="0"/>
          </a:p>
          <a:p>
            <a:r>
              <a:rPr lang="de-DE" sz="2000" b="1" dirty="0"/>
              <a:t>Quiz:</a:t>
            </a:r>
          </a:p>
          <a:p>
            <a:pPr marL="457200" indent="-457200">
              <a:buFont typeface="+mj-lt"/>
              <a:buAutoNum type="arabicPeriod" startAt="8"/>
            </a:pPr>
            <a:endParaRPr lang="de-DE" sz="2000" b="1" dirty="0"/>
          </a:p>
          <a:p>
            <a:pPr marL="457200" indent="-457200">
              <a:buFont typeface="+mj-lt"/>
              <a:buAutoNum type="arabicPeriod" startAt="8"/>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14ADE107-D2E9-477C-91A8-DD259C3A5186}"/>
              </a:ext>
            </a:extLst>
          </p:cNvPr>
          <p:cNvPicPr>
            <a:picLocks noChangeAspect="1"/>
          </p:cNvPicPr>
          <p:nvPr/>
        </p:nvPicPr>
        <p:blipFill>
          <a:blip r:embed="rId4"/>
          <a:stretch>
            <a:fillRect/>
          </a:stretch>
        </p:blipFill>
        <p:spPr>
          <a:xfrm>
            <a:off x="1308100" y="2382159"/>
            <a:ext cx="8807948" cy="4598077"/>
          </a:xfrm>
          <a:prstGeom prst="rect">
            <a:avLst/>
          </a:prstGeom>
        </p:spPr>
      </p:pic>
    </p:spTree>
    <p:extLst>
      <p:ext uri="{BB962C8B-B14F-4D97-AF65-F5344CB8AC3E}">
        <p14:creationId xmlns:p14="http://schemas.microsoft.com/office/powerpoint/2010/main" val="13171443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50837"/>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2"/>
            </a:pPr>
            <a:r>
              <a:rPr lang="de-DE" sz="2000" b="1"/>
              <a:t>Malware</a:t>
            </a:r>
          </a:p>
          <a:p>
            <a:pPr marL="457200" indent="-457200">
              <a:buFont typeface="+mj-lt"/>
              <a:buAutoNum type="arabicPeriod" startAt="2"/>
            </a:pPr>
            <a:endParaRPr lang="de-DE" sz="2000" b="1"/>
          </a:p>
          <a:p>
            <a:pPr marL="457200" indent="-457200">
              <a:buFont typeface="+mj-lt"/>
              <a:buAutoNum type="arabicPeriod" startAt="2"/>
            </a:pPr>
            <a:endParaRPr lang="de-DE" sz="2000" b="1"/>
          </a:p>
          <a:p>
            <a:pPr marL="457200" indent="-457200">
              <a:buFont typeface="+mj-lt"/>
              <a:buAutoNum type="arabicPeriod" startAt="2"/>
            </a:pPr>
            <a:endParaRPr lang="de-DE" sz="2000" b="1"/>
          </a:p>
          <a:p>
            <a:pPr marL="457200" indent="-457200">
              <a:buFont typeface="+mj-lt"/>
              <a:buAutoNum type="arabicPeriod" startAt="2"/>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F3598CE4-DEA5-4EDD-A02D-E7FB53764BBF}"/>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4" name="Rechteck 3">
            <a:extLst>
              <a:ext uri="{FF2B5EF4-FFF2-40B4-BE49-F238E27FC236}">
                <a16:creationId xmlns:a16="http://schemas.microsoft.com/office/drawing/2014/main" id="{980E9CB2-A1D1-4D0E-8122-2298CC0D65D5}"/>
              </a:ext>
            </a:extLst>
          </p:cNvPr>
          <p:cNvSpPr/>
          <p:nvPr/>
        </p:nvSpPr>
        <p:spPr>
          <a:xfrm>
            <a:off x="393700" y="2369124"/>
            <a:ext cx="9832848" cy="4718599"/>
          </a:xfrm>
          <a:prstGeom prst="rect">
            <a:avLst/>
          </a:prstGeom>
        </p:spPr>
        <p:txBody>
          <a:bodyPr wrap="square">
            <a:spAutoFit/>
          </a:bodyPr>
          <a:lstStyle/>
          <a:p>
            <a:pPr marL="342900" lvl="0" indent="-342900">
              <a:spcBef>
                <a:spcPts val="275"/>
              </a:spcBef>
              <a:spcAft>
                <a:spcPts val="0"/>
              </a:spcAft>
              <a:buSzPts val="1200"/>
              <a:buFont typeface="Symbol" panose="05050102010706020507" pitchFamily="18" charset="2"/>
              <a:buChar char=""/>
              <a:tabLst>
                <a:tab pos="294005" algn="l"/>
              </a:tabLst>
            </a:pPr>
            <a:r>
              <a:rPr lang="de-DE" b="1" spc="-5" dirty="0">
                <a:ea typeface="Symbol" panose="05050102010706020507" pitchFamily="18" charset="2"/>
                <a:cs typeface="Times New Roman" panose="02020603050405020304" pitchFamily="18" charset="0"/>
              </a:rPr>
              <a:t>Adware</a:t>
            </a:r>
            <a:endParaRPr lang="de-DE" b="1" dirty="0">
              <a:ea typeface="Symbol" panose="05050102010706020507" pitchFamily="18" charset="2"/>
              <a:cs typeface="Times New Roman" panose="02020603050405020304" pitchFamily="18" charset="0"/>
            </a:endParaRPr>
          </a:p>
          <a:p>
            <a:pPr marL="742950" lvl="1" indent="-285750">
              <a:buSzPts val="1200"/>
              <a:buFont typeface="Courier New" panose="02070309020205020404" pitchFamily="49" charset="0"/>
              <a:buChar char="o"/>
              <a:tabLst>
                <a:tab pos="751205" algn="l"/>
              </a:tabLst>
            </a:pPr>
            <a:r>
              <a:rPr lang="de-DE" sz="1400" spc="-5" dirty="0">
                <a:ea typeface="Courier New" panose="02070309020205020404" pitchFamily="49" charset="0"/>
                <a:cs typeface="Times New Roman" panose="02020603050405020304" pitchFamily="18" charset="0"/>
              </a:rPr>
              <a:t>Zeigt</a:t>
            </a:r>
            <a:r>
              <a:rPr lang="de-DE" sz="1400" spc="-15" dirty="0">
                <a:ea typeface="Courier New" panose="02070309020205020404" pitchFamily="49" charset="0"/>
                <a:cs typeface="Times New Roman" panose="02020603050405020304" pitchFamily="18" charset="0"/>
              </a:rPr>
              <a:t> </a:t>
            </a:r>
            <a:r>
              <a:rPr lang="de-DE" sz="1400" spc="-5" dirty="0">
                <a:ea typeface="Courier New" panose="02070309020205020404" pitchFamily="49" charset="0"/>
                <a:cs typeface="Times New Roman" panose="02020603050405020304" pitchFamily="18" charset="0"/>
              </a:rPr>
              <a:t>Werbung</a:t>
            </a:r>
            <a:r>
              <a:rPr lang="de-DE" sz="1400" spc="-15" dirty="0">
                <a:ea typeface="Courier New" panose="02070309020205020404" pitchFamily="49" charset="0"/>
                <a:cs typeface="Times New Roman" panose="02020603050405020304" pitchFamily="18" charset="0"/>
              </a:rPr>
              <a:t> </a:t>
            </a:r>
            <a:r>
              <a:rPr lang="de-DE" sz="1400" spc="-5" dirty="0">
                <a:ea typeface="Courier New" panose="02070309020205020404" pitchFamily="49" charset="0"/>
                <a:cs typeface="Times New Roman" panose="02020603050405020304" pitchFamily="18" charset="0"/>
              </a:rPr>
              <a:t>an,</a:t>
            </a:r>
            <a:r>
              <a:rPr lang="de-DE" sz="1400" spc="-30" dirty="0">
                <a:ea typeface="Courier New" panose="02070309020205020404" pitchFamily="49" charset="0"/>
                <a:cs typeface="Times New Roman" panose="02020603050405020304" pitchFamily="18" charset="0"/>
              </a:rPr>
              <a:t> </a:t>
            </a:r>
            <a:r>
              <a:rPr lang="de-DE" sz="1400" dirty="0">
                <a:ea typeface="Courier New" panose="02070309020205020404" pitchFamily="49" charset="0"/>
                <a:cs typeface="Times New Roman" panose="02020603050405020304" pitchFamily="18" charset="0"/>
              </a:rPr>
              <a:t>die</a:t>
            </a:r>
            <a:r>
              <a:rPr lang="de-DE" sz="1400" spc="-20" dirty="0">
                <a:ea typeface="Courier New" panose="02070309020205020404" pitchFamily="49" charset="0"/>
                <a:cs typeface="Times New Roman" panose="02020603050405020304" pitchFamily="18" charset="0"/>
              </a:rPr>
              <a:t> </a:t>
            </a:r>
            <a:r>
              <a:rPr lang="de-DE" sz="1400" spc="-5" dirty="0">
                <a:ea typeface="Courier New" panose="02070309020205020404" pitchFamily="49" charset="0"/>
                <a:cs typeface="Times New Roman" panose="02020603050405020304" pitchFamily="18" charset="0"/>
              </a:rPr>
              <a:t>auf</a:t>
            </a:r>
            <a:r>
              <a:rPr lang="de-DE" sz="1400" spc="-10" dirty="0">
                <a:ea typeface="Courier New" panose="02070309020205020404" pitchFamily="49" charset="0"/>
                <a:cs typeface="Times New Roman" panose="02020603050405020304" pitchFamily="18" charset="0"/>
              </a:rPr>
              <a:t> </a:t>
            </a:r>
            <a:r>
              <a:rPr lang="de-DE" sz="1400" spc="-5" dirty="0">
                <a:ea typeface="Courier New" panose="02070309020205020404" pitchFamily="49" charset="0"/>
                <a:cs typeface="Times New Roman" panose="02020603050405020304" pitchFamily="18" charset="0"/>
              </a:rPr>
              <a:t>dem</a:t>
            </a:r>
            <a:r>
              <a:rPr lang="de-DE" sz="1400" spc="-15" dirty="0">
                <a:ea typeface="Courier New" panose="02070309020205020404" pitchFamily="49" charset="0"/>
                <a:cs typeface="Times New Roman" panose="02020603050405020304" pitchFamily="18" charset="0"/>
              </a:rPr>
              <a:t> </a:t>
            </a:r>
            <a:r>
              <a:rPr lang="de-DE" sz="1400" spc="-5" dirty="0">
                <a:ea typeface="Courier New" panose="02070309020205020404" pitchFamily="49" charset="0"/>
                <a:cs typeface="Times New Roman" panose="02020603050405020304" pitchFamily="18" charset="0"/>
              </a:rPr>
              <a:t>Ausspähen</a:t>
            </a:r>
            <a:r>
              <a:rPr lang="de-DE" sz="1400" spc="-15" dirty="0">
                <a:ea typeface="Courier New" panose="02070309020205020404" pitchFamily="49" charset="0"/>
                <a:cs typeface="Times New Roman" panose="02020603050405020304" pitchFamily="18" charset="0"/>
              </a:rPr>
              <a:t> </a:t>
            </a:r>
            <a:r>
              <a:rPr lang="de-DE" sz="1400" dirty="0">
                <a:ea typeface="Courier New" panose="02070309020205020404" pitchFamily="49" charset="0"/>
                <a:cs typeface="Times New Roman" panose="02020603050405020304" pitchFamily="18" charset="0"/>
              </a:rPr>
              <a:t>Ihrer</a:t>
            </a:r>
            <a:r>
              <a:rPr lang="de-DE" sz="1400" spc="-30" dirty="0">
                <a:ea typeface="Courier New" panose="02070309020205020404" pitchFamily="49" charset="0"/>
                <a:cs typeface="Times New Roman" panose="02020603050405020304" pitchFamily="18" charset="0"/>
              </a:rPr>
              <a:t> </a:t>
            </a:r>
            <a:r>
              <a:rPr lang="de-DE" sz="1400" spc="-5" dirty="0">
                <a:ea typeface="Courier New" panose="02070309020205020404" pitchFamily="49" charset="0"/>
                <a:cs typeface="Times New Roman" panose="02020603050405020304" pitchFamily="18" charset="0"/>
              </a:rPr>
              <a:t>Daten</a:t>
            </a:r>
            <a:r>
              <a:rPr lang="de-DE" sz="1400" spc="-15" dirty="0">
                <a:ea typeface="Courier New" panose="02070309020205020404" pitchFamily="49" charset="0"/>
                <a:cs typeface="Times New Roman" panose="02020603050405020304" pitchFamily="18" charset="0"/>
              </a:rPr>
              <a:t> </a:t>
            </a:r>
            <a:r>
              <a:rPr lang="de-DE" sz="1400" spc="-5" dirty="0">
                <a:ea typeface="Courier New" panose="02070309020205020404" pitchFamily="49" charset="0"/>
                <a:cs typeface="Times New Roman" panose="02020603050405020304" pitchFamily="18" charset="0"/>
              </a:rPr>
              <a:t>basiert</a:t>
            </a:r>
            <a:endParaRPr lang="de-DE" sz="1400" dirty="0">
              <a:ea typeface="Courier New" panose="02070309020205020404" pitchFamily="49" charset="0"/>
              <a:cs typeface="Times New Roman" panose="02020603050405020304" pitchFamily="18" charset="0"/>
            </a:endParaRPr>
          </a:p>
          <a:p>
            <a:pPr>
              <a:spcBef>
                <a:spcPts val="40"/>
              </a:spcBef>
            </a:pPr>
            <a:r>
              <a:rPr lang="de-DE" dirty="0">
                <a:ea typeface="Calibri" panose="020F0502020204030204" pitchFamily="34" charset="0"/>
                <a:cs typeface="Calibri" panose="020F0502020204030204" pitchFamily="34" charset="0"/>
              </a:rPr>
              <a:t> </a:t>
            </a:r>
            <a:endParaRPr lang="de-DE" dirty="0">
              <a:ea typeface="Calibri" panose="020F0502020204030204" pitchFamily="34" charset="0"/>
              <a:cs typeface="Times New Roman" panose="02020603050405020304" pitchFamily="18" charset="0"/>
            </a:endParaRPr>
          </a:p>
          <a:p>
            <a:pPr marL="342900" lvl="0" indent="-342900">
              <a:buSzPts val="1200"/>
              <a:buFont typeface="Symbol" panose="05050102010706020507" pitchFamily="18" charset="2"/>
              <a:buChar char=""/>
              <a:tabLst>
                <a:tab pos="294005" algn="l"/>
              </a:tabLst>
            </a:pPr>
            <a:r>
              <a:rPr lang="de-DE" b="1" spc="-10" dirty="0" err="1">
                <a:ea typeface="Symbol" panose="05050102010706020507" pitchFamily="18" charset="2"/>
                <a:cs typeface="Times New Roman" panose="02020603050405020304" pitchFamily="18" charset="0"/>
              </a:rPr>
              <a:t>Grayware</a:t>
            </a:r>
            <a:endParaRPr lang="de-DE" b="1" dirty="0">
              <a:ea typeface="Symbol" panose="05050102010706020507" pitchFamily="18" charset="2"/>
              <a:cs typeface="Times New Roman" panose="02020603050405020304" pitchFamily="18" charset="0"/>
            </a:endParaRPr>
          </a:p>
          <a:p>
            <a:pPr marL="742950" marR="932180" lvl="1" indent="-285750">
              <a:lnSpc>
                <a:spcPts val="1430"/>
              </a:lnSpc>
              <a:spcAft>
                <a:spcPts val="0"/>
              </a:spcAft>
              <a:buSzPts val="1200"/>
              <a:buFont typeface="Courier New" panose="02070309020205020404" pitchFamily="49" charset="0"/>
              <a:buChar char="o"/>
              <a:tabLst>
                <a:tab pos="751205" algn="l"/>
              </a:tabLst>
            </a:pPr>
            <a:r>
              <a:rPr lang="de-DE" sz="1400" spc="-5" dirty="0">
                <a:ea typeface="Courier New" panose="02070309020205020404" pitchFamily="49" charset="0"/>
                <a:cs typeface="Times New Roman" panose="02020603050405020304" pitchFamily="18" charset="0"/>
              </a:rPr>
              <a:t>Software,</a:t>
            </a:r>
            <a:r>
              <a:rPr lang="de-DE" sz="1400" spc="-25" dirty="0">
                <a:ea typeface="Courier New" panose="02070309020205020404" pitchFamily="49" charset="0"/>
                <a:cs typeface="Times New Roman" panose="02020603050405020304" pitchFamily="18" charset="0"/>
              </a:rPr>
              <a:t> </a:t>
            </a:r>
            <a:r>
              <a:rPr lang="de-DE" sz="1400" dirty="0">
                <a:ea typeface="Courier New" panose="02070309020205020404" pitchFamily="49" charset="0"/>
                <a:cs typeface="Times New Roman" panose="02020603050405020304" pitchFamily="18" charset="0"/>
              </a:rPr>
              <a:t>die</a:t>
            </a:r>
            <a:r>
              <a:rPr lang="de-DE" sz="1400" spc="-20" dirty="0">
                <a:ea typeface="Courier New" panose="02070309020205020404" pitchFamily="49" charset="0"/>
                <a:cs typeface="Times New Roman" panose="02020603050405020304" pitchFamily="18" charset="0"/>
              </a:rPr>
              <a:t> </a:t>
            </a:r>
            <a:r>
              <a:rPr lang="de-DE" sz="1400" spc="-5" dirty="0">
                <a:ea typeface="Courier New" panose="02070309020205020404" pitchFamily="49" charset="0"/>
                <a:cs typeface="Times New Roman" panose="02020603050405020304" pitchFamily="18" charset="0"/>
              </a:rPr>
              <a:t>weder</a:t>
            </a:r>
            <a:r>
              <a:rPr lang="de-DE" sz="1400" spc="-15" dirty="0">
                <a:ea typeface="Courier New" panose="02070309020205020404" pitchFamily="49" charset="0"/>
                <a:cs typeface="Times New Roman" panose="02020603050405020304" pitchFamily="18" charset="0"/>
              </a:rPr>
              <a:t> </a:t>
            </a:r>
            <a:r>
              <a:rPr lang="de-DE" sz="1400" spc="-5" dirty="0">
                <a:ea typeface="Courier New" panose="02070309020205020404" pitchFamily="49" charset="0"/>
                <a:cs typeface="Times New Roman" panose="02020603050405020304" pitchFamily="18" charset="0"/>
              </a:rPr>
              <a:t>gutartig</a:t>
            </a:r>
            <a:r>
              <a:rPr lang="de-DE" sz="1400" spc="-25" dirty="0">
                <a:ea typeface="Courier New" panose="02070309020205020404" pitchFamily="49" charset="0"/>
                <a:cs typeface="Times New Roman" panose="02020603050405020304" pitchFamily="18" charset="0"/>
              </a:rPr>
              <a:t> </a:t>
            </a:r>
            <a:r>
              <a:rPr lang="de-DE" sz="1400" spc="-5" dirty="0">
                <a:ea typeface="Courier New" panose="02070309020205020404" pitchFamily="49" charset="0"/>
                <a:cs typeface="Times New Roman" panose="02020603050405020304" pitchFamily="18" charset="0"/>
              </a:rPr>
              <a:t>noch</a:t>
            </a:r>
            <a:r>
              <a:rPr lang="de-DE" sz="1400" spc="-20" dirty="0">
                <a:ea typeface="Courier New" panose="02070309020205020404" pitchFamily="49" charset="0"/>
                <a:cs typeface="Times New Roman" panose="02020603050405020304" pitchFamily="18" charset="0"/>
              </a:rPr>
              <a:t> </a:t>
            </a:r>
            <a:r>
              <a:rPr lang="de-DE" sz="1400" spc="-5" dirty="0">
                <a:ea typeface="Courier New" panose="02070309020205020404" pitchFamily="49" charset="0"/>
                <a:cs typeface="Times New Roman" panose="02020603050405020304" pitchFamily="18" charset="0"/>
              </a:rPr>
              <a:t>bösartig</a:t>
            </a:r>
            <a:r>
              <a:rPr lang="de-DE" sz="1400" spc="-10" dirty="0">
                <a:ea typeface="Courier New" panose="02070309020205020404" pitchFamily="49" charset="0"/>
                <a:cs typeface="Times New Roman" panose="02020603050405020304" pitchFamily="18" charset="0"/>
              </a:rPr>
              <a:t> </a:t>
            </a:r>
            <a:r>
              <a:rPr lang="de-DE" sz="1400" spc="-5" dirty="0">
                <a:ea typeface="Courier New" panose="02070309020205020404" pitchFamily="49" charset="0"/>
                <a:cs typeface="Times New Roman" panose="02020603050405020304" pitchFamily="18" charset="0"/>
              </a:rPr>
              <a:t>ist</a:t>
            </a:r>
            <a:r>
              <a:rPr lang="de-DE" sz="1400" spc="-10" dirty="0">
                <a:ea typeface="Courier New" panose="02070309020205020404" pitchFamily="49" charset="0"/>
                <a:cs typeface="Times New Roman" panose="02020603050405020304" pitchFamily="18" charset="0"/>
              </a:rPr>
              <a:t> und </a:t>
            </a:r>
            <a:r>
              <a:rPr lang="de-DE" sz="1400" spc="-5" dirty="0">
                <a:ea typeface="Courier New" panose="02070309020205020404" pitchFamily="49" charset="0"/>
                <a:cs typeface="Times New Roman" panose="02020603050405020304" pitchFamily="18" charset="0"/>
              </a:rPr>
              <a:t>dazu</a:t>
            </a:r>
            <a:r>
              <a:rPr lang="de-DE" sz="1400" spc="-15" dirty="0">
                <a:ea typeface="Courier New" panose="02070309020205020404" pitchFamily="49" charset="0"/>
                <a:cs typeface="Times New Roman" panose="02020603050405020304" pitchFamily="18" charset="0"/>
              </a:rPr>
              <a:t> </a:t>
            </a:r>
            <a:r>
              <a:rPr lang="de-DE" sz="1400" spc="-5" dirty="0">
                <a:ea typeface="Courier New" panose="02070309020205020404" pitchFamily="49" charset="0"/>
                <a:cs typeface="Times New Roman" panose="02020603050405020304" pitchFamily="18" charset="0"/>
              </a:rPr>
              <a:t>neigt,</a:t>
            </a:r>
            <a:r>
              <a:rPr lang="de-DE" sz="1400" spc="-10" dirty="0">
                <a:ea typeface="Courier New" panose="02070309020205020404" pitchFamily="49" charset="0"/>
                <a:cs typeface="Times New Roman" panose="02020603050405020304" pitchFamily="18" charset="0"/>
              </a:rPr>
              <a:t> </a:t>
            </a:r>
            <a:r>
              <a:rPr lang="de-DE" sz="1400" spc="-5" dirty="0">
                <a:ea typeface="Courier New" panose="02070309020205020404" pitchFamily="49" charset="0"/>
                <a:cs typeface="Times New Roman" panose="02020603050405020304" pitchFamily="18" charset="0"/>
              </a:rPr>
              <a:t>sich</a:t>
            </a:r>
            <a:r>
              <a:rPr lang="de-DE" sz="1400" spc="-20" dirty="0">
                <a:ea typeface="Courier New" panose="02070309020205020404" pitchFamily="49" charset="0"/>
                <a:cs typeface="Times New Roman" panose="02020603050405020304" pitchFamily="18" charset="0"/>
              </a:rPr>
              <a:t> </a:t>
            </a:r>
            <a:r>
              <a:rPr lang="de-DE" sz="1400" spc="-5" dirty="0">
                <a:ea typeface="Courier New" panose="02070309020205020404" pitchFamily="49" charset="0"/>
                <a:cs typeface="Times New Roman" panose="02020603050405020304" pitchFamily="18" charset="0"/>
              </a:rPr>
              <a:t>ohne</a:t>
            </a:r>
            <a:r>
              <a:rPr lang="de-DE" sz="1400" spc="315" dirty="0">
                <a:ea typeface="Courier New" panose="02070309020205020404" pitchFamily="49" charset="0"/>
                <a:cs typeface="Times New Roman" panose="02020603050405020304" pitchFamily="18" charset="0"/>
              </a:rPr>
              <a:t> </a:t>
            </a:r>
            <a:r>
              <a:rPr lang="de-DE" sz="1400" spc="-10" dirty="0">
                <a:ea typeface="Courier New" panose="02070309020205020404" pitchFamily="49" charset="0"/>
                <a:cs typeface="Times New Roman" panose="02020603050405020304" pitchFamily="18" charset="0"/>
              </a:rPr>
              <a:t>schwerwiegende</a:t>
            </a:r>
            <a:r>
              <a:rPr lang="de-DE" sz="1400" spc="-40" dirty="0">
                <a:ea typeface="Courier New" panose="02070309020205020404" pitchFamily="49" charset="0"/>
                <a:cs typeface="Times New Roman" panose="02020603050405020304" pitchFamily="18" charset="0"/>
              </a:rPr>
              <a:t> </a:t>
            </a:r>
            <a:r>
              <a:rPr lang="de-DE" sz="1400" spc="-10" dirty="0">
                <a:ea typeface="Courier New" panose="02070309020205020404" pitchFamily="49" charset="0"/>
                <a:cs typeface="Times New Roman" panose="02020603050405020304" pitchFamily="18" charset="0"/>
              </a:rPr>
              <a:t>Folgen</a:t>
            </a:r>
            <a:r>
              <a:rPr lang="de-DE" sz="1400" spc="-45" dirty="0">
                <a:ea typeface="Courier New" panose="02070309020205020404" pitchFamily="49" charset="0"/>
                <a:cs typeface="Times New Roman" panose="02020603050405020304" pitchFamily="18" charset="0"/>
              </a:rPr>
              <a:t> </a:t>
            </a:r>
            <a:r>
              <a:rPr lang="de-DE" sz="1400" spc="-5" dirty="0">
                <a:ea typeface="Courier New" panose="02070309020205020404" pitchFamily="49" charset="0"/>
                <a:cs typeface="Times New Roman" panose="02020603050405020304" pitchFamily="18" charset="0"/>
              </a:rPr>
              <a:t>unangemessen</a:t>
            </a:r>
            <a:r>
              <a:rPr lang="de-DE" sz="1400" spc="-40" dirty="0">
                <a:ea typeface="Courier New" panose="02070309020205020404" pitchFamily="49" charset="0"/>
                <a:cs typeface="Times New Roman" panose="02020603050405020304" pitchFamily="18" charset="0"/>
              </a:rPr>
              <a:t> </a:t>
            </a:r>
            <a:r>
              <a:rPr lang="de-DE" sz="1400" spc="-5" dirty="0">
                <a:ea typeface="Courier New" panose="02070309020205020404" pitchFamily="49" charset="0"/>
                <a:cs typeface="Times New Roman" panose="02020603050405020304" pitchFamily="18" charset="0"/>
              </a:rPr>
              <a:t>zu</a:t>
            </a:r>
            <a:r>
              <a:rPr lang="de-DE" sz="1400" spc="-30" dirty="0">
                <a:ea typeface="Courier New" panose="02070309020205020404" pitchFamily="49" charset="0"/>
                <a:cs typeface="Times New Roman" panose="02020603050405020304" pitchFamily="18" charset="0"/>
              </a:rPr>
              <a:t> </a:t>
            </a:r>
            <a:r>
              <a:rPr lang="de-DE" sz="1400" spc="-5" dirty="0">
                <a:ea typeface="Courier New" panose="02070309020205020404" pitchFamily="49" charset="0"/>
                <a:cs typeface="Times New Roman" panose="02020603050405020304" pitchFamily="18" charset="0"/>
              </a:rPr>
              <a:t>verhalten</a:t>
            </a:r>
            <a:endParaRPr lang="de-DE" sz="1400" dirty="0">
              <a:ea typeface="Courier New" panose="02070309020205020404" pitchFamily="49" charset="0"/>
              <a:cs typeface="Times New Roman" panose="02020603050405020304" pitchFamily="18" charset="0"/>
            </a:endParaRPr>
          </a:p>
          <a:p>
            <a:pPr>
              <a:spcBef>
                <a:spcPts val="30"/>
              </a:spcBef>
            </a:pPr>
            <a:r>
              <a:rPr lang="de-DE" dirty="0">
                <a:ea typeface="Calibri" panose="020F0502020204030204" pitchFamily="34" charset="0"/>
                <a:cs typeface="Calibri" panose="020F0502020204030204" pitchFamily="34" charset="0"/>
              </a:rPr>
              <a:t> </a:t>
            </a:r>
            <a:endParaRPr lang="de-DE" dirty="0">
              <a:ea typeface="Calibri" panose="020F0502020204030204" pitchFamily="34" charset="0"/>
              <a:cs typeface="Times New Roman" panose="02020603050405020304" pitchFamily="18" charset="0"/>
            </a:endParaRPr>
          </a:p>
          <a:p>
            <a:pPr marL="342900" lvl="0" indent="-342900">
              <a:buSzPts val="1200"/>
              <a:buFont typeface="Symbol" panose="05050102010706020507" pitchFamily="18" charset="2"/>
              <a:buChar char=""/>
              <a:tabLst>
                <a:tab pos="294005" algn="l"/>
              </a:tabLst>
            </a:pPr>
            <a:r>
              <a:rPr lang="de-DE" b="1" dirty="0">
                <a:ea typeface="Symbol" panose="05050102010706020507" pitchFamily="18" charset="2"/>
                <a:cs typeface="Times New Roman" panose="02020603050405020304" pitchFamily="18" charset="0"/>
              </a:rPr>
              <a:t>Rootkits</a:t>
            </a:r>
          </a:p>
          <a:p>
            <a:pPr marL="742950" lvl="1" indent="-285750">
              <a:lnSpc>
                <a:spcPts val="1470"/>
              </a:lnSpc>
              <a:spcBef>
                <a:spcPts val="50"/>
              </a:spcBef>
              <a:spcAft>
                <a:spcPts val="0"/>
              </a:spcAft>
              <a:buSzPts val="1200"/>
              <a:buFont typeface="Courier New" panose="02070309020205020404" pitchFamily="49" charset="0"/>
              <a:buChar char="o"/>
              <a:tabLst>
                <a:tab pos="751205" algn="l"/>
              </a:tabLst>
            </a:pPr>
            <a:r>
              <a:rPr lang="de-DE" b="1" dirty="0">
                <a:ea typeface="Courier New" panose="02070309020205020404" pitchFamily="49" charset="0"/>
                <a:cs typeface="Times New Roman" panose="02020603050405020304" pitchFamily="18" charset="0"/>
              </a:rPr>
              <a:t>Rootkit</a:t>
            </a:r>
            <a:endParaRPr lang="de-DE" dirty="0">
              <a:ea typeface="Courier New" panose="02070309020205020404" pitchFamily="49" charset="0"/>
              <a:cs typeface="Times New Roman" panose="02020603050405020304" pitchFamily="18" charset="0"/>
            </a:endParaRPr>
          </a:p>
          <a:p>
            <a:pPr marL="1143000" marR="323215" lvl="2" indent="-228600">
              <a:lnSpc>
                <a:spcPct val="99000"/>
              </a:lnSpc>
              <a:spcAft>
                <a:spcPts val="0"/>
              </a:spcAft>
              <a:buSzPts val="1200"/>
              <a:buFont typeface="Microsoft Sans Serif" panose="020B0604020202020204" pitchFamily="34" charset="0"/>
              <a:buChar char="▪"/>
              <a:tabLst>
                <a:tab pos="1208405" algn="l"/>
              </a:tabLst>
            </a:pPr>
            <a:r>
              <a:rPr lang="de-DE" sz="1400" spc="-5" dirty="0">
                <a:ea typeface="Microsoft Sans Serif" panose="020B0604020202020204" pitchFamily="34" charset="0"/>
                <a:cs typeface="Times New Roman" panose="02020603050405020304" pitchFamily="18" charset="0"/>
              </a:rPr>
              <a:t>Software,</a:t>
            </a:r>
            <a:r>
              <a:rPr lang="de-DE" sz="1400" spc="-35" dirty="0">
                <a:ea typeface="Microsoft Sans Serif" panose="020B0604020202020204" pitchFamily="34" charset="0"/>
                <a:cs typeface="Times New Roman" panose="02020603050405020304" pitchFamily="18" charset="0"/>
              </a:rPr>
              <a:t> </a:t>
            </a:r>
            <a:r>
              <a:rPr lang="de-DE" sz="1400" dirty="0">
                <a:ea typeface="Microsoft Sans Serif" panose="020B0604020202020204" pitchFamily="34" charset="0"/>
                <a:cs typeface="Times New Roman" panose="02020603050405020304" pitchFamily="18" charset="0"/>
              </a:rPr>
              <a:t>die</a:t>
            </a:r>
            <a:r>
              <a:rPr lang="de-DE" sz="1400" spc="-25" dirty="0">
                <a:ea typeface="Microsoft Sans Serif" panose="020B0604020202020204" pitchFamily="34" charset="0"/>
                <a:cs typeface="Times New Roman" panose="02020603050405020304" pitchFamily="18" charset="0"/>
              </a:rPr>
              <a:t> </a:t>
            </a:r>
            <a:r>
              <a:rPr lang="de-DE" sz="1400" spc="-5" dirty="0">
                <a:ea typeface="Microsoft Sans Serif" panose="020B0604020202020204" pitchFamily="34" charset="0"/>
                <a:cs typeface="Times New Roman" panose="02020603050405020304" pitchFamily="18" charset="0"/>
              </a:rPr>
              <a:t>entwickelt</a:t>
            </a:r>
            <a:r>
              <a:rPr lang="de-DE" sz="1400" spc="-25" dirty="0">
                <a:ea typeface="Microsoft Sans Serif" panose="020B0604020202020204" pitchFamily="34" charset="0"/>
                <a:cs typeface="Times New Roman" panose="02020603050405020304" pitchFamily="18" charset="0"/>
              </a:rPr>
              <a:t> </a:t>
            </a:r>
            <a:r>
              <a:rPr lang="de-DE" sz="1400" spc="-5" dirty="0">
                <a:ea typeface="Microsoft Sans Serif" panose="020B0604020202020204" pitchFamily="34" charset="0"/>
                <a:cs typeface="Times New Roman" panose="02020603050405020304" pitchFamily="18" charset="0"/>
              </a:rPr>
              <a:t>wurde,</a:t>
            </a:r>
            <a:r>
              <a:rPr lang="de-DE" sz="1400" spc="-25" dirty="0">
                <a:ea typeface="Microsoft Sans Serif" panose="020B0604020202020204" pitchFamily="34" charset="0"/>
                <a:cs typeface="Times New Roman" panose="02020603050405020304" pitchFamily="18" charset="0"/>
              </a:rPr>
              <a:t> </a:t>
            </a:r>
            <a:r>
              <a:rPr lang="de-DE" sz="1400" dirty="0">
                <a:ea typeface="Microsoft Sans Serif" panose="020B0604020202020204" pitchFamily="34" charset="0"/>
                <a:cs typeface="Times New Roman" panose="02020603050405020304" pitchFamily="18" charset="0"/>
              </a:rPr>
              <a:t>um</a:t>
            </a:r>
            <a:r>
              <a:rPr lang="de-DE" sz="1400" spc="-25" dirty="0">
                <a:ea typeface="Microsoft Sans Serif" panose="020B0604020202020204" pitchFamily="34" charset="0"/>
                <a:cs typeface="Times New Roman" panose="02020603050405020304" pitchFamily="18" charset="0"/>
              </a:rPr>
              <a:t> </a:t>
            </a:r>
            <a:r>
              <a:rPr lang="de-DE" sz="1400" spc="-5" dirty="0">
                <a:ea typeface="Microsoft Sans Serif" panose="020B0604020202020204" pitchFamily="34" charset="0"/>
                <a:cs typeface="Times New Roman" panose="02020603050405020304" pitchFamily="18" charset="0"/>
              </a:rPr>
              <a:t>unbemerkt</a:t>
            </a:r>
            <a:r>
              <a:rPr lang="de-DE" sz="1400" spc="-30" dirty="0">
                <a:ea typeface="Microsoft Sans Serif" panose="020B0604020202020204" pitchFamily="34" charset="0"/>
                <a:cs typeface="Times New Roman" panose="02020603050405020304" pitchFamily="18" charset="0"/>
              </a:rPr>
              <a:t> </a:t>
            </a:r>
            <a:r>
              <a:rPr lang="de-DE" sz="1400" spc="-5" dirty="0">
                <a:ea typeface="Microsoft Sans Serif" panose="020B0604020202020204" pitchFamily="34" charset="0"/>
                <a:cs typeface="Times New Roman" panose="02020603050405020304" pitchFamily="18" charset="0"/>
              </a:rPr>
              <a:t>Kontrolle</a:t>
            </a:r>
            <a:r>
              <a:rPr lang="de-DE" sz="1400" spc="-25" dirty="0">
                <a:ea typeface="Microsoft Sans Serif" panose="020B0604020202020204" pitchFamily="34" charset="0"/>
                <a:cs typeface="Times New Roman" panose="02020603050405020304" pitchFamily="18" charset="0"/>
              </a:rPr>
              <a:t> </a:t>
            </a:r>
            <a:r>
              <a:rPr lang="de-DE" sz="1400" spc="-5" dirty="0">
                <a:ea typeface="Microsoft Sans Serif" panose="020B0604020202020204" pitchFamily="34" charset="0"/>
                <a:cs typeface="Times New Roman" panose="02020603050405020304" pitchFamily="18" charset="0"/>
              </a:rPr>
              <a:t>über</a:t>
            </a:r>
            <a:r>
              <a:rPr lang="de-DE" sz="1400" spc="-20" dirty="0">
                <a:ea typeface="Microsoft Sans Serif" panose="020B0604020202020204" pitchFamily="34" charset="0"/>
                <a:cs typeface="Times New Roman" panose="02020603050405020304" pitchFamily="18" charset="0"/>
              </a:rPr>
              <a:t> </a:t>
            </a:r>
            <a:r>
              <a:rPr lang="de-DE" sz="1400" spc="-5" dirty="0">
                <a:ea typeface="Microsoft Sans Serif" panose="020B0604020202020204" pitchFamily="34" charset="0"/>
                <a:cs typeface="Times New Roman" panose="02020603050405020304" pitchFamily="18" charset="0"/>
              </a:rPr>
              <a:t>ein</a:t>
            </a:r>
            <a:r>
              <a:rPr lang="de-DE" sz="1400" spc="-15" dirty="0">
                <a:ea typeface="Microsoft Sans Serif" panose="020B0604020202020204" pitchFamily="34" charset="0"/>
                <a:cs typeface="Times New Roman" panose="02020603050405020304" pitchFamily="18" charset="0"/>
              </a:rPr>
              <a:t> </a:t>
            </a:r>
            <a:r>
              <a:rPr lang="de-DE" sz="1400" spc="-5" dirty="0">
                <a:ea typeface="Microsoft Sans Serif" panose="020B0604020202020204" pitchFamily="34" charset="0"/>
                <a:cs typeface="Times New Roman" panose="02020603050405020304" pitchFamily="18" charset="0"/>
              </a:rPr>
              <a:t>System</a:t>
            </a:r>
            <a:r>
              <a:rPr lang="de-DE" sz="1400" spc="285" dirty="0">
                <a:ea typeface="Microsoft Sans Serif" panose="020B0604020202020204" pitchFamily="34" charset="0"/>
                <a:cs typeface="Times New Roman" panose="02020603050405020304" pitchFamily="18" charset="0"/>
              </a:rPr>
              <a:t> </a:t>
            </a:r>
            <a:r>
              <a:rPr lang="de-DE" sz="1400" dirty="0">
                <a:ea typeface="Microsoft Sans Serif" panose="020B0604020202020204" pitchFamily="34" charset="0"/>
                <a:cs typeface="Times New Roman" panose="02020603050405020304" pitchFamily="18" charset="0"/>
              </a:rPr>
              <a:t>auf</a:t>
            </a:r>
            <a:r>
              <a:rPr lang="de-DE" sz="1400" spc="-25" dirty="0">
                <a:ea typeface="Microsoft Sans Serif" panose="020B0604020202020204" pitchFamily="34" charset="0"/>
                <a:cs typeface="Times New Roman" panose="02020603050405020304" pitchFamily="18" charset="0"/>
              </a:rPr>
              <a:t> </a:t>
            </a:r>
            <a:r>
              <a:rPr lang="de-DE" sz="1400" spc="-5" dirty="0">
                <a:ea typeface="Microsoft Sans Serif" panose="020B0604020202020204" pitchFamily="34" charset="0"/>
                <a:cs typeface="Times New Roman" panose="02020603050405020304" pitchFamily="18" charset="0"/>
              </a:rPr>
              <a:t>administrativer</a:t>
            </a:r>
            <a:r>
              <a:rPr lang="de-DE" sz="1400" spc="-20" dirty="0">
                <a:ea typeface="Microsoft Sans Serif" panose="020B0604020202020204" pitchFamily="34" charset="0"/>
                <a:cs typeface="Times New Roman" panose="02020603050405020304" pitchFamily="18" charset="0"/>
              </a:rPr>
              <a:t> </a:t>
            </a:r>
            <a:r>
              <a:rPr lang="de-DE" sz="1400" spc="-5" dirty="0">
                <a:ea typeface="Microsoft Sans Serif" panose="020B0604020202020204" pitchFamily="34" charset="0"/>
                <a:cs typeface="Times New Roman" panose="02020603050405020304" pitchFamily="18" charset="0"/>
              </a:rPr>
              <a:t>Ebene</a:t>
            </a:r>
            <a:r>
              <a:rPr lang="de-DE" sz="1400" spc="-15" dirty="0">
                <a:ea typeface="Microsoft Sans Serif" panose="020B0604020202020204" pitchFamily="34" charset="0"/>
                <a:cs typeface="Times New Roman" panose="02020603050405020304" pitchFamily="18" charset="0"/>
              </a:rPr>
              <a:t> </a:t>
            </a:r>
            <a:r>
              <a:rPr lang="de-DE" sz="1400" spc="-5" dirty="0">
                <a:ea typeface="Microsoft Sans Serif" panose="020B0604020202020204" pitchFamily="34" charset="0"/>
                <a:cs typeface="Times New Roman" panose="02020603050405020304" pitchFamily="18" charset="0"/>
              </a:rPr>
              <a:t>zu</a:t>
            </a:r>
            <a:r>
              <a:rPr lang="de-DE" sz="1400" spc="-10" dirty="0">
                <a:ea typeface="Microsoft Sans Serif" panose="020B0604020202020204" pitchFamily="34" charset="0"/>
                <a:cs typeface="Times New Roman" panose="02020603050405020304" pitchFamily="18" charset="0"/>
              </a:rPr>
              <a:t> </a:t>
            </a:r>
            <a:r>
              <a:rPr lang="de-DE" sz="1400" spc="-5" dirty="0">
                <a:ea typeface="Microsoft Sans Serif" panose="020B0604020202020204" pitchFamily="34" charset="0"/>
                <a:cs typeface="Times New Roman" panose="02020603050405020304" pitchFamily="18" charset="0"/>
              </a:rPr>
              <a:t>erlangen</a:t>
            </a:r>
            <a:endParaRPr lang="de-DE" sz="1400" dirty="0">
              <a:ea typeface="Microsoft Sans Serif" panose="020B0604020202020204" pitchFamily="34" charset="0"/>
              <a:cs typeface="Times New Roman" panose="02020603050405020304" pitchFamily="18" charset="0"/>
            </a:endParaRPr>
          </a:p>
          <a:p>
            <a:pPr marL="1143000" marR="538480" lvl="2" indent="-228600">
              <a:spcAft>
                <a:spcPts val="0"/>
              </a:spcAft>
              <a:buSzPts val="1200"/>
              <a:buFont typeface="Microsoft Sans Serif" panose="020B0604020202020204" pitchFamily="34" charset="0"/>
              <a:buChar char="▪"/>
              <a:tabLst>
                <a:tab pos="1208405" algn="l"/>
              </a:tabLst>
            </a:pPr>
            <a:r>
              <a:rPr lang="de-DE" sz="1400" spc="-5" dirty="0">
                <a:ea typeface="Microsoft Sans Serif" panose="020B0604020202020204" pitchFamily="34" charset="0"/>
                <a:cs typeface="Times New Roman" panose="02020603050405020304" pitchFamily="18" charset="0"/>
              </a:rPr>
              <a:t>DLL-Injektion</a:t>
            </a:r>
            <a:r>
              <a:rPr lang="de-DE" sz="1400" spc="-20" dirty="0">
                <a:ea typeface="Microsoft Sans Serif" panose="020B0604020202020204" pitchFamily="34" charset="0"/>
                <a:cs typeface="Times New Roman" panose="02020603050405020304" pitchFamily="18" charset="0"/>
              </a:rPr>
              <a:t> </a:t>
            </a:r>
            <a:r>
              <a:rPr lang="de-DE" sz="1400" spc="-5" dirty="0">
                <a:ea typeface="Microsoft Sans Serif" panose="020B0604020202020204" pitchFamily="34" charset="0"/>
                <a:cs typeface="Times New Roman" panose="02020603050405020304" pitchFamily="18" charset="0"/>
              </a:rPr>
              <a:t>wird</a:t>
            </a:r>
            <a:r>
              <a:rPr lang="de-DE" sz="1400" spc="-25" dirty="0">
                <a:ea typeface="Microsoft Sans Serif" panose="020B0604020202020204" pitchFamily="34" charset="0"/>
                <a:cs typeface="Times New Roman" panose="02020603050405020304" pitchFamily="18" charset="0"/>
              </a:rPr>
              <a:t> </a:t>
            </a:r>
            <a:r>
              <a:rPr lang="de-DE" sz="1400" spc="-5" dirty="0">
                <a:ea typeface="Microsoft Sans Serif" panose="020B0604020202020204" pitchFamily="34" charset="0"/>
                <a:cs typeface="Times New Roman" panose="02020603050405020304" pitchFamily="18" charset="0"/>
              </a:rPr>
              <a:t>häufig</a:t>
            </a:r>
            <a:r>
              <a:rPr lang="de-DE" sz="1400" spc="-25" dirty="0">
                <a:ea typeface="Microsoft Sans Serif" panose="020B0604020202020204" pitchFamily="34" charset="0"/>
                <a:cs typeface="Times New Roman" panose="02020603050405020304" pitchFamily="18" charset="0"/>
              </a:rPr>
              <a:t> </a:t>
            </a:r>
            <a:r>
              <a:rPr lang="de-DE" sz="1400" dirty="0">
                <a:ea typeface="Microsoft Sans Serif" panose="020B0604020202020204" pitchFamily="34" charset="0"/>
                <a:cs typeface="Times New Roman" panose="02020603050405020304" pitchFamily="18" charset="0"/>
              </a:rPr>
              <a:t>von</a:t>
            </a:r>
            <a:r>
              <a:rPr lang="de-DE" sz="1400" spc="-15" dirty="0">
                <a:ea typeface="Microsoft Sans Serif" panose="020B0604020202020204" pitchFamily="34" charset="0"/>
                <a:cs typeface="Times New Roman" panose="02020603050405020304" pitchFamily="18" charset="0"/>
              </a:rPr>
              <a:t> </a:t>
            </a:r>
            <a:r>
              <a:rPr lang="de-DE" sz="1400" spc="-5" dirty="0">
                <a:ea typeface="Microsoft Sans Serif" panose="020B0604020202020204" pitchFamily="34" charset="0"/>
                <a:cs typeface="Times New Roman" panose="02020603050405020304" pitchFamily="18" charset="0"/>
              </a:rPr>
              <a:t>Rootkits</a:t>
            </a:r>
            <a:r>
              <a:rPr lang="de-DE" sz="1400" spc="-15" dirty="0">
                <a:ea typeface="Microsoft Sans Serif" panose="020B0604020202020204" pitchFamily="34" charset="0"/>
                <a:cs typeface="Times New Roman" panose="02020603050405020304" pitchFamily="18" charset="0"/>
              </a:rPr>
              <a:t> </a:t>
            </a:r>
            <a:r>
              <a:rPr lang="de-DE" sz="1400" spc="-5" dirty="0">
                <a:ea typeface="Microsoft Sans Serif" panose="020B0604020202020204" pitchFamily="34" charset="0"/>
                <a:cs typeface="Times New Roman" panose="02020603050405020304" pitchFamily="18" charset="0"/>
              </a:rPr>
              <a:t>verwendet,</a:t>
            </a:r>
            <a:r>
              <a:rPr lang="de-DE" sz="1400" spc="-30" dirty="0">
                <a:ea typeface="Microsoft Sans Serif" panose="020B0604020202020204" pitchFamily="34" charset="0"/>
                <a:cs typeface="Times New Roman" panose="02020603050405020304" pitchFamily="18" charset="0"/>
              </a:rPr>
              <a:t> </a:t>
            </a:r>
            <a:r>
              <a:rPr lang="de-DE" sz="1400" dirty="0">
                <a:ea typeface="Microsoft Sans Serif" panose="020B0604020202020204" pitchFamily="34" charset="0"/>
                <a:cs typeface="Times New Roman" panose="02020603050405020304" pitchFamily="18" charset="0"/>
              </a:rPr>
              <a:t>um</a:t>
            </a:r>
            <a:r>
              <a:rPr lang="de-DE" sz="1400" spc="-10" dirty="0">
                <a:ea typeface="Microsoft Sans Serif" panose="020B0604020202020204" pitchFamily="34" charset="0"/>
                <a:cs typeface="Times New Roman" panose="02020603050405020304" pitchFamily="18" charset="0"/>
              </a:rPr>
              <a:t> </a:t>
            </a:r>
            <a:r>
              <a:rPr lang="de-DE" sz="1400" spc="-5" dirty="0">
                <a:ea typeface="Microsoft Sans Serif" panose="020B0604020202020204" pitchFamily="34" charset="0"/>
                <a:cs typeface="Times New Roman" panose="02020603050405020304" pitchFamily="18" charset="0"/>
              </a:rPr>
              <a:t>ihre</a:t>
            </a:r>
            <a:r>
              <a:rPr lang="de-DE" sz="1400" spc="-25" dirty="0">
                <a:ea typeface="Microsoft Sans Serif" panose="020B0604020202020204" pitchFamily="34" charset="0"/>
                <a:cs typeface="Times New Roman" panose="02020603050405020304" pitchFamily="18" charset="0"/>
              </a:rPr>
              <a:t> </a:t>
            </a:r>
            <a:r>
              <a:rPr lang="de-DE" sz="1400" spc="-5" dirty="0">
                <a:ea typeface="Microsoft Sans Serif" panose="020B0604020202020204" pitchFamily="34" charset="0"/>
                <a:cs typeface="Times New Roman" panose="02020603050405020304" pitchFamily="18" charset="0"/>
              </a:rPr>
              <a:t>anhaltende</a:t>
            </a:r>
            <a:r>
              <a:rPr lang="de-DE" sz="1400" spc="265" dirty="0">
                <a:ea typeface="Microsoft Sans Serif" panose="020B0604020202020204" pitchFamily="34" charset="0"/>
                <a:cs typeface="Times New Roman" panose="02020603050405020304" pitchFamily="18" charset="0"/>
              </a:rPr>
              <a:t> </a:t>
            </a:r>
            <a:r>
              <a:rPr lang="de-DE" sz="1400" spc="-5" dirty="0">
                <a:ea typeface="Microsoft Sans Serif" panose="020B0604020202020204" pitchFamily="34" charset="0"/>
                <a:cs typeface="Times New Roman" panose="02020603050405020304" pitchFamily="18" charset="0"/>
              </a:rPr>
              <a:t>Kontrolle</a:t>
            </a:r>
            <a:r>
              <a:rPr lang="de-DE" sz="1400" spc="-30" dirty="0">
                <a:ea typeface="Microsoft Sans Serif" panose="020B0604020202020204" pitchFamily="34" charset="0"/>
                <a:cs typeface="Times New Roman" panose="02020603050405020304" pitchFamily="18" charset="0"/>
              </a:rPr>
              <a:t> </a:t>
            </a:r>
            <a:r>
              <a:rPr lang="de-DE" sz="1400" dirty="0">
                <a:ea typeface="Microsoft Sans Serif" panose="020B0604020202020204" pitchFamily="34" charset="0"/>
                <a:cs typeface="Times New Roman" panose="02020603050405020304" pitchFamily="18" charset="0"/>
              </a:rPr>
              <a:t>zu</a:t>
            </a:r>
            <a:r>
              <a:rPr lang="de-DE" sz="1400" spc="-30" dirty="0">
                <a:ea typeface="Microsoft Sans Serif" panose="020B0604020202020204" pitchFamily="34" charset="0"/>
                <a:cs typeface="Times New Roman" panose="02020603050405020304" pitchFamily="18" charset="0"/>
              </a:rPr>
              <a:t> </a:t>
            </a:r>
            <a:r>
              <a:rPr lang="de-DE" sz="1400" spc="-5" dirty="0">
                <a:ea typeface="Microsoft Sans Serif" panose="020B0604020202020204" pitchFamily="34" charset="0"/>
                <a:cs typeface="Times New Roman" panose="02020603050405020304" pitchFamily="18" charset="0"/>
              </a:rPr>
              <a:t>erhalten</a:t>
            </a:r>
            <a:endParaRPr lang="de-DE" sz="1400" dirty="0">
              <a:ea typeface="Microsoft Sans Serif" panose="020B0604020202020204" pitchFamily="34" charset="0"/>
              <a:cs typeface="Times New Roman" panose="02020603050405020304" pitchFamily="18" charset="0"/>
            </a:endParaRPr>
          </a:p>
          <a:p>
            <a:pPr marL="742950" lvl="1" indent="-285750">
              <a:lnSpc>
                <a:spcPts val="1470"/>
              </a:lnSpc>
              <a:spcBef>
                <a:spcPts val="35"/>
              </a:spcBef>
              <a:buSzPts val="1200"/>
              <a:buFont typeface="Courier New" panose="02070309020205020404" pitchFamily="49" charset="0"/>
              <a:buChar char="o"/>
              <a:tabLst>
                <a:tab pos="751205" algn="l"/>
              </a:tabLst>
            </a:pPr>
            <a:r>
              <a:rPr lang="de-DE" b="1" spc="-10" dirty="0">
                <a:ea typeface="Courier New" panose="02070309020205020404" pitchFamily="49" charset="0"/>
                <a:cs typeface="Times New Roman" panose="02020603050405020304" pitchFamily="18" charset="0"/>
              </a:rPr>
              <a:t>DLL-Injektion</a:t>
            </a:r>
            <a:endParaRPr lang="de-DE" b="1" dirty="0">
              <a:ea typeface="Courier New" panose="02070309020205020404" pitchFamily="49" charset="0"/>
              <a:cs typeface="Times New Roman" panose="02020603050405020304" pitchFamily="18" charset="0"/>
            </a:endParaRPr>
          </a:p>
          <a:p>
            <a:pPr marL="1143000" marR="323215" lvl="2" indent="-228600">
              <a:lnSpc>
                <a:spcPct val="99000"/>
              </a:lnSpc>
              <a:spcAft>
                <a:spcPts val="0"/>
              </a:spcAft>
              <a:buSzPts val="1200"/>
              <a:buFont typeface="Microsoft Sans Serif" panose="020B0604020202020204" pitchFamily="34" charset="0"/>
              <a:buChar char="▪"/>
              <a:tabLst>
                <a:tab pos="1208405" algn="l"/>
              </a:tabLst>
            </a:pPr>
            <a:r>
              <a:rPr lang="de-DE" sz="1400" spc="-5" dirty="0">
                <a:ea typeface="Microsoft Sans Serif" panose="020B0604020202020204" pitchFamily="34" charset="0"/>
                <a:cs typeface="Times New Roman" panose="02020603050405020304" pitchFamily="18" charset="0"/>
              </a:rPr>
              <a:t>Bösartiger</a:t>
            </a:r>
            <a:r>
              <a:rPr lang="de-DE" sz="1400" spc="-15" dirty="0">
                <a:ea typeface="Microsoft Sans Serif" panose="020B0604020202020204" pitchFamily="34" charset="0"/>
                <a:cs typeface="Times New Roman" panose="02020603050405020304" pitchFamily="18" charset="0"/>
              </a:rPr>
              <a:t> </a:t>
            </a:r>
            <a:r>
              <a:rPr lang="de-DE" sz="1400" spc="-5" dirty="0">
                <a:ea typeface="Microsoft Sans Serif" panose="020B0604020202020204" pitchFamily="34" charset="0"/>
                <a:cs typeface="Times New Roman" panose="02020603050405020304" pitchFamily="18" charset="0"/>
              </a:rPr>
              <a:t>Code</a:t>
            </a:r>
            <a:r>
              <a:rPr lang="de-DE" sz="1400" spc="-20" dirty="0">
                <a:ea typeface="Microsoft Sans Serif" panose="020B0604020202020204" pitchFamily="34" charset="0"/>
                <a:cs typeface="Times New Roman" panose="02020603050405020304" pitchFamily="18" charset="0"/>
              </a:rPr>
              <a:t> </a:t>
            </a:r>
            <a:r>
              <a:rPr lang="de-DE" sz="1400" dirty="0">
                <a:ea typeface="Microsoft Sans Serif" panose="020B0604020202020204" pitchFamily="34" charset="0"/>
                <a:cs typeface="Times New Roman" panose="02020603050405020304" pitchFamily="18" charset="0"/>
              </a:rPr>
              <a:t>wird</a:t>
            </a:r>
            <a:r>
              <a:rPr lang="de-DE" sz="1400" spc="-20" dirty="0">
                <a:ea typeface="Microsoft Sans Serif" panose="020B0604020202020204" pitchFamily="34" charset="0"/>
                <a:cs typeface="Times New Roman" panose="02020603050405020304" pitchFamily="18" charset="0"/>
              </a:rPr>
              <a:t> </a:t>
            </a:r>
            <a:r>
              <a:rPr lang="de-DE" sz="1400" dirty="0">
                <a:ea typeface="Microsoft Sans Serif" panose="020B0604020202020204" pitchFamily="34" charset="0"/>
                <a:cs typeface="Times New Roman" panose="02020603050405020304" pitchFamily="18" charset="0"/>
              </a:rPr>
              <a:t>in</a:t>
            </a:r>
            <a:r>
              <a:rPr lang="de-DE" sz="1400" spc="-10" dirty="0">
                <a:ea typeface="Microsoft Sans Serif" panose="020B0604020202020204" pitchFamily="34" charset="0"/>
                <a:cs typeface="Times New Roman" panose="02020603050405020304" pitchFamily="18" charset="0"/>
              </a:rPr>
              <a:t> </a:t>
            </a:r>
            <a:r>
              <a:rPr lang="de-DE" sz="1400" spc="-5" dirty="0">
                <a:ea typeface="Microsoft Sans Serif" panose="020B0604020202020204" pitchFamily="34" charset="0"/>
                <a:cs typeface="Times New Roman" panose="02020603050405020304" pitchFamily="18" charset="0"/>
              </a:rPr>
              <a:t>einen</a:t>
            </a:r>
            <a:r>
              <a:rPr lang="de-DE" sz="1400" spc="-15" dirty="0">
                <a:ea typeface="Microsoft Sans Serif" panose="020B0604020202020204" pitchFamily="34" charset="0"/>
                <a:cs typeface="Times New Roman" panose="02020603050405020304" pitchFamily="18" charset="0"/>
              </a:rPr>
              <a:t> </a:t>
            </a:r>
            <a:r>
              <a:rPr lang="de-DE" sz="1400" spc="-5" dirty="0">
                <a:ea typeface="Microsoft Sans Serif" panose="020B0604020202020204" pitchFamily="34" charset="0"/>
                <a:cs typeface="Times New Roman" panose="02020603050405020304" pitchFamily="18" charset="0"/>
              </a:rPr>
              <a:t>laufenden</a:t>
            </a:r>
            <a:r>
              <a:rPr lang="de-DE" sz="1400" spc="-15" dirty="0">
                <a:ea typeface="Microsoft Sans Serif" panose="020B0604020202020204" pitchFamily="34" charset="0"/>
                <a:cs typeface="Times New Roman" panose="02020603050405020304" pitchFamily="18" charset="0"/>
              </a:rPr>
              <a:t> </a:t>
            </a:r>
            <a:r>
              <a:rPr lang="de-DE" sz="1400" spc="-5" dirty="0">
                <a:ea typeface="Microsoft Sans Serif" panose="020B0604020202020204" pitchFamily="34" charset="0"/>
                <a:cs typeface="Times New Roman" panose="02020603050405020304" pitchFamily="18" charset="0"/>
              </a:rPr>
              <a:t>Prozess</a:t>
            </a:r>
            <a:r>
              <a:rPr lang="de-DE" sz="1400" spc="-25" dirty="0">
                <a:ea typeface="Microsoft Sans Serif" panose="020B0604020202020204" pitchFamily="34" charset="0"/>
                <a:cs typeface="Times New Roman" panose="02020603050405020304" pitchFamily="18" charset="0"/>
              </a:rPr>
              <a:t> </a:t>
            </a:r>
            <a:r>
              <a:rPr lang="de-DE" sz="1400" spc="-5" dirty="0">
                <a:ea typeface="Microsoft Sans Serif" panose="020B0604020202020204" pitchFamily="34" charset="0"/>
                <a:cs typeface="Times New Roman" panose="02020603050405020304" pitchFamily="18" charset="0"/>
              </a:rPr>
              <a:t>auf</a:t>
            </a:r>
            <a:r>
              <a:rPr lang="de-DE" sz="1400" spc="-20" dirty="0">
                <a:ea typeface="Microsoft Sans Serif" panose="020B0604020202020204" pitchFamily="34" charset="0"/>
                <a:cs typeface="Times New Roman" panose="02020603050405020304" pitchFamily="18" charset="0"/>
              </a:rPr>
              <a:t> </a:t>
            </a:r>
            <a:r>
              <a:rPr lang="de-DE" sz="1400" dirty="0">
                <a:ea typeface="Microsoft Sans Serif" panose="020B0604020202020204" pitchFamily="34" charset="0"/>
                <a:cs typeface="Times New Roman" panose="02020603050405020304" pitchFamily="18" charset="0"/>
              </a:rPr>
              <a:t>einem</a:t>
            </a:r>
            <a:r>
              <a:rPr lang="de-DE" sz="1400" spc="-20" dirty="0">
                <a:ea typeface="Microsoft Sans Serif" panose="020B0604020202020204" pitchFamily="34" charset="0"/>
                <a:cs typeface="Times New Roman" panose="02020603050405020304" pitchFamily="18" charset="0"/>
              </a:rPr>
              <a:t> </a:t>
            </a:r>
            <a:r>
              <a:rPr lang="de-DE" sz="1400" dirty="0">
                <a:ea typeface="Microsoft Sans Serif" panose="020B0604020202020204" pitchFamily="34" charset="0"/>
                <a:cs typeface="Times New Roman" panose="02020603050405020304" pitchFamily="18" charset="0"/>
              </a:rPr>
              <a:t>Windows-</a:t>
            </a:r>
            <a:r>
              <a:rPr lang="de-DE" sz="1400" spc="245" dirty="0">
                <a:ea typeface="Microsoft Sans Serif" panose="020B0604020202020204" pitchFamily="34" charset="0"/>
                <a:cs typeface="Times New Roman" panose="02020603050405020304" pitchFamily="18" charset="0"/>
              </a:rPr>
              <a:t> </a:t>
            </a:r>
            <a:r>
              <a:rPr lang="de-DE" sz="1400" spc="-5" dirty="0">
                <a:ea typeface="Microsoft Sans Serif" panose="020B0604020202020204" pitchFamily="34" charset="0"/>
                <a:cs typeface="Times New Roman" panose="02020603050405020304" pitchFamily="18" charset="0"/>
              </a:rPr>
              <a:t>Rechner</a:t>
            </a:r>
            <a:r>
              <a:rPr lang="de-DE" sz="1400" spc="-25" dirty="0">
                <a:ea typeface="Microsoft Sans Serif" panose="020B0604020202020204" pitchFamily="34" charset="0"/>
                <a:cs typeface="Times New Roman" panose="02020603050405020304" pitchFamily="18" charset="0"/>
              </a:rPr>
              <a:t> </a:t>
            </a:r>
            <a:r>
              <a:rPr lang="de-DE" sz="1400" spc="-5" dirty="0">
                <a:ea typeface="Microsoft Sans Serif" panose="020B0604020202020204" pitchFamily="34" charset="0"/>
                <a:cs typeface="Times New Roman" panose="02020603050405020304" pitchFamily="18" charset="0"/>
              </a:rPr>
              <a:t>eingefügt,</a:t>
            </a:r>
            <a:r>
              <a:rPr lang="de-DE" sz="1400" spc="-10" dirty="0">
                <a:ea typeface="Microsoft Sans Serif" panose="020B0604020202020204" pitchFamily="34" charset="0"/>
                <a:cs typeface="Times New Roman" panose="02020603050405020304" pitchFamily="18" charset="0"/>
              </a:rPr>
              <a:t> </a:t>
            </a:r>
            <a:r>
              <a:rPr lang="de-DE" sz="1400" spc="-5" dirty="0">
                <a:ea typeface="Microsoft Sans Serif" panose="020B0604020202020204" pitchFamily="34" charset="0"/>
                <a:cs typeface="Times New Roman" panose="02020603050405020304" pitchFamily="18" charset="0"/>
              </a:rPr>
              <a:t>indem</a:t>
            </a:r>
            <a:r>
              <a:rPr lang="de-DE" sz="1400" spc="-15" dirty="0">
                <a:ea typeface="Microsoft Sans Serif" panose="020B0604020202020204" pitchFamily="34" charset="0"/>
                <a:cs typeface="Times New Roman" panose="02020603050405020304" pitchFamily="18" charset="0"/>
              </a:rPr>
              <a:t> </a:t>
            </a:r>
            <a:r>
              <a:rPr lang="de-DE" sz="1400" dirty="0">
                <a:ea typeface="Microsoft Sans Serif" panose="020B0604020202020204" pitchFamily="34" charset="0"/>
                <a:cs typeface="Times New Roman" panose="02020603050405020304" pitchFamily="18" charset="0"/>
              </a:rPr>
              <a:t>er</a:t>
            </a:r>
            <a:r>
              <a:rPr lang="de-DE" sz="1400" spc="-20" dirty="0">
                <a:ea typeface="Microsoft Sans Serif" panose="020B0604020202020204" pitchFamily="34" charset="0"/>
                <a:cs typeface="Times New Roman" panose="02020603050405020304" pitchFamily="18" charset="0"/>
              </a:rPr>
              <a:t> </a:t>
            </a:r>
            <a:r>
              <a:rPr lang="de-DE" sz="1400" dirty="0">
                <a:ea typeface="Microsoft Sans Serif" panose="020B0604020202020204" pitchFamily="34" charset="0"/>
                <a:cs typeface="Times New Roman" panose="02020603050405020304" pitchFamily="18" charset="0"/>
              </a:rPr>
              <a:t>die</a:t>
            </a:r>
            <a:r>
              <a:rPr lang="de-DE" sz="1400" spc="-20" dirty="0">
                <a:ea typeface="Microsoft Sans Serif" panose="020B0604020202020204" pitchFamily="34" charset="0"/>
                <a:cs typeface="Times New Roman" panose="02020603050405020304" pitchFamily="18" charset="0"/>
              </a:rPr>
              <a:t> </a:t>
            </a:r>
            <a:r>
              <a:rPr lang="de-DE" sz="1400" spc="-5" dirty="0">
                <a:ea typeface="Microsoft Sans Serif" panose="020B0604020202020204" pitchFamily="34" charset="0"/>
                <a:cs typeface="Times New Roman" panose="02020603050405020304" pitchFamily="18" charset="0"/>
              </a:rPr>
              <a:t>Vorteile</a:t>
            </a:r>
            <a:r>
              <a:rPr lang="de-DE" sz="1400" spc="-25" dirty="0">
                <a:ea typeface="Microsoft Sans Serif" panose="020B0604020202020204" pitchFamily="34" charset="0"/>
                <a:cs typeface="Times New Roman" panose="02020603050405020304" pitchFamily="18" charset="0"/>
              </a:rPr>
              <a:t> </a:t>
            </a:r>
            <a:r>
              <a:rPr lang="de-DE" sz="1400" dirty="0">
                <a:ea typeface="Microsoft Sans Serif" panose="020B0604020202020204" pitchFamily="34" charset="0"/>
                <a:cs typeface="Times New Roman" panose="02020603050405020304" pitchFamily="18" charset="0"/>
              </a:rPr>
              <a:t>von</a:t>
            </a:r>
            <a:r>
              <a:rPr lang="de-DE" sz="1400" spc="-20" dirty="0">
                <a:ea typeface="Microsoft Sans Serif" panose="020B0604020202020204" pitchFamily="34" charset="0"/>
                <a:cs typeface="Times New Roman" panose="02020603050405020304" pitchFamily="18" charset="0"/>
              </a:rPr>
              <a:t> </a:t>
            </a:r>
            <a:r>
              <a:rPr lang="de-DE" sz="1400" spc="-5" dirty="0">
                <a:ea typeface="Microsoft Sans Serif" panose="020B0604020202020204" pitchFamily="34" charset="0"/>
                <a:cs typeface="Times New Roman" panose="02020603050405020304" pitchFamily="18" charset="0"/>
              </a:rPr>
              <a:t>Dynamic</a:t>
            </a:r>
            <a:r>
              <a:rPr lang="de-DE" sz="1400" spc="-15" dirty="0">
                <a:ea typeface="Microsoft Sans Serif" panose="020B0604020202020204" pitchFamily="34" charset="0"/>
                <a:cs typeface="Times New Roman" panose="02020603050405020304" pitchFamily="18" charset="0"/>
              </a:rPr>
              <a:t> </a:t>
            </a:r>
            <a:r>
              <a:rPr lang="de-DE" sz="1400" dirty="0">
                <a:ea typeface="Microsoft Sans Serif" panose="020B0604020202020204" pitchFamily="34" charset="0"/>
                <a:cs typeface="Times New Roman" panose="02020603050405020304" pitchFamily="18" charset="0"/>
              </a:rPr>
              <a:t>Link</a:t>
            </a:r>
            <a:r>
              <a:rPr lang="de-DE" sz="1400" spc="-20" dirty="0">
                <a:ea typeface="Microsoft Sans Serif" panose="020B0604020202020204" pitchFamily="34" charset="0"/>
                <a:cs typeface="Times New Roman" panose="02020603050405020304" pitchFamily="18" charset="0"/>
              </a:rPr>
              <a:t> </a:t>
            </a:r>
            <a:r>
              <a:rPr lang="de-DE" sz="1400" spc="-5" dirty="0">
                <a:ea typeface="Microsoft Sans Serif" panose="020B0604020202020204" pitchFamily="34" charset="0"/>
                <a:cs typeface="Times New Roman" panose="02020603050405020304" pitchFamily="18" charset="0"/>
              </a:rPr>
              <a:t>Libraries</a:t>
            </a:r>
            <a:r>
              <a:rPr lang="de-DE" sz="1400" spc="-30" dirty="0">
                <a:ea typeface="Microsoft Sans Serif" panose="020B0604020202020204" pitchFamily="34" charset="0"/>
                <a:cs typeface="Times New Roman" panose="02020603050405020304" pitchFamily="18" charset="0"/>
              </a:rPr>
              <a:t> </a:t>
            </a:r>
            <a:r>
              <a:rPr lang="de-DE" sz="1400" spc="-5" dirty="0">
                <a:ea typeface="Microsoft Sans Serif" panose="020B0604020202020204" pitchFamily="34" charset="0"/>
                <a:cs typeface="Times New Roman" panose="02020603050405020304" pitchFamily="18" charset="0"/>
              </a:rPr>
              <a:t>nutzt,</a:t>
            </a:r>
            <a:r>
              <a:rPr lang="de-DE" sz="1400" spc="255" dirty="0">
                <a:ea typeface="Microsoft Sans Serif" panose="020B0604020202020204" pitchFamily="34" charset="0"/>
                <a:cs typeface="Times New Roman" panose="02020603050405020304" pitchFamily="18" charset="0"/>
              </a:rPr>
              <a:t> </a:t>
            </a:r>
            <a:r>
              <a:rPr lang="de-DE" sz="1400" dirty="0">
                <a:ea typeface="Microsoft Sans Serif" panose="020B0604020202020204" pitchFamily="34" charset="0"/>
                <a:cs typeface="Times New Roman" panose="02020603050405020304" pitchFamily="18" charset="0"/>
              </a:rPr>
              <a:t>die</a:t>
            </a:r>
            <a:r>
              <a:rPr lang="de-DE" sz="1400" spc="-25" dirty="0">
                <a:ea typeface="Microsoft Sans Serif" panose="020B0604020202020204" pitchFamily="34" charset="0"/>
                <a:cs typeface="Times New Roman" panose="02020603050405020304" pitchFamily="18" charset="0"/>
              </a:rPr>
              <a:t> </a:t>
            </a:r>
            <a:r>
              <a:rPr lang="de-DE" sz="1400" dirty="0">
                <a:ea typeface="Microsoft Sans Serif" panose="020B0604020202020204" pitchFamily="34" charset="0"/>
                <a:cs typeface="Times New Roman" panose="02020603050405020304" pitchFamily="18" charset="0"/>
              </a:rPr>
              <a:t>zur</a:t>
            </a:r>
            <a:r>
              <a:rPr lang="de-DE" sz="1400" spc="-25" dirty="0">
                <a:ea typeface="Microsoft Sans Serif" panose="020B0604020202020204" pitchFamily="34" charset="0"/>
                <a:cs typeface="Times New Roman" panose="02020603050405020304" pitchFamily="18" charset="0"/>
              </a:rPr>
              <a:t> </a:t>
            </a:r>
            <a:r>
              <a:rPr lang="de-DE" sz="1400" spc="-5" dirty="0">
                <a:ea typeface="Microsoft Sans Serif" panose="020B0604020202020204" pitchFamily="34" charset="0"/>
                <a:cs typeface="Times New Roman" panose="02020603050405020304" pitchFamily="18" charset="0"/>
              </a:rPr>
              <a:t>Laufzeit</a:t>
            </a:r>
            <a:r>
              <a:rPr lang="de-DE" sz="1400" spc="-15" dirty="0">
                <a:ea typeface="Microsoft Sans Serif" panose="020B0604020202020204" pitchFamily="34" charset="0"/>
                <a:cs typeface="Times New Roman" panose="02020603050405020304" pitchFamily="18" charset="0"/>
              </a:rPr>
              <a:t> </a:t>
            </a:r>
            <a:r>
              <a:rPr lang="de-DE" sz="1400" spc="-5" dirty="0">
                <a:ea typeface="Microsoft Sans Serif" panose="020B0604020202020204" pitchFamily="34" charset="0"/>
                <a:cs typeface="Times New Roman" panose="02020603050405020304" pitchFamily="18" charset="0"/>
              </a:rPr>
              <a:t>geladen</a:t>
            </a:r>
            <a:r>
              <a:rPr lang="de-DE" sz="1400" spc="-25" dirty="0">
                <a:ea typeface="Microsoft Sans Serif" panose="020B0604020202020204" pitchFamily="34" charset="0"/>
                <a:cs typeface="Times New Roman" panose="02020603050405020304" pitchFamily="18" charset="0"/>
              </a:rPr>
              <a:t> </a:t>
            </a:r>
            <a:r>
              <a:rPr lang="de-DE" sz="1400" spc="-5" dirty="0">
                <a:ea typeface="Microsoft Sans Serif" panose="020B0604020202020204" pitchFamily="34" charset="0"/>
                <a:cs typeface="Times New Roman" panose="02020603050405020304" pitchFamily="18" charset="0"/>
              </a:rPr>
              <a:t>werden</a:t>
            </a:r>
            <a:endParaRPr lang="de-DE" sz="1400" dirty="0">
              <a:ea typeface="Microsoft Sans Serif" panose="020B0604020202020204" pitchFamily="34" charset="0"/>
              <a:cs typeface="Times New Roman" panose="02020603050405020304" pitchFamily="18" charset="0"/>
            </a:endParaRPr>
          </a:p>
          <a:p>
            <a:pPr marL="742950" lvl="1" indent="-285750">
              <a:lnSpc>
                <a:spcPts val="1465"/>
              </a:lnSpc>
              <a:spcBef>
                <a:spcPts val="45"/>
              </a:spcBef>
              <a:buSzPts val="1200"/>
              <a:buFont typeface="Courier New" panose="02070309020205020404" pitchFamily="49" charset="0"/>
              <a:buChar char="o"/>
              <a:tabLst>
                <a:tab pos="751205" algn="l"/>
              </a:tabLst>
            </a:pPr>
            <a:r>
              <a:rPr lang="de-DE" b="1" spc="-5" dirty="0">
                <a:ea typeface="Courier New" panose="02070309020205020404" pitchFamily="49" charset="0"/>
                <a:cs typeface="Times New Roman" panose="02020603050405020304" pitchFamily="18" charset="0"/>
              </a:rPr>
              <a:t>Treiber</a:t>
            </a:r>
            <a:r>
              <a:rPr lang="de-DE" b="1" spc="-75" dirty="0">
                <a:ea typeface="Courier New" panose="02070309020205020404" pitchFamily="49" charset="0"/>
                <a:cs typeface="Times New Roman" panose="02020603050405020304" pitchFamily="18" charset="0"/>
              </a:rPr>
              <a:t> </a:t>
            </a:r>
            <a:r>
              <a:rPr lang="de-DE" b="1" spc="-5" dirty="0">
                <a:ea typeface="Courier New" panose="02070309020205020404" pitchFamily="49" charset="0"/>
                <a:cs typeface="Times New Roman" panose="02020603050405020304" pitchFamily="18" charset="0"/>
              </a:rPr>
              <a:t>Manipulation</a:t>
            </a:r>
            <a:endParaRPr lang="de-DE" b="1" dirty="0">
              <a:ea typeface="Courier New" panose="02070309020205020404" pitchFamily="49" charset="0"/>
              <a:cs typeface="Times New Roman" panose="02020603050405020304" pitchFamily="18" charset="0"/>
            </a:endParaRPr>
          </a:p>
          <a:p>
            <a:pPr marL="1143000" marR="538480" lvl="2" indent="-228600">
              <a:lnSpc>
                <a:spcPct val="99000"/>
              </a:lnSpc>
              <a:spcAft>
                <a:spcPts val="0"/>
              </a:spcAft>
              <a:buSzPts val="1200"/>
              <a:buFont typeface="Microsoft Sans Serif" panose="020B0604020202020204" pitchFamily="34" charset="0"/>
              <a:buChar char="▪"/>
              <a:tabLst>
                <a:tab pos="1208405" algn="l"/>
              </a:tabLst>
            </a:pPr>
            <a:r>
              <a:rPr lang="de-DE" sz="1400" spc="-5" dirty="0">
                <a:ea typeface="Microsoft Sans Serif" panose="020B0604020202020204" pitchFamily="34" charset="0"/>
                <a:cs typeface="Times New Roman" panose="02020603050405020304" pitchFamily="18" charset="0"/>
              </a:rPr>
              <a:t>Ein</a:t>
            </a:r>
            <a:r>
              <a:rPr lang="de-DE" sz="1400" spc="-15" dirty="0">
                <a:ea typeface="Microsoft Sans Serif" panose="020B0604020202020204" pitchFamily="34" charset="0"/>
                <a:cs typeface="Times New Roman" panose="02020603050405020304" pitchFamily="18" charset="0"/>
              </a:rPr>
              <a:t> </a:t>
            </a:r>
            <a:r>
              <a:rPr lang="de-DE" sz="1400" spc="-5" dirty="0">
                <a:ea typeface="Microsoft Sans Serif" panose="020B0604020202020204" pitchFamily="34" charset="0"/>
                <a:cs typeface="Times New Roman" panose="02020603050405020304" pitchFamily="18" charset="0"/>
              </a:rPr>
              <a:t>Angriff,</a:t>
            </a:r>
            <a:r>
              <a:rPr lang="de-DE" sz="1400" spc="-30" dirty="0">
                <a:ea typeface="Microsoft Sans Serif" panose="020B0604020202020204" pitchFamily="34" charset="0"/>
                <a:cs typeface="Times New Roman" panose="02020603050405020304" pitchFamily="18" charset="0"/>
              </a:rPr>
              <a:t> </a:t>
            </a:r>
            <a:r>
              <a:rPr lang="de-DE" sz="1400" dirty="0">
                <a:ea typeface="Microsoft Sans Serif" panose="020B0604020202020204" pitchFamily="34" charset="0"/>
                <a:cs typeface="Times New Roman" panose="02020603050405020304" pitchFamily="18" charset="0"/>
              </a:rPr>
              <a:t>der</a:t>
            </a:r>
            <a:r>
              <a:rPr lang="de-DE" sz="1400" spc="-15" dirty="0">
                <a:ea typeface="Microsoft Sans Serif" panose="020B0604020202020204" pitchFamily="34" charset="0"/>
                <a:cs typeface="Times New Roman" panose="02020603050405020304" pitchFamily="18" charset="0"/>
              </a:rPr>
              <a:t> </a:t>
            </a:r>
            <a:r>
              <a:rPr lang="de-DE" sz="1400" spc="-5" dirty="0">
                <a:ea typeface="Microsoft Sans Serif" panose="020B0604020202020204" pitchFamily="34" charset="0"/>
                <a:cs typeface="Times New Roman" panose="02020603050405020304" pitchFamily="18" charset="0"/>
              </a:rPr>
              <a:t>auf</a:t>
            </a:r>
            <a:r>
              <a:rPr lang="de-DE" sz="1400" spc="-25" dirty="0">
                <a:ea typeface="Microsoft Sans Serif" panose="020B0604020202020204" pitchFamily="34" charset="0"/>
                <a:cs typeface="Times New Roman" panose="02020603050405020304" pitchFamily="18" charset="0"/>
              </a:rPr>
              <a:t> </a:t>
            </a:r>
            <a:r>
              <a:rPr lang="de-DE" sz="1400" spc="-5" dirty="0">
                <a:ea typeface="Microsoft Sans Serif" panose="020B0604020202020204" pitchFamily="34" charset="0"/>
                <a:cs typeface="Times New Roman" panose="02020603050405020304" pitchFamily="18" charset="0"/>
              </a:rPr>
              <a:t>der</a:t>
            </a:r>
            <a:r>
              <a:rPr lang="de-DE" sz="1400" spc="-20" dirty="0">
                <a:ea typeface="Microsoft Sans Serif" panose="020B0604020202020204" pitchFamily="34" charset="0"/>
                <a:cs typeface="Times New Roman" panose="02020603050405020304" pitchFamily="18" charset="0"/>
              </a:rPr>
              <a:t> </a:t>
            </a:r>
            <a:r>
              <a:rPr lang="de-DE" sz="1400" spc="-5" dirty="0">
                <a:ea typeface="Microsoft Sans Serif" panose="020B0604020202020204" pitchFamily="34" charset="0"/>
                <a:cs typeface="Times New Roman" panose="02020603050405020304" pitchFamily="18" charset="0"/>
              </a:rPr>
              <a:t>Kompromittierung</a:t>
            </a:r>
            <a:r>
              <a:rPr lang="de-DE" sz="1400" spc="-20" dirty="0">
                <a:ea typeface="Microsoft Sans Serif" panose="020B0604020202020204" pitchFamily="34" charset="0"/>
                <a:cs typeface="Times New Roman" panose="02020603050405020304" pitchFamily="18" charset="0"/>
              </a:rPr>
              <a:t> </a:t>
            </a:r>
            <a:r>
              <a:rPr lang="de-DE" sz="1400" spc="-5" dirty="0">
                <a:ea typeface="Microsoft Sans Serif" panose="020B0604020202020204" pitchFamily="34" charset="0"/>
                <a:cs typeface="Times New Roman" panose="02020603050405020304" pitchFamily="18" charset="0"/>
              </a:rPr>
              <a:t>der</a:t>
            </a:r>
            <a:r>
              <a:rPr lang="de-DE" sz="1400" spc="-15" dirty="0">
                <a:ea typeface="Microsoft Sans Serif" panose="020B0604020202020204" pitchFamily="34" charset="0"/>
                <a:cs typeface="Times New Roman" panose="02020603050405020304" pitchFamily="18" charset="0"/>
              </a:rPr>
              <a:t> </a:t>
            </a:r>
            <a:r>
              <a:rPr lang="de-DE" sz="1400" spc="-5" dirty="0">
                <a:ea typeface="Microsoft Sans Serif" panose="020B0604020202020204" pitchFamily="34" charset="0"/>
                <a:cs typeface="Times New Roman" panose="02020603050405020304" pitchFamily="18" charset="0"/>
              </a:rPr>
              <a:t>Gerätetreiber</a:t>
            </a:r>
            <a:r>
              <a:rPr lang="de-DE" sz="1400" spc="5" dirty="0">
                <a:ea typeface="Microsoft Sans Serif" panose="020B0604020202020204" pitchFamily="34" charset="0"/>
                <a:cs typeface="Times New Roman" panose="02020603050405020304" pitchFamily="18" charset="0"/>
              </a:rPr>
              <a:t> </a:t>
            </a:r>
            <a:r>
              <a:rPr lang="de-DE" sz="1400" dirty="0">
                <a:ea typeface="Microsoft Sans Serif" panose="020B0604020202020204" pitchFamily="34" charset="0"/>
                <a:cs typeface="Times New Roman" panose="02020603050405020304" pitchFamily="18" charset="0"/>
              </a:rPr>
              <a:t>im</a:t>
            </a:r>
            <a:r>
              <a:rPr lang="de-DE" sz="1400" spc="-30" dirty="0">
                <a:ea typeface="Microsoft Sans Serif" panose="020B0604020202020204" pitchFamily="34" charset="0"/>
                <a:cs typeface="Times New Roman" panose="02020603050405020304" pitchFamily="18" charset="0"/>
              </a:rPr>
              <a:t> </a:t>
            </a:r>
            <a:r>
              <a:rPr lang="de-DE" sz="1400" b="1" spc="-10" dirty="0">
                <a:ea typeface="Microsoft Sans Serif" panose="020B0604020202020204" pitchFamily="34" charset="0"/>
                <a:cs typeface="Times New Roman" panose="02020603050405020304" pitchFamily="18" charset="0"/>
              </a:rPr>
              <a:t>Kernel-Modus (Ring 0) </a:t>
            </a:r>
            <a:r>
              <a:rPr lang="de-DE" sz="1400" b="1" spc="-30" dirty="0">
                <a:ea typeface="Microsoft Sans Serif" panose="020B0604020202020204" pitchFamily="34" charset="0"/>
                <a:cs typeface="Times New Roman" panose="02020603050405020304" pitchFamily="18" charset="0"/>
              </a:rPr>
              <a:t> </a:t>
            </a:r>
            <a:r>
              <a:rPr lang="de-DE" sz="1400" spc="-5" dirty="0">
                <a:ea typeface="Microsoft Sans Serif" panose="020B0604020202020204" pitchFamily="34" charset="0"/>
                <a:cs typeface="Times New Roman" panose="02020603050405020304" pitchFamily="18" charset="0"/>
              </a:rPr>
              <a:t>beruht,</a:t>
            </a:r>
            <a:r>
              <a:rPr lang="de-DE" sz="1400" spc="-30" dirty="0">
                <a:ea typeface="Microsoft Sans Serif" panose="020B0604020202020204" pitchFamily="34" charset="0"/>
                <a:cs typeface="Times New Roman" panose="02020603050405020304" pitchFamily="18" charset="0"/>
              </a:rPr>
              <a:t> </a:t>
            </a:r>
            <a:r>
              <a:rPr lang="de-DE" sz="1400" dirty="0">
                <a:ea typeface="Microsoft Sans Serif" panose="020B0604020202020204" pitchFamily="34" charset="0"/>
                <a:cs typeface="Times New Roman" panose="02020603050405020304" pitchFamily="18" charset="0"/>
              </a:rPr>
              <a:t>die</a:t>
            </a:r>
            <a:r>
              <a:rPr lang="de-DE" sz="1400" spc="-20" dirty="0">
                <a:ea typeface="Microsoft Sans Serif" panose="020B0604020202020204" pitchFamily="34" charset="0"/>
                <a:cs typeface="Times New Roman" panose="02020603050405020304" pitchFamily="18" charset="0"/>
              </a:rPr>
              <a:t> </a:t>
            </a:r>
            <a:r>
              <a:rPr lang="de-DE" sz="1400" spc="-5" dirty="0">
                <a:ea typeface="Microsoft Sans Serif" panose="020B0604020202020204" pitchFamily="34" charset="0"/>
                <a:cs typeface="Times New Roman" panose="02020603050405020304" pitchFamily="18" charset="0"/>
              </a:rPr>
              <a:t>auf</a:t>
            </a:r>
            <a:r>
              <a:rPr lang="de-DE" sz="1400" spc="-25" dirty="0">
                <a:ea typeface="Microsoft Sans Serif" panose="020B0604020202020204" pitchFamily="34" charset="0"/>
                <a:cs typeface="Times New Roman" panose="02020603050405020304" pitchFamily="18" charset="0"/>
              </a:rPr>
              <a:t> </a:t>
            </a:r>
            <a:r>
              <a:rPr lang="de-DE" sz="1400" spc="-5" dirty="0">
                <a:ea typeface="Microsoft Sans Serif" panose="020B0604020202020204" pitchFamily="34" charset="0"/>
                <a:cs typeface="Times New Roman" panose="02020603050405020304" pitchFamily="18" charset="0"/>
              </a:rPr>
              <a:t>privilegierter</a:t>
            </a:r>
            <a:r>
              <a:rPr lang="de-DE" sz="1400" spc="-30" dirty="0">
                <a:ea typeface="Microsoft Sans Serif" panose="020B0604020202020204" pitchFamily="34" charset="0"/>
                <a:cs typeface="Times New Roman" panose="02020603050405020304" pitchFamily="18" charset="0"/>
              </a:rPr>
              <a:t> </a:t>
            </a:r>
            <a:r>
              <a:rPr lang="de-DE" sz="1400" spc="-5" dirty="0">
                <a:ea typeface="Microsoft Sans Serif" panose="020B0604020202020204" pitchFamily="34" charset="0"/>
                <a:cs typeface="Times New Roman" panose="02020603050405020304" pitchFamily="18" charset="0"/>
              </a:rPr>
              <a:t>oder</a:t>
            </a:r>
            <a:r>
              <a:rPr lang="de-DE" sz="1400" spc="-15" dirty="0">
                <a:ea typeface="Microsoft Sans Serif" panose="020B0604020202020204" pitchFamily="34" charset="0"/>
                <a:cs typeface="Times New Roman" panose="02020603050405020304" pitchFamily="18" charset="0"/>
              </a:rPr>
              <a:t> </a:t>
            </a:r>
            <a:r>
              <a:rPr lang="de-DE" sz="1400" spc="-5" dirty="0">
                <a:ea typeface="Microsoft Sans Serif" panose="020B0604020202020204" pitchFamily="34" charset="0"/>
                <a:cs typeface="Times New Roman" panose="02020603050405020304" pitchFamily="18" charset="0"/>
              </a:rPr>
              <a:t>Systemebene</a:t>
            </a:r>
            <a:r>
              <a:rPr lang="de-DE" sz="1400" spc="-25" dirty="0">
                <a:ea typeface="Microsoft Sans Serif" panose="020B0604020202020204" pitchFamily="34" charset="0"/>
                <a:cs typeface="Times New Roman" panose="02020603050405020304" pitchFamily="18" charset="0"/>
              </a:rPr>
              <a:t> </a:t>
            </a:r>
            <a:r>
              <a:rPr lang="de-DE" sz="1400" spc="-5" dirty="0">
                <a:ea typeface="Microsoft Sans Serif" panose="020B0604020202020204" pitchFamily="34" charset="0"/>
                <a:cs typeface="Times New Roman" panose="02020603050405020304" pitchFamily="18" charset="0"/>
              </a:rPr>
              <a:t>arbeiten</a:t>
            </a:r>
            <a:endParaRPr lang="de-DE" sz="1400" dirty="0">
              <a:ea typeface="Microsoft Sans Serif" panose="020B0604020202020204" pitchFamily="34" charset="0"/>
              <a:cs typeface="Times New Roman" panose="02020603050405020304" pitchFamily="18" charset="0"/>
            </a:endParaRPr>
          </a:p>
          <a:p>
            <a:pPr marL="1143000" marR="932180" lvl="2" indent="-228600">
              <a:spcAft>
                <a:spcPts val="0"/>
              </a:spcAft>
              <a:buSzPts val="1200"/>
              <a:buFont typeface="Microsoft Sans Serif" panose="020B0604020202020204" pitchFamily="34" charset="0"/>
              <a:buChar char="▪"/>
              <a:tabLst>
                <a:tab pos="1208405" algn="l"/>
              </a:tabLst>
            </a:pPr>
            <a:r>
              <a:rPr lang="de-DE" sz="1400" spc="-5" dirty="0">
                <a:ea typeface="Microsoft Sans Serif" panose="020B0604020202020204" pitchFamily="34" charset="0"/>
                <a:cs typeface="Times New Roman" panose="02020603050405020304" pitchFamily="18" charset="0"/>
              </a:rPr>
              <a:t>Ein</a:t>
            </a:r>
            <a:r>
              <a:rPr lang="de-DE" sz="1400" spc="-10" dirty="0">
                <a:ea typeface="Microsoft Sans Serif" panose="020B0604020202020204" pitchFamily="34" charset="0"/>
                <a:cs typeface="Times New Roman" panose="02020603050405020304" pitchFamily="18" charset="0"/>
              </a:rPr>
              <a:t> </a:t>
            </a:r>
            <a:r>
              <a:rPr lang="de-DE" sz="1400" spc="-5" dirty="0">
                <a:ea typeface="Microsoft Sans Serif" panose="020B0604020202020204" pitchFamily="34" charset="0"/>
                <a:cs typeface="Times New Roman" panose="02020603050405020304" pitchFamily="18" charset="0"/>
              </a:rPr>
              <a:t>Shim (</a:t>
            </a:r>
            <a:r>
              <a:rPr lang="de-DE" sz="1400" spc="-5" dirty="0">
                <a:ea typeface="Microsoft Sans Serif" panose="020B0604020202020204" pitchFamily="34" charset="0"/>
                <a:cs typeface="Times New Roman" panose="02020603050405020304" pitchFamily="18" charset="0"/>
                <a:hlinkClick r:id="rId4"/>
              </a:rPr>
              <a:t>https://de.wikipedia.org/wiki/Shim_(Informatik)</a:t>
            </a:r>
            <a:r>
              <a:rPr lang="de-DE" sz="1400" spc="-5" dirty="0">
                <a:ea typeface="Microsoft Sans Serif" panose="020B0604020202020204" pitchFamily="34" charset="0"/>
                <a:cs typeface="Times New Roman" panose="02020603050405020304" pitchFamily="18" charset="0"/>
              </a:rPr>
              <a:t>)</a:t>
            </a:r>
            <a:r>
              <a:rPr lang="de-DE" sz="1400" spc="-25" dirty="0">
                <a:ea typeface="Microsoft Sans Serif" panose="020B0604020202020204" pitchFamily="34" charset="0"/>
                <a:cs typeface="Times New Roman" panose="02020603050405020304" pitchFamily="18" charset="0"/>
              </a:rPr>
              <a:t> </a:t>
            </a:r>
            <a:r>
              <a:rPr lang="de-DE" sz="1400" dirty="0">
                <a:ea typeface="Microsoft Sans Serif" panose="020B0604020202020204" pitchFamily="34" charset="0"/>
                <a:cs typeface="Times New Roman" panose="02020603050405020304" pitchFamily="18" charset="0"/>
              </a:rPr>
              <a:t>wird</a:t>
            </a:r>
            <a:r>
              <a:rPr lang="de-DE" sz="1400" spc="-25" dirty="0">
                <a:ea typeface="Microsoft Sans Serif" panose="020B0604020202020204" pitchFamily="34" charset="0"/>
                <a:cs typeface="Times New Roman" panose="02020603050405020304" pitchFamily="18" charset="0"/>
              </a:rPr>
              <a:t> </a:t>
            </a:r>
            <a:r>
              <a:rPr lang="de-DE" sz="1400" spc="-5" dirty="0">
                <a:ea typeface="Microsoft Sans Serif" panose="020B0604020202020204" pitchFamily="34" charset="0"/>
                <a:cs typeface="Times New Roman" panose="02020603050405020304" pitchFamily="18" charset="0"/>
              </a:rPr>
              <a:t>zwischen</a:t>
            </a:r>
            <a:r>
              <a:rPr lang="de-DE" sz="1400" spc="-20" dirty="0">
                <a:ea typeface="Microsoft Sans Serif" panose="020B0604020202020204" pitchFamily="34" charset="0"/>
                <a:cs typeface="Times New Roman" panose="02020603050405020304" pitchFamily="18" charset="0"/>
              </a:rPr>
              <a:t> </a:t>
            </a:r>
            <a:r>
              <a:rPr lang="de-DE" sz="1400" spc="-5" dirty="0">
                <a:ea typeface="Microsoft Sans Serif" panose="020B0604020202020204" pitchFamily="34" charset="0"/>
                <a:cs typeface="Times New Roman" panose="02020603050405020304" pitchFamily="18" charset="0"/>
              </a:rPr>
              <a:t>zwei</a:t>
            </a:r>
            <a:r>
              <a:rPr lang="de-DE" sz="1400" spc="-10" dirty="0">
                <a:ea typeface="Microsoft Sans Serif" panose="020B0604020202020204" pitchFamily="34" charset="0"/>
                <a:cs typeface="Times New Roman" panose="02020603050405020304" pitchFamily="18" charset="0"/>
              </a:rPr>
              <a:t> </a:t>
            </a:r>
            <a:r>
              <a:rPr lang="de-DE" sz="1400" spc="-5" dirty="0">
                <a:ea typeface="Microsoft Sans Serif" panose="020B0604020202020204" pitchFamily="34" charset="0"/>
                <a:cs typeface="Times New Roman" panose="02020603050405020304" pitchFamily="18" charset="0"/>
              </a:rPr>
              <a:t>Komponenten</a:t>
            </a:r>
            <a:r>
              <a:rPr lang="de-DE" sz="1400" spc="-25" dirty="0">
                <a:ea typeface="Microsoft Sans Serif" panose="020B0604020202020204" pitchFamily="34" charset="0"/>
                <a:cs typeface="Times New Roman" panose="02020603050405020304" pitchFamily="18" charset="0"/>
              </a:rPr>
              <a:t> </a:t>
            </a:r>
            <a:r>
              <a:rPr lang="de-DE" sz="1400" spc="-5" dirty="0">
                <a:ea typeface="Microsoft Sans Serif" panose="020B0604020202020204" pitchFamily="34" charset="0"/>
                <a:cs typeface="Times New Roman" panose="02020603050405020304" pitchFamily="18" charset="0"/>
              </a:rPr>
              <a:t>platziert,</a:t>
            </a:r>
            <a:r>
              <a:rPr lang="de-DE" sz="1400" spc="-30" dirty="0">
                <a:ea typeface="Microsoft Sans Serif" panose="020B0604020202020204" pitchFamily="34" charset="0"/>
                <a:cs typeface="Times New Roman" panose="02020603050405020304" pitchFamily="18" charset="0"/>
              </a:rPr>
              <a:t> </a:t>
            </a:r>
            <a:r>
              <a:rPr lang="de-DE" sz="1400" dirty="0">
                <a:ea typeface="Microsoft Sans Serif" panose="020B0604020202020204" pitchFamily="34" charset="0"/>
                <a:cs typeface="Times New Roman" panose="02020603050405020304" pitchFamily="18" charset="0"/>
              </a:rPr>
              <a:t>um</a:t>
            </a:r>
            <a:r>
              <a:rPr lang="de-DE" sz="1400" spc="-15" dirty="0">
                <a:ea typeface="Microsoft Sans Serif" panose="020B0604020202020204" pitchFamily="34" charset="0"/>
                <a:cs typeface="Times New Roman" panose="02020603050405020304" pitchFamily="18" charset="0"/>
              </a:rPr>
              <a:t> </a:t>
            </a:r>
            <a:r>
              <a:rPr lang="de-DE" sz="1400" spc="-5" dirty="0">
                <a:ea typeface="Microsoft Sans Serif" panose="020B0604020202020204" pitchFamily="34" charset="0"/>
                <a:cs typeface="Times New Roman" panose="02020603050405020304" pitchFamily="18" charset="0"/>
              </a:rPr>
              <a:t>Anrufe</a:t>
            </a:r>
            <a:r>
              <a:rPr lang="de-DE" sz="1400" spc="245" dirty="0">
                <a:ea typeface="Microsoft Sans Serif" panose="020B0604020202020204" pitchFamily="34" charset="0"/>
                <a:cs typeface="Times New Roman" panose="02020603050405020304" pitchFamily="18" charset="0"/>
              </a:rPr>
              <a:t> </a:t>
            </a:r>
            <a:r>
              <a:rPr lang="de-DE" sz="1400" spc="-5" dirty="0">
                <a:ea typeface="Microsoft Sans Serif" panose="020B0604020202020204" pitchFamily="34" charset="0"/>
                <a:cs typeface="Times New Roman" panose="02020603050405020304" pitchFamily="18" charset="0"/>
              </a:rPr>
              <a:t>abzufangen</a:t>
            </a:r>
            <a:r>
              <a:rPr lang="de-DE" sz="1400" spc="-35" dirty="0">
                <a:ea typeface="Microsoft Sans Serif" panose="020B0604020202020204" pitchFamily="34" charset="0"/>
                <a:cs typeface="Times New Roman" panose="02020603050405020304" pitchFamily="18" charset="0"/>
              </a:rPr>
              <a:t> </a:t>
            </a:r>
            <a:r>
              <a:rPr lang="de-DE" sz="1400" spc="-5" dirty="0">
                <a:ea typeface="Microsoft Sans Serif" panose="020B0604020202020204" pitchFamily="34" charset="0"/>
                <a:cs typeface="Times New Roman" panose="02020603050405020304" pitchFamily="18" charset="0"/>
              </a:rPr>
              <a:t>und</a:t>
            </a:r>
            <a:r>
              <a:rPr lang="de-DE" sz="1400" spc="-30" dirty="0">
                <a:ea typeface="Microsoft Sans Serif" panose="020B0604020202020204" pitchFamily="34" charset="0"/>
                <a:cs typeface="Times New Roman" panose="02020603050405020304" pitchFamily="18" charset="0"/>
              </a:rPr>
              <a:t> </a:t>
            </a:r>
            <a:r>
              <a:rPr lang="de-DE" sz="1400" spc="-5" dirty="0">
                <a:ea typeface="Microsoft Sans Serif" panose="020B0604020202020204" pitchFamily="34" charset="0"/>
                <a:cs typeface="Times New Roman" panose="02020603050405020304" pitchFamily="18" charset="0"/>
              </a:rPr>
              <a:t>umzuleiten</a:t>
            </a:r>
            <a:endParaRPr lang="de-DE" sz="1400" dirty="0">
              <a:ea typeface="Microsoft Sans Serif" panose="020B0604020202020204" pitchFamily="34" charset="0"/>
              <a:cs typeface="Times New Roman" panose="02020603050405020304" pitchFamily="18" charset="0"/>
            </a:endParaRPr>
          </a:p>
          <a:p>
            <a:pPr marL="742950" marR="803275" lvl="1" indent="-285750">
              <a:lnSpc>
                <a:spcPts val="1420"/>
              </a:lnSpc>
              <a:spcBef>
                <a:spcPts val="5"/>
              </a:spcBef>
              <a:spcAft>
                <a:spcPts val="0"/>
              </a:spcAft>
              <a:buSzPts val="1200"/>
              <a:buFont typeface="Courier New" panose="02070309020205020404" pitchFamily="49" charset="0"/>
              <a:buChar char="o"/>
              <a:tabLst>
                <a:tab pos="751205" algn="l"/>
              </a:tabLst>
            </a:pPr>
            <a:r>
              <a:rPr lang="de-DE" sz="1400" b="1" dirty="0">
                <a:ea typeface="Courier New" panose="02070309020205020404" pitchFamily="49" charset="0"/>
                <a:cs typeface="Times New Roman" panose="02020603050405020304" pitchFamily="18" charset="0"/>
              </a:rPr>
              <a:t>Rootkits</a:t>
            </a:r>
            <a:r>
              <a:rPr lang="de-DE" sz="1400" b="1" spc="-35" dirty="0">
                <a:ea typeface="Courier New" panose="02070309020205020404" pitchFamily="49" charset="0"/>
                <a:cs typeface="Times New Roman" panose="02020603050405020304" pitchFamily="18" charset="0"/>
              </a:rPr>
              <a:t> </a:t>
            </a:r>
            <a:r>
              <a:rPr lang="de-DE" sz="1400" b="1" spc="-5" dirty="0">
                <a:ea typeface="Courier New" panose="02070309020205020404" pitchFamily="49" charset="0"/>
                <a:cs typeface="Times New Roman" panose="02020603050405020304" pitchFamily="18" charset="0"/>
              </a:rPr>
              <a:t>werden</a:t>
            </a:r>
            <a:r>
              <a:rPr lang="de-DE" sz="1400" b="1" spc="-10" dirty="0">
                <a:ea typeface="Courier New" panose="02070309020205020404" pitchFamily="49" charset="0"/>
                <a:cs typeface="Times New Roman" panose="02020603050405020304" pitchFamily="18" charset="0"/>
              </a:rPr>
              <a:t> vor</a:t>
            </a:r>
            <a:r>
              <a:rPr lang="de-DE" sz="1400" b="1" spc="-35" dirty="0">
                <a:ea typeface="Courier New" panose="02070309020205020404" pitchFamily="49" charset="0"/>
                <a:cs typeface="Times New Roman" panose="02020603050405020304" pitchFamily="18" charset="0"/>
              </a:rPr>
              <a:t> </a:t>
            </a:r>
            <a:r>
              <a:rPr lang="de-DE" sz="1400" b="1" spc="-10" dirty="0">
                <a:ea typeface="Courier New" panose="02070309020205020404" pitchFamily="49" charset="0"/>
                <a:cs typeface="Times New Roman" panose="02020603050405020304" pitchFamily="18" charset="0"/>
              </a:rPr>
              <a:t>dem</a:t>
            </a:r>
            <a:r>
              <a:rPr lang="de-DE" sz="1400" b="1" spc="-25" dirty="0">
                <a:ea typeface="Courier New" panose="02070309020205020404" pitchFamily="49" charset="0"/>
                <a:cs typeface="Times New Roman" panose="02020603050405020304" pitchFamily="18" charset="0"/>
              </a:rPr>
              <a:t> </a:t>
            </a:r>
            <a:r>
              <a:rPr lang="de-DE" sz="1400" b="1" spc="-10" dirty="0">
                <a:ea typeface="Courier New" panose="02070309020205020404" pitchFamily="49" charset="0"/>
                <a:cs typeface="Times New Roman" panose="02020603050405020304" pitchFamily="18" charset="0"/>
              </a:rPr>
              <a:t>Booten</a:t>
            </a:r>
            <a:r>
              <a:rPr lang="de-DE" sz="1400" b="1" spc="-40" dirty="0">
                <a:ea typeface="Courier New" panose="02070309020205020404" pitchFamily="49" charset="0"/>
                <a:cs typeface="Times New Roman" panose="02020603050405020304" pitchFamily="18" charset="0"/>
              </a:rPr>
              <a:t> </a:t>
            </a:r>
            <a:r>
              <a:rPr lang="de-DE" sz="1400" b="1" spc="-5" dirty="0">
                <a:ea typeface="Courier New" panose="02070309020205020404" pitchFamily="49" charset="0"/>
                <a:cs typeface="Times New Roman" panose="02020603050405020304" pitchFamily="18" charset="0"/>
              </a:rPr>
              <a:t>des</a:t>
            </a:r>
            <a:r>
              <a:rPr lang="de-DE" sz="1400" b="1" spc="-35" dirty="0">
                <a:ea typeface="Courier New" panose="02070309020205020404" pitchFamily="49" charset="0"/>
                <a:cs typeface="Times New Roman" panose="02020603050405020304" pitchFamily="18" charset="0"/>
              </a:rPr>
              <a:t> </a:t>
            </a:r>
            <a:r>
              <a:rPr lang="de-DE" sz="1400" b="1" spc="-10" dirty="0">
                <a:ea typeface="Courier New" panose="02070309020205020404" pitchFamily="49" charset="0"/>
                <a:cs typeface="Times New Roman" panose="02020603050405020304" pitchFamily="18" charset="0"/>
              </a:rPr>
              <a:t>Betriebssystems</a:t>
            </a:r>
            <a:r>
              <a:rPr lang="de-DE" sz="1400" b="1" spc="-25" dirty="0">
                <a:ea typeface="Courier New" panose="02070309020205020404" pitchFamily="49" charset="0"/>
                <a:cs typeface="Times New Roman" panose="02020603050405020304" pitchFamily="18" charset="0"/>
              </a:rPr>
              <a:t> </a:t>
            </a:r>
            <a:r>
              <a:rPr lang="de-DE" sz="1400" b="1" spc="-5" dirty="0">
                <a:ea typeface="Courier New" panose="02070309020205020404" pitchFamily="49" charset="0"/>
                <a:cs typeface="Times New Roman" panose="02020603050405020304" pitchFamily="18" charset="0"/>
              </a:rPr>
              <a:t>aktiviert</a:t>
            </a:r>
            <a:r>
              <a:rPr lang="de-DE" sz="1400" b="1" spc="-25" dirty="0">
                <a:ea typeface="Courier New" panose="02070309020205020404" pitchFamily="49" charset="0"/>
                <a:cs typeface="Times New Roman" panose="02020603050405020304" pitchFamily="18" charset="0"/>
              </a:rPr>
              <a:t> </a:t>
            </a:r>
            <a:r>
              <a:rPr lang="de-DE" sz="1400" b="1" spc="-5" dirty="0">
                <a:ea typeface="Courier New" panose="02070309020205020404" pitchFamily="49" charset="0"/>
                <a:cs typeface="Times New Roman" panose="02020603050405020304" pitchFamily="18" charset="0"/>
              </a:rPr>
              <a:t>und</a:t>
            </a:r>
            <a:r>
              <a:rPr lang="de-DE" sz="1400" b="1" spc="-40" dirty="0">
                <a:ea typeface="Courier New" panose="02070309020205020404" pitchFamily="49" charset="0"/>
                <a:cs typeface="Times New Roman" panose="02020603050405020304" pitchFamily="18" charset="0"/>
              </a:rPr>
              <a:t> </a:t>
            </a:r>
            <a:r>
              <a:rPr lang="de-DE" sz="1400" b="1" spc="-10" dirty="0">
                <a:ea typeface="Courier New" panose="02070309020205020404" pitchFamily="49" charset="0"/>
                <a:cs typeface="Times New Roman" panose="02020603050405020304" pitchFamily="18" charset="0"/>
              </a:rPr>
              <a:t>sind</a:t>
            </a:r>
            <a:r>
              <a:rPr lang="de-DE" sz="1400" b="1" spc="245" dirty="0">
                <a:ea typeface="Courier New" panose="02070309020205020404" pitchFamily="49" charset="0"/>
                <a:cs typeface="Times New Roman" panose="02020603050405020304" pitchFamily="18" charset="0"/>
              </a:rPr>
              <a:t> </a:t>
            </a:r>
            <a:r>
              <a:rPr lang="de-DE" sz="1400" b="1" spc="-10" dirty="0">
                <a:ea typeface="Courier New" panose="02070309020205020404" pitchFamily="49" charset="0"/>
                <a:cs typeface="Times New Roman" panose="02020603050405020304" pitchFamily="18" charset="0"/>
              </a:rPr>
              <a:t>schwer</a:t>
            </a:r>
            <a:r>
              <a:rPr lang="de-DE" sz="1400" b="1" spc="-25" dirty="0">
                <a:ea typeface="Courier New" panose="02070309020205020404" pitchFamily="49" charset="0"/>
                <a:cs typeface="Times New Roman" panose="02020603050405020304" pitchFamily="18" charset="0"/>
              </a:rPr>
              <a:t> </a:t>
            </a:r>
            <a:r>
              <a:rPr lang="de-DE" sz="1400" b="1" spc="-5" dirty="0">
                <a:ea typeface="Courier New" panose="02070309020205020404" pitchFamily="49" charset="0"/>
                <a:cs typeface="Times New Roman" panose="02020603050405020304" pitchFamily="18" charset="0"/>
              </a:rPr>
              <a:t>zu</a:t>
            </a:r>
            <a:r>
              <a:rPr lang="de-DE" sz="1400" b="1" spc="-15" dirty="0">
                <a:ea typeface="Courier New" panose="02070309020205020404" pitchFamily="49" charset="0"/>
                <a:cs typeface="Times New Roman" panose="02020603050405020304" pitchFamily="18" charset="0"/>
              </a:rPr>
              <a:t> </a:t>
            </a:r>
            <a:r>
              <a:rPr lang="de-DE" sz="1400" b="1" spc="-5" dirty="0">
                <a:ea typeface="Courier New" panose="02070309020205020404" pitchFamily="49" charset="0"/>
                <a:cs typeface="Times New Roman" panose="02020603050405020304" pitchFamily="18" charset="0"/>
              </a:rPr>
              <a:t>erkennen</a:t>
            </a:r>
            <a:endParaRPr lang="de-DE" sz="1400" b="1" dirty="0">
              <a:ea typeface="Courier New" panose="02070309020205020404" pitchFamily="49" charset="0"/>
              <a:cs typeface="Times New Roman" panose="02020603050405020304" pitchFamily="18" charset="0"/>
            </a:endParaRPr>
          </a:p>
          <a:p>
            <a:pPr>
              <a:spcBef>
                <a:spcPts val="45"/>
              </a:spcBef>
            </a:pPr>
            <a:r>
              <a:rPr lang="de-DE" sz="1200" b="1" dirty="0">
                <a:latin typeface="Calibri" panose="020F0502020204030204" pitchFamily="34" charset="0"/>
                <a:ea typeface="Calibri" panose="020F0502020204030204" pitchFamily="34" charset="0"/>
                <a:cs typeface="Calibri" panose="020F0502020204030204" pitchFamily="34" charset="0"/>
              </a:rPr>
              <a:t> </a:t>
            </a:r>
            <a:endParaRPr lang="de-DE"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8922652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24"/>
            </a:pPr>
            <a:r>
              <a:rPr lang="de-DE" sz="2000" b="1" dirty="0">
                <a:solidFill>
                  <a:prstClr val="black"/>
                </a:solidFill>
              </a:rPr>
              <a:t>Kryptographie</a:t>
            </a:r>
          </a:p>
          <a:p>
            <a:pPr marL="457200" indent="-457200">
              <a:buFont typeface="+mj-lt"/>
              <a:buAutoNum type="arabicPeriod" startAt="8"/>
            </a:pPr>
            <a:endParaRPr lang="de-DE" sz="2000" b="1" dirty="0"/>
          </a:p>
          <a:p>
            <a:r>
              <a:rPr lang="de-DE" sz="2000" b="1" dirty="0"/>
              <a:t>Quiz:</a:t>
            </a:r>
          </a:p>
          <a:p>
            <a:pPr marL="457200" indent="-457200">
              <a:buFont typeface="+mj-lt"/>
              <a:buAutoNum type="arabicPeriod" startAt="8"/>
            </a:pPr>
            <a:endParaRPr lang="de-DE" sz="2000" b="1" dirty="0"/>
          </a:p>
          <a:p>
            <a:pPr marL="457200" indent="-457200">
              <a:buFont typeface="+mj-lt"/>
              <a:buAutoNum type="arabicPeriod" startAt="8"/>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B944CF0D-A014-4E3F-A28A-29A5D9AFD6A0}"/>
              </a:ext>
            </a:extLst>
          </p:cNvPr>
          <p:cNvPicPr>
            <a:picLocks noChangeAspect="1"/>
          </p:cNvPicPr>
          <p:nvPr/>
        </p:nvPicPr>
        <p:blipFill>
          <a:blip r:embed="rId4"/>
          <a:stretch>
            <a:fillRect/>
          </a:stretch>
        </p:blipFill>
        <p:spPr>
          <a:xfrm>
            <a:off x="2755900" y="1801073"/>
            <a:ext cx="7366790" cy="5015532"/>
          </a:xfrm>
          <a:prstGeom prst="rect">
            <a:avLst/>
          </a:prstGeom>
        </p:spPr>
      </p:pic>
    </p:spTree>
    <p:extLst>
      <p:ext uri="{BB962C8B-B14F-4D97-AF65-F5344CB8AC3E}">
        <p14:creationId xmlns:p14="http://schemas.microsoft.com/office/powerpoint/2010/main" val="92463302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839"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p>
        </p:txBody>
      </p:sp>
      <p:sp>
        <p:nvSpPr>
          <p:cNvPr id="7" name="Rechteck 6"/>
          <p:cNvSpPr/>
          <p:nvPr/>
        </p:nvSpPr>
        <p:spPr>
          <a:xfrm>
            <a:off x="666634" y="1265237"/>
            <a:ext cx="10395065" cy="400110"/>
          </a:xfrm>
          <a:prstGeom prst="rect">
            <a:avLst/>
          </a:prstGeom>
        </p:spPr>
        <p:txBody>
          <a:bodyPr wrap="square">
            <a:spAutoFit/>
          </a:bodyPr>
          <a:lstStyle/>
          <a:p>
            <a:pPr marL="457200" lvl="0" indent="-457200">
              <a:buFont typeface="+mj-lt"/>
              <a:buAutoNum type="arabicPeriod" startAt="24"/>
            </a:pPr>
            <a:r>
              <a:rPr lang="de-DE" sz="2000" b="1" dirty="0">
                <a:solidFill>
                  <a:prstClr val="black"/>
                </a:solidFill>
              </a:rPr>
              <a:t>Kryptographie</a:t>
            </a:r>
          </a:p>
        </p:txBody>
      </p:sp>
      <p:sp>
        <p:nvSpPr>
          <p:cNvPr id="3" name="Rechteck 2"/>
          <p:cNvSpPr/>
          <p:nvPr/>
        </p:nvSpPr>
        <p:spPr>
          <a:xfrm>
            <a:off x="927100" y="1883419"/>
            <a:ext cx="3733800" cy="923330"/>
          </a:xfrm>
          <a:prstGeom prst="rect">
            <a:avLst/>
          </a:prstGeom>
        </p:spPr>
        <p:txBody>
          <a:bodyPr wrap="square">
            <a:spAutoFit/>
          </a:bodyPr>
          <a:lstStyle/>
          <a:p>
            <a:endParaRPr lang="de-DE"/>
          </a:p>
          <a:p>
            <a:r>
              <a:rPr lang="de-DE" b="1"/>
              <a:t>DISKUSSION ca. 10 min:</a:t>
            </a:r>
          </a:p>
          <a:p>
            <a:r>
              <a:rPr lang="de-DE"/>
              <a:t> </a:t>
            </a:r>
            <a:endParaRPr lang="en-GB" b="1"/>
          </a:p>
        </p:txBody>
      </p:sp>
      <p:pic>
        <p:nvPicPr>
          <p:cNvPr id="1026" name="Picture 2" descr="Bildergebnis für gruppendiskussi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43772" y="2713037"/>
            <a:ext cx="6669638"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42427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7140416"/>
          </a:xfrm>
          <a:prstGeom prst="rect">
            <a:avLst/>
          </a:prstGeom>
        </p:spPr>
        <p:txBody>
          <a:bodyPr wrap="square">
            <a:spAutoFit/>
          </a:bodyPr>
          <a:lstStyle/>
          <a:p>
            <a:r>
              <a:rPr lang="en-GB" sz="2000" b="1"/>
              <a:t>Security+ (SEC+) Inhalt II</a:t>
            </a:r>
          </a:p>
          <a:p>
            <a:pPr marL="457200" indent="-457200">
              <a:buFont typeface="+mj-lt"/>
              <a:buAutoNum type="arabicPeriod"/>
            </a:pPr>
            <a:endParaRPr lang="de-DE" b="1"/>
          </a:p>
          <a:p>
            <a:pPr marL="457200" indent="-457200">
              <a:buFont typeface="+mj-lt"/>
              <a:buAutoNum type="arabicPeriod" startAt="17"/>
            </a:pPr>
            <a:r>
              <a:rPr lang="de-DE" sz="2000" b="1">
                <a:solidFill>
                  <a:schemeClr val="bg1">
                    <a:lumMod val="75000"/>
                  </a:schemeClr>
                </a:solidFill>
              </a:rPr>
              <a:t>Physische Sicherheit </a:t>
            </a:r>
          </a:p>
          <a:p>
            <a:pPr marL="457200" indent="-457200">
              <a:buFont typeface="+mj-lt"/>
              <a:buAutoNum type="arabicPeriod" startAt="17"/>
            </a:pPr>
            <a:endParaRPr lang="de-DE" sz="2000" b="1"/>
          </a:p>
          <a:p>
            <a:pPr marL="457200" indent="-457200">
              <a:buFont typeface="+mj-lt"/>
              <a:buAutoNum type="arabicPeriod" startAt="17"/>
            </a:pPr>
            <a:r>
              <a:rPr lang="de-DE" sz="2000" b="1">
                <a:solidFill>
                  <a:schemeClr val="bg1">
                    <a:lumMod val="75000"/>
                  </a:schemeClr>
                </a:solidFill>
              </a:rPr>
              <a:t>Sicherung von Einrichtungen(Gebäude) </a:t>
            </a:r>
          </a:p>
          <a:p>
            <a:pPr marL="457200" indent="-457200">
              <a:buFont typeface="+mj-lt"/>
              <a:buAutoNum type="arabicPeriod" startAt="17"/>
            </a:pPr>
            <a:endParaRPr lang="de-DE" sz="2000" b="1">
              <a:solidFill>
                <a:schemeClr val="bg1">
                  <a:lumMod val="75000"/>
                </a:schemeClr>
              </a:solidFill>
            </a:endParaRPr>
          </a:p>
          <a:p>
            <a:pPr marL="457200" indent="-457200">
              <a:buFont typeface="+mj-lt"/>
              <a:buAutoNum type="arabicPeriod" startAt="17"/>
            </a:pPr>
            <a:r>
              <a:rPr lang="de-DE" sz="2000" b="1">
                <a:solidFill>
                  <a:schemeClr val="bg1">
                    <a:lumMod val="75000"/>
                  </a:schemeClr>
                </a:solidFill>
              </a:rPr>
              <a:t>Authentifizierung </a:t>
            </a:r>
          </a:p>
          <a:p>
            <a:pPr marL="457200" indent="-457200">
              <a:buFont typeface="+mj-lt"/>
              <a:buAutoNum type="arabicPeriod" startAt="17"/>
            </a:pPr>
            <a:endParaRPr lang="de-DE" sz="2000" b="1">
              <a:solidFill>
                <a:schemeClr val="bg1">
                  <a:lumMod val="75000"/>
                </a:schemeClr>
              </a:solidFill>
            </a:endParaRPr>
          </a:p>
          <a:p>
            <a:pPr marL="457200" indent="-457200">
              <a:buFont typeface="+mj-lt"/>
              <a:buAutoNum type="arabicPeriod" startAt="17"/>
            </a:pPr>
            <a:r>
              <a:rPr lang="de-DE" sz="2000" b="1">
                <a:solidFill>
                  <a:schemeClr val="bg1">
                    <a:lumMod val="75000"/>
                  </a:schemeClr>
                </a:solidFill>
              </a:rPr>
              <a:t>Zugriffskontrolle </a:t>
            </a:r>
          </a:p>
          <a:p>
            <a:pPr marL="457200" indent="-457200">
              <a:buFont typeface="+mj-lt"/>
              <a:buAutoNum type="arabicPeriod" startAt="17"/>
            </a:pPr>
            <a:endParaRPr lang="de-DE" sz="2000" b="1">
              <a:solidFill>
                <a:schemeClr val="bg1">
                  <a:lumMod val="75000"/>
                </a:schemeClr>
              </a:solidFill>
            </a:endParaRPr>
          </a:p>
          <a:p>
            <a:pPr marL="457200" indent="-457200">
              <a:buFont typeface="+mj-lt"/>
              <a:buAutoNum type="arabicPeriod" startAt="17"/>
            </a:pPr>
            <a:r>
              <a:rPr lang="de-DE" sz="2000" b="1">
                <a:solidFill>
                  <a:schemeClr val="bg1">
                    <a:lumMod val="75000"/>
                  </a:schemeClr>
                </a:solidFill>
              </a:rPr>
              <a:t>Risikobewertungen </a:t>
            </a:r>
          </a:p>
          <a:p>
            <a:pPr marL="457200" indent="-457200">
              <a:buFont typeface="+mj-lt"/>
              <a:buAutoNum type="arabicPeriod" startAt="17"/>
            </a:pPr>
            <a:endParaRPr lang="de-DE" sz="2000" b="1">
              <a:solidFill>
                <a:schemeClr val="bg1">
                  <a:lumMod val="75000"/>
                </a:schemeClr>
              </a:solidFill>
            </a:endParaRPr>
          </a:p>
          <a:p>
            <a:pPr marL="457200" indent="-457200">
              <a:buFont typeface="+mj-lt"/>
              <a:buAutoNum type="arabicPeriod" startAt="17"/>
            </a:pPr>
            <a:r>
              <a:rPr lang="de-DE" sz="2000" b="1">
                <a:solidFill>
                  <a:schemeClr val="bg1">
                    <a:lumMod val="75000"/>
                  </a:schemeClr>
                </a:solidFill>
              </a:rPr>
              <a:t>Schwachstellen-Management </a:t>
            </a:r>
          </a:p>
          <a:p>
            <a:pPr marL="457200" indent="-457200">
              <a:buFont typeface="+mj-lt"/>
              <a:buAutoNum type="arabicPeriod" startAt="17"/>
            </a:pPr>
            <a:endParaRPr lang="de-DE" sz="2000" b="1">
              <a:solidFill>
                <a:schemeClr val="bg1">
                  <a:lumMod val="75000"/>
                </a:schemeClr>
              </a:solidFill>
            </a:endParaRPr>
          </a:p>
          <a:p>
            <a:pPr marL="457200" indent="-457200">
              <a:buFont typeface="+mj-lt"/>
              <a:buAutoNum type="arabicPeriod" startAt="17"/>
            </a:pPr>
            <a:r>
              <a:rPr lang="de-DE" sz="2000" b="1">
                <a:solidFill>
                  <a:schemeClr val="bg1">
                    <a:lumMod val="75000"/>
                  </a:schemeClr>
                </a:solidFill>
              </a:rPr>
              <a:t>Überwachung und Auditierung </a:t>
            </a:r>
          </a:p>
          <a:p>
            <a:pPr marL="457200" indent="-457200">
              <a:buFont typeface="+mj-lt"/>
              <a:buAutoNum type="arabicPeriod" startAt="17"/>
            </a:pPr>
            <a:endParaRPr lang="de-DE" sz="2000" b="1">
              <a:solidFill>
                <a:schemeClr val="bg1">
                  <a:lumMod val="75000"/>
                </a:schemeClr>
              </a:solidFill>
            </a:endParaRPr>
          </a:p>
          <a:p>
            <a:pPr marL="457200" indent="-457200">
              <a:buFont typeface="+mj-lt"/>
              <a:buAutoNum type="arabicPeriod" startAt="17"/>
            </a:pPr>
            <a:r>
              <a:rPr lang="de-DE" sz="2000" b="1">
                <a:solidFill>
                  <a:schemeClr val="bg1">
                    <a:lumMod val="75000"/>
                  </a:schemeClr>
                </a:solidFill>
              </a:rPr>
              <a:t>Kryptographie </a:t>
            </a:r>
          </a:p>
          <a:p>
            <a:pPr marL="457200" indent="-457200">
              <a:buFont typeface="+mj-lt"/>
              <a:buAutoNum type="arabicPeriod" startAt="17"/>
            </a:pPr>
            <a:endParaRPr lang="de-DE" sz="2000" b="1"/>
          </a:p>
          <a:p>
            <a:pPr marL="457200" indent="-457200">
              <a:buFont typeface="+mj-lt"/>
              <a:buAutoNum type="arabicPeriod" startAt="17"/>
            </a:pPr>
            <a:endParaRPr lang="de-DE" sz="2000" b="1"/>
          </a:p>
          <a:p>
            <a:pPr marL="457200" indent="-457200">
              <a:buFont typeface="+mj-lt"/>
              <a:buAutoNum type="arabicPeriod" startAt="17"/>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5" name="Rechteck 4">
            <a:extLst>
              <a:ext uri="{FF2B5EF4-FFF2-40B4-BE49-F238E27FC236}">
                <a16:creationId xmlns:a16="http://schemas.microsoft.com/office/drawing/2014/main" id="{3A0736C4-B130-4575-8080-EF3E7DB4FCFF}"/>
              </a:ext>
            </a:extLst>
          </p:cNvPr>
          <p:cNvSpPr/>
          <p:nvPr/>
        </p:nvSpPr>
        <p:spPr>
          <a:xfrm>
            <a:off x="6108700" y="1903535"/>
            <a:ext cx="5346700" cy="5324535"/>
          </a:xfrm>
          <a:prstGeom prst="rect">
            <a:avLst/>
          </a:prstGeom>
        </p:spPr>
        <p:txBody>
          <a:bodyPr>
            <a:spAutoFit/>
          </a:bodyPr>
          <a:lstStyle/>
          <a:p>
            <a:pPr marL="457200" indent="-457200">
              <a:buFont typeface="+mj-lt"/>
              <a:buAutoNum type="arabicPeriod" startAt="25"/>
            </a:pPr>
            <a:r>
              <a:rPr lang="de-DE" sz="2000" b="1" dirty="0"/>
              <a:t>Hashing </a:t>
            </a:r>
          </a:p>
          <a:p>
            <a:pPr marL="457200" indent="-457200">
              <a:buFont typeface="+mj-lt"/>
              <a:buAutoNum type="arabicPeriod" startAt="25"/>
            </a:pPr>
            <a:endParaRPr lang="de-DE" sz="2000" b="1" dirty="0">
              <a:solidFill>
                <a:schemeClr val="bg1">
                  <a:lumMod val="75000"/>
                </a:schemeClr>
              </a:solidFill>
            </a:endParaRPr>
          </a:p>
          <a:p>
            <a:pPr marL="457200" indent="-457200">
              <a:buFont typeface="+mj-lt"/>
              <a:buAutoNum type="arabicPeriod" startAt="25"/>
            </a:pPr>
            <a:r>
              <a:rPr lang="de-DE" sz="2000" b="1" dirty="0">
                <a:solidFill>
                  <a:schemeClr val="bg1">
                    <a:lumMod val="75000"/>
                  </a:schemeClr>
                </a:solidFill>
              </a:rPr>
              <a:t>Public Key Infrastruktur</a:t>
            </a:r>
          </a:p>
          <a:p>
            <a:pPr marL="457200" indent="-457200">
              <a:buFont typeface="+mj-lt"/>
              <a:buAutoNum type="arabicPeriod" startAt="25"/>
            </a:pPr>
            <a:endParaRPr lang="de-DE" sz="2000" b="1" dirty="0">
              <a:solidFill>
                <a:schemeClr val="bg1">
                  <a:lumMod val="75000"/>
                </a:schemeClr>
              </a:solidFill>
            </a:endParaRPr>
          </a:p>
          <a:p>
            <a:pPr marL="457200" indent="-457200">
              <a:buFont typeface="+mj-lt"/>
              <a:buAutoNum type="arabicPeriod" startAt="25"/>
            </a:pPr>
            <a:r>
              <a:rPr lang="de-DE" sz="2000" b="1" dirty="0">
                <a:solidFill>
                  <a:schemeClr val="bg1">
                    <a:lumMod val="75000"/>
                  </a:schemeClr>
                </a:solidFill>
              </a:rPr>
              <a:t>Sicherheitsprotokolle </a:t>
            </a:r>
          </a:p>
          <a:p>
            <a:pPr marL="457200" indent="-457200">
              <a:buFont typeface="+mj-lt"/>
              <a:buAutoNum type="arabicPeriod" startAt="25"/>
            </a:pPr>
            <a:endParaRPr lang="de-DE" sz="2000" b="1" dirty="0">
              <a:solidFill>
                <a:schemeClr val="bg1">
                  <a:lumMod val="75000"/>
                </a:schemeClr>
              </a:solidFill>
            </a:endParaRPr>
          </a:p>
          <a:p>
            <a:pPr marL="457200" indent="-457200">
              <a:buFont typeface="+mj-lt"/>
              <a:buAutoNum type="arabicPeriod" startAt="25"/>
            </a:pPr>
            <a:r>
              <a:rPr lang="de-DE" sz="2000" b="1" dirty="0">
                <a:solidFill>
                  <a:schemeClr val="bg1">
                    <a:lumMod val="75000"/>
                  </a:schemeClr>
                </a:solidFill>
              </a:rPr>
              <a:t>Worst-Case Planung</a:t>
            </a:r>
          </a:p>
          <a:p>
            <a:pPr marL="457200" indent="-457200">
              <a:buFont typeface="+mj-lt"/>
              <a:buAutoNum type="arabicPeriod" startAt="25"/>
            </a:pPr>
            <a:endParaRPr lang="de-DE" sz="2000" b="1" dirty="0">
              <a:solidFill>
                <a:schemeClr val="bg1">
                  <a:lumMod val="75000"/>
                </a:schemeClr>
              </a:solidFill>
            </a:endParaRPr>
          </a:p>
          <a:p>
            <a:pPr marL="457200" indent="-457200">
              <a:buFont typeface="+mj-lt"/>
              <a:buAutoNum type="arabicPeriod" startAt="25"/>
            </a:pPr>
            <a:r>
              <a:rPr lang="de-DE" sz="2000" b="1" dirty="0">
                <a:solidFill>
                  <a:schemeClr val="bg1">
                    <a:lumMod val="75000"/>
                  </a:schemeClr>
                </a:solidFill>
              </a:rPr>
              <a:t>Social Engineering </a:t>
            </a:r>
          </a:p>
          <a:p>
            <a:pPr marL="457200" indent="-457200">
              <a:buFont typeface="+mj-lt"/>
              <a:buAutoNum type="arabicPeriod" startAt="25"/>
            </a:pPr>
            <a:endParaRPr lang="de-DE" sz="2000" b="1" dirty="0">
              <a:solidFill>
                <a:schemeClr val="bg1">
                  <a:lumMod val="75000"/>
                </a:schemeClr>
              </a:solidFill>
            </a:endParaRPr>
          </a:p>
          <a:p>
            <a:pPr marL="457200" indent="-457200">
              <a:buFont typeface="+mj-lt"/>
              <a:buAutoNum type="arabicPeriod" startAt="25"/>
            </a:pPr>
            <a:r>
              <a:rPr lang="de-DE" sz="2000" b="1" dirty="0">
                <a:solidFill>
                  <a:schemeClr val="bg1">
                    <a:lumMod val="75000"/>
                  </a:schemeClr>
                </a:solidFill>
              </a:rPr>
              <a:t>Richtlinien und Prozeduren </a:t>
            </a:r>
          </a:p>
          <a:p>
            <a:pPr marL="457200" indent="-457200">
              <a:buFont typeface="+mj-lt"/>
              <a:buAutoNum type="arabicPeriod" startAt="25"/>
            </a:pPr>
            <a:endParaRPr lang="de-DE" sz="2000" b="1" dirty="0">
              <a:solidFill>
                <a:schemeClr val="bg1">
                  <a:lumMod val="75000"/>
                </a:schemeClr>
              </a:solidFill>
            </a:endParaRPr>
          </a:p>
          <a:p>
            <a:pPr marL="457200" indent="-457200">
              <a:buFont typeface="+mj-lt"/>
              <a:buAutoNum type="arabicPeriod" startAt="25"/>
            </a:pPr>
            <a:r>
              <a:rPr lang="de-DE" sz="2000" b="1" dirty="0">
                <a:solidFill>
                  <a:schemeClr val="bg1">
                    <a:lumMod val="75000"/>
                  </a:schemeClr>
                </a:solidFill>
              </a:rPr>
              <a:t>Incident Response und Forensik </a:t>
            </a:r>
          </a:p>
          <a:p>
            <a:pPr marL="457200" indent="-457200">
              <a:buFont typeface="+mj-lt"/>
              <a:buAutoNum type="arabicPeriod" startAt="25"/>
            </a:pPr>
            <a:endParaRPr lang="de-DE" sz="2000" b="1" dirty="0">
              <a:solidFill>
                <a:schemeClr val="bg1">
                  <a:lumMod val="75000"/>
                </a:schemeClr>
              </a:solidFill>
            </a:endParaRPr>
          </a:p>
          <a:p>
            <a:pPr marL="457200" indent="-457200">
              <a:buFont typeface="+mj-lt"/>
              <a:buAutoNum type="arabicPeriod" startAt="25"/>
            </a:pPr>
            <a:r>
              <a:rPr lang="de-DE" sz="2000" b="1" dirty="0">
                <a:solidFill>
                  <a:schemeClr val="bg1">
                    <a:lumMod val="75000"/>
                  </a:schemeClr>
                </a:solidFill>
              </a:rPr>
              <a:t>Fazit </a:t>
            </a:r>
          </a:p>
          <a:p>
            <a:pPr marL="457200" indent="-457200">
              <a:buFont typeface="+mj-lt"/>
              <a:buAutoNum type="arabicPeriod" startAt="25"/>
            </a:pPr>
            <a:endParaRPr lang="de-DE" sz="2000" b="1" dirty="0">
              <a:solidFill>
                <a:schemeClr val="bg1">
                  <a:lumMod val="75000"/>
                </a:schemeClr>
              </a:solidFill>
            </a:endParaRPr>
          </a:p>
          <a:p>
            <a:pPr marL="457200" indent="-457200">
              <a:buFont typeface="+mj-lt"/>
              <a:buAutoNum type="arabicPeriod" startAt="25"/>
            </a:pPr>
            <a:r>
              <a:rPr lang="de-DE" sz="2000" b="1" dirty="0">
                <a:solidFill>
                  <a:schemeClr val="bg1">
                    <a:lumMod val="75000"/>
                  </a:schemeClr>
                </a:solidFill>
              </a:rPr>
              <a:t>Prüfungsvorbereitung</a:t>
            </a:r>
          </a:p>
        </p:txBody>
      </p:sp>
    </p:spTree>
    <p:extLst>
      <p:ext uri="{BB962C8B-B14F-4D97-AF65-F5344CB8AC3E}">
        <p14:creationId xmlns:p14="http://schemas.microsoft.com/office/powerpoint/2010/main" val="154946502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25"/>
            </a:pPr>
            <a:r>
              <a:rPr lang="de-DE" sz="2000" b="1" dirty="0">
                <a:solidFill>
                  <a:prstClr val="black"/>
                </a:solidFill>
              </a:rPr>
              <a:t>Hashing </a:t>
            </a:r>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5734C59-4FD4-4B2C-8F50-24541C516F75}"/>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858D6AB8-7D2C-4CAB-9277-C2E846779D72}"/>
              </a:ext>
            </a:extLst>
          </p:cNvPr>
          <p:cNvSpPr/>
          <p:nvPr/>
        </p:nvSpPr>
        <p:spPr>
          <a:xfrm>
            <a:off x="469900" y="2324142"/>
            <a:ext cx="10363200" cy="4334007"/>
          </a:xfrm>
          <a:prstGeom prst="rect">
            <a:avLst/>
          </a:prstGeom>
        </p:spPr>
        <p:txBody>
          <a:bodyPr wrap="square">
            <a:spAutoFit/>
          </a:bodyPr>
          <a:lstStyle/>
          <a:p>
            <a:pPr marL="342900" lvl="0" indent="-342900">
              <a:spcBef>
                <a:spcPts val="1465"/>
              </a:spcBef>
              <a:spcAft>
                <a:spcPts val="0"/>
              </a:spcAft>
              <a:buSzPts val="1200"/>
              <a:buFont typeface="Symbol" panose="05050102010706020507" pitchFamily="18" charset="2"/>
              <a:buChar char=""/>
              <a:tabLst>
                <a:tab pos="13735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Hash</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marR="1617345" lvl="1" indent="-285750">
              <a:lnSpc>
                <a:spcPts val="1430"/>
              </a:lnSpc>
              <a:spcAft>
                <a:spcPts val="0"/>
              </a:spcAft>
              <a:buSzPts val="1200"/>
              <a:buFont typeface="Courier New" panose="02070309020205020404" pitchFamily="49" charset="0"/>
              <a:buChar char="o"/>
              <a:tabLst>
                <a:tab pos="1830705" algn="l"/>
              </a:tabLst>
            </a:pPr>
            <a:r>
              <a:rPr lang="de-DE" sz="1200" noProof="1">
                <a:latin typeface="Calibri" panose="020F0502020204030204" pitchFamily="34" charset="0"/>
                <a:ea typeface="Courier New" panose="02070309020205020404" pitchFamily="49" charset="0"/>
                <a:cs typeface="Times New Roman" panose="02020603050405020304" pitchFamily="18" charset="0"/>
              </a:rPr>
              <a:t>Eine</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Funktion,</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die</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eine</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Zeichenketteneingabe</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beliebiger</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Länge</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in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eine</a:t>
            </a:r>
            <a:r>
              <a:rPr lang="de-DE" sz="1200" spc="30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Zeichenkettenausgabe</a:t>
            </a:r>
            <a:r>
              <a:rPr lang="de-DE" sz="1200" spc="-5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fester</a:t>
            </a:r>
            <a:r>
              <a:rPr lang="de-DE" sz="1200" spc="-4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Länge</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umwandelt</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a:spcBef>
                <a:spcPts val="30"/>
              </a:spcBef>
            </a:pPr>
            <a:r>
              <a:rPr lang="de-DE" sz="1200" noProof="1">
                <a:latin typeface="Calibri" panose="020F0502020204030204" pitchFamily="34" charset="0"/>
                <a:ea typeface="Calibri" panose="020F0502020204030204" pitchFamily="34" charset="0"/>
                <a:cs typeface="Calibri" panose="020F0502020204030204" pitchFamily="34" charset="0"/>
              </a:rPr>
              <a:t> </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342900" lvl="0" indent="-342900">
              <a:spcBef>
                <a:spcPts val="45"/>
              </a:spcBef>
              <a:spcAft>
                <a:spcPts val="0"/>
              </a:spcAft>
              <a:buSzPts val="1200"/>
              <a:buFont typeface="Symbol" panose="05050102010706020507" pitchFamily="18" charset="2"/>
              <a:buChar char=""/>
              <a:tabLst>
                <a:tab pos="13735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Sicherer</a:t>
            </a:r>
            <a:r>
              <a:rPr lang="de-DE" sz="1200" b="1" spc="-55" noProof="1">
                <a:latin typeface="Calibri" panose="020F0502020204030204" pitchFamily="34" charset="0"/>
                <a:ea typeface="Symbol" panose="05050102010706020507" pitchFamily="18" charset="2"/>
                <a:cs typeface="Times New Roman" panose="02020603050405020304" pitchFamily="18" charset="0"/>
              </a:rPr>
              <a:t> </a:t>
            </a:r>
            <a:r>
              <a:rPr lang="de-DE" sz="1200" b="1" spc="-5" noProof="1">
                <a:latin typeface="Calibri" panose="020F0502020204030204" pitchFamily="34" charset="0"/>
                <a:ea typeface="Symbol" panose="05050102010706020507" pitchFamily="18" charset="2"/>
                <a:cs typeface="Times New Roman" panose="02020603050405020304" pitchFamily="18" charset="0"/>
              </a:rPr>
              <a:t>Hash-Algorithmus</a:t>
            </a:r>
            <a:r>
              <a:rPr lang="de-DE" sz="1200" b="1" spc="-55" noProof="1">
                <a:latin typeface="Calibri" panose="020F0502020204030204" pitchFamily="34" charset="0"/>
                <a:ea typeface="Symbol" panose="05050102010706020507" pitchFamily="18" charset="2"/>
                <a:cs typeface="Times New Roman" panose="02020603050405020304" pitchFamily="18" charset="0"/>
              </a:rPr>
              <a:t> </a:t>
            </a:r>
            <a:r>
              <a:rPr lang="de-DE" sz="1200" b="1" spc="-5" noProof="1">
                <a:latin typeface="Calibri" panose="020F0502020204030204" pitchFamily="34" charset="0"/>
                <a:ea typeface="Symbol" panose="05050102010706020507" pitchFamily="18" charset="2"/>
                <a:cs typeface="Times New Roman" panose="02020603050405020304" pitchFamily="18" charset="0"/>
              </a:rPr>
              <a:t>(SHA)</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marR="1324610" lvl="1" indent="-285750">
              <a:lnSpc>
                <a:spcPts val="1430"/>
              </a:lnSpc>
              <a:spcAft>
                <a:spcPts val="0"/>
              </a:spcAft>
              <a:buSzPts val="1200"/>
              <a:buFont typeface="Courier New" panose="02070309020205020404" pitchFamily="49" charset="0"/>
              <a:buChar char="o"/>
              <a:tabLst>
                <a:tab pos="18307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Ein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kryptografischer</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Hash-Algorithmus,</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der</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entwickelt</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wurde,</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um</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mögliche</a:t>
            </a:r>
            <a:r>
              <a:rPr lang="de-DE" sz="1200" spc="29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Schwächen</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des</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älteren</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MD5-Hash-Algorithmus</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zu</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beheben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60"/>
              </a:lnSpc>
              <a:spcBef>
                <a:spcPts val="70"/>
              </a:spcBef>
              <a:spcAft>
                <a:spcPts val="0"/>
              </a:spcAft>
              <a:buSzPts val="1200"/>
              <a:buFont typeface="Courier New" panose="02070309020205020404" pitchFamily="49" charset="0"/>
              <a:buChar char="o"/>
              <a:tabLst>
                <a:tab pos="18307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SHA-1</a:t>
            </a:r>
            <a:r>
              <a:rPr lang="de-DE" sz="1200" b="1"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verwendet</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einen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160-Bit-Hash-Digest,</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10" noProof="1">
                <a:latin typeface="Calibri" panose="020F0502020204030204" pitchFamily="34" charset="0"/>
                <a:ea typeface="Courier New" panose="02070309020205020404" pitchFamily="49" charset="0"/>
                <a:cs typeface="Times New Roman" panose="02020603050405020304" pitchFamily="18" charset="0"/>
              </a:rPr>
              <a:t>wird</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aber</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nicht</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als</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stark</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angesehen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marR="1170940" lvl="1" indent="-285750">
              <a:lnSpc>
                <a:spcPct val="95000"/>
              </a:lnSpc>
              <a:spcBef>
                <a:spcPts val="10"/>
              </a:spcBef>
              <a:spcAft>
                <a:spcPts val="0"/>
              </a:spcAft>
              <a:buSzPts val="1200"/>
              <a:buFont typeface="Courier New" panose="02070309020205020404" pitchFamily="49" charset="0"/>
              <a:buChar char="o"/>
              <a:tabLst>
                <a:tab pos="18307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SHA-2</a:t>
            </a:r>
            <a:r>
              <a:rPr lang="de-DE" sz="1200" b="1"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verwendet</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einen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256-Bit-</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oder</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512-Bit-Hash-Digest</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und</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ist</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die</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aktuelle</a:t>
            </a:r>
            <a:r>
              <a:rPr lang="de-DE" sz="1200" spc="31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Version,</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die</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in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der</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modernen </a:t>
            </a:r>
            <a:r>
              <a:rPr lang="de-DE" sz="1200" spc="-10" noProof="1">
                <a:latin typeface="Calibri" panose="020F0502020204030204" pitchFamily="34" charset="0"/>
                <a:ea typeface="Courier New" panose="02070309020205020404" pitchFamily="49" charset="0"/>
                <a:cs typeface="Times New Roman" panose="02020603050405020304" pitchFamily="18" charset="0"/>
              </a:rPr>
              <a:t>Forensik</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verwendet</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wird</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a:spcBef>
                <a:spcPts val="10"/>
              </a:spcBef>
            </a:pPr>
            <a:r>
              <a:rPr lang="de-DE" sz="1200" noProof="1">
                <a:latin typeface="Calibri" panose="020F0502020204030204" pitchFamily="34" charset="0"/>
                <a:ea typeface="Calibri" panose="020F0502020204030204" pitchFamily="34" charset="0"/>
                <a:cs typeface="Calibri" panose="020F0502020204030204" pitchFamily="34" charset="0"/>
              </a:rPr>
              <a:t> </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342900" lvl="0" indent="-342900">
              <a:spcBef>
                <a:spcPts val="45"/>
              </a:spcBef>
              <a:spcAft>
                <a:spcPts val="0"/>
              </a:spcAft>
              <a:buSzPts val="1200"/>
              <a:buFont typeface="Symbol" panose="05050102010706020507" pitchFamily="18" charset="2"/>
              <a:buChar char=""/>
              <a:tabLst>
                <a:tab pos="13735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Message-Digest-Algorithmus</a:t>
            </a:r>
            <a:r>
              <a:rPr lang="de-DE" sz="1200" b="1" spc="-105" noProof="1">
                <a:latin typeface="Calibri" panose="020F0502020204030204" pitchFamily="34" charset="0"/>
                <a:ea typeface="Symbol" panose="05050102010706020507" pitchFamily="18" charset="2"/>
                <a:cs typeface="Times New Roman" panose="02020603050405020304" pitchFamily="18" charset="0"/>
              </a:rPr>
              <a:t> </a:t>
            </a:r>
            <a:r>
              <a:rPr lang="de-DE" sz="1200" b="1" spc="-5" noProof="1">
                <a:latin typeface="Calibri" panose="020F0502020204030204" pitchFamily="34" charset="0"/>
                <a:ea typeface="Symbol" panose="05050102010706020507" pitchFamily="18" charset="2"/>
                <a:cs typeface="Times New Roman" panose="02020603050405020304" pitchFamily="18" charset="0"/>
              </a:rPr>
              <a:t>(MD5)</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marR="1324610" lvl="1" indent="-285750">
              <a:lnSpc>
                <a:spcPts val="1420"/>
              </a:lnSpc>
              <a:spcBef>
                <a:spcPts val="5"/>
              </a:spcBef>
              <a:spcAft>
                <a:spcPts val="0"/>
              </a:spcAft>
              <a:buSzPts val="1200"/>
              <a:buFont typeface="Courier New" panose="02070309020205020404" pitchFamily="49" charset="0"/>
              <a:buChar char="o"/>
              <a:tabLst>
                <a:tab pos="18307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Ein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kryptografischer</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Hash-Algorithmus,</a:t>
            </a:r>
            <a:r>
              <a:rPr lang="de-DE" sz="1200" spc="-4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der</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1990</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entwickelt</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wurde;</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die</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10" noProof="1">
                <a:latin typeface="Calibri" panose="020F0502020204030204" pitchFamily="34" charset="0"/>
                <a:ea typeface="Courier New" panose="02070309020205020404" pitchFamily="49" charset="0"/>
                <a:cs typeface="Times New Roman" panose="02020603050405020304" pitchFamily="18" charset="0"/>
              </a:rPr>
              <a:t>am</a:t>
            </a:r>
            <a:r>
              <a:rPr lang="de-DE" sz="1200" spc="35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häufigsten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verwendete</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Variante</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ist</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MD-5</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marR="1324610" lvl="1" indent="-285750">
              <a:lnSpc>
                <a:spcPts val="1430"/>
              </a:lnSpc>
              <a:spcBef>
                <a:spcPts val="25"/>
              </a:spcBef>
              <a:spcAft>
                <a:spcPts val="0"/>
              </a:spcAft>
              <a:buSzPts val="1200"/>
              <a:buFont typeface="Courier New" panose="02070309020205020404" pitchFamily="49" charset="0"/>
              <a:buChar char="o"/>
              <a:tabLst>
                <a:tab pos="1830705" algn="l"/>
              </a:tabLst>
            </a:pPr>
            <a:r>
              <a:rPr lang="de-DE" sz="1200" noProof="1">
                <a:latin typeface="Calibri" panose="020F0502020204030204" pitchFamily="34" charset="0"/>
                <a:ea typeface="Courier New" panose="02070309020205020404" pitchFamily="49" charset="0"/>
                <a:cs typeface="Times New Roman" panose="02020603050405020304" pitchFamily="18" charset="0"/>
              </a:rPr>
              <a:t>MD-5</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verwendet</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einen</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128-Bit-Hash-Digest,</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ist</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aber</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anfällig</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für</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Kollisionen</a:t>
            </a:r>
            <a:r>
              <a:rPr lang="de-DE" sz="1200" spc="34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und</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sollte</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nur</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als</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zweiter</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Faktor</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der</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Integritätsprüfung</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verwendet</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werden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a:spcBef>
                <a:spcPts val="10"/>
              </a:spcBef>
            </a:pPr>
            <a:r>
              <a:rPr lang="de-DE" sz="1200" noProof="1">
                <a:latin typeface="Calibri" panose="020F0502020204030204" pitchFamily="34" charset="0"/>
                <a:ea typeface="Calibri" panose="020F0502020204030204" pitchFamily="34" charset="0"/>
                <a:cs typeface="Calibri" panose="020F0502020204030204" pitchFamily="34" charset="0"/>
              </a:rPr>
              <a:t> </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200"/>
              <a:buFont typeface="Symbol" panose="05050102010706020507" pitchFamily="18" charset="2"/>
              <a:buChar char=""/>
              <a:tabLst>
                <a:tab pos="1373505" algn="l"/>
              </a:tabLst>
            </a:pPr>
            <a:r>
              <a:rPr lang="de-DE" sz="1200" noProof="1">
                <a:latin typeface="Calibri" panose="020F0502020204030204" pitchFamily="34" charset="0"/>
                <a:ea typeface="Symbol" panose="05050102010706020507" pitchFamily="18" charset="2"/>
                <a:cs typeface="Times New Roman" panose="02020603050405020304" pitchFamily="18" charset="0"/>
              </a:rPr>
              <a:t>Welche</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Tools</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10" noProof="1">
                <a:latin typeface="Calibri" panose="020F0502020204030204" pitchFamily="34" charset="0"/>
                <a:ea typeface="Symbol" panose="05050102010706020507" pitchFamily="18" charset="2"/>
                <a:cs typeface="Times New Roman" panose="02020603050405020304" pitchFamily="18" charset="0"/>
              </a:rPr>
              <a:t>können </a:t>
            </a:r>
            <a:r>
              <a:rPr lang="de-DE" sz="1200" spc="-5" noProof="1">
                <a:latin typeface="Calibri" panose="020F0502020204030204" pitchFamily="34" charset="0"/>
                <a:ea typeface="Symbol" panose="05050102010706020507" pitchFamily="18" charset="2"/>
                <a:cs typeface="Times New Roman" panose="02020603050405020304" pitchFamily="18" charset="0"/>
              </a:rPr>
              <a:t>Sie</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verwenden,</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um</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einen</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Hash-Wert</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zu</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berechnen?</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90"/>
              </a:lnSpc>
              <a:spcBef>
                <a:spcPts val="60"/>
              </a:spcBef>
              <a:spcAft>
                <a:spcPts val="0"/>
              </a:spcAft>
              <a:buSzPts val="1200"/>
              <a:buFont typeface="Courier New" panose="02070309020205020404" pitchFamily="49" charset="0"/>
              <a:buChar char="o"/>
              <a:tabLst>
                <a:tab pos="18307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certutil</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10" noProof="1">
                <a:latin typeface="Calibri" panose="020F0502020204030204" pitchFamily="34" charset="0"/>
                <a:ea typeface="Courier New" panose="02070309020205020404" pitchFamily="49" charset="0"/>
                <a:cs typeface="Times New Roman" panose="02020603050405020304" pitchFamily="18" charset="0"/>
              </a:rPr>
              <a:t>(eingebauter</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Windows-Befehl)</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70"/>
              </a:lnSpc>
              <a:buSzPts val="1200"/>
              <a:buFont typeface="Courier New" panose="02070309020205020404" pitchFamily="49" charset="0"/>
              <a:buChar char="o"/>
              <a:tabLst>
                <a:tab pos="18307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File</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Checksum</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Integrity</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Verifier</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(fciv)</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40"/>
              </a:lnSpc>
              <a:buSzPts val="1200"/>
              <a:buFont typeface="Courier New" panose="02070309020205020404" pitchFamily="49" charset="0"/>
              <a:buChar char="o"/>
              <a:tabLst>
                <a:tab pos="1830705" algn="l"/>
              </a:tabLst>
            </a:pPr>
            <a:r>
              <a:rPr lang="de-DE" sz="1200" noProof="1">
                <a:latin typeface="Calibri" panose="020F0502020204030204" pitchFamily="34" charset="0"/>
                <a:ea typeface="Courier New" panose="02070309020205020404" pitchFamily="49" charset="0"/>
                <a:cs typeface="Times New Roman" panose="02020603050405020304" pitchFamily="18" charset="0"/>
              </a:rPr>
              <a:t>md5sum,</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sha1sum,</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sha256sum,</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sha512sum</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(Linux)</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marR="1374775" lvl="1" indent="-285750">
              <a:lnSpc>
                <a:spcPct val="95000"/>
              </a:lnSpc>
              <a:spcBef>
                <a:spcPts val="10"/>
              </a:spcBef>
              <a:spcAft>
                <a:spcPts val="0"/>
              </a:spcAft>
              <a:buSzPts val="1200"/>
              <a:buFont typeface="Courier New" panose="02070309020205020404" pitchFamily="49" charset="0"/>
              <a:buChar char="o"/>
              <a:tabLst>
                <a:tab pos="18307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Hashing</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kann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auch</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zum</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Nachweis</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der</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Dateiintegrität</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des</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Betriebssystems</a:t>
            </a:r>
            <a:r>
              <a:rPr lang="de-DE" sz="1200" spc="35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und</a:t>
            </a:r>
            <a:r>
              <a:rPr lang="de-DE" sz="1200" spc="-4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der</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Anwendungsdateien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verwendet</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werden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a:spcBef>
                <a:spcPts val="50"/>
              </a:spcBef>
            </a:pPr>
            <a:r>
              <a:rPr lang="de-DE" sz="1150" noProof="1">
                <a:latin typeface="Calibri" panose="020F0502020204030204" pitchFamily="34" charset="0"/>
                <a:ea typeface="Calibri" panose="020F0502020204030204" pitchFamily="34" charset="0"/>
                <a:cs typeface="Calibri" panose="020F0502020204030204" pitchFamily="34" charset="0"/>
              </a:rPr>
              <a:t> </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342900" lvl="0" indent="-342900">
              <a:spcBef>
                <a:spcPts val="45"/>
              </a:spcBef>
              <a:spcAft>
                <a:spcPts val="0"/>
              </a:spcAft>
              <a:buSzPts val="1200"/>
              <a:buFont typeface="Symbol" panose="05050102010706020507" pitchFamily="18" charset="2"/>
              <a:buChar char=""/>
              <a:tabLst>
                <a:tab pos="13735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Datei-Integritätsüberwachung</a:t>
            </a:r>
            <a:r>
              <a:rPr lang="de-DE" sz="1200" b="1" spc="-110" noProof="1">
                <a:latin typeface="Calibri" panose="020F0502020204030204" pitchFamily="34" charset="0"/>
                <a:ea typeface="Symbol" panose="05050102010706020507" pitchFamily="18" charset="2"/>
                <a:cs typeface="Times New Roman" panose="02020603050405020304" pitchFamily="18" charset="0"/>
              </a:rPr>
              <a:t> </a:t>
            </a:r>
            <a:r>
              <a:rPr lang="de-DE" sz="1200" b="1" noProof="1">
                <a:latin typeface="Calibri" panose="020F0502020204030204" pitchFamily="34" charset="0"/>
                <a:ea typeface="Symbol" panose="05050102010706020507" pitchFamily="18" charset="2"/>
                <a:cs typeface="Times New Roman" panose="02020603050405020304" pitchFamily="18" charset="0"/>
              </a:rPr>
              <a:t>(FIM)</a:t>
            </a:r>
          </a:p>
          <a:p>
            <a:pPr marL="742950" marR="1170940" lvl="1" indent="-285750">
              <a:lnSpc>
                <a:spcPts val="1430"/>
              </a:lnSpc>
              <a:spcAft>
                <a:spcPts val="0"/>
              </a:spcAft>
              <a:buSzPts val="1200"/>
              <a:buFont typeface="Courier New" panose="02070309020205020404" pitchFamily="49" charset="0"/>
              <a:buChar char="o"/>
              <a:tabLst>
                <a:tab pos="1830705" algn="l"/>
              </a:tabLst>
            </a:pPr>
            <a:r>
              <a:rPr lang="de-DE" sz="1200" noProof="1">
                <a:latin typeface="Calibri" panose="020F0502020204030204" pitchFamily="34" charset="0"/>
                <a:ea typeface="Courier New" panose="02070309020205020404" pitchFamily="49" charset="0"/>
                <a:cs typeface="Times New Roman" panose="02020603050405020304" pitchFamily="18" charset="0"/>
              </a:rPr>
              <a:t>Eine</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Art</a:t>
            </a:r>
            <a:r>
              <a:rPr lang="de-DE" sz="1200" spc="-10" noProof="1">
                <a:latin typeface="Calibri" panose="020F0502020204030204" pitchFamily="34" charset="0"/>
                <a:ea typeface="Courier New" panose="02070309020205020404" pitchFamily="49" charset="0"/>
                <a:cs typeface="Times New Roman" panose="02020603050405020304" pitchFamily="18" charset="0"/>
              </a:rPr>
              <a:t> von </a:t>
            </a:r>
            <a:r>
              <a:rPr lang="de-DE" sz="1200" spc="-5" noProof="1">
                <a:latin typeface="Calibri" panose="020F0502020204030204" pitchFamily="34" charset="0"/>
                <a:ea typeface="Courier New" panose="02070309020205020404" pitchFamily="49" charset="0"/>
                <a:cs typeface="Times New Roman" panose="02020603050405020304" pitchFamily="18" charset="0"/>
              </a:rPr>
              <a:t>Software,</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die</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Systemdateien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überprüft,</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um</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sicherzustellen,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dass</a:t>
            </a:r>
            <a:r>
              <a:rPr lang="de-DE" sz="1200" spc="25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sie</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nicht</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manipuliert</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worden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sind</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a:spcBef>
                <a:spcPts val="35"/>
              </a:spcBef>
            </a:pPr>
            <a:r>
              <a:rPr lang="en-US" sz="1200" dirty="0">
                <a:latin typeface="Calibri" panose="020F0502020204030204" pitchFamily="34" charset="0"/>
                <a:ea typeface="Calibri" panose="020F0502020204030204" pitchFamily="34" charset="0"/>
                <a:cs typeface="Calibri" panose="020F0502020204030204" pitchFamily="34" charset="0"/>
              </a:rPr>
              <a:t> </a:t>
            </a:r>
            <a:endParaRPr lang="de-DE" sz="11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807121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25"/>
            </a:pPr>
            <a:r>
              <a:rPr lang="de-DE" sz="2000" b="1" dirty="0">
                <a:solidFill>
                  <a:prstClr val="black"/>
                </a:solidFill>
              </a:rPr>
              <a:t>Hashing </a:t>
            </a:r>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5734C59-4FD4-4B2C-8F50-24541C516F75}"/>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4" name="Rechteck 3">
            <a:extLst>
              <a:ext uri="{FF2B5EF4-FFF2-40B4-BE49-F238E27FC236}">
                <a16:creationId xmlns:a16="http://schemas.microsoft.com/office/drawing/2014/main" id="{52C0090F-D367-4C2F-80FE-1236DEF91023}"/>
              </a:ext>
            </a:extLst>
          </p:cNvPr>
          <p:cNvSpPr/>
          <p:nvPr/>
        </p:nvSpPr>
        <p:spPr>
          <a:xfrm>
            <a:off x="457200" y="2390869"/>
            <a:ext cx="9842500" cy="1019638"/>
          </a:xfrm>
          <a:prstGeom prst="rect">
            <a:avLst/>
          </a:prstGeom>
        </p:spPr>
        <p:txBody>
          <a:bodyPr wrap="square">
            <a:spAutoFit/>
          </a:bodyPr>
          <a:lstStyle/>
          <a:p>
            <a:pPr marL="342900" lvl="0" indent="-342900">
              <a:spcBef>
                <a:spcPts val="45"/>
              </a:spcBef>
              <a:spcAft>
                <a:spcPts val="0"/>
              </a:spcAft>
              <a:buSzPts val="1200"/>
              <a:buFont typeface="Symbol" panose="05050102010706020507" pitchFamily="18" charset="2"/>
              <a:buChar char=""/>
              <a:tabLst>
                <a:tab pos="13735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Hashing-Angriffe</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0"/>
              </a:lnSpc>
              <a:spcBef>
                <a:spcPts val="45"/>
              </a:spcBef>
              <a:spcAft>
                <a:spcPts val="0"/>
              </a:spcAft>
              <a:buSzPts val="1200"/>
              <a:buFont typeface="Courier New" panose="02070309020205020404" pitchFamily="49" charset="0"/>
              <a:buChar char="o"/>
              <a:tabLst>
                <a:tab pos="18307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Übergeben</a:t>
            </a:r>
            <a:r>
              <a:rPr lang="de-DE" sz="1200" b="1" spc="-3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Sie</a:t>
            </a:r>
            <a:r>
              <a:rPr lang="de-DE" sz="1200" b="1" spc="-5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die</a:t>
            </a:r>
            <a:r>
              <a:rPr lang="de-DE" sz="1200" b="1" spc="-3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Raute</a:t>
            </a:r>
            <a:endParaRPr lang="de-DE" sz="1100" noProof="1">
              <a:latin typeface="Calibri" panose="020F0502020204030204" pitchFamily="34" charset="0"/>
              <a:ea typeface="Courier New" panose="02070309020205020404" pitchFamily="49" charset="0"/>
              <a:cs typeface="Times New Roman" panose="02020603050405020304" pitchFamily="18" charset="0"/>
            </a:endParaRPr>
          </a:p>
          <a:p>
            <a:pPr marL="1143000" marR="941070" lvl="2" indent="-228600" algn="just">
              <a:lnSpc>
                <a:spcPct val="99000"/>
              </a:lnSpc>
              <a:spcAft>
                <a:spcPts val="0"/>
              </a:spcAft>
              <a:buSzPts val="1200"/>
              <a:buFont typeface="Microsoft Sans Serif" panose="020B0604020202020204" pitchFamily="34" charset="0"/>
              <a:buChar char="▪"/>
              <a:tabLst>
                <a:tab pos="22879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Technik,</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es</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Angreifer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ermöglicht,</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bei</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7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Remote-</a:t>
            </a:r>
            <a:r>
              <a:rPr lang="de-DE" sz="1200" spc="30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Server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-Dienst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authentifizieren,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indem</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zugrunde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liegenden</a:t>
            </a:r>
            <a:r>
              <a:rPr lang="de-DE" sz="1200" spc="29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NTLM-</a:t>
            </a:r>
            <a:r>
              <a:rPr lang="de-DE" sz="1200" spc="-6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7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LM-Hash</a:t>
            </a:r>
            <a:r>
              <a:rPr lang="de-DE" sz="1200" spc="-6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7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anstatt</a:t>
            </a:r>
            <a:r>
              <a:rPr lang="de-DE" sz="1200" spc="-7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7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zugehörige</a:t>
            </a:r>
            <a:r>
              <a:rPr lang="de-DE" sz="1200" spc="-7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Klartextpasswort</a:t>
            </a:r>
            <a:r>
              <a:rPr lang="de-DE" sz="1200" spc="28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verlangen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r>
              <a:rPr lang="en-US" sz="1200" dirty="0">
                <a:latin typeface="Calibri" panose="020F0502020204030204" pitchFamily="34" charset="0"/>
                <a:ea typeface="Calibri" panose="020F0502020204030204" pitchFamily="34" charset="0"/>
                <a:cs typeface="Calibri" panose="020F0502020204030204" pitchFamily="34" charset="0"/>
              </a:rPr>
              <a:t> </a:t>
            </a:r>
            <a:endParaRPr lang="de-DE" sz="11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1" name="image2.png">
            <a:extLst>
              <a:ext uri="{FF2B5EF4-FFF2-40B4-BE49-F238E27FC236}">
                <a16:creationId xmlns:a16="http://schemas.microsoft.com/office/drawing/2014/main" id="{485A4ECA-90F9-43F7-A3D7-C395A2055066}"/>
              </a:ext>
            </a:extLst>
          </p:cNvPr>
          <p:cNvPicPr/>
          <p:nvPr/>
        </p:nvPicPr>
        <p:blipFill>
          <a:blip r:embed="rId4" cstate="print"/>
          <a:stretch>
            <a:fillRect/>
          </a:stretch>
        </p:blipFill>
        <p:spPr>
          <a:xfrm>
            <a:off x="7913705" y="622596"/>
            <a:ext cx="2145665" cy="1777365"/>
          </a:xfrm>
          <a:prstGeom prst="rect">
            <a:avLst/>
          </a:prstGeom>
        </p:spPr>
      </p:pic>
      <p:sp>
        <p:nvSpPr>
          <p:cNvPr id="5" name="Rechteck 4">
            <a:extLst>
              <a:ext uri="{FF2B5EF4-FFF2-40B4-BE49-F238E27FC236}">
                <a16:creationId xmlns:a16="http://schemas.microsoft.com/office/drawing/2014/main" id="{DFB357C2-554A-48DB-8C72-0346919F0637}"/>
              </a:ext>
            </a:extLst>
          </p:cNvPr>
          <p:cNvSpPr/>
          <p:nvPr/>
        </p:nvSpPr>
        <p:spPr>
          <a:xfrm>
            <a:off x="438727" y="3187282"/>
            <a:ext cx="10452285" cy="2496261"/>
          </a:xfrm>
          <a:prstGeom prst="rect">
            <a:avLst/>
          </a:prstGeom>
        </p:spPr>
        <p:txBody>
          <a:bodyPr wrap="square">
            <a:spAutoFit/>
          </a:bodyPr>
          <a:lstStyle/>
          <a:p>
            <a:pPr marL="342900" lvl="0" indent="-342900">
              <a:spcBef>
                <a:spcPts val="330"/>
              </a:spcBef>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Pass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the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Hash</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ist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schwer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verteidigen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342900" lvl="0" indent="-342900">
              <a:buSzPts val="1200"/>
              <a:buFont typeface="Microsoft Sans Serif" panose="020B0604020202020204" pitchFamily="34" charset="0"/>
              <a:buChar char="▪"/>
              <a:tabLst>
                <a:tab pos="1208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Mimikatz</a:t>
            </a:r>
          </a:p>
          <a:p>
            <a:pPr marL="742950" marR="513715" lvl="1" indent="-285750" algn="just">
              <a:spcBef>
                <a:spcPts val="5"/>
              </a:spcBef>
              <a:spcAft>
                <a:spcPts val="0"/>
              </a:spcAft>
              <a:buSzPts val="1200"/>
              <a:buFont typeface="Symbol" panose="05050102010706020507" pitchFamily="18" charset="2"/>
              <a:buChar char=""/>
              <a:tabLst>
                <a:tab pos="16662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Ein Tool</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für</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Penetrationstests,</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mit</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dem</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das</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Sammeln</a:t>
            </a:r>
            <a:r>
              <a:rPr lang="de-DE" sz="120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von</a:t>
            </a:r>
            <a:r>
              <a:rPr lang="de-DE" sz="1200" spc="15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Hashes</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und</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die</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Durchführung</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des</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Pass-the-Hash-Angriffs</a:t>
            </a:r>
            <a:r>
              <a:rPr lang="de-DE" sz="1200" spc="30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automatisiert</a:t>
            </a:r>
            <a:r>
              <a:rPr lang="de-DE" sz="1200" spc="-4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werden</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kann</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342900" lvl="0" indent="-342900">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Sie</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nur</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vertrauenswürdiges</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Betriebssystem</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342900" lvl="0" indent="-342900">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Arbeitsstationen</a:t>
            </a:r>
            <a:r>
              <a:rPr lang="de-DE" sz="1200" spc="-10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patchen/aktualisieren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342900" lvl="0" indent="-342900">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Mehrstufige</a:t>
            </a:r>
            <a:r>
              <a:rPr lang="de-DE" sz="1200" spc="-6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Authentifizierung</a:t>
            </a:r>
            <a:r>
              <a:rPr lang="de-DE" sz="1200" spc="-7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verwenden</a:t>
            </a:r>
          </a:p>
          <a:p>
            <a:pPr marL="342900" lvl="0" indent="-342900">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Least</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Privilege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342900" lvl="0" indent="-342900">
              <a:lnSpc>
                <a:spcPts val="1470"/>
              </a:lnSpc>
              <a:spcBef>
                <a:spcPts val="50"/>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Geburtstag</a:t>
            </a:r>
            <a:r>
              <a:rPr lang="de-DE" sz="1200" b="1" spc="-7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Attacke</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742950" marR="607060" lvl="1" indent="-285750">
              <a:lnSpc>
                <a:spcPct val="99000"/>
              </a:lnSpc>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Technik,</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Angreifer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wird,</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zwei</a:t>
            </a:r>
            <a:r>
              <a:rPr lang="de-DE" sz="1200" spc="21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verschiedene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Nachrichten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finden,</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denselben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identischen</a:t>
            </a:r>
            <a:r>
              <a:rPr lang="de-DE" sz="1200" spc="30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Hashwert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haben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marR="96520" lvl="1" indent="-285750">
              <a:buSzPts val="1200"/>
              <a:buFont typeface="Microsoft Sans Serif" panose="020B0604020202020204" pitchFamily="34" charset="0"/>
              <a:buChar char="▪"/>
              <a:tabLst>
                <a:tab pos="1208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99%</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Chance,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passenden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Geburtstag</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57-Personen-Gruppe</a:t>
            </a:r>
            <a:r>
              <a:rPr lang="de-DE" sz="1200" spc="31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finden</a:t>
            </a:r>
          </a:p>
          <a:p>
            <a:pPr marL="742950" marR="96520" lvl="1" indent="-285750">
              <a:buSzPts val="1200"/>
              <a:buFont typeface="Microsoft Sans Serif" panose="020B0604020202020204" pitchFamily="34" charset="0"/>
              <a:buChar char="▪"/>
              <a:tabLst>
                <a:tab pos="1208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50</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Chance,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passenden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Geburtstag</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in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einer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23-Personen-Gruppe</a:t>
            </a:r>
            <a:r>
              <a:rPr lang="de-DE" sz="1200" spc="29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finden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Kollision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r>
              <a:rPr lang="de-DE" sz="1100" spc="-5" noProof="1">
                <a:latin typeface="Calibri" panose="020F0502020204030204" pitchFamily="34" charset="0"/>
                <a:ea typeface="Calibri" panose="020F0502020204030204" pitchFamily="34" charset="0"/>
                <a:cs typeface="Times New Roman" panose="02020603050405020304" pitchFamily="18" charset="0"/>
              </a:rPr>
              <a:t>Tritt</a:t>
            </a:r>
            <a:r>
              <a:rPr lang="de-DE" sz="1100" spc="-20" noProof="1">
                <a:latin typeface="Calibri" panose="020F0502020204030204" pitchFamily="34" charset="0"/>
                <a:ea typeface="Calibri" panose="020F0502020204030204" pitchFamily="34" charset="0"/>
                <a:cs typeface="Times New Roman" panose="02020603050405020304" pitchFamily="18" charset="0"/>
              </a:rPr>
              <a:t> </a:t>
            </a:r>
            <a:r>
              <a:rPr lang="de-DE" sz="1100" spc="-5" noProof="1">
                <a:latin typeface="Calibri" panose="020F0502020204030204" pitchFamily="34" charset="0"/>
                <a:ea typeface="Calibri" panose="020F0502020204030204" pitchFamily="34" charset="0"/>
                <a:cs typeface="Times New Roman" panose="02020603050405020304" pitchFamily="18" charset="0"/>
              </a:rPr>
              <a:t>auf,</a:t>
            </a:r>
            <a:r>
              <a:rPr lang="de-DE" sz="1100" spc="-25" noProof="1">
                <a:latin typeface="Calibri" panose="020F0502020204030204" pitchFamily="34" charset="0"/>
                <a:ea typeface="Calibri" panose="020F0502020204030204" pitchFamily="34" charset="0"/>
                <a:cs typeface="Times New Roman" panose="02020603050405020304" pitchFamily="18" charset="0"/>
              </a:rPr>
              <a:t> </a:t>
            </a:r>
            <a:r>
              <a:rPr lang="de-DE" sz="1100" spc="-5" noProof="1">
                <a:latin typeface="Calibri" panose="020F0502020204030204" pitchFamily="34" charset="0"/>
                <a:ea typeface="Calibri" panose="020F0502020204030204" pitchFamily="34" charset="0"/>
                <a:cs typeface="Times New Roman" panose="02020603050405020304" pitchFamily="18" charset="0"/>
              </a:rPr>
              <a:t>wenn</a:t>
            </a:r>
            <a:r>
              <a:rPr lang="de-DE" sz="1100" spc="-20" noProof="1">
                <a:latin typeface="Calibri" panose="020F0502020204030204" pitchFamily="34" charset="0"/>
                <a:ea typeface="Calibri" panose="020F0502020204030204" pitchFamily="34" charset="0"/>
                <a:cs typeface="Times New Roman" panose="02020603050405020304" pitchFamily="18" charset="0"/>
              </a:rPr>
              <a:t> </a:t>
            </a:r>
            <a:r>
              <a:rPr lang="de-DE" sz="1100" spc="-5" noProof="1">
                <a:latin typeface="Calibri" panose="020F0502020204030204" pitchFamily="34" charset="0"/>
                <a:ea typeface="Calibri" panose="020F0502020204030204" pitchFamily="34" charset="0"/>
                <a:cs typeface="Times New Roman" panose="02020603050405020304" pitchFamily="18" charset="0"/>
              </a:rPr>
              <a:t>zwei</a:t>
            </a:r>
            <a:r>
              <a:rPr lang="de-DE" sz="1100" spc="-20" noProof="1">
                <a:latin typeface="Calibri" panose="020F0502020204030204" pitchFamily="34" charset="0"/>
                <a:ea typeface="Calibri" panose="020F0502020204030204" pitchFamily="34" charset="0"/>
                <a:cs typeface="Times New Roman" panose="02020603050405020304" pitchFamily="18" charset="0"/>
              </a:rPr>
              <a:t> </a:t>
            </a:r>
            <a:r>
              <a:rPr lang="de-DE" sz="1100" spc="-5" noProof="1">
                <a:latin typeface="Calibri" panose="020F0502020204030204" pitchFamily="34" charset="0"/>
                <a:ea typeface="Calibri" panose="020F0502020204030204" pitchFamily="34" charset="0"/>
                <a:cs typeface="Times New Roman" panose="02020603050405020304" pitchFamily="18" charset="0"/>
              </a:rPr>
              <a:t>unterschiedliche</a:t>
            </a:r>
            <a:r>
              <a:rPr lang="de-DE" sz="1100" spc="-20" noProof="1">
                <a:latin typeface="Calibri" panose="020F0502020204030204" pitchFamily="34" charset="0"/>
                <a:ea typeface="Calibri" panose="020F0502020204030204" pitchFamily="34" charset="0"/>
                <a:cs typeface="Times New Roman" panose="02020603050405020304" pitchFamily="18" charset="0"/>
              </a:rPr>
              <a:t> </a:t>
            </a:r>
            <a:r>
              <a:rPr lang="de-DE" sz="1100" spc="-5" noProof="1">
                <a:latin typeface="Calibri" panose="020F0502020204030204" pitchFamily="34" charset="0"/>
                <a:ea typeface="Calibri" panose="020F0502020204030204" pitchFamily="34" charset="0"/>
                <a:cs typeface="Times New Roman" panose="02020603050405020304" pitchFamily="18" charset="0"/>
              </a:rPr>
              <a:t>Eingaben</a:t>
            </a:r>
            <a:r>
              <a:rPr lang="de-DE" sz="1100" spc="-20" noProof="1">
                <a:latin typeface="Calibri" panose="020F0502020204030204" pitchFamily="34" charset="0"/>
                <a:ea typeface="Calibri" panose="020F0502020204030204" pitchFamily="34" charset="0"/>
                <a:cs typeface="Times New Roman" panose="02020603050405020304" pitchFamily="18" charset="0"/>
              </a:rPr>
              <a:t> </a:t>
            </a:r>
            <a:r>
              <a:rPr lang="de-DE" sz="1100" noProof="1">
                <a:latin typeface="Calibri" panose="020F0502020204030204" pitchFamily="34" charset="0"/>
                <a:ea typeface="Calibri" panose="020F0502020204030204" pitchFamily="34" charset="0"/>
                <a:cs typeface="Times New Roman" panose="02020603050405020304" pitchFamily="18" charset="0"/>
              </a:rPr>
              <a:t>für</a:t>
            </a:r>
            <a:r>
              <a:rPr lang="de-DE" sz="1100" spc="-25" noProof="1">
                <a:latin typeface="Calibri" panose="020F0502020204030204" pitchFamily="34" charset="0"/>
                <a:ea typeface="Calibri" panose="020F0502020204030204" pitchFamily="34" charset="0"/>
                <a:cs typeface="Times New Roman" panose="02020603050405020304" pitchFamily="18" charset="0"/>
              </a:rPr>
              <a:t> </a:t>
            </a:r>
            <a:r>
              <a:rPr lang="de-DE" sz="1100" spc="-5" noProof="1">
                <a:latin typeface="Calibri" panose="020F0502020204030204" pitchFamily="34" charset="0"/>
                <a:ea typeface="Calibri" panose="020F0502020204030204" pitchFamily="34" charset="0"/>
                <a:cs typeface="Times New Roman" panose="02020603050405020304" pitchFamily="18" charset="0"/>
              </a:rPr>
              <a:t>einen</a:t>
            </a:r>
            <a:r>
              <a:rPr lang="de-DE" sz="1100" spc="-10" noProof="1">
                <a:latin typeface="Calibri" panose="020F0502020204030204" pitchFamily="34" charset="0"/>
                <a:ea typeface="Calibri" panose="020F0502020204030204" pitchFamily="34" charset="0"/>
                <a:cs typeface="Times New Roman" panose="02020603050405020304" pitchFamily="18" charset="0"/>
              </a:rPr>
              <a:t> </a:t>
            </a:r>
            <a:r>
              <a:rPr lang="de-DE" sz="1100" spc="-5" noProof="1">
                <a:latin typeface="Calibri" panose="020F0502020204030204" pitchFamily="34" charset="0"/>
                <a:ea typeface="Calibri" panose="020F0502020204030204" pitchFamily="34" charset="0"/>
                <a:cs typeface="Times New Roman" panose="02020603050405020304" pitchFamily="18" charset="0"/>
              </a:rPr>
              <a:t>Hash</a:t>
            </a:r>
            <a:r>
              <a:rPr lang="de-DE" sz="1100" spc="325" noProof="1">
                <a:latin typeface="Times New Roman" panose="02020603050405020304" pitchFamily="18" charset="0"/>
                <a:ea typeface="Calibri" panose="020F0502020204030204" pitchFamily="34" charset="0"/>
              </a:rPr>
              <a:t> </a:t>
            </a:r>
            <a:r>
              <a:rPr lang="de-DE" sz="1100" noProof="1">
                <a:latin typeface="Calibri" panose="020F0502020204030204" pitchFamily="34" charset="0"/>
                <a:ea typeface="Calibri" panose="020F0502020204030204" pitchFamily="34" charset="0"/>
                <a:cs typeface="Times New Roman" panose="02020603050405020304" pitchFamily="18" charset="0"/>
              </a:rPr>
              <a:t>eine</a:t>
            </a:r>
            <a:r>
              <a:rPr lang="de-DE" sz="1100" spc="-30" noProof="1">
                <a:latin typeface="Calibri" panose="020F0502020204030204" pitchFamily="34" charset="0"/>
                <a:ea typeface="Calibri" panose="020F0502020204030204" pitchFamily="34" charset="0"/>
                <a:cs typeface="Times New Roman" panose="02020603050405020304" pitchFamily="18" charset="0"/>
              </a:rPr>
              <a:t> </a:t>
            </a:r>
            <a:r>
              <a:rPr lang="de-DE" sz="1100" spc="-5" noProof="1">
                <a:latin typeface="Calibri" panose="020F0502020204030204" pitchFamily="34" charset="0"/>
                <a:ea typeface="Calibri" panose="020F0502020204030204" pitchFamily="34" charset="0"/>
                <a:cs typeface="Times New Roman" panose="02020603050405020304" pitchFamily="18" charset="0"/>
              </a:rPr>
              <a:t>identische</a:t>
            </a:r>
            <a:r>
              <a:rPr lang="de-DE" sz="1100" spc="-40" noProof="1">
                <a:latin typeface="Calibri" panose="020F0502020204030204" pitchFamily="34" charset="0"/>
                <a:ea typeface="Calibri" panose="020F0502020204030204" pitchFamily="34" charset="0"/>
                <a:cs typeface="Times New Roman" panose="02020603050405020304" pitchFamily="18" charset="0"/>
              </a:rPr>
              <a:t> </a:t>
            </a:r>
            <a:r>
              <a:rPr lang="de-DE" sz="1100" spc="-5" noProof="1">
                <a:latin typeface="Calibri" panose="020F0502020204030204" pitchFamily="34" charset="0"/>
                <a:ea typeface="Calibri" panose="020F0502020204030204" pitchFamily="34" charset="0"/>
                <a:cs typeface="Times New Roman" panose="02020603050405020304" pitchFamily="18" charset="0"/>
              </a:rPr>
              <a:t>Hash-Digest-Ausgabe</a:t>
            </a:r>
            <a:r>
              <a:rPr lang="de-DE" sz="1100" spc="-40" noProof="1">
                <a:latin typeface="Calibri" panose="020F0502020204030204" pitchFamily="34" charset="0"/>
                <a:ea typeface="Calibri" panose="020F0502020204030204" pitchFamily="34" charset="0"/>
                <a:cs typeface="Times New Roman" panose="02020603050405020304" pitchFamily="18" charset="0"/>
              </a:rPr>
              <a:t> </a:t>
            </a:r>
            <a:r>
              <a:rPr lang="de-DE" sz="1100" spc="-5" noProof="1">
                <a:latin typeface="Calibri" panose="020F0502020204030204" pitchFamily="34" charset="0"/>
                <a:ea typeface="Calibri" panose="020F0502020204030204" pitchFamily="34" charset="0"/>
                <a:cs typeface="Times New Roman" panose="02020603050405020304" pitchFamily="18" charset="0"/>
              </a:rPr>
              <a:t>erzeugen</a:t>
            </a:r>
            <a:endParaRPr lang="de-DE" noProof="1"/>
          </a:p>
        </p:txBody>
      </p:sp>
    </p:spTree>
    <p:extLst>
      <p:ext uri="{BB962C8B-B14F-4D97-AF65-F5344CB8AC3E}">
        <p14:creationId xmlns:p14="http://schemas.microsoft.com/office/powerpoint/2010/main" val="285714422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25"/>
            </a:pPr>
            <a:r>
              <a:rPr lang="de-DE" sz="2000" b="1" dirty="0">
                <a:solidFill>
                  <a:prstClr val="black"/>
                </a:solidFill>
              </a:rPr>
              <a:t>Hashing </a:t>
            </a:r>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5734C59-4FD4-4B2C-8F50-24541C516F75}"/>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CA1A8583-F87E-420E-AE1B-6BFE29619D58}"/>
              </a:ext>
            </a:extLst>
          </p:cNvPr>
          <p:cNvSpPr/>
          <p:nvPr/>
        </p:nvSpPr>
        <p:spPr>
          <a:xfrm>
            <a:off x="1689100" y="2695697"/>
            <a:ext cx="7525512" cy="2167516"/>
          </a:xfrm>
          <a:prstGeom prst="rect">
            <a:avLst/>
          </a:prstGeom>
        </p:spPr>
        <p:txBody>
          <a:bodyPr wrap="square">
            <a:spAutoFit/>
          </a:bodyPr>
          <a:lstStyle/>
          <a:p>
            <a:pPr marL="342900" marR="3479165" lvl="0" indent="-342900" algn="ctr">
              <a:spcBef>
                <a:spcPts val="45"/>
              </a:spcBef>
              <a:spcAft>
                <a:spcPts val="0"/>
              </a:spcAft>
              <a:buSzPts val="1200"/>
              <a:buFont typeface="Symbol" panose="05050102010706020507" pitchFamily="18" charset="2"/>
              <a:buChar char=""/>
              <a:tabLst>
                <a:tab pos="227965" algn="l"/>
                <a:tab pos="2940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Erhöhung</a:t>
            </a:r>
            <a:r>
              <a:rPr lang="de-DE" sz="1200" b="1" spc="-60" noProof="1">
                <a:latin typeface="Calibri" panose="020F0502020204030204" pitchFamily="34" charset="0"/>
                <a:ea typeface="Symbol" panose="05050102010706020507" pitchFamily="18" charset="2"/>
                <a:cs typeface="Times New Roman" panose="02020603050405020304" pitchFamily="18" charset="0"/>
              </a:rPr>
              <a:t> </a:t>
            </a:r>
            <a:r>
              <a:rPr lang="de-DE" sz="1200" b="1" spc="-5" noProof="1">
                <a:latin typeface="Calibri" panose="020F0502020204030204" pitchFamily="34" charset="0"/>
                <a:ea typeface="Symbol" panose="05050102010706020507" pitchFamily="18" charset="2"/>
                <a:cs typeface="Times New Roman" panose="02020603050405020304" pitchFamily="18" charset="0"/>
              </a:rPr>
              <a:t>der</a:t>
            </a:r>
            <a:r>
              <a:rPr lang="de-DE" sz="1200" b="1" spc="-40" noProof="1">
                <a:latin typeface="Calibri" panose="020F0502020204030204" pitchFamily="34" charset="0"/>
                <a:ea typeface="Symbol" panose="05050102010706020507" pitchFamily="18" charset="2"/>
                <a:cs typeface="Times New Roman" panose="02020603050405020304" pitchFamily="18" charset="0"/>
              </a:rPr>
              <a:t> </a:t>
            </a:r>
            <a:r>
              <a:rPr lang="de-DE" sz="1200" b="1" spc="-5" noProof="1">
                <a:latin typeface="Calibri" panose="020F0502020204030204" pitchFamily="34" charset="0"/>
                <a:ea typeface="Symbol" panose="05050102010706020507" pitchFamily="18" charset="2"/>
                <a:cs typeface="Times New Roman" panose="02020603050405020304" pitchFamily="18" charset="0"/>
              </a:rPr>
              <a:t>Hash-Sicherheit</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65"/>
              </a:lnSpc>
              <a:spcBef>
                <a:spcPts val="60"/>
              </a:spcBef>
              <a:spcAft>
                <a:spcPts val="0"/>
              </a:spcAft>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Schlüssel</a:t>
            </a:r>
            <a:r>
              <a:rPr lang="de-DE" sz="1200" b="1" spc="-4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Dehnen</a:t>
            </a:r>
            <a:endParaRPr lang="de-DE" sz="1100" noProof="1">
              <a:latin typeface="Calibri" panose="020F0502020204030204" pitchFamily="34" charset="0"/>
              <a:ea typeface="Courier New" panose="02070309020205020404" pitchFamily="49" charset="0"/>
              <a:cs typeface="Times New Roman" panose="02020603050405020304" pitchFamily="18" charset="0"/>
            </a:endParaRPr>
          </a:p>
          <a:p>
            <a:pPr marL="1143000" marR="229870" lvl="2" indent="-228600">
              <a:lnSpc>
                <a:spcPct val="99000"/>
              </a:lnSpc>
              <a:buSzPts val="1200"/>
              <a:buFont typeface="Microsoft Sans Serif" panose="020B0604020202020204" pitchFamily="34" charset="0"/>
              <a:buChar char="▪"/>
              <a:tabLst>
                <a:tab pos="1208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Technik,</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wird,</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schwächeren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Schlüssel</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24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entschärfen,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indem</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zum</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Knacken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benötigte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Zeit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erhöht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wird</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725805" lvl="2" indent="-228600">
              <a:buSzPts val="1200"/>
              <a:buFont typeface="Microsoft Sans Serif" panose="020B0604020202020204" pitchFamily="34" charset="0"/>
              <a:buChar char="▪"/>
              <a:tabLst>
                <a:tab pos="1208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WPA,</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WPA2,</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PGP,</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bcrypt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andere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Algorithmen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nutzen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Schlüsseldehnung</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65"/>
              </a:lnSpc>
              <a:spcBef>
                <a:spcPts val="4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Einsalzen (Salt)</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311150" lvl="2" indent="-228600">
              <a:lnSpc>
                <a:spcPct val="99000"/>
              </a:lnSpc>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Hinzufügen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Zufallsdaten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kryptografischen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Einweg-Hash</a:t>
            </a:r>
            <a:r>
              <a:rPr lang="de-DE" sz="1200" spc="27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zum</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Schutz</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Passwort-Cracking-Techniken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a:spcBef>
                <a:spcPts val="5"/>
              </a:spcBef>
            </a:pPr>
            <a:br>
              <a:rPr lang="de-DE" sz="1100" noProof="1">
                <a:latin typeface="Calibri" panose="020F0502020204030204" pitchFamily="34" charset="0"/>
                <a:ea typeface="Calibri" panose="020F0502020204030204" pitchFamily="34" charset="0"/>
                <a:cs typeface="Times New Roman" panose="02020603050405020304" pitchFamily="18" charset="0"/>
              </a:rPr>
            </a:br>
            <a:r>
              <a:rPr lang="de-DE" sz="1200" noProof="1">
                <a:latin typeface="Calibri" panose="020F0502020204030204" pitchFamily="34" charset="0"/>
                <a:ea typeface="Calibri" panose="020F0502020204030204" pitchFamily="34" charset="0"/>
                <a:cs typeface="Calibri" panose="020F0502020204030204" pitchFamily="34" charset="0"/>
              </a:rPr>
              <a:t> </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1143000" marR="528320" lvl="2" indent="-228600">
              <a:spcBef>
                <a:spcPts val="330"/>
              </a:spcBef>
              <a:spcAft>
                <a:spcPts val="0"/>
              </a:spcAft>
              <a:buSzPts val="1200"/>
              <a:buFont typeface="Microsoft Sans Serif" panose="020B0604020202020204" pitchFamily="34" charset="0"/>
              <a:buChar char="▪"/>
              <a:tabLst>
                <a:tab pos="11957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"Nonce"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wird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Wiederverwendung</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15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Passwörtern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verhindern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98072265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25"/>
            </a:pPr>
            <a:r>
              <a:rPr lang="de-DE" sz="2000" b="1" dirty="0">
                <a:solidFill>
                  <a:prstClr val="black"/>
                </a:solidFill>
              </a:rPr>
              <a:t>Hashing </a:t>
            </a:r>
          </a:p>
          <a:p>
            <a:pPr marL="457200" indent="-457200">
              <a:buFont typeface="+mj-lt"/>
              <a:buAutoNum type="arabicPeriod" startAt="8"/>
            </a:pPr>
            <a:endParaRPr lang="de-DE" sz="2000" b="1" dirty="0"/>
          </a:p>
          <a:p>
            <a:r>
              <a:rPr lang="de-DE" sz="2000" b="1" dirty="0"/>
              <a:t>Quiz:</a:t>
            </a:r>
          </a:p>
          <a:p>
            <a:pPr marL="457200" indent="-457200">
              <a:buFont typeface="+mj-lt"/>
              <a:buAutoNum type="arabicPeriod" startAt="8"/>
            </a:pPr>
            <a:endParaRPr lang="de-DE" sz="2000" b="1" dirty="0"/>
          </a:p>
          <a:p>
            <a:pPr marL="457200" indent="-457200">
              <a:buFont typeface="+mj-lt"/>
              <a:buAutoNum type="arabicPeriod" startAt="8"/>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56EC27B4-5105-4582-B4A0-D24C1C3867F1}"/>
              </a:ext>
            </a:extLst>
          </p:cNvPr>
          <p:cNvPicPr>
            <a:picLocks noChangeAspect="1"/>
          </p:cNvPicPr>
          <p:nvPr/>
        </p:nvPicPr>
        <p:blipFill>
          <a:blip r:embed="rId4"/>
          <a:stretch>
            <a:fillRect/>
          </a:stretch>
        </p:blipFill>
        <p:spPr>
          <a:xfrm>
            <a:off x="1578437" y="2371169"/>
            <a:ext cx="8612640" cy="4512611"/>
          </a:xfrm>
          <a:prstGeom prst="rect">
            <a:avLst/>
          </a:prstGeom>
        </p:spPr>
      </p:pic>
    </p:spTree>
    <p:extLst>
      <p:ext uri="{BB962C8B-B14F-4D97-AF65-F5344CB8AC3E}">
        <p14:creationId xmlns:p14="http://schemas.microsoft.com/office/powerpoint/2010/main" val="266326416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25"/>
            </a:pPr>
            <a:r>
              <a:rPr lang="de-DE" sz="2000" b="1" dirty="0">
                <a:solidFill>
                  <a:prstClr val="black"/>
                </a:solidFill>
              </a:rPr>
              <a:t>Hashing </a:t>
            </a:r>
          </a:p>
          <a:p>
            <a:pPr marL="457200" indent="-457200">
              <a:buFont typeface="+mj-lt"/>
              <a:buAutoNum type="arabicPeriod" startAt="8"/>
            </a:pPr>
            <a:endParaRPr lang="de-DE" sz="2000" b="1" dirty="0"/>
          </a:p>
          <a:p>
            <a:r>
              <a:rPr lang="de-DE" sz="2000" b="1" dirty="0"/>
              <a:t>Quiz:</a:t>
            </a:r>
          </a:p>
          <a:p>
            <a:pPr marL="457200" indent="-457200">
              <a:buFont typeface="+mj-lt"/>
              <a:buAutoNum type="arabicPeriod" startAt="8"/>
            </a:pPr>
            <a:endParaRPr lang="de-DE" sz="2000" b="1" dirty="0"/>
          </a:p>
          <a:p>
            <a:pPr marL="457200" indent="-457200">
              <a:buFont typeface="+mj-lt"/>
              <a:buAutoNum type="arabicPeriod" startAt="8"/>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AF0E9AFE-8C85-40E4-8CF0-2BD30911AAEE}"/>
              </a:ext>
            </a:extLst>
          </p:cNvPr>
          <p:cNvPicPr>
            <a:picLocks noChangeAspect="1"/>
          </p:cNvPicPr>
          <p:nvPr/>
        </p:nvPicPr>
        <p:blipFill>
          <a:blip r:embed="rId4"/>
          <a:stretch>
            <a:fillRect/>
          </a:stretch>
        </p:blipFill>
        <p:spPr>
          <a:xfrm>
            <a:off x="1460500" y="2551516"/>
            <a:ext cx="8744902" cy="4268138"/>
          </a:xfrm>
          <a:prstGeom prst="rect">
            <a:avLst/>
          </a:prstGeom>
        </p:spPr>
      </p:pic>
    </p:spTree>
    <p:extLst>
      <p:ext uri="{BB962C8B-B14F-4D97-AF65-F5344CB8AC3E}">
        <p14:creationId xmlns:p14="http://schemas.microsoft.com/office/powerpoint/2010/main" val="53658937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25"/>
            </a:pPr>
            <a:r>
              <a:rPr lang="de-DE" sz="2000" b="1" dirty="0">
                <a:solidFill>
                  <a:prstClr val="black"/>
                </a:solidFill>
              </a:rPr>
              <a:t>Hashing </a:t>
            </a:r>
          </a:p>
          <a:p>
            <a:pPr marL="457200" indent="-457200">
              <a:buFont typeface="+mj-lt"/>
              <a:buAutoNum type="arabicPeriod" startAt="8"/>
            </a:pPr>
            <a:endParaRPr lang="de-DE" sz="2000" b="1" dirty="0"/>
          </a:p>
          <a:p>
            <a:r>
              <a:rPr lang="de-DE" sz="2000" b="1" dirty="0"/>
              <a:t>Quiz:</a:t>
            </a:r>
          </a:p>
          <a:p>
            <a:pPr marL="457200" indent="-457200">
              <a:buFont typeface="+mj-lt"/>
              <a:buAutoNum type="arabicPeriod" startAt="8"/>
            </a:pPr>
            <a:endParaRPr lang="de-DE" sz="2000" b="1" dirty="0"/>
          </a:p>
          <a:p>
            <a:pPr marL="457200" indent="-457200">
              <a:buFont typeface="+mj-lt"/>
              <a:buAutoNum type="arabicPeriod" startAt="8"/>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665095AD-7A8F-4C9F-A84D-094FAB1BCEAC}"/>
              </a:ext>
            </a:extLst>
          </p:cNvPr>
          <p:cNvPicPr>
            <a:picLocks noChangeAspect="1"/>
          </p:cNvPicPr>
          <p:nvPr/>
        </p:nvPicPr>
        <p:blipFill>
          <a:blip r:embed="rId4"/>
          <a:stretch>
            <a:fillRect/>
          </a:stretch>
        </p:blipFill>
        <p:spPr>
          <a:xfrm>
            <a:off x="2011218" y="2506603"/>
            <a:ext cx="8140951" cy="4549833"/>
          </a:xfrm>
          <a:prstGeom prst="rect">
            <a:avLst/>
          </a:prstGeom>
        </p:spPr>
      </p:pic>
    </p:spTree>
    <p:extLst>
      <p:ext uri="{BB962C8B-B14F-4D97-AF65-F5344CB8AC3E}">
        <p14:creationId xmlns:p14="http://schemas.microsoft.com/office/powerpoint/2010/main" val="314724571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839"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p>
        </p:txBody>
      </p:sp>
      <p:sp>
        <p:nvSpPr>
          <p:cNvPr id="7" name="Rechteck 6"/>
          <p:cNvSpPr/>
          <p:nvPr/>
        </p:nvSpPr>
        <p:spPr>
          <a:xfrm>
            <a:off x="666634" y="1265237"/>
            <a:ext cx="10395065" cy="400110"/>
          </a:xfrm>
          <a:prstGeom prst="rect">
            <a:avLst/>
          </a:prstGeom>
        </p:spPr>
        <p:txBody>
          <a:bodyPr wrap="square">
            <a:spAutoFit/>
          </a:bodyPr>
          <a:lstStyle/>
          <a:p>
            <a:pPr marL="457200" lvl="0" indent="-457200">
              <a:buFont typeface="+mj-lt"/>
              <a:buAutoNum type="arabicPeriod" startAt="25"/>
            </a:pPr>
            <a:r>
              <a:rPr lang="de-DE" sz="2000" b="1" dirty="0">
                <a:solidFill>
                  <a:prstClr val="black"/>
                </a:solidFill>
              </a:rPr>
              <a:t>Hashing </a:t>
            </a:r>
          </a:p>
        </p:txBody>
      </p:sp>
      <p:sp>
        <p:nvSpPr>
          <p:cNvPr id="3" name="Rechteck 2"/>
          <p:cNvSpPr/>
          <p:nvPr/>
        </p:nvSpPr>
        <p:spPr>
          <a:xfrm>
            <a:off x="927100" y="1883419"/>
            <a:ext cx="3733800" cy="923330"/>
          </a:xfrm>
          <a:prstGeom prst="rect">
            <a:avLst/>
          </a:prstGeom>
        </p:spPr>
        <p:txBody>
          <a:bodyPr wrap="square">
            <a:spAutoFit/>
          </a:bodyPr>
          <a:lstStyle/>
          <a:p>
            <a:endParaRPr lang="de-DE"/>
          </a:p>
          <a:p>
            <a:r>
              <a:rPr lang="de-DE" b="1"/>
              <a:t>DISKUSSION ca. 10 min:</a:t>
            </a:r>
          </a:p>
          <a:p>
            <a:r>
              <a:rPr lang="de-DE"/>
              <a:t> </a:t>
            </a:r>
            <a:endParaRPr lang="en-GB" b="1"/>
          </a:p>
        </p:txBody>
      </p:sp>
      <p:pic>
        <p:nvPicPr>
          <p:cNvPr id="1026" name="Picture 2" descr="Bildergebnis für gruppendiskussi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43772" y="2713037"/>
            <a:ext cx="6669638"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23546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50837"/>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2"/>
            </a:pPr>
            <a:r>
              <a:rPr lang="de-DE" sz="2000" b="1"/>
              <a:t>Malware</a:t>
            </a:r>
          </a:p>
          <a:p>
            <a:pPr marL="457200" indent="-457200">
              <a:buFont typeface="+mj-lt"/>
              <a:buAutoNum type="arabicPeriod" startAt="2"/>
            </a:pPr>
            <a:endParaRPr lang="de-DE" sz="2000" b="1"/>
          </a:p>
          <a:p>
            <a:pPr marL="457200" indent="-457200">
              <a:buFont typeface="+mj-lt"/>
              <a:buAutoNum type="arabicPeriod" startAt="2"/>
            </a:pPr>
            <a:endParaRPr lang="de-DE" sz="2000" b="1"/>
          </a:p>
          <a:p>
            <a:pPr marL="457200" indent="-457200">
              <a:buFont typeface="+mj-lt"/>
              <a:buAutoNum type="arabicPeriod" startAt="2"/>
            </a:pPr>
            <a:endParaRPr lang="de-DE" sz="2000" b="1"/>
          </a:p>
          <a:p>
            <a:pPr marL="457200" indent="-457200">
              <a:buFont typeface="+mj-lt"/>
              <a:buAutoNum type="arabicPeriod" startAt="2"/>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F3598CE4-DEA5-4EDD-A02D-E7FB53764BBF}"/>
              </a:ext>
            </a:extLst>
          </p:cNvPr>
          <p:cNvSpPr/>
          <p:nvPr/>
        </p:nvSpPr>
        <p:spPr>
          <a:xfrm>
            <a:off x="9279082" y="7375159"/>
            <a:ext cx="1350050" cy="215444"/>
          </a:xfrm>
          <a:prstGeom prst="rect">
            <a:avLst/>
          </a:prstGeom>
        </p:spPr>
        <p:txBody>
          <a:bodyPr wrap="none">
            <a:spAutoFit/>
          </a:bodyPr>
          <a:lstStyle/>
          <a:p>
            <a:r>
              <a:rPr lang="de-DE" sz="800"/>
              <a:t>https://www.digisaurier.de</a:t>
            </a:r>
          </a:p>
        </p:txBody>
      </p:sp>
      <p:sp>
        <p:nvSpPr>
          <p:cNvPr id="4" name="Rechteck 3">
            <a:extLst>
              <a:ext uri="{FF2B5EF4-FFF2-40B4-BE49-F238E27FC236}">
                <a16:creationId xmlns:a16="http://schemas.microsoft.com/office/drawing/2014/main" id="{980E9CB2-A1D1-4D0E-8122-2298CC0D65D5}"/>
              </a:ext>
            </a:extLst>
          </p:cNvPr>
          <p:cNvSpPr/>
          <p:nvPr/>
        </p:nvSpPr>
        <p:spPr>
          <a:xfrm>
            <a:off x="393700" y="2369124"/>
            <a:ext cx="9832848" cy="1938992"/>
          </a:xfrm>
          <a:prstGeom prst="rect">
            <a:avLst/>
          </a:prstGeom>
        </p:spPr>
        <p:txBody>
          <a:bodyPr wrap="square">
            <a:spAutoFit/>
          </a:bodyPr>
          <a:lstStyle/>
          <a:p>
            <a:pPr lvl="0"/>
            <a:r>
              <a:rPr lang="de-DE" b="1"/>
              <a:t>Spam</a:t>
            </a:r>
            <a:endParaRPr lang="de-DE" sz="1600"/>
          </a:p>
          <a:p>
            <a:pPr lvl="1"/>
            <a:r>
              <a:rPr lang="de-DE"/>
              <a:t>Aktivitäten, die elektronische Nachrichtensysteme missbrauchen, am häufigsten durch E-Mail</a:t>
            </a:r>
          </a:p>
          <a:p>
            <a:pPr lvl="1"/>
            <a:r>
              <a:rPr lang="de-DE"/>
              <a:t>Spammer nutzen oft die offenen Mail-Relays eines Unternehmens aus, um ihre Nachrichten zu versenden</a:t>
            </a:r>
          </a:p>
          <a:p>
            <a:pPr lvl="1"/>
            <a:r>
              <a:rPr lang="de-DE"/>
              <a:t>CAN-SPAM-Gesetz von 2003</a:t>
            </a:r>
          </a:p>
          <a:p>
            <a:r>
              <a:rPr lang="de-DE"/>
              <a:t> </a:t>
            </a:r>
          </a:p>
          <a:p>
            <a:pPr>
              <a:spcBef>
                <a:spcPts val="45"/>
              </a:spcBef>
            </a:pPr>
            <a:r>
              <a:rPr lang="de-DE" sz="1200" b="1">
                <a:latin typeface="Calibri" panose="020F0502020204030204" pitchFamily="34" charset="0"/>
                <a:ea typeface="Calibri" panose="020F0502020204030204" pitchFamily="34" charset="0"/>
                <a:cs typeface="Calibri" panose="020F0502020204030204" pitchFamily="34" charset="0"/>
              </a:rPr>
              <a:t> </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Grafik 1">
            <a:extLst>
              <a:ext uri="{FF2B5EF4-FFF2-40B4-BE49-F238E27FC236}">
                <a16:creationId xmlns:a16="http://schemas.microsoft.com/office/drawing/2014/main" id="{6F28A5ED-F664-4CA2-8811-1649E4064B17}"/>
              </a:ext>
            </a:extLst>
          </p:cNvPr>
          <p:cNvPicPr>
            <a:picLocks noChangeAspect="1"/>
          </p:cNvPicPr>
          <p:nvPr/>
        </p:nvPicPr>
        <p:blipFill>
          <a:blip r:embed="rId4"/>
          <a:stretch>
            <a:fillRect/>
          </a:stretch>
        </p:blipFill>
        <p:spPr>
          <a:xfrm>
            <a:off x="6447786" y="3759889"/>
            <a:ext cx="3709215" cy="2053316"/>
          </a:xfrm>
          <a:prstGeom prst="rect">
            <a:avLst/>
          </a:prstGeom>
        </p:spPr>
      </p:pic>
      <p:sp>
        <p:nvSpPr>
          <p:cNvPr id="5" name="Rechteck 4">
            <a:extLst>
              <a:ext uri="{FF2B5EF4-FFF2-40B4-BE49-F238E27FC236}">
                <a16:creationId xmlns:a16="http://schemas.microsoft.com/office/drawing/2014/main" id="{E40603C5-D0E4-4098-82A4-876E1A9DC08B}"/>
              </a:ext>
            </a:extLst>
          </p:cNvPr>
          <p:cNvSpPr/>
          <p:nvPr/>
        </p:nvSpPr>
        <p:spPr>
          <a:xfrm>
            <a:off x="1076245" y="4522491"/>
            <a:ext cx="5346700" cy="923330"/>
          </a:xfrm>
          <a:prstGeom prst="rect">
            <a:avLst/>
          </a:prstGeom>
        </p:spPr>
        <p:txBody>
          <a:bodyPr>
            <a:spAutoFit/>
          </a:bodyPr>
          <a:lstStyle/>
          <a:p>
            <a:r>
              <a:rPr lang="de-DE">
                <a:hlinkClick r:id="rId5"/>
              </a:rPr>
              <a:t>https://www.digisaurier.de/kleine-weltgeschichte-des-spam-und-der-junk-mail/</a:t>
            </a:r>
            <a:endParaRPr lang="de-DE"/>
          </a:p>
          <a:p>
            <a:endParaRPr lang="de-DE"/>
          </a:p>
        </p:txBody>
      </p:sp>
    </p:spTree>
    <p:extLst>
      <p:ext uri="{BB962C8B-B14F-4D97-AF65-F5344CB8AC3E}">
        <p14:creationId xmlns:p14="http://schemas.microsoft.com/office/powerpoint/2010/main" val="322984657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7140416"/>
          </a:xfrm>
          <a:prstGeom prst="rect">
            <a:avLst/>
          </a:prstGeom>
        </p:spPr>
        <p:txBody>
          <a:bodyPr wrap="square">
            <a:spAutoFit/>
          </a:bodyPr>
          <a:lstStyle/>
          <a:p>
            <a:r>
              <a:rPr lang="en-GB" sz="2000" b="1"/>
              <a:t>Security+ (SEC+) Inhalt II</a:t>
            </a:r>
          </a:p>
          <a:p>
            <a:pPr marL="457200" indent="-457200">
              <a:buFont typeface="+mj-lt"/>
              <a:buAutoNum type="arabicPeriod"/>
            </a:pPr>
            <a:endParaRPr lang="de-DE" b="1"/>
          </a:p>
          <a:p>
            <a:pPr marL="457200" indent="-457200">
              <a:buFont typeface="+mj-lt"/>
              <a:buAutoNum type="arabicPeriod" startAt="17"/>
            </a:pPr>
            <a:r>
              <a:rPr lang="de-DE" sz="2000" b="1">
                <a:solidFill>
                  <a:schemeClr val="bg1">
                    <a:lumMod val="75000"/>
                  </a:schemeClr>
                </a:solidFill>
              </a:rPr>
              <a:t>Physische Sicherheit </a:t>
            </a:r>
          </a:p>
          <a:p>
            <a:pPr marL="457200" indent="-457200">
              <a:buFont typeface="+mj-lt"/>
              <a:buAutoNum type="arabicPeriod" startAt="17"/>
            </a:pPr>
            <a:endParaRPr lang="de-DE" sz="2000" b="1"/>
          </a:p>
          <a:p>
            <a:pPr marL="457200" indent="-457200">
              <a:buFont typeface="+mj-lt"/>
              <a:buAutoNum type="arabicPeriod" startAt="17"/>
            </a:pPr>
            <a:r>
              <a:rPr lang="de-DE" sz="2000" b="1">
                <a:solidFill>
                  <a:schemeClr val="bg1">
                    <a:lumMod val="75000"/>
                  </a:schemeClr>
                </a:solidFill>
              </a:rPr>
              <a:t>Sicherung von Einrichtungen(Gebäude) </a:t>
            </a:r>
          </a:p>
          <a:p>
            <a:pPr marL="457200" indent="-457200">
              <a:buFont typeface="+mj-lt"/>
              <a:buAutoNum type="arabicPeriod" startAt="17"/>
            </a:pPr>
            <a:endParaRPr lang="de-DE" sz="2000" b="1">
              <a:solidFill>
                <a:schemeClr val="bg1">
                  <a:lumMod val="75000"/>
                </a:schemeClr>
              </a:solidFill>
            </a:endParaRPr>
          </a:p>
          <a:p>
            <a:pPr marL="457200" indent="-457200">
              <a:buFont typeface="+mj-lt"/>
              <a:buAutoNum type="arabicPeriod" startAt="17"/>
            </a:pPr>
            <a:r>
              <a:rPr lang="de-DE" sz="2000" b="1">
                <a:solidFill>
                  <a:schemeClr val="bg1">
                    <a:lumMod val="75000"/>
                  </a:schemeClr>
                </a:solidFill>
              </a:rPr>
              <a:t>Authentifizierung </a:t>
            </a:r>
          </a:p>
          <a:p>
            <a:pPr marL="457200" indent="-457200">
              <a:buFont typeface="+mj-lt"/>
              <a:buAutoNum type="arabicPeriod" startAt="17"/>
            </a:pPr>
            <a:endParaRPr lang="de-DE" sz="2000" b="1">
              <a:solidFill>
                <a:schemeClr val="bg1">
                  <a:lumMod val="75000"/>
                </a:schemeClr>
              </a:solidFill>
            </a:endParaRPr>
          </a:p>
          <a:p>
            <a:pPr marL="457200" indent="-457200">
              <a:buFont typeface="+mj-lt"/>
              <a:buAutoNum type="arabicPeriod" startAt="17"/>
            </a:pPr>
            <a:r>
              <a:rPr lang="de-DE" sz="2000" b="1">
                <a:solidFill>
                  <a:schemeClr val="bg1">
                    <a:lumMod val="75000"/>
                  </a:schemeClr>
                </a:solidFill>
              </a:rPr>
              <a:t>Zugriffskontrolle </a:t>
            </a:r>
          </a:p>
          <a:p>
            <a:pPr marL="457200" indent="-457200">
              <a:buFont typeface="+mj-lt"/>
              <a:buAutoNum type="arabicPeriod" startAt="17"/>
            </a:pPr>
            <a:endParaRPr lang="de-DE" sz="2000" b="1">
              <a:solidFill>
                <a:schemeClr val="bg1">
                  <a:lumMod val="75000"/>
                </a:schemeClr>
              </a:solidFill>
            </a:endParaRPr>
          </a:p>
          <a:p>
            <a:pPr marL="457200" indent="-457200">
              <a:buFont typeface="+mj-lt"/>
              <a:buAutoNum type="arabicPeriod" startAt="17"/>
            </a:pPr>
            <a:r>
              <a:rPr lang="de-DE" sz="2000" b="1">
                <a:solidFill>
                  <a:schemeClr val="bg1">
                    <a:lumMod val="75000"/>
                  </a:schemeClr>
                </a:solidFill>
              </a:rPr>
              <a:t>Risikobewertungen </a:t>
            </a:r>
          </a:p>
          <a:p>
            <a:pPr marL="457200" indent="-457200">
              <a:buFont typeface="+mj-lt"/>
              <a:buAutoNum type="arabicPeriod" startAt="17"/>
            </a:pPr>
            <a:endParaRPr lang="de-DE" sz="2000" b="1">
              <a:solidFill>
                <a:schemeClr val="bg1">
                  <a:lumMod val="75000"/>
                </a:schemeClr>
              </a:solidFill>
            </a:endParaRPr>
          </a:p>
          <a:p>
            <a:pPr marL="457200" indent="-457200">
              <a:buFont typeface="+mj-lt"/>
              <a:buAutoNum type="arabicPeriod" startAt="17"/>
            </a:pPr>
            <a:r>
              <a:rPr lang="de-DE" sz="2000" b="1">
                <a:solidFill>
                  <a:schemeClr val="bg1">
                    <a:lumMod val="75000"/>
                  </a:schemeClr>
                </a:solidFill>
              </a:rPr>
              <a:t>Schwachstellen-Management </a:t>
            </a:r>
          </a:p>
          <a:p>
            <a:pPr marL="457200" indent="-457200">
              <a:buFont typeface="+mj-lt"/>
              <a:buAutoNum type="arabicPeriod" startAt="17"/>
            </a:pPr>
            <a:endParaRPr lang="de-DE" sz="2000" b="1">
              <a:solidFill>
                <a:schemeClr val="bg1">
                  <a:lumMod val="75000"/>
                </a:schemeClr>
              </a:solidFill>
            </a:endParaRPr>
          </a:p>
          <a:p>
            <a:pPr marL="457200" indent="-457200">
              <a:buFont typeface="+mj-lt"/>
              <a:buAutoNum type="arabicPeriod" startAt="17"/>
            </a:pPr>
            <a:r>
              <a:rPr lang="de-DE" sz="2000" b="1">
                <a:solidFill>
                  <a:schemeClr val="bg1">
                    <a:lumMod val="75000"/>
                  </a:schemeClr>
                </a:solidFill>
              </a:rPr>
              <a:t>Überwachung und Auditierung </a:t>
            </a:r>
          </a:p>
          <a:p>
            <a:pPr marL="457200" indent="-457200">
              <a:buFont typeface="+mj-lt"/>
              <a:buAutoNum type="arabicPeriod" startAt="17"/>
            </a:pPr>
            <a:endParaRPr lang="de-DE" sz="2000" b="1">
              <a:solidFill>
                <a:schemeClr val="bg1">
                  <a:lumMod val="75000"/>
                </a:schemeClr>
              </a:solidFill>
            </a:endParaRPr>
          </a:p>
          <a:p>
            <a:pPr marL="457200" indent="-457200">
              <a:buFont typeface="+mj-lt"/>
              <a:buAutoNum type="arabicPeriod" startAt="17"/>
            </a:pPr>
            <a:r>
              <a:rPr lang="de-DE" sz="2000" b="1">
                <a:solidFill>
                  <a:schemeClr val="bg1">
                    <a:lumMod val="75000"/>
                  </a:schemeClr>
                </a:solidFill>
              </a:rPr>
              <a:t>Kryptographie </a:t>
            </a:r>
          </a:p>
          <a:p>
            <a:pPr marL="457200" indent="-457200">
              <a:buFont typeface="+mj-lt"/>
              <a:buAutoNum type="arabicPeriod" startAt="17"/>
            </a:pPr>
            <a:endParaRPr lang="de-DE" sz="2000" b="1"/>
          </a:p>
          <a:p>
            <a:pPr marL="457200" indent="-457200">
              <a:buFont typeface="+mj-lt"/>
              <a:buAutoNum type="arabicPeriod" startAt="17"/>
            </a:pPr>
            <a:endParaRPr lang="de-DE" sz="2000" b="1"/>
          </a:p>
          <a:p>
            <a:pPr marL="457200" indent="-457200">
              <a:buFont typeface="+mj-lt"/>
              <a:buAutoNum type="arabicPeriod" startAt="17"/>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5" name="Rechteck 4">
            <a:extLst>
              <a:ext uri="{FF2B5EF4-FFF2-40B4-BE49-F238E27FC236}">
                <a16:creationId xmlns:a16="http://schemas.microsoft.com/office/drawing/2014/main" id="{3A0736C4-B130-4575-8080-EF3E7DB4FCFF}"/>
              </a:ext>
            </a:extLst>
          </p:cNvPr>
          <p:cNvSpPr/>
          <p:nvPr/>
        </p:nvSpPr>
        <p:spPr>
          <a:xfrm>
            <a:off x="6108700" y="1903535"/>
            <a:ext cx="5346700" cy="5324535"/>
          </a:xfrm>
          <a:prstGeom prst="rect">
            <a:avLst/>
          </a:prstGeom>
        </p:spPr>
        <p:txBody>
          <a:bodyPr>
            <a:spAutoFit/>
          </a:bodyPr>
          <a:lstStyle/>
          <a:p>
            <a:pPr marL="457200" indent="-457200">
              <a:buFont typeface="+mj-lt"/>
              <a:buAutoNum type="arabicPeriod" startAt="25"/>
            </a:pPr>
            <a:r>
              <a:rPr lang="de-DE" sz="2000" b="1" dirty="0">
                <a:solidFill>
                  <a:schemeClr val="bg1">
                    <a:lumMod val="75000"/>
                  </a:schemeClr>
                </a:solidFill>
              </a:rPr>
              <a:t>Hashing </a:t>
            </a:r>
          </a:p>
          <a:p>
            <a:pPr marL="457200" indent="-457200">
              <a:buFont typeface="+mj-lt"/>
              <a:buAutoNum type="arabicPeriod" startAt="25"/>
            </a:pPr>
            <a:endParaRPr lang="de-DE" sz="2000" b="1" dirty="0">
              <a:solidFill>
                <a:schemeClr val="bg1">
                  <a:lumMod val="75000"/>
                </a:schemeClr>
              </a:solidFill>
            </a:endParaRPr>
          </a:p>
          <a:p>
            <a:pPr marL="457200" indent="-457200">
              <a:buFont typeface="+mj-lt"/>
              <a:buAutoNum type="arabicPeriod" startAt="25"/>
            </a:pPr>
            <a:r>
              <a:rPr lang="de-DE" sz="2000" b="1" dirty="0"/>
              <a:t>Public Key Infrastruktur</a:t>
            </a:r>
          </a:p>
          <a:p>
            <a:pPr marL="457200" indent="-457200">
              <a:buFont typeface="+mj-lt"/>
              <a:buAutoNum type="arabicPeriod" startAt="25"/>
            </a:pPr>
            <a:endParaRPr lang="de-DE" sz="2000" b="1" dirty="0">
              <a:solidFill>
                <a:schemeClr val="bg1">
                  <a:lumMod val="75000"/>
                </a:schemeClr>
              </a:solidFill>
            </a:endParaRPr>
          </a:p>
          <a:p>
            <a:pPr marL="457200" indent="-457200">
              <a:buFont typeface="+mj-lt"/>
              <a:buAutoNum type="arabicPeriod" startAt="25"/>
            </a:pPr>
            <a:r>
              <a:rPr lang="de-DE" sz="2000" b="1" dirty="0">
                <a:solidFill>
                  <a:schemeClr val="bg1">
                    <a:lumMod val="75000"/>
                  </a:schemeClr>
                </a:solidFill>
              </a:rPr>
              <a:t>Sicherheitsprotokolle </a:t>
            </a:r>
          </a:p>
          <a:p>
            <a:pPr marL="457200" indent="-457200">
              <a:buFont typeface="+mj-lt"/>
              <a:buAutoNum type="arabicPeriod" startAt="25"/>
            </a:pPr>
            <a:endParaRPr lang="de-DE" sz="2000" b="1" dirty="0">
              <a:solidFill>
                <a:schemeClr val="bg1">
                  <a:lumMod val="75000"/>
                </a:schemeClr>
              </a:solidFill>
            </a:endParaRPr>
          </a:p>
          <a:p>
            <a:pPr marL="457200" indent="-457200">
              <a:buFont typeface="+mj-lt"/>
              <a:buAutoNum type="arabicPeriod" startAt="25"/>
            </a:pPr>
            <a:r>
              <a:rPr lang="de-DE" sz="2000" b="1" dirty="0">
                <a:solidFill>
                  <a:schemeClr val="bg1">
                    <a:lumMod val="75000"/>
                  </a:schemeClr>
                </a:solidFill>
              </a:rPr>
              <a:t>Worst-Case Planung</a:t>
            </a:r>
          </a:p>
          <a:p>
            <a:pPr marL="457200" indent="-457200">
              <a:buFont typeface="+mj-lt"/>
              <a:buAutoNum type="arabicPeriod" startAt="25"/>
            </a:pPr>
            <a:endParaRPr lang="de-DE" sz="2000" b="1" dirty="0">
              <a:solidFill>
                <a:schemeClr val="bg1">
                  <a:lumMod val="75000"/>
                </a:schemeClr>
              </a:solidFill>
            </a:endParaRPr>
          </a:p>
          <a:p>
            <a:pPr marL="457200" indent="-457200">
              <a:buFont typeface="+mj-lt"/>
              <a:buAutoNum type="arabicPeriod" startAt="25"/>
            </a:pPr>
            <a:r>
              <a:rPr lang="de-DE" sz="2000" b="1" dirty="0">
                <a:solidFill>
                  <a:schemeClr val="bg1">
                    <a:lumMod val="75000"/>
                  </a:schemeClr>
                </a:solidFill>
              </a:rPr>
              <a:t>Social Engineering </a:t>
            </a:r>
          </a:p>
          <a:p>
            <a:pPr marL="457200" indent="-457200">
              <a:buFont typeface="+mj-lt"/>
              <a:buAutoNum type="arabicPeriod" startAt="25"/>
            </a:pPr>
            <a:endParaRPr lang="de-DE" sz="2000" b="1" dirty="0">
              <a:solidFill>
                <a:schemeClr val="bg1">
                  <a:lumMod val="75000"/>
                </a:schemeClr>
              </a:solidFill>
            </a:endParaRPr>
          </a:p>
          <a:p>
            <a:pPr marL="457200" indent="-457200">
              <a:buFont typeface="+mj-lt"/>
              <a:buAutoNum type="arabicPeriod" startAt="25"/>
            </a:pPr>
            <a:r>
              <a:rPr lang="de-DE" sz="2000" b="1" dirty="0">
                <a:solidFill>
                  <a:schemeClr val="bg1">
                    <a:lumMod val="75000"/>
                  </a:schemeClr>
                </a:solidFill>
              </a:rPr>
              <a:t>Richtlinien und Prozeduren </a:t>
            </a:r>
          </a:p>
          <a:p>
            <a:pPr marL="457200" indent="-457200">
              <a:buFont typeface="+mj-lt"/>
              <a:buAutoNum type="arabicPeriod" startAt="25"/>
            </a:pPr>
            <a:endParaRPr lang="de-DE" sz="2000" b="1" dirty="0">
              <a:solidFill>
                <a:schemeClr val="bg1">
                  <a:lumMod val="75000"/>
                </a:schemeClr>
              </a:solidFill>
            </a:endParaRPr>
          </a:p>
          <a:p>
            <a:pPr marL="457200" indent="-457200">
              <a:buFont typeface="+mj-lt"/>
              <a:buAutoNum type="arabicPeriod" startAt="25"/>
            </a:pPr>
            <a:r>
              <a:rPr lang="de-DE" sz="2000" b="1" dirty="0">
                <a:solidFill>
                  <a:schemeClr val="bg1">
                    <a:lumMod val="75000"/>
                  </a:schemeClr>
                </a:solidFill>
              </a:rPr>
              <a:t>Incident Response und Forensik </a:t>
            </a:r>
          </a:p>
          <a:p>
            <a:pPr marL="457200" indent="-457200">
              <a:buFont typeface="+mj-lt"/>
              <a:buAutoNum type="arabicPeriod" startAt="25"/>
            </a:pPr>
            <a:endParaRPr lang="de-DE" sz="2000" b="1" dirty="0">
              <a:solidFill>
                <a:schemeClr val="bg1">
                  <a:lumMod val="75000"/>
                </a:schemeClr>
              </a:solidFill>
            </a:endParaRPr>
          </a:p>
          <a:p>
            <a:pPr marL="457200" indent="-457200">
              <a:buFont typeface="+mj-lt"/>
              <a:buAutoNum type="arabicPeriod" startAt="25"/>
            </a:pPr>
            <a:r>
              <a:rPr lang="de-DE" sz="2000" b="1" dirty="0">
                <a:solidFill>
                  <a:schemeClr val="bg1">
                    <a:lumMod val="75000"/>
                  </a:schemeClr>
                </a:solidFill>
              </a:rPr>
              <a:t>Fazit </a:t>
            </a:r>
          </a:p>
          <a:p>
            <a:pPr marL="457200" indent="-457200">
              <a:buFont typeface="+mj-lt"/>
              <a:buAutoNum type="arabicPeriod" startAt="25"/>
            </a:pPr>
            <a:endParaRPr lang="de-DE" sz="2000" b="1" dirty="0">
              <a:solidFill>
                <a:schemeClr val="bg1">
                  <a:lumMod val="75000"/>
                </a:schemeClr>
              </a:solidFill>
            </a:endParaRPr>
          </a:p>
          <a:p>
            <a:pPr marL="457200" indent="-457200">
              <a:buFont typeface="+mj-lt"/>
              <a:buAutoNum type="arabicPeriod" startAt="25"/>
            </a:pPr>
            <a:r>
              <a:rPr lang="de-DE" sz="2000" b="1" dirty="0">
                <a:solidFill>
                  <a:schemeClr val="bg1">
                    <a:lumMod val="75000"/>
                  </a:schemeClr>
                </a:solidFill>
              </a:rPr>
              <a:t>Prüfungsvorbereitung</a:t>
            </a:r>
          </a:p>
        </p:txBody>
      </p:sp>
    </p:spTree>
    <p:extLst>
      <p:ext uri="{BB962C8B-B14F-4D97-AF65-F5344CB8AC3E}">
        <p14:creationId xmlns:p14="http://schemas.microsoft.com/office/powerpoint/2010/main" val="151669703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26"/>
            </a:pPr>
            <a:r>
              <a:rPr lang="de-DE" sz="2000" b="1" dirty="0">
                <a:solidFill>
                  <a:prstClr val="black"/>
                </a:solidFill>
              </a:rPr>
              <a:t>Public Key Infrastruktur</a:t>
            </a:r>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A0E38BDD-4085-4386-8AF0-119D11E05CC4}"/>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865880D1-3A30-4930-8358-85AF9A1EA9A6}"/>
              </a:ext>
            </a:extLst>
          </p:cNvPr>
          <p:cNvSpPr/>
          <p:nvPr/>
        </p:nvSpPr>
        <p:spPr>
          <a:xfrm>
            <a:off x="457200" y="2350913"/>
            <a:ext cx="5797304" cy="636072"/>
          </a:xfrm>
          <a:prstGeom prst="rect">
            <a:avLst/>
          </a:prstGeom>
        </p:spPr>
        <p:txBody>
          <a:bodyPr wrap="square">
            <a:spAutoFit/>
          </a:bodyPr>
          <a:lstStyle/>
          <a:p>
            <a:pPr marL="342900" lvl="0" indent="-342900">
              <a:spcBef>
                <a:spcPts val="1465"/>
              </a:spcBef>
              <a:spcAft>
                <a:spcPts val="0"/>
              </a:spcAft>
              <a:buSzPts val="1200"/>
              <a:buFont typeface="Symbol" panose="05050102010706020507" pitchFamily="18" charset="2"/>
              <a:buChar char=""/>
              <a:tabLst>
                <a:tab pos="294005" algn="l"/>
              </a:tabLst>
            </a:pPr>
            <a:r>
              <a:rPr lang="de-DE" sz="1200" b="1" spc="-10" noProof="1">
                <a:latin typeface="Calibri" panose="020F0502020204030204" pitchFamily="34" charset="0"/>
                <a:ea typeface="Symbol" panose="05050102010706020507" pitchFamily="18" charset="2"/>
                <a:cs typeface="Times New Roman" panose="02020603050405020304" pitchFamily="18" charset="0"/>
              </a:rPr>
              <a:t>Infrastruktur</a:t>
            </a:r>
            <a:r>
              <a:rPr lang="de-DE" sz="1200" b="1" spc="-45" noProof="1">
                <a:latin typeface="Calibri" panose="020F0502020204030204" pitchFamily="34" charset="0"/>
                <a:ea typeface="Symbol" panose="05050102010706020507" pitchFamily="18" charset="2"/>
                <a:cs typeface="Times New Roman" panose="02020603050405020304" pitchFamily="18" charset="0"/>
              </a:rPr>
              <a:t> </a:t>
            </a:r>
            <a:r>
              <a:rPr lang="de-DE" sz="1200" b="1" spc="-10" noProof="1">
                <a:latin typeface="Calibri" panose="020F0502020204030204" pitchFamily="34" charset="0"/>
                <a:ea typeface="Symbol" panose="05050102010706020507" pitchFamily="18" charset="2"/>
                <a:cs typeface="Times New Roman" panose="02020603050405020304" pitchFamily="18" charset="0"/>
              </a:rPr>
              <a:t>für</a:t>
            </a:r>
            <a:r>
              <a:rPr lang="de-DE" sz="1200" b="1" spc="-50" noProof="1">
                <a:latin typeface="Calibri" panose="020F0502020204030204" pitchFamily="34" charset="0"/>
                <a:ea typeface="Symbol" panose="05050102010706020507" pitchFamily="18" charset="2"/>
                <a:cs typeface="Times New Roman" panose="02020603050405020304" pitchFamily="18" charset="0"/>
              </a:rPr>
              <a:t> </a:t>
            </a:r>
            <a:r>
              <a:rPr lang="de-DE" sz="1200" b="1" spc="-5" noProof="1">
                <a:latin typeface="Calibri" panose="020F0502020204030204" pitchFamily="34" charset="0"/>
                <a:ea typeface="Symbol" panose="05050102010706020507" pitchFamily="18" charset="2"/>
                <a:cs typeface="Times New Roman" panose="02020603050405020304" pitchFamily="18" charset="0"/>
              </a:rPr>
              <a:t>öffentliche</a:t>
            </a:r>
            <a:r>
              <a:rPr lang="de-DE" sz="1200" b="1" spc="-35" noProof="1">
                <a:latin typeface="Calibri" panose="020F0502020204030204" pitchFamily="34" charset="0"/>
                <a:ea typeface="Symbol" panose="05050102010706020507" pitchFamily="18" charset="2"/>
                <a:cs typeface="Times New Roman" panose="02020603050405020304" pitchFamily="18" charset="0"/>
              </a:rPr>
              <a:t> </a:t>
            </a:r>
            <a:r>
              <a:rPr lang="de-DE" sz="1200" b="1" spc="-5" noProof="1">
                <a:latin typeface="Calibri" panose="020F0502020204030204" pitchFamily="34" charset="0"/>
                <a:ea typeface="Symbol" panose="05050102010706020507" pitchFamily="18" charset="2"/>
                <a:cs typeface="Times New Roman" panose="02020603050405020304" pitchFamily="18" charset="0"/>
              </a:rPr>
              <a:t>Schlüssel</a:t>
            </a:r>
            <a:r>
              <a:rPr lang="de-DE" sz="1200" b="1" spc="-35" noProof="1">
                <a:latin typeface="Calibri" panose="020F0502020204030204" pitchFamily="34" charset="0"/>
                <a:ea typeface="Symbol" panose="05050102010706020507" pitchFamily="18" charset="2"/>
                <a:cs typeface="Times New Roman" panose="02020603050405020304" pitchFamily="18" charset="0"/>
              </a:rPr>
              <a:t> </a:t>
            </a:r>
            <a:r>
              <a:rPr lang="de-DE" sz="1200" b="1" spc="-10" noProof="1">
                <a:latin typeface="Calibri" panose="020F0502020204030204" pitchFamily="34" charset="0"/>
                <a:ea typeface="Symbol" panose="05050102010706020507" pitchFamily="18" charset="2"/>
                <a:cs typeface="Times New Roman" panose="02020603050405020304" pitchFamily="18" charset="0"/>
              </a:rPr>
              <a:t>(PKI)</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marR="615950" lvl="1" indent="-285750">
              <a:lnSpc>
                <a:spcPts val="1430"/>
              </a:lnSpc>
              <a:spcAft>
                <a:spcPts val="0"/>
              </a:spcAft>
              <a:buSzPts val="1200"/>
              <a:buFont typeface="Courier New" panose="02070309020205020404" pitchFamily="49" charset="0"/>
              <a:buChar char="o"/>
              <a:tabLst>
                <a:tab pos="7512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Ein</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ganzes</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System</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aus</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Hardware,</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Software,</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Richtlinien,</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Verfahren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und</a:t>
            </a:r>
            <a:r>
              <a:rPr lang="de-DE" sz="1200" spc="34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Personen,</a:t>
            </a:r>
            <a:r>
              <a:rPr lang="de-DE" sz="1200" spc="-4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das</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auf</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asymmetrischer</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Verschlüsselung</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basiert</a:t>
            </a:r>
            <a:endParaRPr lang="de-DE" sz="1200" noProof="1">
              <a:effectLst/>
              <a:latin typeface="Calibri" panose="020F0502020204030204" pitchFamily="34" charset="0"/>
              <a:ea typeface="Courier New" panose="02070309020205020404" pitchFamily="49" charset="0"/>
              <a:cs typeface="Times New Roman" panose="02020603050405020304" pitchFamily="18" charset="0"/>
            </a:endParaRPr>
          </a:p>
        </p:txBody>
      </p:sp>
      <p:sp>
        <p:nvSpPr>
          <p:cNvPr id="4" name="Rectangle 4">
            <a:extLst>
              <a:ext uri="{FF2B5EF4-FFF2-40B4-BE49-F238E27FC236}">
                <a16:creationId xmlns:a16="http://schemas.microsoft.com/office/drawing/2014/main" id="{3DC133FE-D332-4C42-9679-620DBB7573DF}"/>
              </a:ext>
            </a:extLst>
          </p:cNvPr>
          <p:cNvSpPr>
            <a:spLocks noChangeArrowheads="1"/>
          </p:cNvSpPr>
          <p:nvPr/>
        </p:nvSpPr>
        <p:spPr bwMode="auto">
          <a:xfrm>
            <a:off x="0" y="0"/>
            <a:ext cx="10693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grpSp>
        <p:nvGrpSpPr>
          <p:cNvPr id="5" name="Group 1">
            <a:extLst>
              <a:ext uri="{FF2B5EF4-FFF2-40B4-BE49-F238E27FC236}">
                <a16:creationId xmlns:a16="http://schemas.microsoft.com/office/drawing/2014/main" id="{006B13A2-6E8F-44B2-A3E9-2477E312D8B3}"/>
              </a:ext>
            </a:extLst>
          </p:cNvPr>
          <p:cNvGrpSpPr>
            <a:grpSpLocks/>
          </p:cNvGrpSpPr>
          <p:nvPr/>
        </p:nvGrpSpPr>
        <p:grpSpPr bwMode="auto">
          <a:xfrm>
            <a:off x="5575300" y="1346755"/>
            <a:ext cx="4660900" cy="5176281"/>
            <a:chOff x="0" y="0"/>
            <a:chExt cx="6550" cy="7183"/>
          </a:xfrm>
        </p:grpSpPr>
        <p:pic>
          <p:nvPicPr>
            <p:cNvPr id="2051" name="Picture 3">
              <a:extLst>
                <a:ext uri="{FF2B5EF4-FFF2-40B4-BE49-F238E27FC236}">
                  <a16:creationId xmlns:a16="http://schemas.microsoft.com/office/drawing/2014/main" id="{4E585E1E-7E8C-4B59-97B2-0EB2673666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 y="0"/>
              <a:ext cx="6234" cy="350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7FDED8BD-3BDE-4692-B7D4-DCB458DDAA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504"/>
              <a:ext cx="6549" cy="3679"/>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Rechteck 9">
            <a:extLst>
              <a:ext uri="{FF2B5EF4-FFF2-40B4-BE49-F238E27FC236}">
                <a16:creationId xmlns:a16="http://schemas.microsoft.com/office/drawing/2014/main" id="{96FFACC8-D858-4BCE-A831-D49120D76E3D}"/>
              </a:ext>
            </a:extLst>
          </p:cNvPr>
          <p:cNvSpPr/>
          <p:nvPr/>
        </p:nvSpPr>
        <p:spPr>
          <a:xfrm>
            <a:off x="464324" y="2987985"/>
            <a:ext cx="5346700" cy="828688"/>
          </a:xfrm>
          <a:prstGeom prst="rect">
            <a:avLst/>
          </a:prstGeom>
        </p:spPr>
        <p:txBody>
          <a:bodyPr>
            <a:spAutoFit/>
          </a:bodyPr>
          <a:lstStyle/>
          <a:p>
            <a:pPr marL="742950" lvl="1" indent="-285750">
              <a:lnSpc>
                <a:spcPts val="1495"/>
              </a:lnSpc>
              <a:buSzPts val="1200"/>
              <a:buFont typeface="Courier New" panose="02070309020205020404" pitchFamily="49" charset="0"/>
              <a:buChar char="o"/>
              <a:tabLst>
                <a:tab pos="751205" algn="l"/>
              </a:tabLst>
            </a:pPr>
            <a:r>
              <a:rPr lang="de-DE" sz="1200" noProof="1">
                <a:latin typeface="Calibri" panose="020F0502020204030204" pitchFamily="34" charset="0"/>
                <a:ea typeface="Courier New" panose="02070309020205020404" pitchFamily="49" charset="0"/>
                <a:cs typeface="Times New Roman" panose="02020603050405020304" pitchFamily="18" charset="0"/>
              </a:rPr>
              <a:t>PKI</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und</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Public-Key-Verschlüsselung</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sind</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verwandt,</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aber</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nicht</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dasselbe</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marR="72390" lvl="1" indent="-285750">
              <a:lnSpc>
                <a:spcPct val="98000"/>
              </a:lnSpc>
              <a:spcAft>
                <a:spcPts val="0"/>
              </a:spcAft>
              <a:buSzPts val="1200"/>
              <a:buFont typeface="Courier New" panose="02070309020205020404" pitchFamily="49" charset="0"/>
              <a:buChar char="o"/>
              <a:tabLst>
                <a:tab pos="751205" algn="l"/>
              </a:tabLst>
            </a:pPr>
            <a:r>
              <a:rPr lang="de-DE" sz="1200" noProof="1">
                <a:latin typeface="Calibri" panose="020F0502020204030204" pitchFamily="34" charset="0"/>
                <a:ea typeface="Courier New" panose="02070309020205020404" pitchFamily="49" charset="0"/>
                <a:cs typeface="Times New Roman" panose="02020603050405020304" pitchFamily="18" charset="0"/>
              </a:rPr>
              <a:t>PKI</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ist</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das</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gesamte</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System</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und</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verwendet</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nur</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die</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Public-Key-Kryptografie,</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um</a:t>
            </a:r>
            <a:r>
              <a:rPr lang="de-DE" sz="1200" spc="29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zu</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funktionieren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a:spcBef>
                <a:spcPts val="60"/>
              </a:spcBef>
            </a:pPr>
            <a:r>
              <a:rPr lang="en-US" sz="1100" dirty="0">
                <a:latin typeface="Calibri" panose="020F0502020204030204" pitchFamily="34" charset="0"/>
                <a:ea typeface="Calibri" panose="020F0502020204030204" pitchFamily="34" charset="0"/>
                <a:cs typeface="Calibri" panose="020F0502020204030204" pitchFamily="34" charset="0"/>
              </a:rPr>
              <a:t> </a:t>
            </a:r>
            <a:endParaRPr lang="de-DE" sz="11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4439320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26"/>
            </a:pPr>
            <a:r>
              <a:rPr lang="de-DE" sz="2000" b="1" dirty="0">
                <a:solidFill>
                  <a:prstClr val="black"/>
                </a:solidFill>
              </a:rPr>
              <a:t>Public Key Infrastruktur</a:t>
            </a:r>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A0E38BDD-4085-4386-8AF0-119D11E05CC4}"/>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B5D9D3FE-C0C7-4C39-8883-0FB8ED042E7D}"/>
              </a:ext>
            </a:extLst>
          </p:cNvPr>
          <p:cNvSpPr/>
          <p:nvPr/>
        </p:nvSpPr>
        <p:spPr>
          <a:xfrm>
            <a:off x="397164" y="2463870"/>
            <a:ext cx="10519468" cy="2928879"/>
          </a:xfrm>
          <a:prstGeom prst="rect">
            <a:avLst/>
          </a:prstGeom>
        </p:spPr>
        <p:txBody>
          <a:bodyPr wrap="square">
            <a:spAutoFit/>
          </a:bodyPr>
          <a:lstStyle/>
          <a:p>
            <a:pPr marL="342900" lvl="0" indent="-342900">
              <a:spcBef>
                <a:spcPts val="45"/>
              </a:spcBef>
              <a:spcAft>
                <a:spcPts val="0"/>
              </a:spcAft>
              <a:buSzPts val="1200"/>
              <a:buFont typeface="Symbol" panose="05050102010706020507" pitchFamily="18" charset="2"/>
              <a:buChar char=""/>
              <a:tabLst>
                <a:tab pos="294005" algn="l"/>
              </a:tabLst>
            </a:pPr>
            <a:r>
              <a:rPr lang="de-DE" sz="1200" b="1" spc="-10" noProof="1">
                <a:latin typeface="Calibri" panose="020F0502020204030204" pitchFamily="34" charset="0"/>
                <a:ea typeface="Symbol" panose="05050102010706020507" pitchFamily="18" charset="2"/>
                <a:cs typeface="Times New Roman" panose="02020603050405020304" pitchFamily="18" charset="0"/>
              </a:rPr>
              <a:t>Digitale</a:t>
            </a:r>
            <a:r>
              <a:rPr lang="de-DE" sz="1200" b="1" spc="-65" noProof="1">
                <a:latin typeface="Calibri" panose="020F0502020204030204" pitchFamily="34" charset="0"/>
                <a:ea typeface="Symbol" panose="05050102010706020507" pitchFamily="18" charset="2"/>
                <a:cs typeface="Times New Roman" panose="02020603050405020304" pitchFamily="18" charset="0"/>
              </a:rPr>
              <a:t> </a:t>
            </a:r>
            <a:r>
              <a:rPr lang="de-DE" sz="1200" b="1" spc="-10" noProof="1">
                <a:latin typeface="Calibri" panose="020F0502020204030204" pitchFamily="34" charset="0"/>
                <a:ea typeface="Symbol" panose="05050102010706020507" pitchFamily="18" charset="2"/>
                <a:cs typeface="Times New Roman" panose="02020603050405020304" pitchFamily="18" charset="0"/>
              </a:rPr>
              <a:t>Zertifikate</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0"/>
              </a:lnSpc>
              <a:spcBef>
                <a:spcPts val="45"/>
              </a:spcBef>
              <a:spcAft>
                <a:spcPts val="0"/>
              </a:spcAft>
              <a:buSzPts val="1200"/>
              <a:buFont typeface="Courier New" panose="02070309020205020404" pitchFamily="49" charset="0"/>
              <a:buChar char="o"/>
              <a:tabLst>
                <a:tab pos="7512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Zertifikate</a:t>
            </a:r>
            <a:endParaRPr lang="de-DE" sz="1100" noProof="1">
              <a:latin typeface="Calibri" panose="020F0502020204030204" pitchFamily="34" charset="0"/>
              <a:ea typeface="Courier New" panose="02070309020205020404" pitchFamily="49" charset="0"/>
              <a:cs typeface="Times New Roman" panose="02020603050405020304" pitchFamily="18" charset="0"/>
            </a:endParaRPr>
          </a:p>
          <a:p>
            <a:pPr marL="1143000" marR="487680" lvl="2" indent="-228600">
              <a:lnSpc>
                <a:spcPct val="98000"/>
              </a:lnSpc>
              <a:buSzPts val="1200"/>
              <a:buFont typeface="Microsoft Sans Serif" panose="020B0604020202020204" pitchFamily="34" charset="0"/>
              <a:buChar char="▪"/>
              <a:tabLst>
                <a:tab pos="1208405" algn="l"/>
              </a:tabLst>
            </a:pP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Digital</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signierte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elektronische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Dokumente,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öffentlichen</a:t>
            </a:r>
            <a:r>
              <a:rPr lang="de-DE" sz="1200" spc="32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Schlüssel</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mit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Identität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Benutzers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verbinden</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509270">
              <a:lnSpc>
                <a:spcPts val="1465"/>
              </a:lnSpc>
              <a:spcBef>
                <a:spcPts val="255"/>
              </a:spcBef>
              <a:spcAft>
                <a:spcPts val="0"/>
              </a:spcAft>
              <a:tabLst>
                <a:tab pos="737870" algn="l"/>
              </a:tabLst>
            </a:pPr>
            <a:r>
              <a:rPr lang="de-DE" sz="1200" noProof="1">
                <a:latin typeface="Courier New" panose="02070309020205020404" pitchFamily="49" charset="0"/>
                <a:ea typeface="Calibri" panose="020F0502020204030204" pitchFamily="34" charset="0"/>
                <a:cs typeface="Times New Roman" panose="02020603050405020304" pitchFamily="18" charset="0"/>
              </a:rPr>
              <a:t>o</a:t>
            </a:r>
            <a:r>
              <a:rPr lang="de-DE" sz="1200" noProof="1">
                <a:latin typeface="Times New Roman" panose="02020603050405020304" pitchFamily="18" charset="0"/>
                <a:ea typeface="Calibri" panose="020F0502020204030204" pitchFamily="34" charset="0"/>
                <a:cs typeface="Times New Roman" panose="02020603050405020304" pitchFamily="18" charset="0"/>
              </a:rPr>
              <a:t>	</a:t>
            </a:r>
            <a:r>
              <a:rPr lang="de-DE" sz="1200" b="1" noProof="1">
                <a:latin typeface="Calibri" panose="020F0502020204030204" pitchFamily="34" charset="0"/>
                <a:ea typeface="Calibri" panose="020F0502020204030204" pitchFamily="34" charset="0"/>
                <a:cs typeface="Times New Roman" panose="02020603050405020304" pitchFamily="18" charset="0"/>
              </a:rPr>
              <a:t>X.509</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1143000" marR="200025" lvl="2" indent="-228600">
              <a:lnSpc>
                <a:spcPct val="99000"/>
              </a:lnSpc>
              <a:spcAft>
                <a:spcPts val="0"/>
              </a:spcAft>
              <a:buSzPts val="1200"/>
              <a:buFont typeface="Microsoft Sans Serif" panose="020B0604020202020204" pitchFamily="34" charset="0"/>
              <a:buChar char="▪"/>
              <a:tabLst>
                <a:tab pos="11957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Standard,</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PKI</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digitale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Zertifikate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wird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9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Informationen</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p>
          <a:p>
            <a:pPr marR="200025" lvl="2">
              <a:lnSpc>
                <a:spcPct val="99000"/>
              </a:lnSpc>
              <a:spcAft>
                <a:spcPts val="0"/>
              </a:spcAft>
              <a:buSzPts val="1200"/>
              <a:tabLst>
                <a:tab pos="1195705" algn="l"/>
              </a:tabLst>
            </a:pP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des</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Besitzers/Benutzers</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Zertifizierungsstelle</a:t>
            </a:r>
            <a:r>
              <a:rPr lang="de-DE" sz="1200" spc="28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enthält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45"/>
              </a:spcBef>
              <a:buSzPts val="1200"/>
              <a:buFont typeface="Courier New" panose="02070309020205020404" pitchFamily="49" charset="0"/>
              <a:buChar char="o"/>
              <a:tabLst>
                <a:tab pos="7385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Wildcard-Zertifikate</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250825" lvl="2" indent="-228600">
              <a:lnSpc>
                <a:spcPct val="98000"/>
              </a:lnSpc>
              <a:spcAft>
                <a:spcPts val="0"/>
              </a:spcAft>
              <a:buSzPts val="1200"/>
              <a:buFont typeface="Microsoft Sans Serif" panose="020B0604020202020204" pitchFamily="34" charset="0"/>
              <a:buChar char="▪"/>
              <a:tabLst>
                <a:tab pos="11957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Erlauben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allen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Subdomains,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dass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dasselbe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Public-Key-Zertifikat</a:t>
            </a:r>
            <a:r>
              <a:rPr lang="de-DE" sz="1200" spc="31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als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gültig</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anzeigen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lassen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1957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Wildcard-Zertifikate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sind</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einfacher</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verwalten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65"/>
              </a:lnSpc>
              <a:spcBef>
                <a:spcPts val="50"/>
              </a:spcBef>
              <a:spcAft>
                <a:spcPts val="0"/>
              </a:spcAft>
              <a:buSzPts val="1200"/>
              <a:buFont typeface="Courier New" panose="02070309020205020404" pitchFamily="49" charset="0"/>
              <a:buChar char="o"/>
              <a:tabLst>
                <a:tab pos="7385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Betreff</a:t>
            </a:r>
            <a:r>
              <a:rPr lang="de-DE" sz="1200" b="1" spc="-4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Alternative</a:t>
            </a:r>
            <a:r>
              <a:rPr lang="de-DE" sz="1200" b="1" spc="-4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Bezeichnung</a:t>
            </a:r>
            <a:r>
              <a:rPr lang="de-DE" sz="1200" b="1" spc="-4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(SAN)</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25"/>
              </a:lnSpc>
              <a:buSzPts val="1200"/>
              <a:buFont typeface="Microsoft Sans Serif" panose="020B0604020202020204" pitchFamily="34" charset="0"/>
              <a:buChar char="▪"/>
              <a:tabLst>
                <a:tab pos="11957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Ermöglicht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Zertifikatsinhaber,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zusätzliche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Domänen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IP-</a:t>
            </a:r>
            <a:r>
              <a:rPr lang="de-DE" sz="1200" spc="-5" noProof="1">
                <a:latin typeface="Calibri" panose="020F0502020204030204" pitchFamily="34" charset="0"/>
                <a:ea typeface="Calibri" panose="020F0502020204030204" pitchFamily="34" charset="0"/>
                <a:cs typeface="Times New Roman" panose="02020603050405020304" pitchFamily="18" charset="0"/>
              </a:rPr>
              <a:t>Adressen</a:t>
            </a:r>
            <a:r>
              <a:rPr lang="de-DE" sz="1200" spc="-2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anzugeben,</a:t>
            </a:r>
            <a:r>
              <a:rPr lang="de-DE" sz="1200" spc="-30" noProof="1">
                <a:latin typeface="Calibri" panose="020F0502020204030204" pitchFamily="34" charset="0"/>
                <a:ea typeface="Calibri" panose="020F0502020204030204" pitchFamily="34" charset="0"/>
                <a:cs typeface="Times New Roman" panose="02020603050405020304" pitchFamily="18" charset="0"/>
              </a:rPr>
              <a:t> </a:t>
            </a:r>
            <a:r>
              <a:rPr lang="de-DE" sz="1200" noProof="1">
                <a:latin typeface="Calibri" panose="020F0502020204030204" pitchFamily="34" charset="0"/>
                <a:ea typeface="Calibri" panose="020F0502020204030204" pitchFamily="34" charset="0"/>
                <a:cs typeface="Times New Roman" panose="02020603050405020304" pitchFamily="18" charset="0"/>
              </a:rPr>
              <a:t>die</a:t>
            </a:r>
            <a:r>
              <a:rPr lang="de-DE" sz="1200" spc="-2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unterstützt</a:t>
            </a:r>
            <a:r>
              <a:rPr lang="de-DE" sz="1200" spc="-15" noProof="1">
                <a:latin typeface="Calibri" panose="020F0502020204030204" pitchFamily="34" charset="0"/>
                <a:ea typeface="Calibri" panose="020F0502020204030204" pitchFamily="34" charset="0"/>
                <a:cs typeface="Times New Roman" panose="02020603050405020304" pitchFamily="18" charset="0"/>
              </a:rPr>
              <a:t> </a:t>
            </a:r>
            <a:r>
              <a:rPr lang="de-DE" sz="1200" noProof="1">
                <a:latin typeface="Calibri" panose="020F0502020204030204" pitchFamily="34" charset="0"/>
                <a:ea typeface="Calibri" panose="020F0502020204030204" pitchFamily="34" charset="0"/>
                <a:cs typeface="Times New Roman" panose="02020603050405020304" pitchFamily="18" charset="0"/>
              </a:rPr>
              <a:t>werden</a:t>
            </a:r>
            <a:r>
              <a:rPr lang="de-DE" sz="1200" spc="-1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sollen</a:t>
            </a:r>
            <a:endParaRPr lang="de-DE" sz="1200" noProof="1">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ts val="1465"/>
              </a:lnSpc>
              <a:spcBef>
                <a:spcPts val="45"/>
              </a:spcBef>
              <a:buSzPts val="1200"/>
              <a:buFont typeface="Courier New" panose="02070309020205020404" pitchFamily="49" charset="0"/>
              <a:buChar char="o"/>
              <a:tabLst>
                <a:tab pos="7385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Bei</a:t>
            </a:r>
            <a:r>
              <a:rPr lang="de-DE" sz="1200" b="1" spc="-1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einseitigen</a:t>
            </a:r>
            <a:r>
              <a:rPr lang="de-DE" sz="1200" b="1" spc="-2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Zertifikaten</a:t>
            </a:r>
            <a:r>
              <a:rPr lang="de-DE" sz="1200" b="1" spc="-1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muss</a:t>
            </a:r>
            <a:r>
              <a:rPr lang="de-DE" sz="1200" b="1" spc="-1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nur</a:t>
            </a:r>
            <a:r>
              <a:rPr lang="de-DE" sz="1200" b="1" spc="-3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der</a:t>
            </a:r>
            <a:r>
              <a:rPr lang="de-DE" sz="1200" b="1" spc="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Server</a:t>
            </a:r>
            <a:r>
              <a:rPr lang="de-DE" sz="1200" b="1" spc="-3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validiert</a:t>
            </a:r>
            <a:r>
              <a:rPr lang="de-DE" sz="1200" b="1" spc="-2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werden</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623570" lvl="2" indent="-228600">
              <a:lnSpc>
                <a:spcPct val="99000"/>
              </a:lnSpc>
              <a:spcAft>
                <a:spcPts val="0"/>
              </a:spcAft>
              <a:buSzPts val="1200"/>
              <a:buFont typeface="Microsoft Sans Serif" panose="020B0604020202020204" pitchFamily="34" charset="0"/>
              <a:buChar char="▪"/>
              <a:tabLst>
                <a:tab pos="11957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Bei</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beidseitigen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Zertifikaten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müssen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sowohl</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Server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als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auch</a:t>
            </a:r>
            <a:r>
              <a:rPr lang="de-DE" sz="1200" spc="26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Benutzer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validiert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werden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90"/>
              </a:lnSpc>
              <a:spcBef>
                <a:spcPts val="45"/>
              </a:spcBef>
              <a:spcAft>
                <a:spcPts val="0"/>
              </a:spcAft>
              <a:buSzPts val="1200"/>
              <a:buFont typeface="Courier New" panose="02070309020205020404" pitchFamily="49" charset="0"/>
              <a:buChar char="o"/>
              <a:tabLst>
                <a:tab pos="738505" algn="l"/>
              </a:tabLst>
            </a:pPr>
            <a:r>
              <a:rPr lang="de-DE" sz="1200" noProof="1">
                <a:latin typeface="Calibri" panose="020F0502020204030204" pitchFamily="34" charset="0"/>
                <a:ea typeface="Courier New" panose="02070309020205020404" pitchFamily="49" charset="0"/>
                <a:cs typeface="Times New Roman" panose="02020603050405020304" pitchFamily="18" charset="0"/>
              </a:rPr>
              <a:t>X.690</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verwendet</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BER,</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CER</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und</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DER</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zur</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Kodierung</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45"/>
              </a:lnSpc>
              <a:spcBef>
                <a:spcPts val="45"/>
              </a:spcBef>
              <a:spcAft>
                <a:spcPts val="0"/>
              </a:spcAft>
              <a:buSzPts val="1200"/>
              <a:buFont typeface="Courier New" panose="02070309020205020404" pitchFamily="49" charset="0"/>
              <a:buChar char="o"/>
              <a:tabLst>
                <a:tab pos="738505" algn="l"/>
              </a:tabLst>
            </a:pPr>
            <a:endParaRPr lang="de-DE" sz="11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2631949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26"/>
            </a:pPr>
            <a:r>
              <a:rPr lang="de-DE" sz="2000" b="1" dirty="0">
                <a:solidFill>
                  <a:prstClr val="black"/>
                </a:solidFill>
              </a:rPr>
              <a:t>Public Key Infrastruktur</a:t>
            </a:r>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A0E38BDD-4085-4386-8AF0-119D11E05CC4}"/>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5FF73DDA-D43A-4DCE-8EEE-2CA21927A81D}"/>
              </a:ext>
            </a:extLst>
          </p:cNvPr>
          <p:cNvSpPr/>
          <p:nvPr/>
        </p:nvSpPr>
        <p:spPr>
          <a:xfrm>
            <a:off x="165100" y="2560637"/>
            <a:ext cx="9753600" cy="3630866"/>
          </a:xfrm>
          <a:prstGeom prst="rect">
            <a:avLst/>
          </a:prstGeom>
        </p:spPr>
        <p:txBody>
          <a:bodyPr wrap="square">
            <a:spAutoFit/>
          </a:bodyPr>
          <a:lstStyle/>
          <a:p>
            <a:pPr marL="742950" lvl="1" indent="-285750">
              <a:lnSpc>
                <a:spcPts val="1445"/>
              </a:lnSpc>
              <a:spcBef>
                <a:spcPts val="45"/>
              </a:spcBef>
              <a:buSzPts val="1200"/>
              <a:buFont typeface="Courier New" panose="02070309020205020404" pitchFamily="49" charset="0"/>
              <a:buChar char="o"/>
              <a:tabLst>
                <a:tab pos="738505" algn="l"/>
              </a:tabLst>
            </a:pP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Grundlegende</a:t>
            </a:r>
            <a:r>
              <a:rPr lang="de-DE" sz="1200" b="1" spc="-4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Kodierungsregeln</a:t>
            </a:r>
            <a:r>
              <a:rPr lang="de-DE" sz="1200" b="1" spc="-5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(BER)</a:t>
            </a:r>
            <a:endParaRPr lang="de-DE" sz="1200" b="1" noProof="1">
              <a:solidFill>
                <a:prstClr val="black"/>
              </a:solidFill>
              <a:latin typeface="Calibri" panose="020F0502020204030204" pitchFamily="34" charset="0"/>
              <a:ea typeface="Courier New" panose="02070309020205020404" pitchFamily="49" charset="0"/>
              <a:cs typeface="Times New Roman" panose="02020603050405020304" pitchFamily="18" charset="0"/>
            </a:endParaRPr>
          </a:p>
          <a:p>
            <a:pPr marL="1143000" marR="764540" lvl="2" indent="-228600">
              <a:lnSpc>
                <a:spcPct val="99000"/>
              </a:lnSpc>
              <a:buSzPts val="1200"/>
              <a:buFont typeface="Microsoft Sans Serif" panose="020B0604020202020204" pitchFamily="34" charset="0"/>
              <a:buChar char="▪"/>
              <a:tabLst>
                <a:tab pos="1195705" algn="l"/>
              </a:tabLst>
            </a:pP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ursprüngliche</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Regelsatz</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für</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die</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Kodierung</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von</a:t>
            </a:r>
            <a:r>
              <a:rPr lang="de-DE" sz="1200" spc="210"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Datenstrukturen</a:t>
            </a:r>
            <a:r>
              <a:rPr lang="de-DE" sz="1200" spc="-4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für</a:t>
            </a:r>
            <a:r>
              <a:rPr lang="de-DE" sz="1200" spc="-4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Zertifikate,</a:t>
            </a:r>
            <a:r>
              <a:rPr lang="de-DE" sz="1200" spc="-4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wobei</a:t>
            </a:r>
            <a:r>
              <a:rPr lang="de-DE" sz="1200" spc="-3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mehrere</a:t>
            </a:r>
            <a:r>
              <a:rPr lang="de-DE" sz="1200" spc="-4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verschiedene</a:t>
            </a:r>
            <a:r>
              <a:rPr lang="de-DE" sz="1200" spc="24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Kodierungsarten</a:t>
            </a:r>
            <a:r>
              <a:rPr lang="de-DE" sz="1200" spc="-5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4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werden</a:t>
            </a:r>
            <a:r>
              <a:rPr lang="de-DE" sz="1200" spc="-4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können</a:t>
            </a:r>
            <a:endPar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45"/>
              </a:spcBef>
              <a:buSzPts val="1200"/>
              <a:buFont typeface="Courier New" panose="02070309020205020404" pitchFamily="49" charset="0"/>
              <a:buChar char="o"/>
              <a:tabLst>
                <a:tab pos="738505" algn="l"/>
              </a:tabLst>
            </a:pP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Kanonische</a:t>
            </a:r>
            <a:r>
              <a:rPr lang="de-DE" sz="1200" b="1" spc="-6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Kodierungsregeln</a:t>
            </a:r>
            <a:r>
              <a:rPr lang="de-DE" sz="1200" b="1" spc="-5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b="1"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(CER)</a:t>
            </a:r>
          </a:p>
          <a:p>
            <a:pPr marL="1143000" marR="454660" lvl="2" indent="-228600">
              <a:lnSpc>
                <a:spcPct val="98000"/>
              </a:lnSpc>
              <a:buSzPts val="1200"/>
              <a:buFont typeface="Microsoft Sans Serif" panose="020B0604020202020204" pitchFamily="34" charset="0"/>
              <a:buChar char="▪"/>
              <a:tabLst>
                <a:tab pos="1195705" algn="l"/>
              </a:tabLst>
            </a:pP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eingeschränkte</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Version</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des</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BER,</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nur</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Verwendung</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von</a:t>
            </a:r>
            <a:r>
              <a:rPr lang="de-DE" sz="1200" spc="22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nur</a:t>
            </a:r>
            <a:r>
              <a:rPr lang="de-DE" sz="1200" spc="-3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Kodierungstyp</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erlaubt</a:t>
            </a:r>
            <a:endPar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50"/>
              </a:spcBef>
              <a:buSzPts val="1200"/>
              <a:buFont typeface="Courier New" panose="02070309020205020404" pitchFamily="49" charset="0"/>
              <a:buChar char="o"/>
              <a:tabLst>
                <a:tab pos="738505" algn="l"/>
              </a:tabLst>
            </a:pP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Distinguished</a:t>
            </a:r>
            <a:r>
              <a:rPr lang="de-DE" sz="1200" b="1" spc="-5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Encoding</a:t>
            </a:r>
            <a:r>
              <a:rPr lang="de-DE" sz="1200" b="1" spc="-6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Rules</a:t>
            </a:r>
            <a:r>
              <a:rPr lang="de-DE" sz="1200" b="1" spc="-4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(DER)</a:t>
            </a:r>
            <a:endParaRPr lang="de-DE" sz="1200" b="1" noProof="1">
              <a:solidFill>
                <a:prstClr val="black"/>
              </a:solidFill>
              <a:latin typeface="Calibri" panose="020F0502020204030204" pitchFamily="34" charset="0"/>
              <a:ea typeface="Courier New" panose="02070309020205020404" pitchFamily="49" charset="0"/>
              <a:cs typeface="Times New Roman" panose="02020603050405020304" pitchFamily="18" charset="0"/>
            </a:endParaRPr>
          </a:p>
          <a:p>
            <a:pPr marL="1143000" marR="64135" lvl="2" indent="-228600">
              <a:lnSpc>
                <a:spcPct val="99000"/>
              </a:lnSpc>
              <a:buSzPts val="1200"/>
              <a:buFont typeface="Microsoft Sans Serif" panose="020B0604020202020204" pitchFamily="34" charset="0"/>
              <a:buChar char="▪"/>
              <a:tabLst>
                <a:tab pos="1195705" algn="l"/>
              </a:tabLst>
            </a:pP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Eingeschränkte</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Version</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der</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BER,</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einen</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Kodierungstyp</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zulässt</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und</a:t>
            </a:r>
            <a:r>
              <a:rPr lang="de-DE" sz="1200" spc="30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restriktivere</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Regeln</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für</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Länge,</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Zeichenketten</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Art</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und</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Weise,</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wie</a:t>
            </a:r>
            <a:r>
              <a:rPr lang="de-DE" sz="1200" spc="27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Elemente</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eines</a:t>
            </a:r>
            <a:r>
              <a:rPr lang="de-DE" sz="1200" spc="-3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digitalen</a:t>
            </a:r>
            <a:r>
              <a:rPr lang="de-DE" sz="1200" spc="-3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Zertifikats</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in</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X.509</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gespeichert</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werden,</a:t>
            </a:r>
            <a:r>
              <a:rPr lang="de-DE" sz="1200" spc="-4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hat</a:t>
            </a:r>
          </a:p>
          <a:p>
            <a:pPr marL="742950" lvl="1" indent="-285750">
              <a:lnSpc>
                <a:spcPts val="1475"/>
              </a:lnSpc>
              <a:spcBef>
                <a:spcPts val="35"/>
              </a:spcBef>
              <a:buSzPts val="1200"/>
              <a:buFont typeface="Courier New" panose="02070309020205020404" pitchFamily="49" charset="0"/>
              <a:buChar char="o"/>
              <a:tabLst>
                <a:tab pos="738505" algn="l"/>
              </a:tabLst>
            </a:pPr>
            <a:r>
              <a:rPr lang="de-DE" sz="1200" b="1" spc="-1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Privatsphäre-erweiterte</a:t>
            </a:r>
            <a:r>
              <a:rPr lang="de-DE" sz="1200" b="1" spc="-6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elektronische</a:t>
            </a:r>
            <a:r>
              <a:rPr lang="de-DE" sz="1200" b="1" spc="-4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Post</a:t>
            </a:r>
            <a:endParaRPr lang="de-DE" sz="1200" b="1" noProof="1">
              <a:solidFill>
                <a:prstClr val="black"/>
              </a:solidFill>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40"/>
              </a:lnSpc>
              <a:buSzPts val="1200"/>
              <a:buFont typeface="Microsoft Sans Serif" panose="020B0604020202020204" pitchFamily="34" charset="0"/>
              <a:buChar char="▪"/>
              <a:tabLst>
                <a:tab pos="1195705" algn="l"/>
              </a:tabLst>
            </a:pP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pem,</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cer,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crt,</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oder </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.key</a:t>
            </a:r>
            <a:endPar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85"/>
              </a:lnSpc>
              <a:spcBef>
                <a:spcPts val="20"/>
              </a:spcBef>
              <a:buSzPts val="1200"/>
              <a:buFont typeface="Courier New" panose="02070309020205020404" pitchFamily="49" charset="0"/>
              <a:buChar char="o"/>
              <a:tabLst>
                <a:tab pos="738505" algn="l"/>
              </a:tabLst>
            </a:pP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Public</a:t>
            </a:r>
            <a:r>
              <a:rPr lang="de-DE" sz="1200" b="1" spc="-4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Key</a:t>
            </a:r>
            <a:r>
              <a:rPr lang="de-DE" sz="1200" b="1" spc="-3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Cryptographic</a:t>
            </a:r>
            <a:r>
              <a:rPr lang="de-DE" sz="1200" b="1" spc="-3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System</a:t>
            </a:r>
            <a:r>
              <a:rPr lang="de-DE" sz="1200" b="1" spc="-3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b="1"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#12</a:t>
            </a:r>
            <a:r>
              <a:rPr lang="de-DE" sz="1200" b="1" spc="-3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(PKCS#12)</a:t>
            </a:r>
            <a:endParaRPr lang="de-DE" sz="1200" b="1" noProof="1">
              <a:solidFill>
                <a:prstClr val="black"/>
              </a:solidFill>
              <a:latin typeface="Calibri" panose="020F0502020204030204" pitchFamily="34" charset="0"/>
              <a:ea typeface="Courier New" panose="02070309020205020404" pitchFamily="49" charset="0"/>
              <a:cs typeface="Times New Roman" panose="02020603050405020304" pitchFamily="18" charset="0"/>
            </a:endParaRPr>
          </a:p>
          <a:p>
            <a:pPr marL="1195070" lvl="0" indent="-228600">
              <a:lnSpc>
                <a:spcPts val="1445"/>
              </a:lnSpc>
            </a:pPr>
            <a:r>
              <a:rPr lang="de-DE" sz="1200" spc="-10" noProof="1">
                <a:solidFill>
                  <a:prstClr val="black"/>
                </a:solidFill>
                <a:latin typeface="Calibri" panose="020F0502020204030204" pitchFamily="34" charset="0"/>
                <a:ea typeface="Calibri" panose="020F0502020204030204" pitchFamily="34" charset="0"/>
                <a:cs typeface="Times New Roman" panose="02020603050405020304" pitchFamily="18" charset="0"/>
              </a:rPr>
              <a:t>.p12</a:t>
            </a:r>
            <a:endParaRPr lang="de-DE" sz="1200" noProof="1">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ts val="1480"/>
              </a:lnSpc>
              <a:spcBef>
                <a:spcPts val="10"/>
              </a:spcBef>
              <a:buSzPts val="1200"/>
              <a:buFont typeface="Courier New" panose="02070309020205020404" pitchFamily="49" charset="0"/>
              <a:buChar char="o"/>
              <a:tabLst>
                <a:tab pos="738505" algn="l"/>
              </a:tabLst>
            </a:pPr>
            <a:r>
              <a:rPr lang="de-DE" sz="1200" b="1" spc="-1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Persönlicher</a:t>
            </a:r>
            <a:r>
              <a:rPr lang="de-DE" sz="1200" b="1" spc="-13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Informationsaustausch</a:t>
            </a:r>
            <a:endParaRPr lang="de-DE" sz="1200" b="1" noProof="1">
              <a:solidFill>
                <a:prstClr val="black"/>
              </a:solidFill>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40"/>
              </a:lnSpc>
              <a:buSzPts val="1200"/>
              <a:buFont typeface="Microsoft Sans Serif" panose="020B0604020202020204" pitchFamily="34" charset="0"/>
              <a:buChar char="▪"/>
              <a:tabLst>
                <a:tab pos="1195705" algn="l"/>
              </a:tabLst>
            </a:pP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pfx</a:t>
            </a:r>
          </a:p>
          <a:p>
            <a:pPr marL="742950" lvl="1" indent="-285750">
              <a:lnSpc>
                <a:spcPts val="1475"/>
              </a:lnSpc>
              <a:spcBef>
                <a:spcPts val="20"/>
              </a:spcBef>
              <a:buSzPts val="1200"/>
              <a:buFont typeface="Courier New" panose="02070309020205020404" pitchFamily="49" charset="0"/>
              <a:buChar char="o"/>
              <a:tabLst>
                <a:tab pos="738505" algn="l"/>
              </a:tabLst>
            </a:pP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Public</a:t>
            </a:r>
            <a:r>
              <a:rPr lang="de-DE" sz="1200" b="1" spc="-4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Key</a:t>
            </a:r>
            <a:r>
              <a:rPr lang="de-DE" sz="1200" b="1" spc="-3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Cryptographic</a:t>
            </a:r>
            <a:r>
              <a:rPr lang="de-DE" sz="1200" b="1" spc="-3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Systems</a:t>
            </a:r>
            <a:r>
              <a:rPr lang="de-DE" sz="1200" b="1" spc="-3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b="1"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#7</a:t>
            </a:r>
            <a:r>
              <a:rPr lang="de-DE" sz="1200" b="1" spc="-2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(PKCS#7)</a:t>
            </a:r>
            <a:endParaRPr lang="de-DE" sz="1200" b="1" noProof="1">
              <a:solidFill>
                <a:prstClr val="black"/>
              </a:solidFill>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20"/>
              </a:lnSpc>
              <a:buSzPts val="1200"/>
              <a:buFont typeface="Microsoft Sans Serif" panose="020B0604020202020204" pitchFamily="34" charset="0"/>
              <a:buChar char="▪"/>
              <a:tabLst>
                <a:tab pos="1195705" algn="l"/>
              </a:tabLst>
            </a:pP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.p7b</a:t>
            </a:r>
            <a:endPar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85"/>
              </a:lnSpc>
              <a:buSzPts val="1200"/>
              <a:buFont typeface="Courier New" panose="02070309020205020404" pitchFamily="49" charset="0"/>
              <a:buChar char="o"/>
              <a:tabLst>
                <a:tab pos="738505" algn="l"/>
              </a:tabLst>
            </a:pP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Denken</a:t>
            </a:r>
            <a:r>
              <a:rPr lang="de-DE" sz="1200" spc="-2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Sie</a:t>
            </a:r>
            <a:r>
              <a:rPr lang="de-DE" sz="1200" spc="-2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daran,</a:t>
            </a:r>
            <a:r>
              <a:rPr lang="de-DE" sz="1200" spc="-3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dass</a:t>
            </a:r>
            <a:r>
              <a:rPr lang="de-DE" sz="1200" spc="-1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diese</a:t>
            </a:r>
            <a:r>
              <a:rPr lang="de-DE" sz="1200" spc="-1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Dateitypen</a:t>
            </a:r>
            <a:r>
              <a:rPr lang="de-DE" sz="1200" spc="-1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mit</a:t>
            </a:r>
            <a:r>
              <a:rPr lang="de-DE" sz="1200" spc="-1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PKI</a:t>
            </a:r>
            <a:r>
              <a:rPr lang="de-DE" sz="1200" spc="-2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verbunden</a:t>
            </a:r>
            <a:r>
              <a:rPr lang="de-DE" sz="1200" spc="-1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sind</a:t>
            </a:r>
            <a:endParaRPr lang="de-DE" sz="1200" noProof="1">
              <a:solidFill>
                <a:prstClr val="black"/>
              </a:solidFill>
              <a:latin typeface="Calibri" panose="020F0502020204030204" pitchFamily="34" charset="0"/>
              <a:ea typeface="Courier New" panose="02070309020205020404" pitchFamily="49" charset="0"/>
              <a:cs typeface="Times New Roman" panose="02020603050405020304" pitchFamily="18" charset="0"/>
            </a:endParaRPr>
          </a:p>
          <a:p>
            <a:pPr lvl="0"/>
            <a:r>
              <a:rPr lang="en-US" sz="1200" dirty="0">
                <a:solidFill>
                  <a:prstClr val="black"/>
                </a:solidFill>
                <a:latin typeface="Calibri" panose="020F0502020204030204" pitchFamily="34" charset="0"/>
                <a:ea typeface="Calibri" panose="020F0502020204030204" pitchFamily="34" charset="0"/>
                <a:cs typeface="Calibri" panose="020F0502020204030204" pitchFamily="34" charset="0"/>
              </a:rPr>
              <a:t> </a:t>
            </a:r>
            <a:endParaRPr lang="de-DE" sz="11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r>
              <a:rPr lang="en-US" sz="1200" dirty="0">
                <a:solidFill>
                  <a:prstClr val="black"/>
                </a:solidFill>
                <a:latin typeface="Calibri" panose="020F0502020204030204" pitchFamily="34" charset="0"/>
                <a:ea typeface="Calibri" panose="020F0502020204030204" pitchFamily="34" charset="0"/>
                <a:cs typeface="Calibri" panose="020F0502020204030204" pitchFamily="34" charset="0"/>
              </a:rPr>
              <a:t> </a:t>
            </a:r>
            <a:endParaRPr lang="de-DE" dirty="0"/>
          </a:p>
        </p:txBody>
      </p:sp>
    </p:spTree>
    <p:extLst>
      <p:ext uri="{BB962C8B-B14F-4D97-AF65-F5344CB8AC3E}">
        <p14:creationId xmlns:p14="http://schemas.microsoft.com/office/powerpoint/2010/main" val="38136949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26"/>
            </a:pPr>
            <a:r>
              <a:rPr lang="de-DE" sz="2000" b="1" dirty="0">
                <a:solidFill>
                  <a:prstClr val="black"/>
                </a:solidFill>
              </a:rPr>
              <a:t>Public Key Infrastruktur</a:t>
            </a:r>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A0E38BDD-4085-4386-8AF0-119D11E05CC4}"/>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1E4858AF-A262-4B83-A2BA-E272B9DEBB2F}"/>
              </a:ext>
            </a:extLst>
          </p:cNvPr>
          <p:cNvSpPr/>
          <p:nvPr/>
        </p:nvSpPr>
        <p:spPr>
          <a:xfrm>
            <a:off x="486064" y="2332037"/>
            <a:ext cx="10288940" cy="4599914"/>
          </a:xfrm>
          <a:prstGeom prst="rect">
            <a:avLst/>
          </a:prstGeom>
        </p:spPr>
        <p:txBody>
          <a:bodyPr wrap="square">
            <a:spAutoFit/>
          </a:bodyPr>
          <a:lstStyle/>
          <a:p>
            <a:pPr marL="342900" lvl="0" indent="-342900">
              <a:spcBef>
                <a:spcPts val="275"/>
              </a:spcBef>
              <a:spcAft>
                <a:spcPts val="0"/>
              </a:spcAft>
              <a:buSzPts val="1200"/>
              <a:buFont typeface="Symbol" panose="05050102010706020507" pitchFamily="18" charset="2"/>
              <a:buChar char=""/>
              <a:tabLst>
                <a:tab pos="2940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Zertifizierungsstellen</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65"/>
              </a:lnSpc>
              <a:spcBef>
                <a:spcPts val="45"/>
              </a:spcBef>
              <a:spcAft>
                <a:spcPts val="0"/>
              </a:spcAft>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Registrierungsbehörde</a:t>
            </a:r>
            <a:endParaRPr lang="de-DE" sz="1100" noProof="1">
              <a:latin typeface="Calibri" panose="020F0502020204030204" pitchFamily="34" charset="0"/>
              <a:ea typeface="Courier New" panose="02070309020205020404" pitchFamily="49" charset="0"/>
              <a:cs typeface="Times New Roman" panose="02020603050405020304" pitchFamily="18" charset="0"/>
            </a:endParaRPr>
          </a:p>
          <a:p>
            <a:pPr marL="1143000" marR="923925" lvl="2" indent="-228600">
              <a:lnSpc>
                <a:spcPct val="99000"/>
              </a:lnSpc>
              <a:buSzPts val="1200"/>
              <a:buFont typeface="Microsoft Sans Serif" panose="020B0604020202020204" pitchFamily="34" charset="0"/>
              <a:buChar char="▪"/>
              <a:tabLst>
                <a:tab pos="1208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Wird</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Informationen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über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Benutzer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17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verifizieren,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bevor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Ausstellung</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des</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Zertifikats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bei</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einer</a:t>
            </a:r>
            <a:r>
              <a:rPr lang="de-DE" sz="1200" spc="24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Zertifizierungsstelle</a:t>
            </a:r>
            <a:r>
              <a:rPr lang="de-DE" sz="1200" spc="-6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beantragt</a:t>
            </a:r>
            <a:r>
              <a:rPr lang="de-DE" sz="1200" spc="-5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wird</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5"/>
              </a:lnSpc>
              <a:spcBef>
                <a:spcPts val="4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Zertifizierungsstelle</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25"/>
              </a:lnSpc>
              <a:buSzPts val="1200"/>
              <a:buFont typeface="Microsoft Sans Serif" panose="020B0604020202020204" pitchFamily="34" charset="0"/>
              <a:buChar char="▪"/>
              <a:tabLst>
                <a:tab pos="1208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Instanz,</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Zertifikate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Benutzer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ausstellt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lnSpc>
                <a:spcPts val="1450"/>
              </a:lnSpc>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Verisign,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Digisign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viele andere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fungieren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als</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Root</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CA</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50"/>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Zertifikatssperrliste</a:t>
            </a:r>
            <a:r>
              <a:rPr lang="de-DE" sz="1200" b="1" spc="-8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(CRL)</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1591310" lvl="2" indent="-228600">
              <a:lnSpc>
                <a:spcPct val="99000"/>
              </a:lnSpc>
              <a:buSzPts val="1200"/>
              <a:buFont typeface="Microsoft Sans Serif" panose="020B0604020202020204" pitchFamily="34" charset="0"/>
              <a:buChar char="▪"/>
              <a:tabLst>
                <a:tab pos="1208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Online-Liste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digitalen Zertifikate,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8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Zertifizierungsstelle</a:t>
            </a:r>
            <a:r>
              <a:rPr lang="de-DE" sz="1200" spc="-6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gesperrt</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hat</a:t>
            </a:r>
          </a:p>
          <a:p>
            <a:pPr marL="742950" lvl="1" indent="-285750">
              <a:lnSpc>
                <a:spcPts val="1470"/>
              </a:lnSpc>
              <a:spcBef>
                <a:spcPts val="45"/>
              </a:spcBef>
              <a:buSzPts val="1200"/>
              <a:buFont typeface="Courier New" panose="02070309020205020404" pitchFamily="49" charset="0"/>
              <a:buChar char="o"/>
              <a:tabLst>
                <a:tab pos="7512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Online-Zertifikatsstatusprotokoll</a:t>
            </a:r>
            <a:r>
              <a:rPr lang="de-DE" sz="1200" b="1" spc="-14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(OCSP)</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128905" lvl="2" indent="-228600">
              <a:lnSpc>
                <a:spcPct val="98000"/>
              </a:lnSpc>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Protokoll,</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mit</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dem</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Sie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Widerrufsstatus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eines</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digitalen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Zertifikats</a:t>
            </a:r>
            <a:r>
              <a:rPr lang="de-DE" sz="1200" spc="27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anhand</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seiner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Seriennummer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ermitteln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können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50"/>
              </a:spcBef>
              <a:buSzPts val="1200"/>
              <a:buFont typeface="Courier New" panose="02070309020205020404" pitchFamily="49" charset="0"/>
              <a:buChar char="o"/>
              <a:tabLst>
                <a:tab pos="7512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OCSP-Stapling</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446405" lvl="2" indent="-228600">
              <a:lnSpc>
                <a:spcPct val="99000"/>
              </a:lnSpc>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Ermöglicht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dem</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Zertifikatsinhaber,</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OCSP-Datensatz</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in</a:t>
            </a:r>
            <a:r>
              <a:rPr lang="de-DE" sz="1200" spc="22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regelmäßigen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Abständen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vom</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Server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abzurufen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ihn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als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Teil</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des</a:t>
            </a:r>
            <a:r>
              <a:rPr lang="de-DE" sz="1200" spc="16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SSL-</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 oder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TLS-Handshakes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einzubinden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3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Pinning</a:t>
            </a:r>
            <a:r>
              <a:rPr lang="de-DE" sz="1200" b="1" spc="-7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des</a:t>
            </a:r>
            <a:r>
              <a:rPr lang="de-DE" sz="1200" b="1" spc="-6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öffentlichen</a:t>
            </a:r>
            <a:r>
              <a:rPr lang="de-DE" sz="1200" b="1" spc="-50" noProof="1">
                <a:latin typeface="Calibri" panose="020F0502020204030204" pitchFamily="34" charset="0"/>
                <a:ea typeface="Courier New" panose="02070309020205020404" pitchFamily="49" charset="0"/>
                <a:cs typeface="Times New Roman" panose="02020603050405020304" pitchFamily="18" charset="0"/>
              </a:rPr>
              <a:t> </a:t>
            </a:r>
            <a:r>
              <a:rPr lang="de-DE" sz="1200" b="1" noProof="1">
                <a:latin typeface="Calibri" panose="020F0502020204030204" pitchFamily="34" charset="0"/>
                <a:ea typeface="Courier New" panose="02070309020205020404" pitchFamily="49" charset="0"/>
                <a:cs typeface="Times New Roman" panose="02020603050405020304" pitchFamily="18" charset="0"/>
              </a:rPr>
              <a:t>Schlüssels</a:t>
            </a:r>
          </a:p>
          <a:p>
            <a:pPr marL="1143000" marR="402590" lvl="2" indent="-228600">
              <a:lnSpc>
                <a:spcPct val="99000"/>
              </a:lnSpc>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Ermöglicht</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es</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einer</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HTTPS-Website,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Impersonationsangriffe</a:t>
            </a:r>
            <a:r>
              <a:rPr lang="de-DE" sz="1200" spc="25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abzuwehren,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indem</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dem</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Webbrowser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Benutzers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Satz</a:t>
            </a:r>
            <a:r>
              <a:rPr lang="de-DE" sz="1200" spc="23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vertrauenswürdiger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öffentlicher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Schlüssel</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als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Teil</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HTTP-Headers</a:t>
            </a:r>
            <a:r>
              <a:rPr lang="de-DE" sz="1200" spc="30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präsentiert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5"/>
              </a:lnSpc>
              <a:spcBef>
                <a:spcPts val="3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Agent</a:t>
            </a:r>
            <a:r>
              <a:rPr lang="de-DE" sz="1200" b="1" spc="-4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für</a:t>
            </a:r>
            <a:r>
              <a:rPr lang="de-DE" sz="1200" b="1" spc="-4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Schlüsselhinterlegung</a:t>
            </a:r>
            <a:r>
              <a:rPr lang="de-DE" sz="1200" b="1" spc="-5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und</a:t>
            </a:r>
            <a:r>
              <a:rPr lang="de-DE" sz="1200" b="1" spc="-4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Schlüsselwiederherstellung</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30"/>
              </a:lnSpc>
              <a:buSzPts val="1200"/>
              <a:buFont typeface="Microsoft Sans Serif" panose="020B0604020202020204" pitchFamily="34" charset="0"/>
              <a:buChar char="▪"/>
              <a:tabLst>
                <a:tab pos="1208405" algn="l"/>
              </a:tabLst>
            </a:pP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Schlüssel-Hinterlegung</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marR="252730" lvl="3" indent="-228600">
              <a:spcAft>
                <a:spcPts val="0"/>
              </a:spcAft>
              <a:buSzPts val="1200"/>
              <a:buFont typeface="Symbol" panose="05050102010706020507" pitchFamily="18" charset="2"/>
              <a:buChar char=""/>
              <a:tabLst>
                <a:tab pos="16662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Tritt</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auf,</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wenn</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eine</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sichere</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Kopie</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des</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privaten</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Schlüssels</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eines</a:t>
            </a:r>
            <a:r>
              <a:rPr lang="de-DE" sz="1200" spc="24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Benutzers</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für</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den</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Fall</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aufbewahrt</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wird,</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dass</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der</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Benutzer</a:t>
            </a:r>
            <a:r>
              <a:rPr lang="de-DE" sz="1200" spc="19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versehentlich</a:t>
            </a:r>
            <a:r>
              <a:rPr lang="de-DE" sz="1200" spc="-4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seinen</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10" noProof="1">
                <a:latin typeface="Calibri" panose="020F0502020204030204" pitchFamily="34" charset="0"/>
                <a:ea typeface="Symbol" panose="05050102010706020507" pitchFamily="18" charset="2"/>
                <a:cs typeface="Times New Roman" panose="02020603050405020304" pitchFamily="18" charset="0"/>
              </a:rPr>
              <a:t>Schlüssel</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verliert</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143000" lvl="2" indent="-228600">
              <a:lnSpc>
                <a:spcPts val="1445"/>
              </a:lnSpc>
              <a:spcBef>
                <a:spcPts val="20"/>
              </a:spcBef>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Schlüsselwiederherstellungs-Agent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marR="197485" lvl="3" indent="-228600">
              <a:lnSpc>
                <a:spcPts val="1460"/>
              </a:lnSpc>
              <a:spcBef>
                <a:spcPts val="15"/>
              </a:spcBef>
              <a:spcAft>
                <a:spcPts val="0"/>
              </a:spcAft>
              <a:buSzPts val="1200"/>
              <a:buFont typeface="Symbol" panose="05050102010706020507" pitchFamily="18" charset="2"/>
              <a:buChar char=""/>
              <a:tabLst>
                <a:tab pos="1666240" algn="l"/>
              </a:tabLst>
            </a:pPr>
            <a:r>
              <a:rPr lang="de-DE" sz="1200" noProof="1">
                <a:latin typeface="Calibri" panose="020F0502020204030204" pitchFamily="34" charset="0"/>
                <a:ea typeface="Symbol" panose="05050102010706020507" pitchFamily="18" charset="2"/>
                <a:cs typeface="Times New Roman" panose="02020603050405020304" pitchFamily="18" charset="0"/>
              </a:rPr>
              <a:t>Eine</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spezielle</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Art</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von</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Software,</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die</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die</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Wiederherstellung</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eines</a:t>
            </a:r>
            <a:r>
              <a:rPr lang="de-DE" sz="1200" spc="21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verlorenen</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oder</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beschädigten</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Schlüssels</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ermöglicht</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spcBef>
                <a:spcPts val="55"/>
              </a:spcBef>
              <a:spcAft>
                <a:spcPts val="0"/>
              </a:spcAft>
              <a:buSzPts val="1200"/>
              <a:buFont typeface="Courier New" panose="02070309020205020404" pitchFamily="49" charset="0"/>
              <a:buChar char="o"/>
              <a:tabLst>
                <a:tab pos="751205" algn="l"/>
              </a:tabLst>
            </a:pPr>
            <a:r>
              <a:rPr lang="de-DE" sz="1200" noProof="1">
                <a:latin typeface="Calibri" panose="020F0502020204030204" pitchFamily="34" charset="0"/>
                <a:ea typeface="Courier New" panose="02070309020205020404" pitchFamily="49" charset="0"/>
                <a:cs typeface="Times New Roman" panose="02020603050405020304" pitchFamily="18" charset="0"/>
              </a:rPr>
              <a:t>Alle</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Zertifikate</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einer</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CA</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müssen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widerrufen</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werden,</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wenn</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sie</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kompromittiert</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ist</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p:txBody>
      </p:sp>
    </p:spTree>
    <p:extLst>
      <p:ext uri="{BB962C8B-B14F-4D97-AF65-F5344CB8AC3E}">
        <p14:creationId xmlns:p14="http://schemas.microsoft.com/office/powerpoint/2010/main" val="376016900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26"/>
            </a:pPr>
            <a:r>
              <a:rPr lang="de-DE" sz="2000" b="1" dirty="0">
                <a:solidFill>
                  <a:prstClr val="black"/>
                </a:solidFill>
              </a:rPr>
              <a:t>Public Key Infrastruktur</a:t>
            </a:r>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A0E38BDD-4085-4386-8AF0-119D11E05CC4}"/>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4" name="Rechteck 3">
            <a:extLst>
              <a:ext uri="{FF2B5EF4-FFF2-40B4-BE49-F238E27FC236}">
                <a16:creationId xmlns:a16="http://schemas.microsoft.com/office/drawing/2014/main" id="{ECC1B95C-5BBA-411A-893A-6F45F621CBAB}"/>
              </a:ext>
            </a:extLst>
          </p:cNvPr>
          <p:cNvSpPr/>
          <p:nvPr/>
        </p:nvSpPr>
        <p:spPr>
          <a:xfrm>
            <a:off x="1049482" y="2920500"/>
            <a:ext cx="8229600" cy="1197507"/>
          </a:xfrm>
          <a:prstGeom prst="rect">
            <a:avLst/>
          </a:prstGeom>
        </p:spPr>
        <p:txBody>
          <a:bodyPr wrap="square">
            <a:spAutoFit/>
          </a:bodyPr>
          <a:lstStyle/>
          <a:p>
            <a:pPr marL="342900" lvl="0" indent="-342900">
              <a:spcBef>
                <a:spcPts val="45"/>
              </a:spcBef>
              <a:spcAft>
                <a:spcPts val="0"/>
              </a:spcAft>
              <a:buSzPts val="1200"/>
              <a:buFont typeface="Symbol" panose="05050102010706020507" pitchFamily="18" charset="2"/>
              <a:buChar char=""/>
              <a:tabLst>
                <a:tab pos="294005" algn="l"/>
              </a:tabLst>
            </a:pPr>
            <a:r>
              <a:rPr lang="de-DE" sz="1200" b="1" noProof="1">
                <a:latin typeface="Calibri" panose="020F0502020204030204" pitchFamily="34" charset="0"/>
                <a:ea typeface="Symbol" panose="05050102010706020507" pitchFamily="18" charset="2"/>
                <a:cs typeface="Times New Roman" panose="02020603050405020304" pitchFamily="18" charset="0"/>
              </a:rPr>
              <a:t>Netz</a:t>
            </a:r>
            <a:r>
              <a:rPr lang="de-DE" sz="1200" b="1" spc="-30" noProof="1">
                <a:latin typeface="Calibri" panose="020F0502020204030204" pitchFamily="34" charset="0"/>
                <a:ea typeface="Symbol" panose="05050102010706020507" pitchFamily="18" charset="2"/>
                <a:cs typeface="Times New Roman" panose="02020603050405020304" pitchFamily="18" charset="0"/>
              </a:rPr>
              <a:t> </a:t>
            </a:r>
            <a:r>
              <a:rPr lang="de-DE" sz="1200" b="1" spc="-5" noProof="1">
                <a:latin typeface="Calibri" panose="020F0502020204030204" pitchFamily="34" charset="0"/>
                <a:ea typeface="Symbol" panose="05050102010706020507" pitchFamily="18" charset="2"/>
                <a:cs typeface="Times New Roman" panose="02020603050405020304" pitchFamily="18" charset="0"/>
              </a:rPr>
              <a:t>des</a:t>
            </a:r>
            <a:r>
              <a:rPr lang="de-DE" sz="1200" b="1" spc="-30" noProof="1">
                <a:latin typeface="Calibri" panose="020F0502020204030204" pitchFamily="34" charset="0"/>
                <a:ea typeface="Symbol" panose="05050102010706020507" pitchFamily="18" charset="2"/>
                <a:cs typeface="Times New Roman" panose="02020603050405020304" pitchFamily="18" charset="0"/>
              </a:rPr>
              <a:t> </a:t>
            </a:r>
            <a:r>
              <a:rPr lang="de-DE" sz="1200" b="1" spc="-10" noProof="1">
                <a:latin typeface="Calibri" panose="020F0502020204030204" pitchFamily="34" charset="0"/>
                <a:ea typeface="Symbol" panose="05050102010706020507" pitchFamily="18" charset="2"/>
                <a:cs typeface="Times New Roman" panose="02020603050405020304" pitchFamily="18" charset="0"/>
              </a:rPr>
              <a:t>Vertrauens</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marR="594995" lvl="1" indent="-285750" algn="just">
              <a:lnSpc>
                <a:spcPct val="95000"/>
              </a:lnSpc>
              <a:spcBef>
                <a:spcPts val="45"/>
              </a:spcBef>
              <a:spcAft>
                <a:spcPts val="0"/>
              </a:spcAft>
              <a:buSzPts val="1200"/>
              <a:buFont typeface="Courier New" panose="02070309020205020404" pitchFamily="49" charset="0"/>
              <a:buChar char="o"/>
              <a:tabLst>
                <a:tab pos="7512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Ein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dezentrales</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Vertrauensmodell,</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das</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Probleme</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10" noProof="1">
                <a:latin typeface="Calibri" panose="020F0502020204030204" pitchFamily="34" charset="0"/>
                <a:ea typeface="Courier New" panose="02070309020205020404" pitchFamily="49" charset="0"/>
                <a:cs typeface="Times New Roman" panose="02020603050405020304" pitchFamily="18" charset="0"/>
              </a:rPr>
              <a:t>im</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Zusammenhang</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mit</a:t>
            </a:r>
            <a:r>
              <a:rPr lang="de-DE" sz="1200" spc="33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der</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öffentlichen</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Authentifizierung</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von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öffentlichen</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Schlüsseln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innerhalb</a:t>
            </a:r>
            <a:r>
              <a:rPr lang="de-DE" sz="1200" spc="20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eines</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10" noProof="1">
                <a:latin typeface="Calibri" panose="020F0502020204030204" pitchFamily="34" charset="0"/>
                <a:ea typeface="Courier New" panose="02070309020205020404" pitchFamily="49" charset="0"/>
                <a:cs typeface="Times New Roman" panose="02020603050405020304" pitchFamily="18" charset="0"/>
              </a:rPr>
              <a:t>CA-basierten</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PKI-Systems</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behandelt</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90"/>
              </a:lnSpc>
              <a:spcBef>
                <a:spcPts val="45"/>
              </a:spcBef>
              <a:spcAft>
                <a:spcPts val="0"/>
              </a:spcAft>
              <a:buSzPts val="1200"/>
              <a:buFont typeface="Courier New" panose="02070309020205020404" pitchFamily="49" charset="0"/>
              <a:buChar char="o"/>
              <a:tabLst>
                <a:tab pos="7512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Ein</a:t>
            </a:r>
            <a:r>
              <a:rPr lang="de-DE" sz="1200" spc="-65" noProof="1">
                <a:latin typeface="Calibri" panose="020F0502020204030204" pitchFamily="34" charset="0"/>
                <a:ea typeface="Courier New" panose="02070309020205020404" pitchFamily="49" charset="0"/>
                <a:cs typeface="Times New Roman" panose="02020603050405020304" pitchFamily="18" charset="0"/>
              </a:rPr>
              <a:t> </a:t>
            </a:r>
            <a:r>
              <a:rPr lang="de-DE" sz="1200" spc="-10" noProof="1">
                <a:latin typeface="Calibri" panose="020F0502020204030204" pitchFamily="34" charset="0"/>
                <a:ea typeface="Courier New" panose="02070309020205020404" pitchFamily="49" charset="0"/>
                <a:cs typeface="Times New Roman" panose="02020603050405020304" pitchFamily="18" charset="0"/>
              </a:rPr>
              <a:t>Peer-to-Peer-Modell</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75"/>
              </a:lnSpc>
              <a:buSzPts val="1200"/>
              <a:buFont typeface="Courier New" panose="02070309020205020404" pitchFamily="49" charset="0"/>
              <a:buChar char="o"/>
              <a:tabLst>
                <a:tab pos="7512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Zertifikate</a:t>
            </a:r>
            <a:r>
              <a:rPr lang="de-DE" sz="1200" spc="-4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werden</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als</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10" noProof="1">
                <a:latin typeface="Calibri" panose="020F0502020204030204" pitchFamily="34" charset="0"/>
                <a:ea typeface="Courier New" panose="02070309020205020404" pitchFamily="49" charset="0"/>
                <a:cs typeface="Times New Roman" panose="02020603050405020304" pitchFamily="18" charset="0"/>
              </a:rPr>
              <a:t>selbstsignierte</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Zertifikate</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erstellt</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90"/>
              </a:lnSpc>
              <a:buSzPts val="1200"/>
              <a:buFont typeface="Courier New" panose="02070309020205020404" pitchFamily="49" charset="0"/>
              <a:buChar char="o"/>
              <a:tabLst>
                <a:tab pos="751205" algn="l"/>
              </a:tabLst>
            </a:pPr>
            <a:r>
              <a:rPr lang="de-DE" sz="1200" noProof="1">
                <a:latin typeface="Calibri" panose="020F0502020204030204" pitchFamily="34" charset="0"/>
                <a:ea typeface="Courier New" panose="02070309020205020404" pitchFamily="49" charset="0"/>
                <a:cs typeface="Times New Roman" panose="02020603050405020304" pitchFamily="18" charset="0"/>
              </a:rPr>
              <a:t>Pretty</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Good</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Privacy</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(PGP)</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ist</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ein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Netz</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des</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Vertrauens</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p:txBody>
      </p:sp>
    </p:spTree>
    <p:extLst>
      <p:ext uri="{BB962C8B-B14F-4D97-AF65-F5344CB8AC3E}">
        <p14:creationId xmlns:p14="http://schemas.microsoft.com/office/powerpoint/2010/main" val="9239796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416320"/>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a:pPr>
            <a:endParaRPr lang="de-DE" b="1" dirty="0">
              <a:solidFill>
                <a:prstClr val="black"/>
              </a:solidFill>
            </a:endParaRPr>
          </a:p>
          <a:p>
            <a:pPr marL="457200" lvl="0" indent="-457200">
              <a:buFont typeface="+mj-lt"/>
              <a:buAutoNum type="arabicPeriod" startAt="26"/>
            </a:pPr>
            <a:r>
              <a:rPr lang="de-DE" sz="2000" b="1" dirty="0">
                <a:solidFill>
                  <a:prstClr val="black"/>
                </a:solidFill>
              </a:rPr>
              <a:t>Public Key Infrastruktur</a:t>
            </a:r>
          </a:p>
          <a:p>
            <a:pPr marL="457200" indent="-457200">
              <a:buFont typeface="+mj-lt"/>
              <a:buAutoNum type="arabicPeriod" startAt="8"/>
            </a:pPr>
            <a:endParaRPr lang="de-DE" sz="2000" b="1" dirty="0"/>
          </a:p>
          <a:p>
            <a:r>
              <a:rPr lang="de-DE" sz="2000" b="1" dirty="0"/>
              <a:t>Quiz:</a:t>
            </a:r>
          </a:p>
          <a:p>
            <a:pPr marL="457200" indent="-457200">
              <a:buFont typeface="+mj-lt"/>
              <a:buAutoNum type="arabicPeriod" startAt="8"/>
            </a:pPr>
            <a:endParaRPr lang="de-DE" sz="2000" b="1" dirty="0"/>
          </a:p>
          <a:p>
            <a:pPr marL="457200" indent="-457200">
              <a:buFont typeface="+mj-lt"/>
              <a:buAutoNum type="arabicPeriod" startAt="8"/>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3BC38AA9-6CAB-4828-87A6-37D34545FA83}"/>
              </a:ext>
            </a:extLst>
          </p:cNvPr>
          <p:cNvPicPr>
            <a:picLocks noChangeAspect="1"/>
          </p:cNvPicPr>
          <p:nvPr/>
        </p:nvPicPr>
        <p:blipFill>
          <a:blip r:embed="rId4"/>
          <a:stretch>
            <a:fillRect/>
          </a:stretch>
        </p:blipFill>
        <p:spPr>
          <a:xfrm>
            <a:off x="1367161" y="2635245"/>
            <a:ext cx="8693086" cy="4538868"/>
          </a:xfrm>
          <a:prstGeom prst="rect">
            <a:avLst/>
          </a:prstGeom>
        </p:spPr>
      </p:pic>
    </p:spTree>
    <p:extLst>
      <p:ext uri="{BB962C8B-B14F-4D97-AF65-F5344CB8AC3E}">
        <p14:creationId xmlns:p14="http://schemas.microsoft.com/office/powerpoint/2010/main" val="186876845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416320"/>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a:pPr>
            <a:endParaRPr lang="de-DE" b="1" dirty="0">
              <a:solidFill>
                <a:prstClr val="black"/>
              </a:solidFill>
            </a:endParaRPr>
          </a:p>
          <a:p>
            <a:pPr marL="457200" lvl="0" indent="-457200">
              <a:buFont typeface="+mj-lt"/>
              <a:buAutoNum type="arabicPeriod" startAt="26"/>
            </a:pPr>
            <a:r>
              <a:rPr lang="de-DE" sz="2000" b="1" dirty="0">
                <a:solidFill>
                  <a:prstClr val="black"/>
                </a:solidFill>
              </a:rPr>
              <a:t>Public Key Infrastruktur</a:t>
            </a:r>
          </a:p>
          <a:p>
            <a:pPr marL="457200" indent="-457200">
              <a:buFont typeface="+mj-lt"/>
              <a:buAutoNum type="arabicPeriod" startAt="8"/>
            </a:pPr>
            <a:endParaRPr lang="de-DE" sz="2000" b="1" dirty="0"/>
          </a:p>
          <a:p>
            <a:r>
              <a:rPr lang="de-DE" sz="2000" b="1" dirty="0"/>
              <a:t>Quiz:</a:t>
            </a:r>
          </a:p>
          <a:p>
            <a:pPr marL="457200" indent="-457200">
              <a:buFont typeface="+mj-lt"/>
              <a:buAutoNum type="arabicPeriod" startAt="8"/>
            </a:pPr>
            <a:endParaRPr lang="de-DE" sz="2000" b="1" dirty="0"/>
          </a:p>
          <a:p>
            <a:pPr marL="457200" indent="-457200">
              <a:buFont typeface="+mj-lt"/>
              <a:buAutoNum type="arabicPeriod" startAt="8"/>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666D1E88-DE72-416B-9C50-7DBCCABE54E5}"/>
              </a:ext>
            </a:extLst>
          </p:cNvPr>
          <p:cNvPicPr>
            <a:picLocks noChangeAspect="1"/>
          </p:cNvPicPr>
          <p:nvPr/>
        </p:nvPicPr>
        <p:blipFill>
          <a:blip r:embed="rId4"/>
          <a:stretch>
            <a:fillRect/>
          </a:stretch>
        </p:blipFill>
        <p:spPr>
          <a:xfrm>
            <a:off x="1460500" y="2668077"/>
            <a:ext cx="6856285" cy="4379443"/>
          </a:xfrm>
          <a:prstGeom prst="rect">
            <a:avLst/>
          </a:prstGeom>
        </p:spPr>
      </p:pic>
    </p:spTree>
    <p:extLst>
      <p:ext uri="{BB962C8B-B14F-4D97-AF65-F5344CB8AC3E}">
        <p14:creationId xmlns:p14="http://schemas.microsoft.com/office/powerpoint/2010/main" val="364025554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416320"/>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a:pPr>
            <a:endParaRPr lang="de-DE" b="1" dirty="0">
              <a:solidFill>
                <a:prstClr val="black"/>
              </a:solidFill>
            </a:endParaRPr>
          </a:p>
          <a:p>
            <a:pPr marL="457200" lvl="0" indent="-457200">
              <a:buFont typeface="+mj-lt"/>
              <a:buAutoNum type="arabicPeriod" startAt="26"/>
            </a:pPr>
            <a:r>
              <a:rPr lang="de-DE" sz="2000" b="1" dirty="0">
                <a:solidFill>
                  <a:prstClr val="black"/>
                </a:solidFill>
              </a:rPr>
              <a:t>Public Key Infrastruktur</a:t>
            </a:r>
          </a:p>
          <a:p>
            <a:pPr marL="457200" indent="-457200">
              <a:buFont typeface="+mj-lt"/>
              <a:buAutoNum type="arabicPeriod" startAt="8"/>
            </a:pPr>
            <a:endParaRPr lang="de-DE" sz="2000" b="1" dirty="0"/>
          </a:p>
          <a:p>
            <a:r>
              <a:rPr lang="de-DE" sz="2000" b="1" dirty="0"/>
              <a:t>Quiz:</a:t>
            </a:r>
          </a:p>
          <a:p>
            <a:pPr marL="457200" indent="-457200">
              <a:buFont typeface="+mj-lt"/>
              <a:buAutoNum type="arabicPeriod" startAt="8"/>
            </a:pPr>
            <a:endParaRPr lang="de-DE" sz="2000" b="1" dirty="0"/>
          </a:p>
          <a:p>
            <a:pPr marL="457200" indent="-457200">
              <a:buFont typeface="+mj-lt"/>
              <a:buAutoNum type="arabicPeriod" startAt="8"/>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D773BD66-5956-4BEF-86D5-D14D61355FA5}"/>
              </a:ext>
            </a:extLst>
          </p:cNvPr>
          <p:cNvPicPr>
            <a:picLocks noChangeAspect="1"/>
          </p:cNvPicPr>
          <p:nvPr/>
        </p:nvPicPr>
        <p:blipFill>
          <a:blip r:embed="rId4"/>
          <a:stretch>
            <a:fillRect/>
          </a:stretch>
        </p:blipFill>
        <p:spPr>
          <a:xfrm>
            <a:off x="1300163" y="2677169"/>
            <a:ext cx="8379136" cy="4496944"/>
          </a:xfrm>
          <a:prstGeom prst="rect">
            <a:avLst/>
          </a:prstGeom>
        </p:spPr>
      </p:pic>
    </p:spTree>
    <p:extLst>
      <p:ext uri="{BB962C8B-B14F-4D97-AF65-F5344CB8AC3E}">
        <p14:creationId xmlns:p14="http://schemas.microsoft.com/office/powerpoint/2010/main" val="333739527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839"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p>
        </p:txBody>
      </p:sp>
      <p:sp>
        <p:nvSpPr>
          <p:cNvPr id="7" name="Rechteck 6"/>
          <p:cNvSpPr/>
          <p:nvPr/>
        </p:nvSpPr>
        <p:spPr>
          <a:xfrm>
            <a:off x="666634" y="1265237"/>
            <a:ext cx="10395065" cy="400110"/>
          </a:xfrm>
          <a:prstGeom prst="rect">
            <a:avLst/>
          </a:prstGeom>
        </p:spPr>
        <p:txBody>
          <a:bodyPr wrap="square">
            <a:spAutoFit/>
          </a:bodyPr>
          <a:lstStyle/>
          <a:p>
            <a:pPr marL="457200" lvl="0" indent="-457200">
              <a:buFont typeface="+mj-lt"/>
              <a:buAutoNum type="arabicPeriod" startAt="26"/>
            </a:pPr>
            <a:r>
              <a:rPr lang="de-DE" sz="2000" b="1" dirty="0">
                <a:solidFill>
                  <a:prstClr val="black"/>
                </a:solidFill>
              </a:rPr>
              <a:t>Public Key Infrastruktur</a:t>
            </a:r>
          </a:p>
        </p:txBody>
      </p:sp>
      <p:sp>
        <p:nvSpPr>
          <p:cNvPr id="3" name="Rechteck 2"/>
          <p:cNvSpPr/>
          <p:nvPr/>
        </p:nvSpPr>
        <p:spPr>
          <a:xfrm>
            <a:off x="927100" y="1883419"/>
            <a:ext cx="3733800" cy="923330"/>
          </a:xfrm>
          <a:prstGeom prst="rect">
            <a:avLst/>
          </a:prstGeom>
        </p:spPr>
        <p:txBody>
          <a:bodyPr wrap="square">
            <a:spAutoFit/>
          </a:bodyPr>
          <a:lstStyle/>
          <a:p>
            <a:endParaRPr lang="de-DE"/>
          </a:p>
          <a:p>
            <a:r>
              <a:rPr lang="de-DE" b="1"/>
              <a:t>DISKUSSION ca. 10 min:</a:t>
            </a:r>
          </a:p>
          <a:p>
            <a:r>
              <a:rPr lang="de-DE"/>
              <a:t> </a:t>
            </a:r>
            <a:endParaRPr lang="en-GB" b="1"/>
          </a:p>
        </p:txBody>
      </p:sp>
      <p:pic>
        <p:nvPicPr>
          <p:cNvPr id="1026" name="Picture 2" descr="Bildergebnis für gruppendiskussi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43772" y="2713037"/>
            <a:ext cx="6669638"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93507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50837"/>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2"/>
            </a:pPr>
            <a:r>
              <a:rPr lang="de-DE" sz="2000" b="1"/>
              <a:t>Malware</a:t>
            </a:r>
          </a:p>
          <a:p>
            <a:pPr marL="457200" indent="-457200">
              <a:buFont typeface="+mj-lt"/>
              <a:buAutoNum type="arabicPeriod" startAt="2"/>
            </a:pPr>
            <a:endParaRPr lang="de-DE" sz="2000" b="1"/>
          </a:p>
          <a:p>
            <a:pPr marL="457200" indent="-457200">
              <a:buFont typeface="+mj-lt"/>
              <a:buAutoNum type="arabicPeriod" startAt="2"/>
            </a:pPr>
            <a:endParaRPr lang="de-DE" sz="2000" b="1"/>
          </a:p>
          <a:p>
            <a:pPr marL="457200" indent="-457200">
              <a:buFont typeface="+mj-lt"/>
              <a:buAutoNum type="arabicPeriod" startAt="2"/>
            </a:pPr>
            <a:endParaRPr lang="de-DE" sz="2000" b="1"/>
          </a:p>
          <a:p>
            <a:pPr marL="457200" indent="-457200">
              <a:buFont typeface="+mj-lt"/>
              <a:buAutoNum type="arabicPeriod" startAt="2"/>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F3598CE4-DEA5-4EDD-A02D-E7FB53764BBF}"/>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4" name="Rechteck 3">
            <a:extLst>
              <a:ext uri="{FF2B5EF4-FFF2-40B4-BE49-F238E27FC236}">
                <a16:creationId xmlns:a16="http://schemas.microsoft.com/office/drawing/2014/main" id="{980E9CB2-A1D1-4D0E-8122-2298CC0D65D5}"/>
              </a:ext>
            </a:extLst>
          </p:cNvPr>
          <p:cNvSpPr/>
          <p:nvPr/>
        </p:nvSpPr>
        <p:spPr>
          <a:xfrm>
            <a:off x="393700" y="2369124"/>
            <a:ext cx="9832848" cy="5755422"/>
          </a:xfrm>
          <a:prstGeom prst="rect">
            <a:avLst/>
          </a:prstGeom>
        </p:spPr>
        <p:txBody>
          <a:bodyPr wrap="square">
            <a:spAutoFit/>
          </a:bodyPr>
          <a:lstStyle/>
          <a:p>
            <a:pPr lvl="0"/>
            <a:r>
              <a:rPr lang="de-DE" b="1"/>
              <a:t>Zusammenfassung der Malware</a:t>
            </a:r>
          </a:p>
          <a:p>
            <a:pPr marL="742950" lvl="1" indent="-285750">
              <a:buFont typeface="Arial" panose="020B0604020202020204" pitchFamily="34" charset="0"/>
              <a:buChar char="•"/>
            </a:pPr>
            <a:r>
              <a:rPr lang="de-DE" b="1"/>
              <a:t>Virus</a:t>
            </a:r>
            <a:endParaRPr lang="de-DE" sz="1600"/>
          </a:p>
          <a:p>
            <a:pPr marL="1200150" lvl="2" indent="-285750">
              <a:buFont typeface="Arial" panose="020B0604020202020204" pitchFamily="34" charset="0"/>
              <a:buChar char="•"/>
            </a:pPr>
            <a:r>
              <a:rPr lang="de-DE"/>
              <a:t>Code, der einen Computer infiziert, wenn eine Datei geöffnet oder ausgeführt wird</a:t>
            </a:r>
          </a:p>
          <a:p>
            <a:pPr marL="742950" lvl="1" indent="-285750">
              <a:buFont typeface="Arial" panose="020B0604020202020204" pitchFamily="34" charset="0"/>
              <a:buChar char="•"/>
            </a:pPr>
            <a:r>
              <a:rPr lang="de-DE" b="1"/>
              <a:t>Wurm</a:t>
            </a:r>
          </a:p>
          <a:p>
            <a:pPr marL="1200150" lvl="2" indent="-285750">
              <a:buFont typeface="Arial" panose="020B0604020202020204" pitchFamily="34" charset="0"/>
              <a:buChar char="•"/>
            </a:pPr>
            <a:r>
              <a:rPr lang="de-DE"/>
              <a:t>Verhält sich wie ein Virus, kann sich aber selbst vermehren</a:t>
            </a:r>
          </a:p>
          <a:p>
            <a:pPr marL="742950" lvl="1" indent="-285750">
              <a:buFont typeface="Arial" panose="020B0604020202020204" pitchFamily="34" charset="0"/>
              <a:buChar char="•"/>
            </a:pPr>
            <a:r>
              <a:rPr lang="de-DE" b="1"/>
              <a:t>Trojaner</a:t>
            </a:r>
          </a:p>
          <a:p>
            <a:pPr marL="1200150" lvl="2" indent="-285750">
              <a:buFont typeface="Arial" panose="020B0604020202020204" pitchFamily="34" charset="0"/>
              <a:buChar char="•"/>
            </a:pPr>
            <a:r>
              <a:rPr lang="de-DE"/>
              <a:t>Scheint eine gewünschte Funktion auszuführen, tut aber auch etwas Böses</a:t>
            </a:r>
            <a:endParaRPr lang="de-DE" sz="1400"/>
          </a:p>
          <a:p>
            <a:pPr marL="742950" lvl="1" indent="-285750">
              <a:buFont typeface="Arial" panose="020B0604020202020204" pitchFamily="34" charset="0"/>
              <a:buChar char="•"/>
            </a:pPr>
            <a:r>
              <a:rPr lang="de-DE" b="1"/>
              <a:t>Ransomware</a:t>
            </a:r>
          </a:p>
          <a:p>
            <a:pPr marL="1200150" lvl="2" indent="-285750">
              <a:buFont typeface="Arial" panose="020B0604020202020204" pitchFamily="34" charset="0"/>
              <a:buChar char="•"/>
            </a:pPr>
            <a:r>
              <a:rPr lang="de-DE"/>
              <a:t>Übernimmt die Kontrolle über Ihren Computer oder Ihre Daten, wenn Sie nicht bezahlen</a:t>
            </a:r>
          </a:p>
          <a:p>
            <a:pPr marL="742950" lvl="1" indent="-285750">
              <a:buFont typeface="Arial" panose="020B0604020202020204" pitchFamily="34" charset="0"/>
              <a:buChar char="•"/>
            </a:pPr>
            <a:r>
              <a:rPr lang="de-DE" b="1"/>
              <a:t>Spyware</a:t>
            </a:r>
          </a:p>
          <a:p>
            <a:pPr marL="1200150" lvl="2" indent="-285750">
              <a:buFont typeface="Arial" panose="020B0604020202020204" pitchFamily="34" charset="0"/>
              <a:buChar char="•"/>
            </a:pPr>
            <a:r>
              <a:rPr lang="de-DE"/>
              <a:t>Software, die Ihre Daten ohne Ihre Zustimmung sammelt</a:t>
            </a:r>
          </a:p>
          <a:p>
            <a:pPr marL="742950" lvl="1" indent="-285750">
              <a:buFont typeface="Arial" panose="020B0604020202020204" pitchFamily="34" charset="0"/>
              <a:buChar char="•"/>
            </a:pPr>
            <a:r>
              <a:rPr lang="de-DE" b="1"/>
              <a:t>Rootkit</a:t>
            </a:r>
          </a:p>
          <a:p>
            <a:pPr marL="1200150" lvl="2" indent="-285750">
              <a:buFont typeface="Arial" panose="020B0604020202020204" pitchFamily="34" charset="0"/>
              <a:buChar char="•"/>
            </a:pPr>
            <a:r>
              <a:rPr lang="de-DE"/>
              <a:t>Erlangt administrative Kontrolle über Ihr System, indem er den Bootloader oder den Kernel angreift</a:t>
            </a:r>
          </a:p>
          <a:p>
            <a:pPr marL="742950" lvl="1" indent="-285750">
              <a:buFont typeface="Arial" panose="020B0604020202020204" pitchFamily="34" charset="0"/>
              <a:buChar char="•"/>
            </a:pPr>
            <a:r>
              <a:rPr lang="de-DE" b="1"/>
              <a:t>Spam</a:t>
            </a:r>
          </a:p>
          <a:p>
            <a:pPr marL="1200150" lvl="2" indent="-285750">
              <a:buFont typeface="Arial" panose="020B0604020202020204" pitchFamily="34" charset="0"/>
              <a:buChar char="•"/>
            </a:pPr>
            <a:r>
              <a:rPr lang="de-DE"/>
              <a:t>Missbrauch von elektronischen Nachrichtensystemen</a:t>
            </a:r>
          </a:p>
          <a:p>
            <a:r>
              <a:rPr lang="de-DE"/>
              <a:t> </a:t>
            </a:r>
            <a:endParaRPr lang="de-DE" sz="1600"/>
          </a:p>
          <a:p>
            <a:r>
              <a:rPr lang="de-DE"/>
              <a:t> </a:t>
            </a:r>
            <a:endParaRPr lang="de-DE" sz="1600"/>
          </a:p>
          <a:p>
            <a:r>
              <a:rPr lang="de-DE"/>
              <a:t> </a:t>
            </a:r>
          </a:p>
          <a:p>
            <a:pPr>
              <a:spcBef>
                <a:spcPts val="45"/>
              </a:spcBef>
            </a:pPr>
            <a:r>
              <a:rPr lang="de-DE" sz="1200" b="1">
                <a:latin typeface="Calibri" panose="020F0502020204030204" pitchFamily="34" charset="0"/>
                <a:ea typeface="Calibri" panose="020F0502020204030204" pitchFamily="34" charset="0"/>
                <a:cs typeface="Calibri" panose="020F0502020204030204" pitchFamily="34" charset="0"/>
              </a:rPr>
              <a:t> </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Grafik 9">
            <a:extLst>
              <a:ext uri="{FF2B5EF4-FFF2-40B4-BE49-F238E27FC236}">
                <a16:creationId xmlns:a16="http://schemas.microsoft.com/office/drawing/2014/main" id="{98485B28-F4AC-46C5-80E6-4434C1C007FB}"/>
              </a:ext>
            </a:extLst>
          </p:cNvPr>
          <p:cNvPicPr>
            <a:picLocks noChangeAspect="1"/>
          </p:cNvPicPr>
          <p:nvPr/>
        </p:nvPicPr>
        <p:blipFill>
          <a:blip r:embed="rId4"/>
          <a:stretch>
            <a:fillRect/>
          </a:stretch>
        </p:blipFill>
        <p:spPr>
          <a:xfrm>
            <a:off x="3746500" y="1321427"/>
            <a:ext cx="2679700" cy="1535665"/>
          </a:xfrm>
          <a:prstGeom prst="rect">
            <a:avLst/>
          </a:prstGeom>
        </p:spPr>
      </p:pic>
      <p:sp>
        <p:nvSpPr>
          <p:cNvPr id="11" name="Rechteck 10">
            <a:extLst>
              <a:ext uri="{FF2B5EF4-FFF2-40B4-BE49-F238E27FC236}">
                <a16:creationId xmlns:a16="http://schemas.microsoft.com/office/drawing/2014/main" id="{51343ED9-80BD-4C44-91E9-FC9328B2DD13}"/>
              </a:ext>
            </a:extLst>
          </p:cNvPr>
          <p:cNvSpPr/>
          <p:nvPr/>
        </p:nvSpPr>
        <p:spPr>
          <a:xfrm>
            <a:off x="5499100" y="1680405"/>
            <a:ext cx="4862550" cy="646331"/>
          </a:xfrm>
          <a:prstGeom prst="rect">
            <a:avLst/>
          </a:prstGeom>
        </p:spPr>
        <p:txBody>
          <a:bodyPr wrap="none">
            <a:spAutoFit/>
          </a:bodyPr>
          <a:lstStyle/>
          <a:p>
            <a:r>
              <a:rPr lang="de-DE">
                <a:hlinkClick r:id="rId5"/>
              </a:rPr>
              <a:t>https://www.youtube.com/watch?v=JZOLa7_LShk</a:t>
            </a:r>
            <a:endParaRPr lang="de-DE"/>
          </a:p>
          <a:p>
            <a:endParaRPr lang="de-DE"/>
          </a:p>
        </p:txBody>
      </p:sp>
    </p:spTree>
    <p:extLst>
      <p:ext uri="{BB962C8B-B14F-4D97-AF65-F5344CB8AC3E}">
        <p14:creationId xmlns:p14="http://schemas.microsoft.com/office/powerpoint/2010/main" val="1403150361"/>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7140416"/>
          </a:xfrm>
          <a:prstGeom prst="rect">
            <a:avLst/>
          </a:prstGeom>
        </p:spPr>
        <p:txBody>
          <a:bodyPr wrap="square">
            <a:spAutoFit/>
          </a:bodyPr>
          <a:lstStyle/>
          <a:p>
            <a:r>
              <a:rPr lang="en-GB" sz="2000" b="1"/>
              <a:t>Security+ (SEC+) Inhalt II</a:t>
            </a:r>
          </a:p>
          <a:p>
            <a:pPr marL="457200" indent="-457200">
              <a:buFont typeface="+mj-lt"/>
              <a:buAutoNum type="arabicPeriod"/>
            </a:pPr>
            <a:endParaRPr lang="de-DE" b="1"/>
          </a:p>
          <a:p>
            <a:pPr marL="457200" indent="-457200">
              <a:buFont typeface="+mj-lt"/>
              <a:buAutoNum type="arabicPeriod" startAt="17"/>
            </a:pPr>
            <a:r>
              <a:rPr lang="de-DE" sz="2000" b="1">
                <a:solidFill>
                  <a:schemeClr val="bg1">
                    <a:lumMod val="75000"/>
                  </a:schemeClr>
                </a:solidFill>
              </a:rPr>
              <a:t>Physische Sicherheit </a:t>
            </a:r>
          </a:p>
          <a:p>
            <a:pPr marL="457200" indent="-457200">
              <a:buFont typeface="+mj-lt"/>
              <a:buAutoNum type="arabicPeriod" startAt="17"/>
            </a:pPr>
            <a:endParaRPr lang="de-DE" sz="2000" b="1"/>
          </a:p>
          <a:p>
            <a:pPr marL="457200" indent="-457200">
              <a:buFont typeface="+mj-lt"/>
              <a:buAutoNum type="arabicPeriod" startAt="17"/>
            </a:pPr>
            <a:r>
              <a:rPr lang="de-DE" sz="2000" b="1">
                <a:solidFill>
                  <a:schemeClr val="bg1">
                    <a:lumMod val="75000"/>
                  </a:schemeClr>
                </a:solidFill>
              </a:rPr>
              <a:t>Sicherung von Einrichtungen(Gebäude) </a:t>
            </a:r>
          </a:p>
          <a:p>
            <a:pPr marL="457200" indent="-457200">
              <a:buFont typeface="+mj-lt"/>
              <a:buAutoNum type="arabicPeriod" startAt="17"/>
            </a:pPr>
            <a:endParaRPr lang="de-DE" sz="2000" b="1">
              <a:solidFill>
                <a:schemeClr val="bg1">
                  <a:lumMod val="75000"/>
                </a:schemeClr>
              </a:solidFill>
            </a:endParaRPr>
          </a:p>
          <a:p>
            <a:pPr marL="457200" indent="-457200">
              <a:buFont typeface="+mj-lt"/>
              <a:buAutoNum type="arabicPeriod" startAt="17"/>
            </a:pPr>
            <a:r>
              <a:rPr lang="de-DE" sz="2000" b="1">
                <a:solidFill>
                  <a:schemeClr val="bg1">
                    <a:lumMod val="75000"/>
                  </a:schemeClr>
                </a:solidFill>
              </a:rPr>
              <a:t>Authentifizierung </a:t>
            </a:r>
          </a:p>
          <a:p>
            <a:pPr marL="457200" indent="-457200">
              <a:buFont typeface="+mj-lt"/>
              <a:buAutoNum type="arabicPeriod" startAt="17"/>
            </a:pPr>
            <a:endParaRPr lang="de-DE" sz="2000" b="1">
              <a:solidFill>
                <a:schemeClr val="bg1">
                  <a:lumMod val="75000"/>
                </a:schemeClr>
              </a:solidFill>
            </a:endParaRPr>
          </a:p>
          <a:p>
            <a:pPr marL="457200" indent="-457200">
              <a:buFont typeface="+mj-lt"/>
              <a:buAutoNum type="arabicPeriod" startAt="17"/>
            </a:pPr>
            <a:r>
              <a:rPr lang="de-DE" sz="2000" b="1">
                <a:solidFill>
                  <a:schemeClr val="bg1">
                    <a:lumMod val="75000"/>
                  </a:schemeClr>
                </a:solidFill>
              </a:rPr>
              <a:t>Zugriffskontrolle </a:t>
            </a:r>
          </a:p>
          <a:p>
            <a:pPr marL="457200" indent="-457200">
              <a:buFont typeface="+mj-lt"/>
              <a:buAutoNum type="arabicPeriod" startAt="17"/>
            </a:pPr>
            <a:endParaRPr lang="de-DE" sz="2000" b="1">
              <a:solidFill>
                <a:schemeClr val="bg1">
                  <a:lumMod val="75000"/>
                </a:schemeClr>
              </a:solidFill>
            </a:endParaRPr>
          </a:p>
          <a:p>
            <a:pPr marL="457200" indent="-457200">
              <a:buFont typeface="+mj-lt"/>
              <a:buAutoNum type="arabicPeriod" startAt="17"/>
            </a:pPr>
            <a:r>
              <a:rPr lang="de-DE" sz="2000" b="1">
                <a:solidFill>
                  <a:schemeClr val="bg1">
                    <a:lumMod val="75000"/>
                  </a:schemeClr>
                </a:solidFill>
              </a:rPr>
              <a:t>Risikobewertungen </a:t>
            </a:r>
          </a:p>
          <a:p>
            <a:pPr marL="457200" indent="-457200">
              <a:buFont typeface="+mj-lt"/>
              <a:buAutoNum type="arabicPeriod" startAt="17"/>
            </a:pPr>
            <a:endParaRPr lang="de-DE" sz="2000" b="1">
              <a:solidFill>
                <a:schemeClr val="bg1">
                  <a:lumMod val="75000"/>
                </a:schemeClr>
              </a:solidFill>
            </a:endParaRPr>
          </a:p>
          <a:p>
            <a:pPr marL="457200" indent="-457200">
              <a:buFont typeface="+mj-lt"/>
              <a:buAutoNum type="arabicPeriod" startAt="17"/>
            </a:pPr>
            <a:r>
              <a:rPr lang="de-DE" sz="2000" b="1">
                <a:solidFill>
                  <a:schemeClr val="bg1">
                    <a:lumMod val="75000"/>
                  </a:schemeClr>
                </a:solidFill>
              </a:rPr>
              <a:t>Schwachstellen-Management </a:t>
            </a:r>
          </a:p>
          <a:p>
            <a:pPr marL="457200" indent="-457200">
              <a:buFont typeface="+mj-lt"/>
              <a:buAutoNum type="arabicPeriod" startAt="17"/>
            </a:pPr>
            <a:endParaRPr lang="de-DE" sz="2000" b="1">
              <a:solidFill>
                <a:schemeClr val="bg1">
                  <a:lumMod val="75000"/>
                </a:schemeClr>
              </a:solidFill>
            </a:endParaRPr>
          </a:p>
          <a:p>
            <a:pPr marL="457200" indent="-457200">
              <a:buFont typeface="+mj-lt"/>
              <a:buAutoNum type="arabicPeriod" startAt="17"/>
            </a:pPr>
            <a:r>
              <a:rPr lang="de-DE" sz="2000" b="1">
                <a:solidFill>
                  <a:schemeClr val="bg1">
                    <a:lumMod val="75000"/>
                  </a:schemeClr>
                </a:solidFill>
              </a:rPr>
              <a:t>Überwachung und Auditierung </a:t>
            </a:r>
          </a:p>
          <a:p>
            <a:pPr marL="457200" indent="-457200">
              <a:buFont typeface="+mj-lt"/>
              <a:buAutoNum type="arabicPeriod" startAt="17"/>
            </a:pPr>
            <a:endParaRPr lang="de-DE" sz="2000" b="1">
              <a:solidFill>
                <a:schemeClr val="bg1">
                  <a:lumMod val="75000"/>
                </a:schemeClr>
              </a:solidFill>
            </a:endParaRPr>
          </a:p>
          <a:p>
            <a:pPr marL="457200" indent="-457200">
              <a:buFont typeface="+mj-lt"/>
              <a:buAutoNum type="arabicPeriod" startAt="17"/>
            </a:pPr>
            <a:r>
              <a:rPr lang="de-DE" sz="2000" b="1">
                <a:solidFill>
                  <a:schemeClr val="bg1">
                    <a:lumMod val="75000"/>
                  </a:schemeClr>
                </a:solidFill>
              </a:rPr>
              <a:t>Kryptographie </a:t>
            </a:r>
          </a:p>
          <a:p>
            <a:pPr marL="457200" indent="-457200">
              <a:buFont typeface="+mj-lt"/>
              <a:buAutoNum type="arabicPeriod" startAt="17"/>
            </a:pPr>
            <a:endParaRPr lang="de-DE" sz="2000" b="1"/>
          </a:p>
          <a:p>
            <a:pPr marL="457200" indent="-457200">
              <a:buFont typeface="+mj-lt"/>
              <a:buAutoNum type="arabicPeriod" startAt="17"/>
            </a:pPr>
            <a:endParaRPr lang="de-DE" sz="2000" b="1"/>
          </a:p>
          <a:p>
            <a:pPr marL="457200" indent="-457200">
              <a:buFont typeface="+mj-lt"/>
              <a:buAutoNum type="arabicPeriod" startAt="17"/>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5" name="Rechteck 4">
            <a:extLst>
              <a:ext uri="{FF2B5EF4-FFF2-40B4-BE49-F238E27FC236}">
                <a16:creationId xmlns:a16="http://schemas.microsoft.com/office/drawing/2014/main" id="{3A0736C4-B130-4575-8080-EF3E7DB4FCFF}"/>
              </a:ext>
            </a:extLst>
          </p:cNvPr>
          <p:cNvSpPr/>
          <p:nvPr/>
        </p:nvSpPr>
        <p:spPr>
          <a:xfrm>
            <a:off x="6108700" y="1903535"/>
            <a:ext cx="5346700" cy="5324535"/>
          </a:xfrm>
          <a:prstGeom prst="rect">
            <a:avLst/>
          </a:prstGeom>
        </p:spPr>
        <p:txBody>
          <a:bodyPr>
            <a:spAutoFit/>
          </a:bodyPr>
          <a:lstStyle/>
          <a:p>
            <a:pPr marL="457200" indent="-457200">
              <a:buFont typeface="+mj-lt"/>
              <a:buAutoNum type="arabicPeriod" startAt="25"/>
            </a:pPr>
            <a:r>
              <a:rPr lang="de-DE" sz="2000" b="1" dirty="0">
                <a:solidFill>
                  <a:schemeClr val="bg1">
                    <a:lumMod val="75000"/>
                  </a:schemeClr>
                </a:solidFill>
              </a:rPr>
              <a:t>Hashing </a:t>
            </a:r>
          </a:p>
          <a:p>
            <a:pPr marL="457200" indent="-457200">
              <a:buFont typeface="+mj-lt"/>
              <a:buAutoNum type="arabicPeriod" startAt="25"/>
            </a:pPr>
            <a:endParaRPr lang="de-DE" sz="2000" b="1" dirty="0">
              <a:solidFill>
                <a:schemeClr val="bg1">
                  <a:lumMod val="75000"/>
                </a:schemeClr>
              </a:solidFill>
            </a:endParaRPr>
          </a:p>
          <a:p>
            <a:pPr marL="457200" indent="-457200">
              <a:buFont typeface="+mj-lt"/>
              <a:buAutoNum type="arabicPeriod" startAt="25"/>
            </a:pPr>
            <a:r>
              <a:rPr lang="de-DE" sz="2000" b="1" dirty="0">
                <a:solidFill>
                  <a:schemeClr val="bg1">
                    <a:lumMod val="75000"/>
                  </a:schemeClr>
                </a:solidFill>
              </a:rPr>
              <a:t>Public Key Infrastruktur</a:t>
            </a:r>
          </a:p>
          <a:p>
            <a:pPr marL="457200" indent="-457200">
              <a:buFont typeface="+mj-lt"/>
              <a:buAutoNum type="arabicPeriod" startAt="25"/>
            </a:pPr>
            <a:endParaRPr lang="de-DE" sz="2000" b="1" dirty="0">
              <a:solidFill>
                <a:schemeClr val="bg1">
                  <a:lumMod val="75000"/>
                </a:schemeClr>
              </a:solidFill>
            </a:endParaRPr>
          </a:p>
          <a:p>
            <a:pPr marL="457200" indent="-457200">
              <a:buFont typeface="+mj-lt"/>
              <a:buAutoNum type="arabicPeriod" startAt="25"/>
            </a:pPr>
            <a:r>
              <a:rPr lang="de-DE" sz="2000" b="1" dirty="0"/>
              <a:t>Sicherheitsprotokolle </a:t>
            </a:r>
          </a:p>
          <a:p>
            <a:pPr marL="457200" indent="-457200">
              <a:buFont typeface="+mj-lt"/>
              <a:buAutoNum type="arabicPeriod" startAt="25"/>
            </a:pPr>
            <a:endParaRPr lang="de-DE" sz="2000" b="1" dirty="0">
              <a:solidFill>
                <a:schemeClr val="bg1">
                  <a:lumMod val="75000"/>
                </a:schemeClr>
              </a:solidFill>
            </a:endParaRPr>
          </a:p>
          <a:p>
            <a:pPr marL="457200" indent="-457200">
              <a:buFont typeface="+mj-lt"/>
              <a:buAutoNum type="arabicPeriod" startAt="25"/>
            </a:pPr>
            <a:r>
              <a:rPr lang="de-DE" sz="2000" b="1" dirty="0">
                <a:solidFill>
                  <a:schemeClr val="bg1">
                    <a:lumMod val="75000"/>
                  </a:schemeClr>
                </a:solidFill>
              </a:rPr>
              <a:t>Worst-Case Planung</a:t>
            </a:r>
          </a:p>
          <a:p>
            <a:pPr marL="457200" indent="-457200">
              <a:buFont typeface="+mj-lt"/>
              <a:buAutoNum type="arabicPeriod" startAt="25"/>
            </a:pPr>
            <a:endParaRPr lang="de-DE" sz="2000" b="1" dirty="0">
              <a:solidFill>
                <a:schemeClr val="bg1">
                  <a:lumMod val="75000"/>
                </a:schemeClr>
              </a:solidFill>
            </a:endParaRPr>
          </a:p>
          <a:p>
            <a:pPr marL="457200" indent="-457200">
              <a:buFont typeface="+mj-lt"/>
              <a:buAutoNum type="arabicPeriod" startAt="25"/>
            </a:pPr>
            <a:r>
              <a:rPr lang="de-DE" sz="2000" b="1" dirty="0">
                <a:solidFill>
                  <a:schemeClr val="bg1">
                    <a:lumMod val="75000"/>
                  </a:schemeClr>
                </a:solidFill>
              </a:rPr>
              <a:t>Social Engineering </a:t>
            </a:r>
          </a:p>
          <a:p>
            <a:pPr marL="457200" indent="-457200">
              <a:buFont typeface="+mj-lt"/>
              <a:buAutoNum type="arabicPeriod" startAt="25"/>
            </a:pPr>
            <a:endParaRPr lang="de-DE" sz="2000" b="1" dirty="0">
              <a:solidFill>
                <a:schemeClr val="bg1">
                  <a:lumMod val="75000"/>
                </a:schemeClr>
              </a:solidFill>
            </a:endParaRPr>
          </a:p>
          <a:p>
            <a:pPr marL="457200" indent="-457200">
              <a:buFont typeface="+mj-lt"/>
              <a:buAutoNum type="arabicPeriod" startAt="25"/>
            </a:pPr>
            <a:r>
              <a:rPr lang="de-DE" sz="2000" b="1" dirty="0">
                <a:solidFill>
                  <a:schemeClr val="bg1">
                    <a:lumMod val="75000"/>
                  </a:schemeClr>
                </a:solidFill>
              </a:rPr>
              <a:t>Richtlinien und Prozeduren </a:t>
            </a:r>
          </a:p>
          <a:p>
            <a:pPr marL="457200" indent="-457200">
              <a:buFont typeface="+mj-lt"/>
              <a:buAutoNum type="arabicPeriod" startAt="25"/>
            </a:pPr>
            <a:endParaRPr lang="de-DE" sz="2000" b="1" dirty="0">
              <a:solidFill>
                <a:schemeClr val="bg1">
                  <a:lumMod val="75000"/>
                </a:schemeClr>
              </a:solidFill>
            </a:endParaRPr>
          </a:p>
          <a:p>
            <a:pPr marL="457200" indent="-457200">
              <a:buFont typeface="+mj-lt"/>
              <a:buAutoNum type="arabicPeriod" startAt="25"/>
            </a:pPr>
            <a:r>
              <a:rPr lang="de-DE" sz="2000" b="1" dirty="0">
                <a:solidFill>
                  <a:schemeClr val="bg1">
                    <a:lumMod val="75000"/>
                  </a:schemeClr>
                </a:solidFill>
              </a:rPr>
              <a:t>Incident Response und Forensik </a:t>
            </a:r>
          </a:p>
          <a:p>
            <a:pPr marL="457200" indent="-457200">
              <a:buFont typeface="+mj-lt"/>
              <a:buAutoNum type="arabicPeriod" startAt="25"/>
            </a:pPr>
            <a:endParaRPr lang="de-DE" sz="2000" b="1" dirty="0">
              <a:solidFill>
                <a:schemeClr val="bg1">
                  <a:lumMod val="75000"/>
                </a:schemeClr>
              </a:solidFill>
            </a:endParaRPr>
          </a:p>
          <a:p>
            <a:pPr marL="457200" indent="-457200">
              <a:buFont typeface="+mj-lt"/>
              <a:buAutoNum type="arabicPeriod" startAt="25"/>
            </a:pPr>
            <a:r>
              <a:rPr lang="de-DE" sz="2000" b="1" dirty="0">
                <a:solidFill>
                  <a:schemeClr val="bg1">
                    <a:lumMod val="75000"/>
                  </a:schemeClr>
                </a:solidFill>
              </a:rPr>
              <a:t>Fazit </a:t>
            </a:r>
          </a:p>
          <a:p>
            <a:pPr marL="457200" indent="-457200">
              <a:buFont typeface="+mj-lt"/>
              <a:buAutoNum type="arabicPeriod" startAt="25"/>
            </a:pPr>
            <a:endParaRPr lang="de-DE" sz="2000" b="1" dirty="0">
              <a:solidFill>
                <a:schemeClr val="bg1">
                  <a:lumMod val="75000"/>
                </a:schemeClr>
              </a:solidFill>
            </a:endParaRPr>
          </a:p>
          <a:p>
            <a:pPr marL="457200" indent="-457200">
              <a:buFont typeface="+mj-lt"/>
              <a:buAutoNum type="arabicPeriod" startAt="25"/>
            </a:pPr>
            <a:r>
              <a:rPr lang="de-DE" sz="2000" b="1" dirty="0">
                <a:solidFill>
                  <a:schemeClr val="bg1">
                    <a:lumMod val="75000"/>
                  </a:schemeClr>
                </a:solidFill>
              </a:rPr>
              <a:t>Prüfungsvorbereitung</a:t>
            </a:r>
          </a:p>
        </p:txBody>
      </p:sp>
    </p:spTree>
    <p:extLst>
      <p:ext uri="{BB962C8B-B14F-4D97-AF65-F5344CB8AC3E}">
        <p14:creationId xmlns:p14="http://schemas.microsoft.com/office/powerpoint/2010/main" val="153105823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831544"/>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indent="-457200">
              <a:buFont typeface="+mj-lt"/>
              <a:buAutoNum type="arabicPeriod" startAt="27"/>
            </a:pPr>
            <a:r>
              <a:rPr lang="de-DE" sz="2000" b="1" dirty="0">
                <a:solidFill>
                  <a:prstClr val="black"/>
                </a:solidFill>
              </a:rPr>
              <a:t>Sicherheitsprotokolle</a:t>
            </a:r>
            <a:endParaRPr lang="de-DE" sz="2000" b="1" dirty="0"/>
          </a:p>
          <a:p>
            <a:pPr marL="457200" indent="-457200">
              <a:buFont typeface="+mj-lt"/>
              <a:buAutoNum type="arabicPeriod" startAt="27"/>
            </a:pPr>
            <a:endParaRPr lang="de-DE" sz="2000" b="1" dirty="0"/>
          </a:p>
          <a:p>
            <a:pPr marL="457200" indent="-457200">
              <a:buFont typeface="+mj-lt"/>
              <a:buAutoNum type="arabicPeriod" startAt="27"/>
            </a:pPr>
            <a:endParaRPr lang="de-DE" sz="2000" b="1" dirty="0"/>
          </a:p>
          <a:p>
            <a:pPr marL="457200" indent="-457200">
              <a:buFont typeface="+mj-lt"/>
              <a:buAutoNum type="arabicPeriod" startAt="27"/>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62507053-55F0-4096-A20E-FBB3F9822736}"/>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4" name="Rechteck 3">
            <a:extLst>
              <a:ext uri="{FF2B5EF4-FFF2-40B4-BE49-F238E27FC236}">
                <a16:creationId xmlns:a16="http://schemas.microsoft.com/office/drawing/2014/main" id="{43A9CA7B-38EE-48F3-B2C2-B832ED815347}"/>
              </a:ext>
            </a:extLst>
          </p:cNvPr>
          <p:cNvSpPr/>
          <p:nvPr/>
        </p:nvSpPr>
        <p:spPr>
          <a:xfrm>
            <a:off x="1231900" y="2802407"/>
            <a:ext cx="8382000" cy="2710614"/>
          </a:xfrm>
          <a:prstGeom prst="rect">
            <a:avLst/>
          </a:prstGeom>
        </p:spPr>
        <p:txBody>
          <a:bodyPr wrap="square">
            <a:spAutoFit/>
          </a:bodyPr>
          <a:lstStyle/>
          <a:p>
            <a:pPr marL="342900" lvl="0" indent="-342900">
              <a:spcBef>
                <a:spcPts val="275"/>
              </a:spcBef>
              <a:spcAft>
                <a:spcPts val="0"/>
              </a:spcAft>
              <a:buSzPts val="1200"/>
              <a:buFont typeface="Symbol" panose="05050102010706020507" pitchFamily="18" charset="2"/>
              <a:buChar char=""/>
              <a:tabLst>
                <a:tab pos="2940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Sicherheitsprotokolle</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90"/>
              </a:lnSpc>
              <a:spcBef>
                <a:spcPts val="45"/>
              </a:spcBef>
              <a:spcAft>
                <a:spcPts val="0"/>
              </a:spcAft>
              <a:buSzPts val="1200"/>
              <a:buFont typeface="Courier New" panose="02070309020205020404" pitchFamily="49" charset="0"/>
              <a:buChar char="o"/>
              <a:tabLst>
                <a:tab pos="7512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Emails</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75"/>
              </a:lnSpc>
              <a:buSzPts val="1200"/>
              <a:buFont typeface="Courier New" panose="02070309020205020404" pitchFamily="49" charset="0"/>
              <a:buChar char="o"/>
              <a:tabLst>
                <a:tab pos="751205" algn="l"/>
              </a:tabLst>
            </a:pPr>
            <a:r>
              <a:rPr lang="de-DE" sz="1200" noProof="1">
                <a:latin typeface="Calibri" panose="020F0502020204030204" pitchFamily="34" charset="0"/>
                <a:ea typeface="Courier New" panose="02070309020205020404" pitchFamily="49" charset="0"/>
                <a:cs typeface="Times New Roman" panose="02020603050405020304" pitchFamily="18" charset="0"/>
              </a:rPr>
              <a:t>Websites</a:t>
            </a:r>
          </a:p>
          <a:p>
            <a:pPr marL="742950" lvl="1" indent="-285750">
              <a:lnSpc>
                <a:spcPts val="1470"/>
              </a:lnSpc>
              <a:buSzPts val="1200"/>
              <a:buFont typeface="Courier New" panose="02070309020205020404" pitchFamily="49" charset="0"/>
              <a:buChar char="o"/>
              <a:tabLst>
                <a:tab pos="7512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Fernsteuerung</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85"/>
              </a:lnSpc>
              <a:buSzPts val="1200"/>
              <a:buFont typeface="Courier New" panose="02070309020205020404" pitchFamily="49" charset="0"/>
              <a:buChar char="o"/>
              <a:tabLst>
                <a:tab pos="7512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Fernzugriff</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a:spcBef>
                <a:spcPts val="35"/>
              </a:spcBef>
            </a:pPr>
            <a:r>
              <a:rPr lang="de-DE" sz="1100" noProof="1">
                <a:latin typeface="Calibri" panose="020F0502020204030204" pitchFamily="34" charset="0"/>
                <a:ea typeface="Calibri" panose="020F0502020204030204" pitchFamily="34" charset="0"/>
                <a:cs typeface="Calibri" panose="020F0502020204030204" pitchFamily="34" charset="0"/>
              </a:rPr>
              <a:t> </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342900" lvl="0" indent="-342900">
              <a:spcBef>
                <a:spcPts val="45"/>
              </a:spcBef>
              <a:spcAft>
                <a:spcPts val="0"/>
              </a:spcAft>
              <a:buSzPts val="1200"/>
              <a:buFont typeface="Symbol" panose="05050102010706020507" pitchFamily="18" charset="2"/>
              <a:buChar char=""/>
              <a:tabLst>
                <a:tab pos="2940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S/MIME</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5"/>
              </a:lnSpc>
              <a:spcBef>
                <a:spcPts val="45"/>
              </a:spcBef>
              <a:spcAft>
                <a:spcPts val="0"/>
              </a:spcAft>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Secure/Multipurpose</a:t>
            </a:r>
            <a:r>
              <a:rPr lang="de-DE" sz="1200" b="1" spc="-4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Internet</a:t>
            </a:r>
            <a:r>
              <a:rPr lang="de-DE" sz="1200" b="1" spc="-4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Mail</a:t>
            </a:r>
            <a:r>
              <a:rPr lang="de-DE" sz="1200" b="1" spc="-5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Extensions</a:t>
            </a:r>
            <a:r>
              <a:rPr lang="de-DE" sz="1200" b="1" spc="-5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(S/MIME)</a:t>
            </a:r>
            <a:endParaRPr lang="de-DE" sz="1100" noProof="1">
              <a:latin typeface="Calibri" panose="020F0502020204030204" pitchFamily="34" charset="0"/>
              <a:ea typeface="Courier New" panose="02070309020205020404" pitchFamily="49" charset="0"/>
              <a:cs typeface="Times New Roman" panose="02020603050405020304" pitchFamily="18" charset="0"/>
            </a:endParaRPr>
          </a:p>
          <a:p>
            <a:pPr marL="1143000" marR="785495" lvl="2" indent="-228600">
              <a:lnSpc>
                <a:spcPct val="97000"/>
              </a:lnSpc>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Standard,</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kryptografische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Sicherheit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elektronischen</a:t>
            </a:r>
            <a:r>
              <a:rPr lang="de-DE" sz="1200" spc="31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Nachrichtenaustausch</a:t>
            </a:r>
            <a:r>
              <a:rPr lang="de-DE" sz="1200" spc="-9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bietet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90"/>
              </a:lnSpc>
              <a:spcBef>
                <a:spcPts val="2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Authentifizierung</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70"/>
              </a:lnSpc>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Integrität</a:t>
            </a:r>
            <a:endParaRPr lang="de-DE" sz="1100" noProof="1">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70"/>
              </a:lnSpc>
              <a:buSzPts val="1200"/>
              <a:buFont typeface="Courier New" panose="02070309020205020404" pitchFamily="49" charset="0"/>
              <a:buChar char="o"/>
              <a:tabLst>
                <a:tab pos="7512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Unleugbarkeit</a:t>
            </a:r>
            <a:endParaRPr lang="de-DE" sz="1100" noProof="1">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90"/>
              </a:lnSpc>
              <a:buSzPts val="1200"/>
              <a:buFont typeface="Courier New" panose="02070309020205020404" pitchFamily="49" charset="0"/>
              <a:buChar char="o"/>
              <a:tabLst>
                <a:tab pos="7512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S/MIME</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kann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E-Mails</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und</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deren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Inhalte</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verschlüsseln</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...inklusive</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Malware</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a:spcBef>
                <a:spcPts val="20"/>
              </a:spcBef>
            </a:pPr>
            <a:r>
              <a:rPr lang="en-US" sz="1100" dirty="0">
                <a:latin typeface="Calibri" panose="020F0502020204030204" pitchFamily="34" charset="0"/>
                <a:ea typeface="Calibri" panose="020F0502020204030204" pitchFamily="34" charset="0"/>
                <a:cs typeface="Calibri" panose="020F0502020204030204" pitchFamily="34" charset="0"/>
              </a:rPr>
              <a:t> </a:t>
            </a:r>
            <a:endParaRPr lang="de-DE" sz="11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7304417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831544"/>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indent="-457200">
              <a:buFont typeface="+mj-lt"/>
              <a:buAutoNum type="arabicPeriod" startAt="27"/>
            </a:pPr>
            <a:r>
              <a:rPr lang="de-DE" sz="2000" b="1" dirty="0">
                <a:solidFill>
                  <a:prstClr val="black"/>
                </a:solidFill>
              </a:rPr>
              <a:t>Sicherheitsprotokolle</a:t>
            </a:r>
            <a:endParaRPr lang="de-DE" sz="2000" b="1" dirty="0"/>
          </a:p>
          <a:p>
            <a:pPr marL="457200" indent="-457200">
              <a:buFont typeface="+mj-lt"/>
              <a:buAutoNum type="arabicPeriod" startAt="27"/>
            </a:pPr>
            <a:endParaRPr lang="de-DE" sz="2000" b="1" dirty="0"/>
          </a:p>
          <a:p>
            <a:pPr marL="457200" indent="-457200">
              <a:buFont typeface="+mj-lt"/>
              <a:buAutoNum type="arabicPeriod" startAt="27"/>
            </a:pPr>
            <a:endParaRPr lang="de-DE" sz="2000" b="1" dirty="0"/>
          </a:p>
          <a:p>
            <a:pPr marL="457200" indent="-457200">
              <a:buFont typeface="+mj-lt"/>
              <a:buAutoNum type="arabicPeriod" startAt="27"/>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62507053-55F0-4096-A20E-FBB3F9822736}"/>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B5795F40-3080-444F-B90C-23D7E1896702}"/>
              </a:ext>
            </a:extLst>
          </p:cNvPr>
          <p:cNvSpPr/>
          <p:nvPr/>
        </p:nvSpPr>
        <p:spPr>
          <a:xfrm>
            <a:off x="891658" y="2622243"/>
            <a:ext cx="8341241" cy="1946943"/>
          </a:xfrm>
          <a:prstGeom prst="rect">
            <a:avLst/>
          </a:prstGeom>
        </p:spPr>
        <p:txBody>
          <a:bodyPr wrap="square">
            <a:spAutoFit/>
          </a:bodyPr>
          <a:lstStyle/>
          <a:p>
            <a:pPr marL="342900" lvl="0" indent="-342900">
              <a:spcBef>
                <a:spcPts val="45"/>
              </a:spcBef>
              <a:spcAft>
                <a:spcPts val="0"/>
              </a:spcAft>
              <a:buSzPts val="1200"/>
              <a:buFont typeface="Symbol" panose="05050102010706020507" pitchFamily="18" charset="2"/>
              <a:buChar char=""/>
              <a:tabLst>
                <a:tab pos="2940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SSL</a:t>
            </a:r>
            <a:r>
              <a:rPr lang="de-DE" sz="1200" b="1" spc="-25" noProof="1">
                <a:latin typeface="Calibri" panose="020F0502020204030204" pitchFamily="34" charset="0"/>
                <a:ea typeface="Symbol" panose="05050102010706020507" pitchFamily="18" charset="2"/>
                <a:cs typeface="Times New Roman" panose="02020603050405020304" pitchFamily="18" charset="0"/>
              </a:rPr>
              <a:t> </a:t>
            </a:r>
            <a:r>
              <a:rPr lang="de-DE" sz="1200" b="1" noProof="1">
                <a:latin typeface="Calibri" panose="020F0502020204030204" pitchFamily="34" charset="0"/>
                <a:ea typeface="Symbol" panose="05050102010706020507" pitchFamily="18" charset="2"/>
                <a:cs typeface="Times New Roman" panose="02020603050405020304" pitchFamily="18" charset="0"/>
              </a:rPr>
              <a:t>und</a:t>
            </a:r>
            <a:r>
              <a:rPr lang="de-DE" sz="1200" b="1" spc="-25" noProof="1">
                <a:latin typeface="Calibri" panose="020F0502020204030204" pitchFamily="34" charset="0"/>
                <a:ea typeface="Symbol" panose="05050102010706020507" pitchFamily="18" charset="2"/>
                <a:cs typeface="Times New Roman" panose="02020603050405020304" pitchFamily="18" charset="0"/>
              </a:rPr>
              <a:t> </a:t>
            </a:r>
            <a:r>
              <a:rPr lang="de-DE" sz="1200" b="1" spc="-5" noProof="1">
                <a:latin typeface="Calibri" panose="020F0502020204030204" pitchFamily="34" charset="0"/>
                <a:ea typeface="Symbol" panose="05050102010706020507" pitchFamily="18" charset="2"/>
                <a:cs typeface="Times New Roman" panose="02020603050405020304" pitchFamily="18" charset="0"/>
              </a:rPr>
              <a:t>TLS</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0"/>
              </a:lnSpc>
              <a:spcBef>
                <a:spcPts val="45"/>
              </a:spcBef>
              <a:spcAft>
                <a:spcPts val="0"/>
              </a:spcAft>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Secure</a:t>
            </a:r>
            <a:r>
              <a:rPr lang="de-DE" sz="1200" b="1" spc="-25" noProof="1">
                <a:latin typeface="Calibri" panose="020F0502020204030204" pitchFamily="34" charset="0"/>
                <a:ea typeface="Courier New" panose="02070309020205020404" pitchFamily="49" charset="0"/>
                <a:cs typeface="Times New Roman" panose="02020603050405020304" pitchFamily="18" charset="0"/>
              </a:rPr>
              <a:t> </a:t>
            </a:r>
            <a:r>
              <a:rPr lang="de-DE" sz="1200" b="1" noProof="1">
                <a:latin typeface="Calibri" panose="020F0502020204030204" pitchFamily="34" charset="0"/>
                <a:ea typeface="Courier New" panose="02070309020205020404" pitchFamily="49" charset="0"/>
                <a:cs typeface="Times New Roman" panose="02020603050405020304" pitchFamily="18" charset="0"/>
              </a:rPr>
              <a:t>Socket</a:t>
            </a:r>
            <a:r>
              <a:rPr lang="de-DE" sz="1200" b="1" spc="-2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Layer</a:t>
            </a:r>
            <a:r>
              <a:rPr lang="de-DE" sz="1200" b="1" spc="-1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(SSL)</a:t>
            </a:r>
            <a:r>
              <a:rPr lang="de-DE" sz="1200" b="1" spc="-25" noProof="1">
                <a:latin typeface="Calibri" panose="020F0502020204030204" pitchFamily="34" charset="0"/>
                <a:ea typeface="Courier New" panose="02070309020205020404" pitchFamily="49" charset="0"/>
                <a:cs typeface="Times New Roman" panose="02020603050405020304" pitchFamily="18" charset="0"/>
              </a:rPr>
              <a:t> </a:t>
            </a:r>
            <a:r>
              <a:rPr lang="de-DE" sz="1200" b="1" noProof="1">
                <a:latin typeface="Calibri" panose="020F0502020204030204" pitchFamily="34" charset="0"/>
                <a:ea typeface="Courier New" panose="02070309020205020404" pitchFamily="49" charset="0"/>
                <a:cs typeface="Times New Roman" panose="02020603050405020304" pitchFamily="18" charset="0"/>
              </a:rPr>
              <a:t>und</a:t>
            </a:r>
            <a:r>
              <a:rPr lang="de-DE" sz="1200" b="1" spc="-2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Transport</a:t>
            </a:r>
            <a:r>
              <a:rPr lang="de-DE" sz="1200" b="1" spc="-2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Layer</a:t>
            </a:r>
            <a:r>
              <a:rPr lang="de-DE" sz="1200" b="1" spc="-1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Security</a:t>
            </a:r>
            <a:r>
              <a:rPr lang="de-DE" sz="1200" b="1" spc="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(TLS)</a:t>
            </a:r>
            <a:endParaRPr lang="de-DE" sz="1100" noProof="1">
              <a:latin typeface="Calibri" panose="020F0502020204030204" pitchFamily="34" charset="0"/>
              <a:ea typeface="Courier New" panose="02070309020205020404" pitchFamily="49" charset="0"/>
              <a:cs typeface="Times New Roman" panose="02020603050405020304" pitchFamily="18" charset="0"/>
            </a:endParaRPr>
          </a:p>
          <a:p>
            <a:pPr marL="1143000" marR="122555" lvl="2" indent="-228600">
              <a:lnSpc>
                <a:spcPct val="99000"/>
              </a:lnSpc>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Kryptografische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Protokolle,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Internetkommunikation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24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Web-Browsing,</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Instant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Messaging,</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E-Mail,</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VoIP</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viele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andere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Dienste</a:t>
            </a:r>
            <a:r>
              <a:rPr lang="de-DE" sz="1200" spc="30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ermöglichen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8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Wie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TLS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funktioniert,</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haben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wir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bereits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in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PKI-Lektion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behandelt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65"/>
              </a:lnSpc>
              <a:spcBef>
                <a:spcPts val="4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Downgrade-Angriff</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382905" lvl="2" indent="-228600">
              <a:lnSpc>
                <a:spcPct val="99000"/>
              </a:lnSpc>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Protokoll</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wird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dazu</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verleitet,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Version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mit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geringerer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Qualität</a:t>
            </a:r>
            <a:r>
              <a:rPr lang="de-DE" sz="1200" spc="31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selbst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verwenden, anstatt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Version</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mit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höherer</a:t>
            </a:r>
            <a:r>
              <a:rPr lang="de-DE" sz="1200" spc="17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Qualität</a:t>
            </a:r>
          </a:p>
          <a:p>
            <a:pPr marL="742950" lvl="1" indent="-285750">
              <a:spcBef>
                <a:spcPts val="4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Break</a:t>
            </a:r>
            <a:r>
              <a:rPr lang="de-DE" sz="1200" b="1" spc="-4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und</a:t>
            </a:r>
            <a:r>
              <a:rPr lang="de-DE" sz="1200" b="1" spc="-3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Inspektion</a:t>
            </a:r>
          </a:p>
          <a:p>
            <a:pPr marL="1200150" lvl="2" indent="-285750">
              <a:spcBef>
                <a:spcPts val="4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Zerstören und Inspektion</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p:txBody>
      </p:sp>
    </p:spTree>
    <p:extLst>
      <p:ext uri="{BB962C8B-B14F-4D97-AF65-F5344CB8AC3E}">
        <p14:creationId xmlns:p14="http://schemas.microsoft.com/office/powerpoint/2010/main" val="131030381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831544"/>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indent="-457200">
              <a:buFont typeface="+mj-lt"/>
              <a:buAutoNum type="arabicPeriod" startAt="27"/>
            </a:pPr>
            <a:r>
              <a:rPr lang="de-DE" sz="2000" b="1" dirty="0">
                <a:solidFill>
                  <a:prstClr val="black"/>
                </a:solidFill>
              </a:rPr>
              <a:t>Sicherheitsprotokolle</a:t>
            </a:r>
            <a:endParaRPr lang="de-DE" sz="2000" b="1" dirty="0"/>
          </a:p>
          <a:p>
            <a:pPr marL="457200" indent="-457200">
              <a:buFont typeface="+mj-lt"/>
              <a:buAutoNum type="arabicPeriod" startAt="27"/>
            </a:pPr>
            <a:endParaRPr lang="de-DE" sz="2000" b="1" dirty="0"/>
          </a:p>
          <a:p>
            <a:pPr marL="457200" indent="-457200">
              <a:buFont typeface="+mj-lt"/>
              <a:buAutoNum type="arabicPeriod" startAt="27"/>
            </a:pPr>
            <a:endParaRPr lang="de-DE" sz="2000" b="1" dirty="0"/>
          </a:p>
          <a:p>
            <a:pPr marL="457200" indent="-457200">
              <a:buFont typeface="+mj-lt"/>
              <a:buAutoNum type="arabicPeriod" startAt="27"/>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62507053-55F0-4096-A20E-FBB3F9822736}"/>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D51D7A4F-A91D-44D5-A059-AD9F4ACB4C40}"/>
              </a:ext>
            </a:extLst>
          </p:cNvPr>
          <p:cNvSpPr/>
          <p:nvPr/>
        </p:nvSpPr>
        <p:spPr>
          <a:xfrm>
            <a:off x="1384300" y="2690803"/>
            <a:ext cx="7696200" cy="1725601"/>
          </a:xfrm>
          <a:prstGeom prst="rect">
            <a:avLst/>
          </a:prstGeom>
        </p:spPr>
        <p:txBody>
          <a:bodyPr wrap="square">
            <a:spAutoFit/>
          </a:bodyPr>
          <a:lstStyle/>
          <a:p>
            <a:pPr marL="342900" lvl="0" indent="-342900">
              <a:buSzPts val="1200"/>
              <a:buFont typeface="Symbol" panose="05050102010706020507" pitchFamily="18" charset="2"/>
              <a:buChar char=""/>
              <a:tabLst>
                <a:tab pos="2940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Sichere</a:t>
            </a:r>
            <a:r>
              <a:rPr lang="de-DE" sz="1200" b="1" spc="-30" noProof="1">
                <a:latin typeface="Calibri" panose="020F0502020204030204" pitchFamily="34" charset="0"/>
                <a:ea typeface="Symbol" panose="05050102010706020507" pitchFamily="18" charset="2"/>
                <a:cs typeface="Times New Roman" panose="02020603050405020304" pitchFamily="18" charset="0"/>
              </a:rPr>
              <a:t> </a:t>
            </a:r>
            <a:r>
              <a:rPr lang="de-DE" sz="1200" b="1" spc="-5" noProof="1">
                <a:latin typeface="Calibri" panose="020F0502020204030204" pitchFamily="34" charset="0"/>
                <a:ea typeface="Symbol" panose="05050102010706020507" pitchFamily="18" charset="2"/>
                <a:cs typeface="Times New Roman" panose="02020603050405020304" pitchFamily="18" charset="0"/>
              </a:rPr>
              <a:t>Shell</a:t>
            </a:r>
            <a:r>
              <a:rPr lang="de-DE" sz="1200" b="1" spc="-30" noProof="1">
                <a:latin typeface="Calibri" panose="020F0502020204030204" pitchFamily="34" charset="0"/>
                <a:ea typeface="Symbol" panose="05050102010706020507" pitchFamily="18" charset="2"/>
                <a:cs typeface="Times New Roman" panose="02020603050405020304" pitchFamily="18" charset="0"/>
              </a:rPr>
              <a:t> </a:t>
            </a:r>
            <a:r>
              <a:rPr lang="de-DE" sz="1200" b="1" spc="-5" noProof="1">
                <a:latin typeface="Calibri" panose="020F0502020204030204" pitchFamily="34" charset="0"/>
                <a:ea typeface="Symbol" panose="05050102010706020507" pitchFamily="18" charset="2"/>
                <a:cs typeface="Times New Roman" panose="02020603050405020304" pitchFamily="18" charset="0"/>
              </a:rPr>
              <a:t>(SSH)</a:t>
            </a:r>
            <a:r>
              <a:rPr lang="de-DE" sz="1200" b="1" spc="-15" noProof="1">
                <a:latin typeface="Calibri" panose="020F0502020204030204" pitchFamily="34" charset="0"/>
                <a:ea typeface="Symbol" panose="05050102010706020507" pitchFamily="18" charset="2"/>
                <a:cs typeface="Times New Roman" panose="02020603050405020304" pitchFamily="18" charset="0"/>
              </a:rPr>
              <a:t> </a:t>
            </a:r>
            <a:r>
              <a:rPr lang="de-DE" sz="1200" b="1" noProof="1">
                <a:latin typeface="Calibri" panose="020F0502020204030204" pitchFamily="34" charset="0"/>
                <a:ea typeface="Symbol" panose="05050102010706020507" pitchFamily="18" charset="2"/>
                <a:cs typeface="Times New Roman" panose="02020603050405020304" pitchFamily="18" charset="0"/>
              </a:rPr>
              <a:t>-</a:t>
            </a:r>
            <a:r>
              <a:rPr lang="de-DE" sz="1200" b="1" spc="-30" noProof="1">
                <a:latin typeface="Calibri" panose="020F0502020204030204" pitchFamily="34" charset="0"/>
                <a:ea typeface="Symbol" panose="05050102010706020507" pitchFamily="18" charset="2"/>
                <a:cs typeface="Times New Roman" panose="02020603050405020304" pitchFamily="18" charset="0"/>
              </a:rPr>
              <a:t> </a:t>
            </a:r>
            <a:r>
              <a:rPr lang="de-DE" sz="1200" b="1" spc="-10" noProof="1">
                <a:latin typeface="Calibri" panose="020F0502020204030204" pitchFamily="34" charset="0"/>
                <a:ea typeface="Symbol" panose="05050102010706020507" pitchFamily="18" charset="2"/>
                <a:cs typeface="Times New Roman" panose="02020603050405020304" pitchFamily="18" charset="0"/>
              </a:rPr>
              <a:t>Anschluss</a:t>
            </a:r>
            <a:r>
              <a:rPr lang="de-DE" sz="1200" b="1" spc="-30" noProof="1">
                <a:latin typeface="Calibri" panose="020F0502020204030204" pitchFamily="34" charset="0"/>
                <a:ea typeface="Symbol" panose="05050102010706020507" pitchFamily="18" charset="2"/>
                <a:cs typeface="Times New Roman" panose="02020603050405020304" pitchFamily="18" charset="0"/>
              </a:rPr>
              <a:t> </a:t>
            </a:r>
            <a:r>
              <a:rPr lang="de-DE" sz="1200" b="1" noProof="1">
                <a:latin typeface="Calibri" panose="020F0502020204030204" pitchFamily="34" charset="0"/>
                <a:ea typeface="Symbol" panose="05050102010706020507" pitchFamily="18" charset="2"/>
                <a:cs typeface="Times New Roman" panose="02020603050405020304" pitchFamily="18" charset="0"/>
              </a:rPr>
              <a:t>22 (Port 22)</a:t>
            </a:r>
            <a:endParaRPr lang="de-DE" sz="1100" noProof="1">
              <a:latin typeface="Calibri" panose="020F0502020204030204" pitchFamily="34" charset="0"/>
              <a:ea typeface="Symbol" panose="05050102010706020507" pitchFamily="18" charset="2"/>
              <a:cs typeface="Times New Roman" panose="02020603050405020304" pitchFamily="18" charset="0"/>
            </a:endParaRPr>
          </a:p>
          <a:p>
            <a:pPr marL="742950" marR="451485" lvl="1" indent="-285750">
              <a:lnSpc>
                <a:spcPct val="95000"/>
              </a:lnSpc>
              <a:spcBef>
                <a:spcPts val="45"/>
              </a:spcBef>
              <a:spcAft>
                <a:spcPts val="0"/>
              </a:spcAft>
              <a:buSzPts val="1200"/>
              <a:buFont typeface="Courier New" panose="02070309020205020404" pitchFamily="49" charset="0"/>
              <a:buChar char="o"/>
              <a:tabLst>
                <a:tab pos="7512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Ein</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Protokoll,</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das</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einen</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sicheren</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Kanal</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zwischen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zwei</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Computern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oder</a:t>
            </a:r>
            <a:r>
              <a:rPr lang="de-DE" sz="1200" spc="28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Netzwerkgeräten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erstellen</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kann,</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damit</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ein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Gerät</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das</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andere</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Gerät</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steuern</a:t>
            </a:r>
            <a:r>
              <a:rPr lang="de-DE" sz="1200" spc="24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kann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marR="62230" lvl="1" indent="-285750">
              <a:lnSpc>
                <a:spcPts val="1490"/>
              </a:lnSpc>
              <a:spcAft>
                <a:spcPts val="0"/>
              </a:spcAft>
              <a:buSzPts val="1200"/>
              <a:buFont typeface="Courier New" panose="02070309020205020404" pitchFamily="49" charset="0"/>
              <a:buChar char="o"/>
              <a:tabLst>
                <a:tab pos="7512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SSH</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erfordert</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einen</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Server</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(Daemon),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der</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auf</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einem</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Gerät</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läuft,</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und</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einen</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Client</a:t>
            </a:r>
            <a:r>
              <a:rPr lang="de-DE" sz="1200" spc="24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auf</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dem</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anderen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lvl="1" indent="-285750">
              <a:spcBef>
                <a:spcPts val="45"/>
              </a:spcBef>
              <a:spcAft>
                <a:spcPts val="0"/>
              </a:spcAft>
              <a:buSzPts val="1200"/>
              <a:buFont typeface="Courier New" panose="02070309020205020404" pitchFamily="49" charset="0"/>
              <a:buChar char="o"/>
              <a:tabLst>
                <a:tab pos="7512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SSH</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2.0</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verwendet</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Diffie-Hellman-Schlüsselaustausch</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und</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MACs</a:t>
            </a:r>
          </a:p>
          <a:p>
            <a:pPr>
              <a:spcBef>
                <a:spcPts val="20"/>
              </a:spcBef>
            </a:pPr>
            <a:r>
              <a:rPr lang="de-DE" sz="1100" noProof="1">
                <a:latin typeface="Calibri" panose="020F0502020204030204" pitchFamily="34" charset="0"/>
                <a:ea typeface="Calibri" panose="020F0502020204030204" pitchFamily="34" charset="0"/>
                <a:cs typeface="Calibri" panose="020F0502020204030204" pitchFamily="34" charset="0"/>
              </a:rPr>
              <a:t> </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ts val="1530"/>
              </a:lnSpc>
              <a:spcBef>
                <a:spcPts val="45"/>
              </a:spcBef>
              <a:spcAft>
                <a:spcPts val="0"/>
              </a:spcAft>
              <a:buSzPts val="1200"/>
              <a:buFont typeface="Symbol" panose="05050102010706020507" pitchFamily="18" charset="2"/>
              <a:buChar char=""/>
              <a:tabLst>
                <a:tab pos="2940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Virtuelle</a:t>
            </a:r>
            <a:r>
              <a:rPr lang="de-DE" sz="1200" b="1" spc="-25" noProof="1">
                <a:latin typeface="Calibri" panose="020F0502020204030204" pitchFamily="34" charset="0"/>
                <a:ea typeface="Symbol" panose="05050102010706020507" pitchFamily="18" charset="2"/>
                <a:cs typeface="Times New Roman" panose="02020603050405020304" pitchFamily="18" charset="0"/>
              </a:rPr>
              <a:t> </a:t>
            </a:r>
            <a:r>
              <a:rPr lang="de-DE" sz="1200" b="1" spc="-5" noProof="1">
                <a:latin typeface="Calibri" panose="020F0502020204030204" pitchFamily="34" charset="0"/>
                <a:ea typeface="Symbol" panose="05050102010706020507" pitchFamily="18" charset="2"/>
                <a:cs typeface="Times New Roman" panose="02020603050405020304" pitchFamily="18" charset="0"/>
              </a:rPr>
              <a:t>private</a:t>
            </a:r>
            <a:r>
              <a:rPr lang="de-DE" sz="1200" b="1" spc="-25" noProof="1">
                <a:latin typeface="Calibri" panose="020F0502020204030204" pitchFamily="34" charset="0"/>
                <a:ea typeface="Symbol" panose="05050102010706020507" pitchFamily="18" charset="2"/>
                <a:cs typeface="Times New Roman" panose="02020603050405020304" pitchFamily="18" charset="0"/>
              </a:rPr>
              <a:t> </a:t>
            </a:r>
            <a:r>
              <a:rPr lang="de-DE" sz="1200" b="1" spc="-5" noProof="1">
                <a:latin typeface="Calibri" panose="020F0502020204030204" pitchFamily="34" charset="0"/>
                <a:ea typeface="Symbol" panose="05050102010706020507" pitchFamily="18" charset="2"/>
                <a:cs typeface="Times New Roman" panose="02020603050405020304" pitchFamily="18" charset="0"/>
              </a:rPr>
              <a:t>Netzwerke</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marR="674370" lvl="1" indent="-285750">
              <a:lnSpc>
                <a:spcPts val="1430"/>
              </a:lnSpc>
              <a:spcAft>
                <a:spcPts val="0"/>
              </a:spcAft>
              <a:buSzPts val="1200"/>
              <a:buFont typeface="Courier New" panose="02070309020205020404" pitchFamily="49" charset="0"/>
              <a:buChar char="o"/>
              <a:tabLst>
                <a:tab pos="751205" algn="l"/>
              </a:tabLst>
            </a:pPr>
            <a:r>
              <a:rPr lang="de-DE" sz="1200" noProof="1">
                <a:latin typeface="Calibri" panose="020F0502020204030204" pitchFamily="34" charset="0"/>
                <a:ea typeface="Courier New" panose="02070309020205020404" pitchFamily="49" charset="0"/>
                <a:cs typeface="Times New Roman" panose="02020603050405020304" pitchFamily="18" charset="0"/>
              </a:rPr>
              <a:t>Eine</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sichere</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Verbindung</a:t>
            </a:r>
            <a:r>
              <a:rPr lang="de-DE" sz="1200" spc="-4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zwischen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zwei</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oder</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mehreren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Computern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oder</a:t>
            </a:r>
            <a:r>
              <a:rPr lang="de-DE" sz="1200" spc="24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Geräten,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die</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sich</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nicht</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10" noProof="1">
                <a:latin typeface="Calibri" panose="020F0502020204030204" pitchFamily="34" charset="0"/>
                <a:ea typeface="Courier New" panose="02070309020205020404" pitchFamily="49" charset="0"/>
                <a:cs typeface="Times New Roman" panose="02020603050405020304" pitchFamily="18" charset="0"/>
              </a:rPr>
              <a:t>im</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selben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privaten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Netzwerk</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befinden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p:txBody>
      </p:sp>
    </p:spTree>
    <p:extLst>
      <p:ext uri="{BB962C8B-B14F-4D97-AF65-F5344CB8AC3E}">
        <p14:creationId xmlns:p14="http://schemas.microsoft.com/office/powerpoint/2010/main" val="295251644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831544"/>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indent="-457200">
              <a:buFont typeface="+mj-lt"/>
              <a:buAutoNum type="arabicPeriod" startAt="27"/>
            </a:pPr>
            <a:r>
              <a:rPr lang="de-DE" sz="2000" b="1" dirty="0">
                <a:solidFill>
                  <a:prstClr val="black"/>
                </a:solidFill>
              </a:rPr>
              <a:t>Sicherheitsprotokolle</a:t>
            </a:r>
            <a:endParaRPr lang="de-DE" sz="2000" b="1" dirty="0"/>
          </a:p>
          <a:p>
            <a:pPr marL="457200" indent="-457200">
              <a:buFont typeface="+mj-lt"/>
              <a:buAutoNum type="arabicPeriod" startAt="27"/>
            </a:pPr>
            <a:endParaRPr lang="de-DE" sz="2000" b="1" dirty="0"/>
          </a:p>
          <a:p>
            <a:pPr marL="457200" indent="-457200">
              <a:buFont typeface="+mj-lt"/>
              <a:buAutoNum type="arabicPeriod" startAt="27"/>
            </a:pPr>
            <a:endParaRPr lang="de-DE" sz="2000" b="1" dirty="0"/>
          </a:p>
          <a:p>
            <a:pPr marL="457200" indent="-457200">
              <a:buFont typeface="+mj-lt"/>
              <a:buAutoNum type="arabicPeriod" startAt="27"/>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62507053-55F0-4096-A20E-FBB3F9822736}"/>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FCA850A7-C340-4431-ABCD-3E6DD0C3AF10}"/>
              </a:ext>
            </a:extLst>
          </p:cNvPr>
          <p:cNvSpPr/>
          <p:nvPr/>
        </p:nvSpPr>
        <p:spPr>
          <a:xfrm>
            <a:off x="1308100" y="2738018"/>
            <a:ext cx="7970982" cy="1756443"/>
          </a:xfrm>
          <a:prstGeom prst="rect">
            <a:avLst/>
          </a:prstGeom>
        </p:spPr>
        <p:txBody>
          <a:bodyPr wrap="square">
            <a:spAutoFit/>
          </a:bodyPr>
          <a:lstStyle/>
          <a:p>
            <a:pPr marL="742950" lvl="1" indent="-285750">
              <a:lnSpc>
                <a:spcPts val="1465"/>
              </a:lnSpc>
              <a:spcBef>
                <a:spcPts val="255"/>
              </a:spcBef>
              <a:spcAft>
                <a:spcPts val="0"/>
              </a:spcAft>
              <a:buSzPts val="1200"/>
              <a:buFont typeface="Courier New" panose="02070309020205020404" pitchFamily="49" charset="0"/>
              <a:buChar char="o"/>
              <a:tabLst>
                <a:tab pos="7385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Punkt-zu-Punkt-Tunneling-Protokoll</a:t>
            </a:r>
            <a:r>
              <a:rPr lang="de-DE" sz="1200" b="1" spc="-6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(PPTP)</a:t>
            </a:r>
            <a:r>
              <a:rPr lang="de-DE" sz="1200" b="1" spc="-50" noProof="1">
                <a:latin typeface="Calibri" panose="020F0502020204030204" pitchFamily="34" charset="0"/>
                <a:ea typeface="Courier New" panose="02070309020205020404" pitchFamily="49" charset="0"/>
                <a:cs typeface="Times New Roman" panose="02020603050405020304" pitchFamily="18" charset="0"/>
              </a:rPr>
              <a:t> </a:t>
            </a:r>
            <a:r>
              <a:rPr lang="de-DE" sz="1200" b="1" noProof="1">
                <a:latin typeface="Calibri" panose="020F0502020204030204" pitchFamily="34" charset="0"/>
                <a:ea typeface="Courier New" panose="02070309020205020404" pitchFamily="49" charset="0"/>
                <a:cs typeface="Times New Roman" panose="02020603050405020304" pitchFamily="18" charset="0"/>
              </a:rPr>
              <a:t>-</a:t>
            </a:r>
            <a:r>
              <a:rPr lang="de-DE" sz="1200" b="1" spc="-5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Port</a:t>
            </a:r>
            <a:r>
              <a:rPr lang="de-DE" sz="1200" b="1" spc="-5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1723</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363220" lvl="2" indent="-228600">
              <a:lnSpc>
                <a:spcPct val="99000"/>
              </a:lnSpc>
              <a:spcAft>
                <a:spcPts val="0"/>
              </a:spcAft>
              <a:buSzPts val="1200"/>
              <a:buFont typeface="Microsoft Sans Serif" panose="020B0604020202020204" pitchFamily="34" charset="0"/>
              <a:buChar char="▪"/>
              <a:tabLst>
                <a:tab pos="11957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Protokoll,</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PPP-Pakete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einkapselt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letztendlich</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als</a:t>
            </a:r>
            <a:r>
              <a:rPr lang="de-DE" sz="1200" spc="27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verschlüsselten</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Verkehr</a:t>
            </a:r>
            <a:r>
              <a:rPr lang="de-DE" sz="1200" spc="-6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sendet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91440" lvl="2" indent="-228600">
              <a:spcAft>
                <a:spcPts val="0"/>
              </a:spcAft>
              <a:buSzPts val="1200"/>
              <a:buFont typeface="Microsoft Sans Serif" panose="020B0604020202020204" pitchFamily="34" charset="0"/>
              <a:buChar char="▪"/>
              <a:tabLst>
                <a:tab pos="11957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PPTP</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kann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CHAP-basierte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Authentifizierung</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was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es</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anfällig</a:t>
            </a:r>
            <a:r>
              <a:rPr lang="de-DE" sz="1200" spc="28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Angriffe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macht</a:t>
            </a:r>
          </a:p>
          <a:p>
            <a:pPr marL="1143000" marR="91440" lvl="2" indent="-228600">
              <a:spcAft>
                <a:spcPts val="0"/>
              </a:spcAft>
              <a:buSzPts val="1200"/>
              <a:buFont typeface="Microsoft Sans Serif" panose="020B0604020202020204" pitchFamily="34" charset="0"/>
              <a:buChar char="▪"/>
              <a:tabLst>
                <a:tab pos="1195705" algn="l"/>
              </a:tabLst>
            </a:pPr>
            <a:endParaRPr lang="de-DE" sz="1200" b="1" spc="-5"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91440" lvl="2" indent="-228600">
              <a:spcAft>
                <a:spcPts val="0"/>
              </a:spcAft>
              <a:buSzPts val="1200"/>
              <a:buFont typeface="Microsoft Sans Serif" panose="020B0604020202020204" pitchFamily="34" charset="0"/>
              <a:buChar char="▪"/>
              <a:tabLst>
                <a:tab pos="1195705" algn="l"/>
              </a:tabLst>
            </a:pPr>
            <a:endParaRPr lang="de-DE" sz="1200" b="1" spc="-5" noProof="1">
              <a:latin typeface="Calibri" panose="020F0502020204030204" pitchFamily="34" charset="0"/>
              <a:ea typeface="Microsoft Sans Serif" panose="020B0604020202020204" pitchFamily="34" charset="0"/>
              <a:cs typeface="Times New Roman" panose="02020603050405020304" pitchFamily="18" charset="0"/>
            </a:endParaRPr>
          </a:p>
          <a:p>
            <a:pPr marL="685800" marR="91440" lvl="1" indent="-228600">
              <a:buSzPts val="1200"/>
              <a:buFont typeface="Microsoft Sans Serif" panose="020B0604020202020204" pitchFamily="34" charset="0"/>
              <a:buChar char="▪"/>
              <a:tabLst>
                <a:tab pos="11957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Layer</a:t>
            </a:r>
            <a:r>
              <a:rPr lang="de-DE" sz="1200" b="1" spc="-20" noProof="1">
                <a:latin typeface="Calibri" panose="020F0502020204030204" pitchFamily="34" charset="0"/>
                <a:ea typeface="Courier New" panose="02070309020205020404" pitchFamily="49" charset="0"/>
                <a:cs typeface="Times New Roman" panose="02020603050405020304" pitchFamily="18" charset="0"/>
              </a:rPr>
              <a:t> </a:t>
            </a:r>
            <a:r>
              <a:rPr lang="de-DE" sz="1200" b="1" noProof="1">
                <a:latin typeface="Calibri" panose="020F0502020204030204" pitchFamily="34" charset="0"/>
                <a:ea typeface="Courier New" panose="02070309020205020404" pitchFamily="49" charset="0"/>
                <a:cs typeface="Times New Roman" panose="02020603050405020304" pitchFamily="18" charset="0"/>
              </a:rPr>
              <a:t>2</a:t>
            </a:r>
            <a:r>
              <a:rPr lang="de-DE" sz="1200" b="1" spc="-1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Tunneling</a:t>
            </a:r>
            <a:r>
              <a:rPr lang="de-DE" sz="1200" b="1" spc="-4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Protocol</a:t>
            </a:r>
            <a:r>
              <a:rPr lang="de-DE" sz="1200" b="1" spc="-5" noProof="1">
                <a:latin typeface="Calibri" panose="020F0502020204030204" pitchFamily="34" charset="0"/>
                <a:ea typeface="Courier New" panose="02070309020205020404" pitchFamily="49" charset="0"/>
                <a:cs typeface="Times New Roman" panose="02020603050405020304" pitchFamily="18" charset="0"/>
              </a:rPr>
              <a:t> (L2TP)</a:t>
            </a:r>
            <a:r>
              <a:rPr lang="de-DE" sz="1200" b="1" spc="-25" noProof="1">
                <a:latin typeface="Calibri" panose="020F0502020204030204" pitchFamily="34" charset="0"/>
                <a:ea typeface="Courier New" panose="02070309020205020404" pitchFamily="49" charset="0"/>
                <a:cs typeface="Times New Roman" panose="02020603050405020304" pitchFamily="18" charset="0"/>
              </a:rPr>
              <a:t> </a:t>
            </a:r>
            <a:r>
              <a:rPr lang="de-DE" sz="1200" b="1" noProof="1">
                <a:latin typeface="Calibri" panose="020F0502020204030204" pitchFamily="34" charset="0"/>
                <a:ea typeface="Courier New" panose="02070309020205020404" pitchFamily="49" charset="0"/>
                <a:cs typeface="Times New Roman" panose="02020603050405020304" pitchFamily="18" charset="0"/>
              </a:rPr>
              <a:t>-</a:t>
            </a:r>
            <a:r>
              <a:rPr lang="de-DE" sz="1200" b="1" spc="-3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Anschluss</a:t>
            </a:r>
            <a:r>
              <a:rPr lang="de-DE" sz="1200" b="1" spc="-3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1701 (Port 1701)</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543560" lvl="2" indent="-228600">
              <a:lnSpc>
                <a:spcPct val="99000"/>
              </a:lnSpc>
              <a:spcAft>
                <a:spcPts val="0"/>
              </a:spcAft>
              <a:buSzPts val="1200"/>
              <a:buFont typeface="Microsoft Sans Serif" panose="020B0604020202020204" pitchFamily="34" charset="0"/>
              <a:buChar char="▪"/>
              <a:tabLst>
                <a:tab pos="11957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Verbindung</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zwischen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zwei</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mehreren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Computern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18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Geräten,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nicht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im</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selben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privaten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Netzwerk</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befinden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1957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L2TP</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wird</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normalerweise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mit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IPSec</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gepaart,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Sicherheit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bieten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356682377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831544"/>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indent="-457200">
              <a:buFont typeface="+mj-lt"/>
              <a:buAutoNum type="arabicPeriod" startAt="27"/>
            </a:pPr>
            <a:r>
              <a:rPr lang="de-DE" sz="2000" b="1" dirty="0">
                <a:solidFill>
                  <a:prstClr val="black"/>
                </a:solidFill>
              </a:rPr>
              <a:t>Sicherheitsprotokolle</a:t>
            </a:r>
            <a:endParaRPr lang="de-DE" sz="2000" b="1" dirty="0"/>
          </a:p>
          <a:p>
            <a:pPr marL="457200" indent="-457200">
              <a:buFont typeface="+mj-lt"/>
              <a:buAutoNum type="arabicPeriod" startAt="27"/>
            </a:pPr>
            <a:endParaRPr lang="de-DE" sz="2000" b="1" dirty="0"/>
          </a:p>
          <a:p>
            <a:pPr marL="457200" indent="-457200">
              <a:buFont typeface="+mj-lt"/>
              <a:buAutoNum type="arabicPeriod" startAt="27"/>
            </a:pPr>
            <a:endParaRPr lang="de-DE" sz="2000" b="1" dirty="0"/>
          </a:p>
          <a:p>
            <a:pPr marL="457200" indent="-457200">
              <a:buFont typeface="+mj-lt"/>
              <a:buAutoNum type="arabicPeriod" startAt="27"/>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62507053-55F0-4096-A20E-FBB3F9822736}"/>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1849A16A-C070-428F-9AF1-F39B75B8E0CF}"/>
              </a:ext>
            </a:extLst>
          </p:cNvPr>
          <p:cNvSpPr/>
          <p:nvPr/>
        </p:nvSpPr>
        <p:spPr>
          <a:xfrm>
            <a:off x="1073727" y="2792742"/>
            <a:ext cx="7226484" cy="1945084"/>
          </a:xfrm>
          <a:prstGeom prst="rect">
            <a:avLst/>
          </a:prstGeom>
        </p:spPr>
        <p:txBody>
          <a:bodyPr wrap="square">
            <a:spAutoFit/>
          </a:bodyPr>
          <a:lstStyle/>
          <a:p>
            <a:pPr marL="742950" lvl="1" indent="-285750">
              <a:lnSpc>
                <a:spcPts val="1465"/>
              </a:lnSpc>
              <a:spcBef>
                <a:spcPts val="45"/>
              </a:spcBef>
              <a:buSzPts val="1200"/>
              <a:buFont typeface="Courier New" panose="02070309020205020404" pitchFamily="49" charset="0"/>
              <a:buChar char="o"/>
              <a:tabLst>
                <a:tab pos="7385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IPSec</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304800" lvl="2" indent="-228600">
              <a:lnSpc>
                <a:spcPct val="99000"/>
              </a:lnSpc>
              <a:spcAft>
                <a:spcPts val="0"/>
              </a:spcAft>
              <a:buSzPts val="1200"/>
              <a:buFont typeface="Microsoft Sans Serif" panose="020B0604020202020204" pitchFamily="34" charset="0"/>
              <a:buChar char="▪"/>
              <a:tabLst>
                <a:tab pos="11957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TCP/IP-Protokoll,</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IP-Pakete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authentifiziert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verschlüsselt</a:t>
            </a:r>
            <a:r>
              <a:rPr lang="de-DE" sz="1200" spc="27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Kommunikation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zwischen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Computern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Geräten,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2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dieses</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Protokoll</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verwenden,</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effektiv</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414655" lvl="2" indent="-228600">
              <a:spcAft>
                <a:spcPts val="0"/>
              </a:spcAft>
              <a:buSzPts val="1200"/>
              <a:buFont typeface="Microsoft Sans Serif" panose="020B0604020202020204" pitchFamily="34" charset="0"/>
              <a:buChar char="▪"/>
              <a:tabLst>
                <a:tab pos="11957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IPSec</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bietet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Vertraulichkeit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(Verschlüsselung),</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Integrität</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(Hashing)</a:t>
            </a:r>
            <a:r>
              <a:rPr lang="de-DE" sz="1200" spc="25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Authentifizierung</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(Schlüsselaustausch)</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45"/>
              </a:spcBef>
              <a:buSzPts val="1200"/>
              <a:buFont typeface="Courier New" panose="02070309020205020404" pitchFamily="49" charset="0"/>
              <a:buChar char="o"/>
              <a:tabLst>
                <a:tab pos="7385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Internet-Schlüsselaustausch</a:t>
            </a:r>
            <a:r>
              <a:rPr lang="de-DE" sz="1200" b="1" spc="-110" noProof="1">
                <a:latin typeface="Calibri" panose="020F0502020204030204" pitchFamily="34" charset="0"/>
                <a:ea typeface="Courier New" panose="02070309020205020404" pitchFamily="49" charset="0"/>
                <a:cs typeface="Times New Roman" panose="02020603050405020304" pitchFamily="18" charset="0"/>
              </a:rPr>
              <a:t> </a:t>
            </a:r>
            <a:r>
              <a:rPr lang="de-DE" sz="1200" b="1" noProof="1">
                <a:latin typeface="Calibri" panose="020F0502020204030204" pitchFamily="34" charset="0"/>
                <a:ea typeface="Courier New" panose="02070309020205020404" pitchFamily="49" charset="0"/>
                <a:cs typeface="Times New Roman" panose="02020603050405020304" pitchFamily="18" charset="0"/>
              </a:rPr>
              <a:t>(IKE)</a:t>
            </a:r>
          </a:p>
          <a:p>
            <a:pPr marL="1143000" marR="676910" lvl="2" indent="-228600">
              <a:lnSpc>
                <a:spcPct val="99000"/>
              </a:lnSpc>
              <a:spcAft>
                <a:spcPts val="0"/>
              </a:spcAft>
              <a:buSzPts val="1200"/>
              <a:buFont typeface="Microsoft Sans Serif" panose="020B0604020202020204" pitchFamily="34" charset="0"/>
              <a:buChar char="▪"/>
              <a:tabLst>
                <a:tab pos="11957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IPSec</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verwendetes</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Verfahren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zum</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Aufbau</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sicheren</a:t>
            </a:r>
            <a:r>
              <a:rPr lang="de-DE" sz="1200" spc="25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Tunnels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durch</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Verschlüsselung</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Verbindung</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zwischen</a:t>
            </a:r>
            <a:r>
              <a:rPr lang="de-DE" sz="1200" spc="21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authentifizierten</a:t>
            </a:r>
            <a:r>
              <a:rPr lang="de-DE" sz="1200" spc="-7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Peers</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lvl="3" indent="-228600">
              <a:spcBef>
                <a:spcPts val="5"/>
              </a:spcBef>
              <a:spcAft>
                <a:spcPts val="0"/>
              </a:spcAft>
              <a:buSzPts val="1200"/>
              <a:buFont typeface="Symbol" panose="05050102010706020507" pitchFamily="18" charset="2"/>
              <a:buChar char=""/>
              <a:tabLst>
                <a:tab pos="1653540"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Main,</a:t>
            </a:r>
            <a:r>
              <a:rPr lang="de-DE" sz="1200" b="1" spc="-40" noProof="1">
                <a:latin typeface="Calibri" panose="020F0502020204030204" pitchFamily="34" charset="0"/>
                <a:ea typeface="Symbol" panose="05050102010706020507" pitchFamily="18" charset="2"/>
                <a:cs typeface="Times New Roman" panose="02020603050405020304" pitchFamily="18" charset="0"/>
              </a:rPr>
              <a:t> </a:t>
            </a:r>
            <a:r>
              <a:rPr lang="de-DE" sz="1200" b="1" spc="-5" noProof="1">
                <a:latin typeface="Calibri" panose="020F0502020204030204" pitchFamily="34" charset="0"/>
                <a:ea typeface="Symbol" panose="05050102010706020507" pitchFamily="18" charset="2"/>
                <a:cs typeface="Times New Roman" panose="02020603050405020304" pitchFamily="18" charset="0"/>
              </a:rPr>
              <a:t>Aggressiv,</a:t>
            </a:r>
            <a:r>
              <a:rPr lang="de-DE" sz="1200" b="1" spc="-35" noProof="1">
                <a:latin typeface="Calibri" panose="020F0502020204030204" pitchFamily="34" charset="0"/>
                <a:ea typeface="Symbol" panose="05050102010706020507" pitchFamily="18" charset="2"/>
                <a:cs typeface="Times New Roman" panose="02020603050405020304" pitchFamily="18" charset="0"/>
              </a:rPr>
              <a:t> </a:t>
            </a:r>
            <a:r>
              <a:rPr lang="de-DE" sz="1200" b="1" spc="-5" noProof="1">
                <a:latin typeface="Calibri" panose="020F0502020204030204" pitchFamily="34" charset="0"/>
                <a:ea typeface="Symbol" panose="05050102010706020507" pitchFamily="18" charset="2"/>
                <a:cs typeface="Times New Roman" panose="02020603050405020304" pitchFamily="18" charset="0"/>
              </a:rPr>
              <a:t>und</a:t>
            </a:r>
            <a:r>
              <a:rPr lang="de-DE" sz="1200" b="1" spc="-30" noProof="1">
                <a:latin typeface="Calibri" panose="020F0502020204030204" pitchFamily="34" charset="0"/>
                <a:ea typeface="Symbol" panose="05050102010706020507" pitchFamily="18" charset="2"/>
                <a:cs typeface="Times New Roman" panose="02020603050405020304" pitchFamily="18" charset="0"/>
              </a:rPr>
              <a:t> </a:t>
            </a:r>
            <a:r>
              <a:rPr lang="de-DE" sz="1200" b="1" spc="-5" noProof="1">
                <a:latin typeface="Calibri" panose="020F0502020204030204" pitchFamily="34" charset="0"/>
                <a:ea typeface="Symbol" panose="05050102010706020507" pitchFamily="18" charset="2"/>
                <a:cs typeface="Times New Roman" panose="02020603050405020304" pitchFamily="18" charset="0"/>
              </a:rPr>
              <a:t>Schnell</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p:txBody>
      </p:sp>
    </p:spTree>
    <p:extLst>
      <p:ext uri="{BB962C8B-B14F-4D97-AF65-F5344CB8AC3E}">
        <p14:creationId xmlns:p14="http://schemas.microsoft.com/office/powerpoint/2010/main" val="327403065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831544"/>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indent="-457200">
              <a:buFont typeface="+mj-lt"/>
              <a:buAutoNum type="arabicPeriod" startAt="27"/>
            </a:pPr>
            <a:r>
              <a:rPr lang="de-DE" sz="2000" b="1" dirty="0">
                <a:solidFill>
                  <a:prstClr val="black"/>
                </a:solidFill>
              </a:rPr>
              <a:t>Sicherheitsprotokolle</a:t>
            </a:r>
            <a:endParaRPr lang="de-DE" sz="2000" b="1" dirty="0"/>
          </a:p>
          <a:p>
            <a:pPr marL="457200" indent="-457200">
              <a:buFont typeface="+mj-lt"/>
              <a:buAutoNum type="arabicPeriod" startAt="27"/>
            </a:pPr>
            <a:endParaRPr lang="de-DE" sz="2000" b="1" dirty="0"/>
          </a:p>
          <a:p>
            <a:pPr marL="457200" indent="-457200">
              <a:buFont typeface="+mj-lt"/>
              <a:buAutoNum type="arabicPeriod" startAt="27"/>
            </a:pPr>
            <a:endParaRPr lang="de-DE" sz="2000" b="1" dirty="0"/>
          </a:p>
          <a:p>
            <a:pPr marL="457200" indent="-457200">
              <a:buFont typeface="+mj-lt"/>
              <a:buAutoNum type="arabicPeriod" startAt="27"/>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62507053-55F0-4096-A20E-FBB3F9822736}"/>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AF636FE3-7ECD-4512-903A-007651B2B9E7}"/>
              </a:ext>
            </a:extLst>
          </p:cNvPr>
          <p:cNvSpPr/>
          <p:nvPr/>
        </p:nvSpPr>
        <p:spPr>
          <a:xfrm>
            <a:off x="1384300" y="2834853"/>
            <a:ext cx="7978000" cy="1204625"/>
          </a:xfrm>
          <a:prstGeom prst="rect">
            <a:avLst/>
          </a:prstGeom>
        </p:spPr>
        <p:txBody>
          <a:bodyPr wrap="square">
            <a:spAutoFit/>
          </a:bodyPr>
          <a:lstStyle/>
          <a:p>
            <a:pPr marL="742950" lvl="1" indent="-285750">
              <a:lnSpc>
                <a:spcPts val="1470"/>
              </a:lnSpc>
              <a:spcBef>
                <a:spcPts val="35"/>
              </a:spcBef>
              <a:spcAft>
                <a:spcPts val="0"/>
              </a:spcAft>
              <a:buSzPts val="1200"/>
              <a:buFont typeface="Courier New" panose="02070309020205020404" pitchFamily="49" charset="0"/>
              <a:buChar char="o"/>
              <a:tabLst>
                <a:tab pos="738505" algn="l"/>
              </a:tabLst>
            </a:pPr>
            <a:r>
              <a:rPr lang="en-US" sz="1200" b="1" spc="-5" dirty="0" err="1">
                <a:latin typeface="Calibri" panose="020F0502020204030204" pitchFamily="34" charset="0"/>
                <a:ea typeface="Courier New" panose="02070309020205020404" pitchFamily="49" charset="0"/>
                <a:cs typeface="Times New Roman" panose="02020603050405020304" pitchFamily="18" charset="0"/>
              </a:rPr>
              <a:t>Sicherheitsverbund</a:t>
            </a:r>
            <a:r>
              <a:rPr lang="en-US" sz="1200" b="1" spc="-85" dirty="0">
                <a:latin typeface="Calibri" panose="020F0502020204030204" pitchFamily="34" charset="0"/>
                <a:ea typeface="Courier New" panose="02070309020205020404" pitchFamily="49" charset="0"/>
                <a:cs typeface="Times New Roman" panose="02020603050405020304" pitchFamily="18" charset="0"/>
              </a:rPr>
              <a:t> </a:t>
            </a:r>
            <a:r>
              <a:rPr lang="en-US" sz="1200" b="1" spc="-5" dirty="0">
                <a:latin typeface="Calibri" panose="020F0502020204030204" pitchFamily="34" charset="0"/>
                <a:ea typeface="Courier New" panose="02070309020205020404" pitchFamily="49" charset="0"/>
                <a:cs typeface="Times New Roman" panose="02020603050405020304" pitchFamily="18" charset="0"/>
              </a:rPr>
              <a:t>(SA)</a:t>
            </a:r>
            <a:endParaRPr lang="de-DE" sz="1100" dirty="0">
              <a:latin typeface="Calibri" panose="020F0502020204030204" pitchFamily="34" charset="0"/>
              <a:ea typeface="Courier New" panose="02070309020205020404" pitchFamily="49" charset="0"/>
              <a:cs typeface="Times New Roman" panose="02020603050405020304" pitchFamily="18" charset="0"/>
            </a:endParaRPr>
          </a:p>
          <a:p>
            <a:pPr marL="1143000" marR="543560" lvl="2" indent="-228600">
              <a:lnSpc>
                <a:spcPct val="99000"/>
              </a:lnSpc>
              <a:spcAft>
                <a:spcPts val="0"/>
              </a:spcAft>
              <a:buSzPts val="1200"/>
              <a:buFont typeface="Microsoft Sans Serif" panose="020B0604020202020204" pitchFamily="34" charset="0"/>
              <a:buChar char="▪"/>
              <a:tabLst>
                <a:tab pos="1195705" algn="l"/>
              </a:tabLst>
            </a:pPr>
            <a:r>
              <a:rPr lang="en-US" sz="1200" spc="-5" dirty="0">
                <a:latin typeface="Calibri" panose="020F0502020204030204" pitchFamily="34" charset="0"/>
                <a:ea typeface="Microsoft Sans Serif" panose="020B0604020202020204" pitchFamily="34" charset="0"/>
                <a:cs typeface="Times New Roman" panose="02020603050405020304" pitchFamily="18" charset="0"/>
              </a:rPr>
              <a:t>Aufbau</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sicherer</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Verbindungen</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und</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gemeinsamer</a:t>
            </a:r>
            <a:r>
              <a:rPr lang="en-US" sz="1200" spc="175" dirty="0">
                <a:latin typeface="Times New Roman" panose="02020603050405020304" pitchFamily="18"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Sicherheitsinformationen</a:t>
            </a:r>
            <a:r>
              <a:rPr lang="en-US" sz="1200" spc="-4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mit</a:t>
            </a:r>
            <a:r>
              <a:rPr lang="en-US" sz="1200" spc="-4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Zertifikaten</a:t>
            </a:r>
            <a:r>
              <a:rPr lang="en-US" sz="1200" spc="-4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oder</a:t>
            </a:r>
            <a:r>
              <a:rPr lang="en-US" sz="1200" spc="-4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kryptografischen</a:t>
            </a:r>
            <a:r>
              <a:rPr lang="en-US" sz="1200" spc="225" dirty="0">
                <a:latin typeface="Times New Roman" panose="02020603050405020304" pitchFamily="18"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Schlüsseln</a:t>
            </a:r>
            <a:endParaRPr lang="en-US" sz="1200" spc="-5" dirty="0">
              <a:latin typeface="Calibri" panose="020F0502020204030204" pitchFamily="34" charset="0"/>
              <a:ea typeface="Microsoft Sans Serif" panose="020B0604020202020204" pitchFamily="34" charset="0"/>
              <a:cs typeface="Times New Roman" panose="02020603050405020304" pitchFamily="18" charset="0"/>
            </a:endParaRPr>
          </a:p>
          <a:p>
            <a:pPr marL="1143000" marR="543560" lvl="2" indent="-228600">
              <a:lnSpc>
                <a:spcPct val="99000"/>
              </a:lnSpc>
              <a:spcAft>
                <a:spcPts val="0"/>
              </a:spcAft>
              <a:buSzPts val="1200"/>
              <a:buFont typeface="Microsoft Sans Serif" panose="020B0604020202020204" pitchFamily="34" charset="0"/>
              <a:buChar char="▪"/>
              <a:tabLst>
                <a:tab pos="1195705" algn="l"/>
              </a:tabLst>
            </a:pP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5"/>
              </a:lnSpc>
              <a:spcBef>
                <a:spcPts val="45"/>
              </a:spcBef>
              <a:buSzPts val="1200"/>
              <a:buFont typeface="Courier New" panose="02070309020205020404" pitchFamily="49" charset="0"/>
              <a:buChar char="o"/>
              <a:tabLst>
                <a:tab pos="738505" algn="l"/>
              </a:tabLst>
            </a:pPr>
            <a:r>
              <a:rPr lang="en-US" sz="1200" b="1" spc="-5" dirty="0" err="1">
                <a:latin typeface="Calibri" panose="020F0502020204030204" pitchFamily="34" charset="0"/>
                <a:ea typeface="Courier New" panose="02070309020205020404" pitchFamily="49" charset="0"/>
                <a:cs typeface="Times New Roman" panose="02020603050405020304" pitchFamily="18" charset="0"/>
              </a:rPr>
              <a:t>Authentifizierungs</a:t>
            </a:r>
            <a:r>
              <a:rPr lang="en-US" sz="1200" b="1" spc="-5" dirty="0">
                <a:latin typeface="Calibri" panose="020F0502020204030204" pitchFamily="34" charset="0"/>
                <a:ea typeface="Courier New" panose="02070309020205020404" pitchFamily="49" charset="0"/>
                <a:cs typeface="Times New Roman" panose="02020603050405020304" pitchFamily="18" charset="0"/>
              </a:rPr>
              <a:t>-Header</a:t>
            </a:r>
            <a:r>
              <a:rPr lang="en-US" sz="1200" b="1" spc="-95" dirty="0">
                <a:latin typeface="Calibri" panose="020F0502020204030204" pitchFamily="34" charset="0"/>
                <a:ea typeface="Courier New" panose="02070309020205020404" pitchFamily="49" charset="0"/>
                <a:cs typeface="Times New Roman" panose="02020603050405020304" pitchFamily="18" charset="0"/>
              </a:rPr>
              <a:t> </a:t>
            </a:r>
            <a:r>
              <a:rPr lang="en-US" sz="1200" b="1" dirty="0">
                <a:latin typeface="Calibri" panose="020F0502020204030204" pitchFamily="34" charset="0"/>
                <a:ea typeface="Courier New" panose="02070309020205020404" pitchFamily="49" charset="0"/>
                <a:cs typeface="Times New Roman" panose="02020603050405020304" pitchFamily="18" charset="0"/>
              </a:rPr>
              <a:t>(AH)</a:t>
            </a:r>
            <a:endParaRPr lang="de-DE" sz="1200" b="1" dirty="0">
              <a:latin typeface="Calibri" panose="020F0502020204030204" pitchFamily="34" charset="0"/>
              <a:ea typeface="Courier New" panose="02070309020205020404" pitchFamily="49" charset="0"/>
              <a:cs typeface="Times New Roman" panose="02020603050405020304" pitchFamily="18" charset="0"/>
            </a:endParaRPr>
          </a:p>
          <a:p>
            <a:pPr marL="1143000" marR="304800" lvl="2" indent="-228600">
              <a:lnSpc>
                <a:spcPct val="97000"/>
              </a:lnSpc>
              <a:spcAft>
                <a:spcPts val="0"/>
              </a:spcAft>
              <a:buSzPts val="1200"/>
              <a:buFont typeface="Microsoft Sans Serif" panose="020B0604020202020204" pitchFamily="34" charset="0"/>
              <a:buChar char="▪"/>
              <a:tabLst>
                <a:tab pos="1195705" algn="l"/>
              </a:tabLst>
            </a:pPr>
            <a:r>
              <a:rPr lang="en-US" sz="1200" dirty="0">
                <a:latin typeface="Calibri" panose="020F0502020204030204" pitchFamily="34" charset="0"/>
                <a:ea typeface="Microsoft Sans Serif" panose="020B0604020202020204" pitchFamily="34" charset="0"/>
                <a:cs typeface="Times New Roman" panose="02020603050405020304" pitchFamily="18" charset="0"/>
              </a:rPr>
              <a:t>In</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err="1">
                <a:latin typeface="Calibri" panose="020F0502020204030204" pitchFamily="34" charset="0"/>
                <a:ea typeface="Microsoft Sans Serif" panose="020B0604020202020204" pitchFamily="34" charset="0"/>
                <a:cs typeface="Times New Roman" panose="02020603050405020304" pitchFamily="18" charset="0"/>
              </a:rPr>
              <a:t>IPSec</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verwendetes</a:t>
            </a:r>
            <a:r>
              <a:rPr lang="en-US"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Protokoll</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das</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Integrität</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10" dirty="0">
                <a:latin typeface="Calibri" panose="020F0502020204030204" pitchFamily="34" charset="0"/>
                <a:ea typeface="Microsoft Sans Serif" panose="020B0604020202020204" pitchFamily="34" charset="0"/>
                <a:cs typeface="Times New Roman" panose="02020603050405020304" pitchFamily="18" charset="0"/>
              </a:rPr>
              <a:t>und</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Authentifizierung</a:t>
            </a:r>
            <a:r>
              <a:rPr lang="en-US" sz="1200" spc="255" dirty="0">
                <a:latin typeface="Times New Roman" panose="02020603050405020304" pitchFamily="18"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bietet</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420773967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831544"/>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indent="-457200">
              <a:buFont typeface="+mj-lt"/>
              <a:buAutoNum type="arabicPeriod" startAt="27"/>
            </a:pPr>
            <a:r>
              <a:rPr lang="de-DE" sz="2000" b="1" dirty="0">
                <a:solidFill>
                  <a:prstClr val="black"/>
                </a:solidFill>
              </a:rPr>
              <a:t>Sicherheitsprotokolle</a:t>
            </a:r>
            <a:endParaRPr lang="de-DE" sz="2000" b="1" dirty="0"/>
          </a:p>
          <a:p>
            <a:pPr marL="457200" indent="-457200">
              <a:buFont typeface="+mj-lt"/>
              <a:buAutoNum type="arabicPeriod" startAt="27"/>
            </a:pPr>
            <a:endParaRPr lang="de-DE" sz="2000" b="1" dirty="0"/>
          </a:p>
          <a:p>
            <a:pPr marL="457200" indent="-457200">
              <a:buFont typeface="+mj-lt"/>
              <a:buAutoNum type="arabicPeriod" startAt="27"/>
            </a:pPr>
            <a:endParaRPr lang="de-DE" sz="2000" b="1" dirty="0"/>
          </a:p>
          <a:p>
            <a:pPr marL="457200" indent="-457200">
              <a:buFont typeface="+mj-lt"/>
              <a:buAutoNum type="arabicPeriod" startAt="27"/>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62507053-55F0-4096-A20E-FBB3F9822736}"/>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51E6591A-1440-4851-9CE9-63B37F7BBE22}"/>
              </a:ext>
            </a:extLst>
          </p:cNvPr>
          <p:cNvSpPr/>
          <p:nvPr/>
        </p:nvSpPr>
        <p:spPr>
          <a:xfrm>
            <a:off x="1479550" y="3156884"/>
            <a:ext cx="8329422" cy="2327688"/>
          </a:xfrm>
          <a:prstGeom prst="rect">
            <a:avLst/>
          </a:prstGeom>
        </p:spPr>
        <p:txBody>
          <a:bodyPr wrap="square">
            <a:spAutoFit/>
          </a:bodyPr>
          <a:lstStyle/>
          <a:p>
            <a:pPr marL="742950" lvl="1" indent="-285750">
              <a:lnSpc>
                <a:spcPts val="1470"/>
              </a:lnSpc>
              <a:spcBef>
                <a:spcPts val="15"/>
              </a:spcBef>
              <a:spcAft>
                <a:spcPts val="0"/>
              </a:spcAft>
              <a:buSzPts val="1200"/>
              <a:buFont typeface="Courier New" panose="02070309020205020404" pitchFamily="49" charset="0"/>
              <a:buChar char="o"/>
              <a:tabLst>
                <a:tab pos="738505" algn="l"/>
              </a:tabLst>
            </a:pPr>
            <a:r>
              <a:rPr lang="en-US" sz="1200" b="1" spc="-5" dirty="0">
                <a:latin typeface="Calibri" panose="020F0502020204030204" pitchFamily="34" charset="0"/>
                <a:ea typeface="Courier New" panose="02070309020205020404" pitchFamily="49" charset="0"/>
                <a:cs typeface="Times New Roman" panose="02020603050405020304" pitchFamily="18" charset="0"/>
              </a:rPr>
              <a:t>Encapsulating</a:t>
            </a:r>
            <a:r>
              <a:rPr lang="en-US" sz="1200" b="1" spc="-55" dirty="0">
                <a:latin typeface="Calibri" panose="020F0502020204030204" pitchFamily="34" charset="0"/>
                <a:ea typeface="Courier New" panose="02070309020205020404" pitchFamily="49" charset="0"/>
                <a:cs typeface="Times New Roman" panose="02020603050405020304" pitchFamily="18" charset="0"/>
              </a:rPr>
              <a:t> </a:t>
            </a:r>
            <a:r>
              <a:rPr lang="en-US" sz="1200" b="1" spc="-5" dirty="0">
                <a:latin typeface="Calibri" panose="020F0502020204030204" pitchFamily="34" charset="0"/>
                <a:ea typeface="Courier New" panose="02070309020205020404" pitchFamily="49" charset="0"/>
                <a:cs typeface="Times New Roman" panose="02020603050405020304" pitchFamily="18" charset="0"/>
              </a:rPr>
              <a:t>Security</a:t>
            </a:r>
            <a:r>
              <a:rPr lang="en-US" sz="1200" b="1" spc="-45" dirty="0">
                <a:latin typeface="Calibri" panose="020F0502020204030204" pitchFamily="34" charset="0"/>
                <a:ea typeface="Courier New" panose="02070309020205020404" pitchFamily="49" charset="0"/>
                <a:cs typeface="Times New Roman" panose="02020603050405020304" pitchFamily="18" charset="0"/>
              </a:rPr>
              <a:t> </a:t>
            </a:r>
            <a:r>
              <a:rPr lang="en-US" sz="1200" b="1" spc="-5" dirty="0">
                <a:latin typeface="Calibri" panose="020F0502020204030204" pitchFamily="34" charset="0"/>
                <a:ea typeface="Courier New" panose="02070309020205020404" pitchFamily="49" charset="0"/>
                <a:cs typeface="Times New Roman" panose="02020603050405020304" pitchFamily="18" charset="0"/>
              </a:rPr>
              <a:t>Payload</a:t>
            </a:r>
            <a:r>
              <a:rPr lang="en-US" sz="1200" b="1" spc="-50" dirty="0">
                <a:latin typeface="Calibri" panose="020F0502020204030204" pitchFamily="34" charset="0"/>
                <a:ea typeface="Courier New" panose="02070309020205020404" pitchFamily="49" charset="0"/>
                <a:cs typeface="Times New Roman" panose="02020603050405020304" pitchFamily="18" charset="0"/>
              </a:rPr>
              <a:t> </a:t>
            </a:r>
            <a:r>
              <a:rPr lang="en-US" sz="1200" b="1" spc="-5" dirty="0">
                <a:latin typeface="Calibri" panose="020F0502020204030204" pitchFamily="34" charset="0"/>
                <a:ea typeface="Courier New" panose="02070309020205020404" pitchFamily="49" charset="0"/>
                <a:cs typeface="Times New Roman" panose="02020603050405020304" pitchFamily="18" charset="0"/>
              </a:rPr>
              <a:t>(ESP)</a:t>
            </a:r>
            <a:endParaRPr lang="de-DE" sz="1200" b="1" dirty="0">
              <a:latin typeface="Calibri" panose="020F0502020204030204" pitchFamily="34" charset="0"/>
              <a:ea typeface="Courier New" panose="02070309020205020404" pitchFamily="49" charset="0"/>
              <a:cs typeface="Times New Roman" panose="02020603050405020304" pitchFamily="18" charset="0"/>
            </a:endParaRPr>
          </a:p>
          <a:p>
            <a:pPr marL="1143000" marR="543560" lvl="2" indent="-228600">
              <a:lnSpc>
                <a:spcPct val="98000"/>
              </a:lnSpc>
              <a:spcAft>
                <a:spcPts val="0"/>
              </a:spcAft>
              <a:buSzPts val="1200"/>
              <a:buFont typeface="Microsoft Sans Serif" panose="020B0604020202020204" pitchFamily="34" charset="0"/>
              <a:buChar char="▪"/>
              <a:tabLst>
                <a:tab pos="1195705" algn="l"/>
              </a:tabLst>
            </a:pPr>
            <a:r>
              <a:rPr lang="en-US" sz="1200" dirty="0" err="1">
                <a:latin typeface="Calibri" panose="020F0502020204030204" pitchFamily="34" charset="0"/>
                <a:ea typeface="Microsoft Sans Serif" panose="020B0604020202020204" pitchFamily="34" charset="0"/>
                <a:cs typeface="Times New Roman" panose="02020603050405020304" pitchFamily="18" charset="0"/>
              </a:rPr>
              <a:t>Bietet</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Integrität</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Vertraulichkeit</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und</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Authentizität</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von</a:t>
            </a:r>
            <a:r>
              <a:rPr lang="en-US"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Paketen</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a:t>
            </a:r>
            <a:r>
              <a:rPr lang="en-US" sz="1200" spc="205" dirty="0">
                <a:latin typeface="Times New Roman" panose="02020603050405020304" pitchFamily="18"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indem</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es</a:t>
            </a:r>
            <a:r>
              <a:rPr lang="en-US"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sie</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kapselt</a:t>
            </a:r>
            <a:r>
              <a:rPr lang="en-US"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und</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verschlüsselt</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195705" algn="l"/>
              </a:tabLst>
            </a:pPr>
            <a:r>
              <a:rPr lang="en-US" sz="1200" spc="-5" dirty="0">
                <a:latin typeface="Calibri" panose="020F0502020204030204" pitchFamily="34" charset="0"/>
                <a:ea typeface="Microsoft Sans Serif" panose="020B0604020202020204" pitchFamily="34" charset="0"/>
                <a:cs typeface="Times New Roman" panose="02020603050405020304" pitchFamily="18" charset="0"/>
              </a:rPr>
              <a:t>Transport-Modus</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1600200" marR="91440" lvl="3" indent="-228600">
              <a:spcBef>
                <a:spcPts val="10"/>
              </a:spcBef>
              <a:spcAft>
                <a:spcPts val="0"/>
              </a:spcAft>
              <a:buSzPts val="1200"/>
              <a:buFont typeface="Symbol" panose="05050102010706020507" pitchFamily="18" charset="2"/>
              <a:buChar char=""/>
              <a:tabLst>
                <a:tab pos="1653540" algn="l"/>
              </a:tabLst>
            </a:pPr>
            <a:r>
              <a:rPr lang="en-US" sz="1200" dirty="0">
                <a:latin typeface="Calibri" panose="020F0502020204030204" pitchFamily="34" charset="0"/>
                <a:ea typeface="Symbol" panose="05050102010706020507" pitchFamily="18" charset="2"/>
                <a:cs typeface="Times New Roman" panose="02020603050405020304" pitchFamily="18" charset="0"/>
              </a:rPr>
              <a:t>Im</a:t>
            </a:r>
            <a:r>
              <a:rPr lang="en-US" sz="1200" spc="-15" dirty="0">
                <a:latin typeface="Calibri" panose="020F0502020204030204" pitchFamily="34" charset="0"/>
                <a:ea typeface="Symbol" panose="05050102010706020507" pitchFamily="18" charset="2"/>
                <a:cs typeface="Times New Roman" panose="02020603050405020304" pitchFamily="18" charset="0"/>
              </a:rPr>
              <a:t> </a:t>
            </a:r>
            <a:r>
              <a:rPr lang="en-US" sz="1200" spc="-5" dirty="0">
                <a:latin typeface="Calibri" panose="020F0502020204030204" pitchFamily="34" charset="0"/>
                <a:ea typeface="Symbol" panose="05050102010706020507" pitchFamily="18" charset="2"/>
                <a:cs typeface="Times New Roman" panose="02020603050405020304" pitchFamily="18" charset="0"/>
              </a:rPr>
              <a:t>Host-to-Host-</a:t>
            </a:r>
            <a:r>
              <a:rPr lang="en-US" sz="1200" spc="-5" dirty="0" err="1">
                <a:latin typeface="Calibri" panose="020F0502020204030204" pitchFamily="34" charset="0"/>
                <a:ea typeface="Symbol" panose="05050102010706020507" pitchFamily="18" charset="2"/>
                <a:cs typeface="Times New Roman" panose="02020603050405020304" pitchFamily="18" charset="0"/>
              </a:rPr>
              <a:t>Transportmodus</a:t>
            </a:r>
            <a:r>
              <a:rPr lang="en-US" sz="1200" spc="-25" dirty="0">
                <a:latin typeface="Calibri" panose="020F0502020204030204" pitchFamily="34" charset="0"/>
                <a:ea typeface="Symbol" panose="05050102010706020507" pitchFamily="18" charset="2"/>
                <a:cs typeface="Times New Roman" panose="02020603050405020304" pitchFamily="18" charset="0"/>
              </a:rPr>
              <a:t> </a:t>
            </a:r>
            <a:r>
              <a:rPr lang="en-US" sz="1200" dirty="0">
                <a:latin typeface="Calibri" panose="020F0502020204030204" pitchFamily="34" charset="0"/>
                <a:ea typeface="Symbol" panose="05050102010706020507" pitchFamily="18" charset="2"/>
                <a:cs typeface="Times New Roman" panose="02020603050405020304" pitchFamily="18" charset="0"/>
              </a:rPr>
              <a:t>wird</a:t>
            </a:r>
            <a:r>
              <a:rPr lang="en-US" sz="1200" spc="-20" dirty="0">
                <a:latin typeface="Calibri" panose="020F0502020204030204" pitchFamily="34" charset="0"/>
                <a:ea typeface="Symbol" panose="05050102010706020507" pitchFamily="18" charset="2"/>
                <a:cs typeface="Times New Roman" panose="02020603050405020304" pitchFamily="18" charset="0"/>
              </a:rPr>
              <a:t> </a:t>
            </a:r>
            <a:r>
              <a:rPr lang="en-US" sz="1200" spc="-5" dirty="0">
                <a:latin typeface="Calibri" panose="020F0502020204030204" pitchFamily="34" charset="0"/>
                <a:ea typeface="Symbol" panose="05050102010706020507" pitchFamily="18" charset="2"/>
                <a:cs typeface="Times New Roman" panose="02020603050405020304" pitchFamily="18" charset="0"/>
              </a:rPr>
              <a:t>nur</a:t>
            </a:r>
            <a:r>
              <a:rPr lang="en-US" sz="1200" spc="-20" dirty="0">
                <a:latin typeface="Calibri" panose="020F0502020204030204" pitchFamily="34" charset="0"/>
                <a:ea typeface="Symbol" panose="05050102010706020507" pitchFamily="18" charset="2"/>
                <a:cs typeface="Times New Roman" panose="02020603050405020304" pitchFamily="18" charset="0"/>
              </a:rPr>
              <a:t> </a:t>
            </a:r>
            <a:r>
              <a:rPr lang="en-US" sz="1200" dirty="0">
                <a:latin typeface="Calibri" panose="020F0502020204030204" pitchFamily="34" charset="0"/>
                <a:ea typeface="Symbol" panose="05050102010706020507" pitchFamily="18" charset="2"/>
                <a:cs typeface="Times New Roman" panose="02020603050405020304" pitchFamily="18" charset="0"/>
              </a:rPr>
              <a:t>die</a:t>
            </a:r>
            <a:r>
              <a:rPr lang="en-US" sz="1200" spc="-15" dirty="0">
                <a:latin typeface="Calibri" panose="020F0502020204030204" pitchFamily="34" charset="0"/>
                <a:ea typeface="Symbol" panose="05050102010706020507" pitchFamily="18" charset="2"/>
                <a:cs typeface="Times New Roman" panose="02020603050405020304" pitchFamily="18" charset="0"/>
              </a:rPr>
              <a:t> </a:t>
            </a:r>
            <a:r>
              <a:rPr lang="en-US" sz="1200" spc="-5" dirty="0" err="1">
                <a:latin typeface="Calibri" panose="020F0502020204030204" pitchFamily="34" charset="0"/>
                <a:ea typeface="Symbol" panose="05050102010706020507" pitchFamily="18" charset="2"/>
                <a:cs typeface="Times New Roman" panose="02020603050405020304" pitchFamily="18" charset="0"/>
              </a:rPr>
              <a:t>Nutzlast</a:t>
            </a:r>
            <a:r>
              <a:rPr lang="en-US" sz="1200" spc="-10" dirty="0">
                <a:latin typeface="Calibri" panose="020F0502020204030204" pitchFamily="34" charset="0"/>
                <a:ea typeface="Symbol" panose="05050102010706020507" pitchFamily="18" charset="2"/>
                <a:cs typeface="Times New Roman" panose="02020603050405020304" pitchFamily="18" charset="0"/>
              </a:rPr>
              <a:t> </a:t>
            </a:r>
            <a:r>
              <a:rPr lang="en-US" sz="1200" spc="-5" dirty="0">
                <a:latin typeface="Calibri" panose="020F0502020204030204" pitchFamily="34" charset="0"/>
                <a:ea typeface="Symbol" panose="05050102010706020507" pitchFamily="18" charset="2"/>
                <a:cs typeface="Times New Roman" panose="02020603050405020304" pitchFamily="18" charset="0"/>
              </a:rPr>
              <a:t>eines</a:t>
            </a:r>
            <a:r>
              <a:rPr lang="en-US" sz="1200" spc="-10" dirty="0">
                <a:latin typeface="Calibri" panose="020F0502020204030204" pitchFamily="34" charset="0"/>
                <a:ea typeface="Symbol" panose="05050102010706020507" pitchFamily="18" charset="2"/>
                <a:cs typeface="Times New Roman" panose="02020603050405020304" pitchFamily="18" charset="0"/>
              </a:rPr>
              <a:t> </a:t>
            </a:r>
            <a:r>
              <a:rPr lang="en-US" sz="1200" spc="5" dirty="0">
                <a:latin typeface="Calibri" panose="020F0502020204030204" pitchFamily="34" charset="0"/>
                <a:ea typeface="Symbol" panose="05050102010706020507" pitchFamily="18" charset="2"/>
                <a:cs typeface="Times New Roman" panose="02020603050405020304" pitchFamily="18" charset="0"/>
              </a:rPr>
              <a:t>IP-</a:t>
            </a:r>
            <a:r>
              <a:rPr lang="en-US" sz="1200" spc="225" dirty="0">
                <a:latin typeface="Times New Roman" panose="02020603050405020304" pitchFamily="18" charset="0"/>
                <a:ea typeface="Symbol" panose="05050102010706020507" pitchFamily="18" charset="2"/>
                <a:cs typeface="Times New Roman" panose="02020603050405020304" pitchFamily="18" charset="0"/>
              </a:rPr>
              <a:t> </a:t>
            </a:r>
            <a:r>
              <a:rPr lang="en-US" sz="1200" spc="-5" dirty="0" err="1">
                <a:latin typeface="Calibri" panose="020F0502020204030204" pitchFamily="34" charset="0"/>
                <a:ea typeface="Symbol" panose="05050102010706020507" pitchFamily="18" charset="2"/>
                <a:cs typeface="Times New Roman" panose="02020603050405020304" pitchFamily="18" charset="0"/>
              </a:rPr>
              <a:t>Pakets</a:t>
            </a:r>
            <a:r>
              <a:rPr lang="en-US" sz="1200" spc="-30" dirty="0">
                <a:latin typeface="Calibri" panose="020F0502020204030204" pitchFamily="34" charset="0"/>
                <a:ea typeface="Symbol" panose="05050102010706020507" pitchFamily="18" charset="2"/>
                <a:cs typeface="Times New Roman" panose="02020603050405020304" pitchFamily="18" charset="0"/>
              </a:rPr>
              <a:t> </a:t>
            </a:r>
            <a:r>
              <a:rPr lang="en-US" sz="1200" spc="-5" dirty="0" err="1">
                <a:latin typeface="Calibri" panose="020F0502020204030204" pitchFamily="34" charset="0"/>
                <a:ea typeface="Symbol" panose="05050102010706020507" pitchFamily="18" charset="2"/>
                <a:cs typeface="Times New Roman" panose="02020603050405020304" pitchFamily="18" charset="0"/>
              </a:rPr>
              <a:t>verschlüsselt</a:t>
            </a:r>
            <a:r>
              <a:rPr lang="en-US" sz="1200" spc="-5" dirty="0">
                <a:latin typeface="Calibri" panose="020F0502020204030204" pitchFamily="34" charset="0"/>
                <a:ea typeface="Symbol" panose="05050102010706020507" pitchFamily="18" charset="2"/>
                <a:cs typeface="Times New Roman" panose="02020603050405020304" pitchFamily="18" charset="0"/>
              </a:rPr>
              <a:t>,</a:t>
            </a:r>
            <a:r>
              <a:rPr lang="en-US" sz="1200" spc="-35" dirty="0">
                <a:latin typeface="Calibri" panose="020F0502020204030204" pitchFamily="34" charset="0"/>
                <a:ea typeface="Symbol" panose="05050102010706020507" pitchFamily="18" charset="2"/>
                <a:cs typeface="Times New Roman" panose="02020603050405020304" pitchFamily="18" charset="0"/>
              </a:rPr>
              <a:t> </a:t>
            </a:r>
            <a:r>
              <a:rPr lang="en-US" sz="1200" spc="-5" dirty="0">
                <a:latin typeface="Calibri" panose="020F0502020204030204" pitchFamily="34" charset="0"/>
                <a:ea typeface="Symbol" panose="05050102010706020507" pitchFamily="18" charset="2"/>
                <a:cs typeface="Times New Roman" panose="02020603050405020304" pitchFamily="18" charset="0"/>
              </a:rPr>
              <a:t>nicht</a:t>
            </a:r>
            <a:r>
              <a:rPr lang="en-US" sz="1200" spc="-20" dirty="0">
                <a:latin typeface="Calibri" panose="020F0502020204030204" pitchFamily="34" charset="0"/>
                <a:ea typeface="Symbol" panose="05050102010706020507" pitchFamily="18" charset="2"/>
                <a:cs typeface="Times New Roman" panose="02020603050405020304" pitchFamily="18" charset="0"/>
              </a:rPr>
              <a:t> </a:t>
            </a:r>
            <a:r>
              <a:rPr lang="en-US" sz="1200" spc="-5" dirty="0">
                <a:latin typeface="Calibri" panose="020F0502020204030204" pitchFamily="34" charset="0"/>
                <a:ea typeface="Symbol" panose="05050102010706020507" pitchFamily="18" charset="2"/>
                <a:cs typeface="Times New Roman" panose="02020603050405020304" pitchFamily="18" charset="0"/>
              </a:rPr>
              <a:t>aber</a:t>
            </a:r>
            <a:r>
              <a:rPr lang="en-US" sz="1200" spc="-30" dirty="0">
                <a:latin typeface="Calibri" panose="020F0502020204030204" pitchFamily="34" charset="0"/>
                <a:ea typeface="Symbol" panose="05050102010706020507" pitchFamily="18" charset="2"/>
                <a:cs typeface="Times New Roman" panose="02020603050405020304" pitchFamily="18" charset="0"/>
              </a:rPr>
              <a:t> </a:t>
            </a:r>
            <a:r>
              <a:rPr lang="en-US" sz="1200" dirty="0" err="1">
                <a:latin typeface="Calibri" panose="020F0502020204030204" pitchFamily="34" charset="0"/>
                <a:ea typeface="Symbol" panose="05050102010706020507" pitchFamily="18" charset="2"/>
                <a:cs typeface="Times New Roman" panose="02020603050405020304" pitchFamily="18" charset="0"/>
              </a:rPr>
              <a:t>dessen</a:t>
            </a:r>
            <a:r>
              <a:rPr lang="en-US" sz="1200" spc="-20" dirty="0">
                <a:latin typeface="Calibri" panose="020F0502020204030204" pitchFamily="34" charset="0"/>
                <a:ea typeface="Symbol" panose="05050102010706020507" pitchFamily="18" charset="2"/>
                <a:cs typeface="Times New Roman" panose="02020603050405020304" pitchFamily="18" charset="0"/>
              </a:rPr>
              <a:t> </a:t>
            </a:r>
            <a:r>
              <a:rPr lang="en-US" sz="1200" spc="-5" dirty="0">
                <a:latin typeface="Calibri" panose="020F0502020204030204" pitchFamily="34" charset="0"/>
                <a:ea typeface="Symbol" panose="05050102010706020507" pitchFamily="18" charset="2"/>
                <a:cs typeface="Times New Roman" panose="02020603050405020304" pitchFamily="18" charset="0"/>
              </a:rPr>
              <a:t>Header</a:t>
            </a:r>
            <a:endParaRPr lang="de-DE" sz="1200" dirty="0">
              <a:latin typeface="Calibri" panose="020F0502020204030204" pitchFamily="34" charset="0"/>
              <a:ea typeface="Symbol" panose="05050102010706020507" pitchFamily="18" charset="2"/>
              <a:cs typeface="Times New Roman" panose="02020603050405020304" pitchFamily="18" charset="0"/>
            </a:endParaRPr>
          </a:p>
          <a:p>
            <a:pPr marL="1600200" marR="569595" lvl="3" indent="-228600">
              <a:spcBef>
                <a:spcPts val="5"/>
              </a:spcBef>
              <a:spcAft>
                <a:spcPts val="0"/>
              </a:spcAft>
              <a:buSzPts val="1200"/>
              <a:buFont typeface="Symbol" panose="05050102010706020507" pitchFamily="18" charset="2"/>
              <a:buChar char=""/>
              <a:tabLst>
                <a:tab pos="1653540" algn="l"/>
              </a:tabLst>
            </a:pPr>
            <a:r>
              <a:rPr lang="en-US" sz="1200" dirty="0">
                <a:latin typeface="Calibri" panose="020F0502020204030204" pitchFamily="34" charset="0"/>
                <a:ea typeface="Symbol" panose="05050102010706020507" pitchFamily="18" charset="2"/>
                <a:cs typeface="Times New Roman" panose="02020603050405020304" pitchFamily="18" charset="0"/>
              </a:rPr>
              <a:t>Der</a:t>
            </a:r>
            <a:r>
              <a:rPr lang="en-US" sz="1200" spc="-30" dirty="0">
                <a:latin typeface="Calibri" panose="020F0502020204030204" pitchFamily="34" charset="0"/>
                <a:ea typeface="Symbol" panose="05050102010706020507" pitchFamily="18" charset="2"/>
                <a:cs typeface="Times New Roman" panose="02020603050405020304" pitchFamily="18" charset="0"/>
              </a:rPr>
              <a:t> </a:t>
            </a:r>
            <a:r>
              <a:rPr lang="en-US" sz="1200" spc="-5" dirty="0" err="1">
                <a:latin typeface="Calibri" panose="020F0502020204030204" pitchFamily="34" charset="0"/>
                <a:ea typeface="Symbol" panose="05050102010706020507" pitchFamily="18" charset="2"/>
                <a:cs typeface="Times New Roman" panose="02020603050405020304" pitchFamily="18" charset="0"/>
              </a:rPr>
              <a:t>Transportmodus</a:t>
            </a:r>
            <a:r>
              <a:rPr lang="en-US" sz="1200" spc="-35" dirty="0">
                <a:latin typeface="Calibri" panose="020F0502020204030204" pitchFamily="34" charset="0"/>
                <a:ea typeface="Symbol" panose="05050102010706020507" pitchFamily="18" charset="2"/>
                <a:cs typeface="Times New Roman" panose="02020603050405020304" pitchFamily="18" charset="0"/>
              </a:rPr>
              <a:t> </a:t>
            </a:r>
            <a:r>
              <a:rPr lang="en-US" sz="1200" spc="-5" dirty="0">
                <a:latin typeface="Calibri" panose="020F0502020204030204" pitchFamily="34" charset="0"/>
                <a:ea typeface="Symbol" panose="05050102010706020507" pitchFamily="18" charset="2"/>
                <a:cs typeface="Times New Roman" panose="02020603050405020304" pitchFamily="18" charset="0"/>
              </a:rPr>
              <a:t>wird</a:t>
            </a:r>
            <a:r>
              <a:rPr lang="en-US" sz="1200" spc="-20" dirty="0">
                <a:latin typeface="Calibri" panose="020F0502020204030204" pitchFamily="34" charset="0"/>
                <a:ea typeface="Symbol" panose="05050102010706020507" pitchFamily="18" charset="2"/>
                <a:cs typeface="Times New Roman" panose="02020603050405020304" pitchFamily="18" charset="0"/>
              </a:rPr>
              <a:t> </a:t>
            </a:r>
            <a:r>
              <a:rPr lang="en-US" sz="1200" spc="-5" dirty="0">
                <a:latin typeface="Calibri" panose="020F0502020204030204" pitchFamily="34" charset="0"/>
                <a:ea typeface="Symbol" panose="05050102010706020507" pitchFamily="18" charset="2"/>
                <a:cs typeface="Times New Roman" panose="02020603050405020304" pitchFamily="18" charset="0"/>
              </a:rPr>
              <a:t>für</a:t>
            </a:r>
            <a:r>
              <a:rPr lang="en-US" sz="1200" spc="-30" dirty="0">
                <a:latin typeface="Calibri" panose="020F0502020204030204" pitchFamily="34" charset="0"/>
                <a:ea typeface="Symbol" panose="05050102010706020507" pitchFamily="18" charset="2"/>
                <a:cs typeface="Times New Roman" panose="02020603050405020304" pitchFamily="18" charset="0"/>
              </a:rPr>
              <a:t> </a:t>
            </a:r>
            <a:r>
              <a:rPr lang="en-US" sz="1200" dirty="0">
                <a:latin typeface="Calibri" panose="020F0502020204030204" pitchFamily="34" charset="0"/>
                <a:ea typeface="Symbol" panose="05050102010706020507" pitchFamily="18" charset="2"/>
                <a:cs typeface="Times New Roman" panose="02020603050405020304" pitchFamily="18" charset="0"/>
              </a:rPr>
              <a:t>die</a:t>
            </a:r>
            <a:r>
              <a:rPr lang="en-US" sz="1200" spc="-20" dirty="0">
                <a:latin typeface="Calibri" panose="020F0502020204030204" pitchFamily="34" charset="0"/>
                <a:ea typeface="Symbol" panose="05050102010706020507" pitchFamily="18" charset="2"/>
                <a:cs typeface="Times New Roman" panose="02020603050405020304" pitchFamily="18" charset="0"/>
              </a:rPr>
              <a:t> </a:t>
            </a:r>
            <a:r>
              <a:rPr lang="en-US" sz="1200" spc="-5" dirty="0" err="1">
                <a:latin typeface="Calibri" panose="020F0502020204030204" pitchFamily="34" charset="0"/>
                <a:ea typeface="Symbol" panose="05050102010706020507" pitchFamily="18" charset="2"/>
                <a:cs typeface="Times New Roman" panose="02020603050405020304" pitchFamily="18" charset="0"/>
              </a:rPr>
              <a:t>Übertragung</a:t>
            </a:r>
            <a:r>
              <a:rPr lang="en-US" sz="1200" spc="-20" dirty="0">
                <a:latin typeface="Calibri" panose="020F0502020204030204" pitchFamily="34" charset="0"/>
                <a:ea typeface="Symbol" panose="05050102010706020507" pitchFamily="18" charset="2"/>
                <a:cs typeface="Times New Roman" panose="02020603050405020304" pitchFamily="18" charset="0"/>
              </a:rPr>
              <a:t> </a:t>
            </a:r>
            <a:r>
              <a:rPr lang="en-US" sz="1200" spc="-5" dirty="0" err="1">
                <a:latin typeface="Calibri" panose="020F0502020204030204" pitchFamily="34" charset="0"/>
                <a:ea typeface="Symbol" panose="05050102010706020507" pitchFamily="18" charset="2"/>
                <a:cs typeface="Times New Roman" panose="02020603050405020304" pitchFamily="18" charset="0"/>
              </a:rPr>
              <a:t>zwischen</a:t>
            </a:r>
            <a:r>
              <a:rPr lang="en-US" sz="1200" spc="155" dirty="0">
                <a:latin typeface="Times New Roman" panose="02020603050405020304" pitchFamily="18" charset="0"/>
                <a:ea typeface="Symbol" panose="05050102010706020507" pitchFamily="18" charset="2"/>
                <a:cs typeface="Times New Roman" panose="02020603050405020304" pitchFamily="18" charset="0"/>
              </a:rPr>
              <a:t> </a:t>
            </a:r>
            <a:r>
              <a:rPr lang="en-US" sz="1200" spc="-5" dirty="0">
                <a:latin typeface="Calibri" panose="020F0502020204030204" pitchFamily="34" charset="0"/>
                <a:ea typeface="Symbol" panose="05050102010706020507" pitchFamily="18" charset="2"/>
                <a:cs typeface="Times New Roman" panose="02020603050405020304" pitchFamily="18" charset="0"/>
              </a:rPr>
              <a:t>Hosts</a:t>
            </a:r>
            <a:r>
              <a:rPr lang="en-US" sz="1200" spc="-30" dirty="0">
                <a:latin typeface="Calibri" panose="020F0502020204030204" pitchFamily="34" charset="0"/>
                <a:ea typeface="Symbol" panose="05050102010706020507" pitchFamily="18" charset="2"/>
                <a:cs typeface="Times New Roman" panose="02020603050405020304" pitchFamily="18" charset="0"/>
              </a:rPr>
              <a:t> </a:t>
            </a:r>
            <a:r>
              <a:rPr lang="en-US" sz="1200" dirty="0">
                <a:latin typeface="Calibri" panose="020F0502020204030204" pitchFamily="34" charset="0"/>
                <a:ea typeface="Symbol" panose="05050102010706020507" pitchFamily="18" charset="2"/>
                <a:cs typeface="Times New Roman" panose="02020603050405020304" pitchFamily="18" charset="0"/>
              </a:rPr>
              <a:t>in</a:t>
            </a:r>
            <a:r>
              <a:rPr lang="en-US" sz="1200" spc="-30" dirty="0">
                <a:latin typeface="Calibri" panose="020F0502020204030204" pitchFamily="34" charset="0"/>
                <a:ea typeface="Symbol" panose="05050102010706020507" pitchFamily="18" charset="2"/>
                <a:cs typeface="Times New Roman" panose="02020603050405020304" pitchFamily="18" charset="0"/>
              </a:rPr>
              <a:t> </a:t>
            </a:r>
            <a:r>
              <a:rPr lang="en-US" sz="1200" spc="-5" dirty="0">
                <a:latin typeface="Calibri" panose="020F0502020204030204" pitchFamily="34" charset="0"/>
                <a:ea typeface="Symbol" panose="05050102010706020507" pitchFamily="18" charset="2"/>
                <a:cs typeface="Times New Roman" panose="02020603050405020304" pitchFamily="18" charset="0"/>
              </a:rPr>
              <a:t>einem</a:t>
            </a:r>
            <a:r>
              <a:rPr lang="en-US" sz="1200" spc="-20" dirty="0">
                <a:latin typeface="Calibri" panose="020F0502020204030204" pitchFamily="34" charset="0"/>
                <a:ea typeface="Symbol" panose="05050102010706020507" pitchFamily="18" charset="2"/>
                <a:cs typeface="Times New Roman" panose="02020603050405020304" pitchFamily="18" charset="0"/>
              </a:rPr>
              <a:t> </a:t>
            </a:r>
            <a:r>
              <a:rPr lang="en-US" sz="1200" spc="-5" dirty="0" err="1">
                <a:latin typeface="Calibri" panose="020F0502020204030204" pitchFamily="34" charset="0"/>
                <a:ea typeface="Symbol" panose="05050102010706020507" pitchFamily="18" charset="2"/>
                <a:cs typeface="Times New Roman" panose="02020603050405020304" pitchFamily="18" charset="0"/>
              </a:rPr>
              <a:t>privaten</a:t>
            </a:r>
            <a:r>
              <a:rPr lang="en-US" sz="1200" spc="-30" dirty="0">
                <a:latin typeface="Calibri" panose="020F0502020204030204" pitchFamily="34" charset="0"/>
                <a:ea typeface="Symbol" panose="05050102010706020507" pitchFamily="18" charset="2"/>
                <a:cs typeface="Times New Roman" panose="02020603050405020304" pitchFamily="18" charset="0"/>
              </a:rPr>
              <a:t> </a:t>
            </a:r>
            <a:r>
              <a:rPr lang="en-US" sz="1200" spc="-5" dirty="0" err="1">
                <a:latin typeface="Calibri" panose="020F0502020204030204" pitchFamily="34" charset="0"/>
                <a:ea typeface="Symbol" panose="05050102010706020507" pitchFamily="18" charset="2"/>
                <a:cs typeface="Times New Roman" panose="02020603050405020304" pitchFamily="18" charset="0"/>
              </a:rPr>
              <a:t>Netzwerk</a:t>
            </a:r>
            <a:r>
              <a:rPr lang="en-US" sz="1200" spc="-25" dirty="0">
                <a:latin typeface="Calibri" panose="020F0502020204030204" pitchFamily="34" charset="0"/>
                <a:ea typeface="Symbol" panose="05050102010706020507" pitchFamily="18" charset="2"/>
                <a:cs typeface="Times New Roman" panose="02020603050405020304" pitchFamily="18" charset="0"/>
              </a:rPr>
              <a:t> </a:t>
            </a:r>
            <a:r>
              <a:rPr lang="en-US" sz="1200" spc="-5" dirty="0">
                <a:latin typeface="Calibri" panose="020F0502020204030204" pitchFamily="34" charset="0"/>
                <a:ea typeface="Symbol" panose="05050102010706020507" pitchFamily="18" charset="2"/>
                <a:cs typeface="Times New Roman" panose="02020603050405020304" pitchFamily="18" charset="0"/>
              </a:rPr>
              <a:t>verwendet</a:t>
            </a:r>
          </a:p>
          <a:p>
            <a:pPr marL="1600200" marR="569595" lvl="3" indent="-228600">
              <a:spcBef>
                <a:spcPts val="5"/>
              </a:spcBef>
              <a:spcAft>
                <a:spcPts val="0"/>
              </a:spcAft>
              <a:buSzPts val="1200"/>
              <a:buFont typeface="Symbol" panose="05050102010706020507" pitchFamily="18" charset="2"/>
              <a:buChar char=""/>
              <a:tabLst>
                <a:tab pos="1653540" algn="l"/>
              </a:tabLst>
            </a:pPr>
            <a:endParaRPr lang="en-US" sz="1200" spc="-5" dirty="0">
              <a:latin typeface="Calibri" panose="020F0502020204030204" pitchFamily="34" charset="0"/>
              <a:ea typeface="Symbol" panose="05050102010706020507" pitchFamily="18" charset="2"/>
              <a:cs typeface="Times New Roman" panose="02020603050405020304" pitchFamily="18" charset="0"/>
            </a:endParaRPr>
          </a:p>
          <a:p>
            <a:pPr marL="1600200" marR="569595" lvl="3" indent="-228600">
              <a:spcBef>
                <a:spcPts val="5"/>
              </a:spcBef>
              <a:spcAft>
                <a:spcPts val="0"/>
              </a:spcAft>
              <a:buSzPts val="1200"/>
              <a:buFont typeface="Symbol" panose="05050102010706020507" pitchFamily="18" charset="2"/>
              <a:buChar char=""/>
              <a:tabLst>
                <a:tab pos="1653540" algn="l"/>
              </a:tabLst>
            </a:pPr>
            <a:endParaRPr lang="de-DE" sz="1200" dirty="0">
              <a:latin typeface="Calibri" panose="020F0502020204030204" pitchFamily="34" charset="0"/>
              <a:ea typeface="Symbol" panose="05050102010706020507" pitchFamily="18" charset="2"/>
              <a:cs typeface="Times New Roman" panose="02020603050405020304" pitchFamily="18" charset="0"/>
            </a:endParaRPr>
          </a:p>
          <a:p>
            <a:pPr marL="1143000" lvl="2" indent="-228600">
              <a:lnSpc>
                <a:spcPts val="1450"/>
              </a:lnSpc>
              <a:spcBef>
                <a:spcPts val="20"/>
              </a:spcBef>
              <a:spcAft>
                <a:spcPts val="0"/>
              </a:spcAft>
              <a:buSzPts val="1200"/>
              <a:buFont typeface="Microsoft Sans Serif" panose="020B0604020202020204" pitchFamily="34" charset="0"/>
              <a:buChar char="▪"/>
              <a:tabLst>
                <a:tab pos="1195705" algn="l"/>
              </a:tabLst>
            </a:pPr>
            <a:r>
              <a:rPr lang="en-US" sz="1200" spc="-5" dirty="0">
                <a:latin typeface="Calibri" panose="020F0502020204030204" pitchFamily="34" charset="0"/>
                <a:ea typeface="Microsoft Sans Serif" panose="020B0604020202020204" pitchFamily="34" charset="0"/>
                <a:cs typeface="Times New Roman" panose="02020603050405020304" pitchFamily="18" charset="0"/>
              </a:rPr>
              <a:t>Tunnel-Modus</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1600200" marR="210820" lvl="3" indent="-228600">
              <a:lnSpc>
                <a:spcPts val="1460"/>
              </a:lnSpc>
              <a:spcBef>
                <a:spcPts val="25"/>
              </a:spcBef>
              <a:spcAft>
                <a:spcPts val="0"/>
              </a:spcAft>
              <a:buSzPts val="1200"/>
              <a:buFont typeface="Symbol" panose="05050102010706020507" pitchFamily="18" charset="2"/>
              <a:buChar char=""/>
              <a:tabLst>
                <a:tab pos="1653540" algn="l"/>
              </a:tabLst>
            </a:pPr>
            <a:r>
              <a:rPr lang="en-US" sz="1200" spc="-5" dirty="0">
                <a:latin typeface="Calibri" panose="020F0502020204030204" pitchFamily="34" charset="0"/>
                <a:ea typeface="Symbol" panose="05050102010706020507" pitchFamily="18" charset="2"/>
                <a:cs typeface="Times New Roman" panose="02020603050405020304" pitchFamily="18" charset="0"/>
              </a:rPr>
              <a:t>Es</a:t>
            </a:r>
            <a:r>
              <a:rPr lang="en-US" sz="1200" spc="-20" dirty="0">
                <a:latin typeface="Calibri" panose="020F0502020204030204" pitchFamily="34" charset="0"/>
                <a:ea typeface="Symbol" panose="05050102010706020507" pitchFamily="18" charset="2"/>
                <a:cs typeface="Times New Roman" panose="02020603050405020304" pitchFamily="18" charset="0"/>
              </a:rPr>
              <a:t> </a:t>
            </a:r>
            <a:r>
              <a:rPr lang="en-US" sz="1200" spc="-5" dirty="0">
                <a:latin typeface="Calibri" panose="020F0502020204030204" pitchFamily="34" charset="0"/>
                <a:ea typeface="Symbol" panose="05050102010706020507" pitchFamily="18" charset="2"/>
                <a:cs typeface="Times New Roman" panose="02020603050405020304" pitchFamily="18" charset="0"/>
              </a:rPr>
              <a:t>wird</a:t>
            </a:r>
            <a:r>
              <a:rPr lang="en-US" sz="1200" spc="-20" dirty="0">
                <a:latin typeface="Calibri" panose="020F0502020204030204" pitchFamily="34" charset="0"/>
                <a:ea typeface="Symbol" panose="05050102010706020507" pitchFamily="18" charset="2"/>
                <a:cs typeface="Times New Roman" panose="02020603050405020304" pitchFamily="18" charset="0"/>
              </a:rPr>
              <a:t> </a:t>
            </a:r>
            <a:r>
              <a:rPr lang="en-US" sz="1200" spc="-5" dirty="0" err="1">
                <a:latin typeface="Calibri" panose="020F0502020204030204" pitchFamily="34" charset="0"/>
                <a:ea typeface="Symbol" panose="05050102010706020507" pitchFamily="18" charset="2"/>
                <a:cs typeface="Times New Roman" panose="02020603050405020304" pitchFamily="18" charset="0"/>
              </a:rPr>
              <a:t>ein</a:t>
            </a:r>
            <a:r>
              <a:rPr lang="en-US" sz="1200" spc="-30" dirty="0">
                <a:latin typeface="Calibri" panose="020F0502020204030204" pitchFamily="34" charset="0"/>
                <a:ea typeface="Symbol" panose="05050102010706020507" pitchFamily="18" charset="2"/>
                <a:cs typeface="Times New Roman" panose="02020603050405020304" pitchFamily="18" charset="0"/>
              </a:rPr>
              <a:t> </a:t>
            </a:r>
            <a:r>
              <a:rPr lang="en-US" sz="1200" spc="-5" dirty="0" err="1">
                <a:latin typeface="Calibri" panose="020F0502020204030204" pitchFamily="34" charset="0"/>
                <a:ea typeface="Symbol" panose="05050102010706020507" pitchFamily="18" charset="2"/>
                <a:cs typeface="Times New Roman" panose="02020603050405020304" pitchFamily="18" charset="0"/>
              </a:rPr>
              <a:t>Netzwerktunnel</a:t>
            </a:r>
            <a:r>
              <a:rPr lang="en-US" sz="1200" spc="-15" dirty="0">
                <a:latin typeface="Calibri" panose="020F0502020204030204" pitchFamily="34" charset="0"/>
                <a:ea typeface="Symbol" panose="05050102010706020507" pitchFamily="18" charset="2"/>
                <a:cs typeface="Times New Roman" panose="02020603050405020304" pitchFamily="18" charset="0"/>
              </a:rPr>
              <a:t> </a:t>
            </a:r>
            <a:r>
              <a:rPr lang="en-US" sz="1200" spc="-5" dirty="0" err="1">
                <a:latin typeface="Calibri" panose="020F0502020204030204" pitchFamily="34" charset="0"/>
                <a:ea typeface="Symbol" panose="05050102010706020507" pitchFamily="18" charset="2"/>
                <a:cs typeface="Times New Roman" panose="02020603050405020304" pitchFamily="18" charset="0"/>
              </a:rPr>
              <a:t>erstellt</a:t>
            </a:r>
            <a:r>
              <a:rPr lang="en-US" sz="1200" spc="-5" dirty="0">
                <a:latin typeface="Calibri" panose="020F0502020204030204" pitchFamily="34" charset="0"/>
                <a:ea typeface="Symbol" panose="05050102010706020507" pitchFamily="18" charset="2"/>
                <a:cs typeface="Times New Roman" panose="02020603050405020304" pitchFamily="18" charset="0"/>
              </a:rPr>
              <a:t>,</a:t>
            </a:r>
            <a:r>
              <a:rPr lang="en-US" sz="1200" spc="-35" dirty="0">
                <a:latin typeface="Calibri" panose="020F0502020204030204" pitchFamily="34" charset="0"/>
                <a:ea typeface="Symbol" panose="05050102010706020507" pitchFamily="18" charset="2"/>
                <a:cs typeface="Times New Roman" panose="02020603050405020304" pitchFamily="18" charset="0"/>
              </a:rPr>
              <a:t> </a:t>
            </a:r>
            <a:r>
              <a:rPr lang="en-US" sz="1200" dirty="0">
                <a:latin typeface="Calibri" panose="020F0502020204030204" pitchFamily="34" charset="0"/>
                <a:ea typeface="Symbol" panose="05050102010706020507" pitchFamily="18" charset="2"/>
                <a:cs typeface="Times New Roman" panose="02020603050405020304" pitchFamily="18" charset="0"/>
              </a:rPr>
              <a:t>der</a:t>
            </a:r>
            <a:r>
              <a:rPr lang="en-US" sz="1200" spc="-30" dirty="0">
                <a:latin typeface="Calibri" panose="020F0502020204030204" pitchFamily="34" charset="0"/>
                <a:ea typeface="Symbol" panose="05050102010706020507" pitchFamily="18" charset="2"/>
                <a:cs typeface="Times New Roman" panose="02020603050405020304" pitchFamily="18" charset="0"/>
              </a:rPr>
              <a:t> </a:t>
            </a:r>
            <a:r>
              <a:rPr lang="en-US" sz="1200" dirty="0">
                <a:latin typeface="Calibri" panose="020F0502020204030204" pitchFamily="34" charset="0"/>
                <a:ea typeface="Symbol" panose="05050102010706020507" pitchFamily="18" charset="2"/>
                <a:cs typeface="Times New Roman" panose="02020603050405020304" pitchFamily="18" charset="0"/>
              </a:rPr>
              <a:t>das</a:t>
            </a:r>
            <a:r>
              <a:rPr lang="en-US" sz="1200" spc="-20" dirty="0">
                <a:latin typeface="Calibri" panose="020F0502020204030204" pitchFamily="34" charset="0"/>
                <a:ea typeface="Symbol" panose="05050102010706020507" pitchFamily="18" charset="2"/>
                <a:cs typeface="Times New Roman" panose="02020603050405020304" pitchFamily="18" charset="0"/>
              </a:rPr>
              <a:t> </a:t>
            </a:r>
            <a:r>
              <a:rPr lang="en-US" sz="1200" spc="-5" dirty="0" err="1">
                <a:latin typeface="Calibri" panose="020F0502020204030204" pitchFamily="34" charset="0"/>
                <a:ea typeface="Symbol" panose="05050102010706020507" pitchFamily="18" charset="2"/>
                <a:cs typeface="Times New Roman" panose="02020603050405020304" pitchFamily="18" charset="0"/>
              </a:rPr>
              <a:t>gesamte</a:t>
            </a:r>
            <a:r>
              <a:rPr lang="en-US" sz="1200" spc="-20" dirty="0">
                <a:latin typeface="Calibri" panose="020F0502020204030204" pitchFamily="34" charset="0"/>
                <a:ea typeface="Symbol" panose="05050102010706020507" pitchFamily="18" charset="2"/>
                <a:cs typeface="Times New Roman" panose="02020603050405020304" pitchFamily="18" charset="0"/>
              </a:rPr>
              <a:t> </a:t>
            </a:r>
            <a:r>
              <a:rPr lang="en-US" sz="1200" dirty="0">
                <a:latin typeface="Calibri" panose="020F0502020204030204" pitchFamily="34" charset="0"/>
                <a:ea typeface="Symbol" panose="05050102010706020507" pitchFamily="18" charset="2"/>
                <a:cs typeface="Times New Roman" panose="02020603050405020304" pitchFamily="18" charset="0"/>
              </a:rPr>
              <a:t>IP-</a:t>
            </a:r>
            <a:r>
              <a:rPr lang="en-US" sz="1200" dirty="0" err="1">
                <a:latin typeface="Calibri" panose="020F0502020204030204" pitchFamily="34" charset="0"/>
                <a:ea typeface="Symbol" panose="05050102010706020507" pitchFamily="18" charset="2"/>
                <a:cs typeface="Times New Roman" panose="02020603050405020304" pitchFamily="18" charset="0"/>
              </a:rPr>
              <a:t>Paket</a:t>
            </a:r>
            <a:r>
              <a:rPr lang="en-US" sz="1200" spc="225" dirty="0">
                <a:latin typeface="Times New Roman" panose="02020603050405020304" pitchFamily="18" charset="0"/>
                <a:ea typeface="Symbol" panose="05050102010706020507" pitchFamily="18" charset="2"/>
                <a:cs typeface="Times New Roman" panose="02020603050405020304" pitchFamily="18" charset="0"/>
              </a:rPr>
              <a:t> </a:t>
            </a:r>
            <a:r>
              <a:rPr lang="en-US" sz="1200" spc="-5" dirty="0">
                <a:latin typeface="Calibri" panose="020F0502020204030204" pitchFamily="34" charset="0"/>
                <a:ea typeface="Symbol" panose="05050102010706020507" pitchFamily="18" charset="2"/>
                <a:cs typeface="Times New Roman" panose="02020603050405020304" pitchFamily="18" charset="0"/>
              </a:rPr>
              <a:t>(</a:t>
            </a:r>
            <a:r>
              <a:rPr lang="en-US" sz="1200" spc="-5" dirty="0" err="1">
                <a:latin typeface="Calibri" panose="020F0502020204030204" pitchFamily="34" charset="0"/>
                <a:ea typeface="Symbol" panose="05050102010706020507" pitchFamily="18" charset="2"/>
                <a:cs typeface="Times New Roman" panose="02020603050405020304" pitchFamily="18" charset="0"/>
              </a:rPr>
              <a:t>Nutzlast</a:t>
            </a:r>
            <a:r>
              <a:rPr lang="en-US" sz="1200" spc="-25" dirty="0">
                <a:latin typeface="Calibri" panose="020F0502020204030204" pitchFamily="34" charset="0"/>
                <a:ea typeface="Symbol" panose="05050102010706020507" pitchFamily="18" charset="2"/>
                <a:cs typeface="Times New Roman" panose="02020603050405020304" pitchFamily="18" charset="0"/>
              </a:rPr>
              <a:t> </a:t>
            </a:r>
            <a:r>
              <a:rPr lang="en-US" sz="1200" spc="-5" dirty="0">
                <a:latin typeface="Calibri" panose="020F0502020204030204" pitchFamily="34" charset="0"/>
                <a:ea typeface="Symbol" panose="05050102010706020507" pitchFamily="18" charset="2"/>
                <a:cs typeface="Times New Roman" panose="02020603050405020304" pitchFamily="18" charset="0"/>
              </a:rPr>
              <a:t>und</a:t>
            </a:r>
            <a:r>
              <a:rPr lang="en-US" sz="1200" spc="-15" dirty="0">
                <a:latin typeface="Calibri" panose="020F0502020204030204" pitchFamily="34" charset="0"/>
                <a:ea typeface="Symbol" panose="05050102010706020507" pitchFamily="18" charset="2"/>
                <a:cs typeface="Times New Roman" panose="02020603050405020304" pitchFamily="18" charset="0"/>
              </a:rPr>
              <a:t> </a:t>
            </a:r>
            <a:r>
              <a:rPr lang="en-US" sz="1200" spc="-5" dirty="0">
                <a:latin typeface="Calibri" panose="020F0502020204030204" pitchFamily="34" charset="0"/>
                <a:ea typeface="Symbol" panose="05050102010706020507" pitchFamily="18" charset="2"/>
                <a:cs typeface="Times New Roman" panose="02020603050405020304" pitchFamily="18" charset="0"/>
              </a:rPr>
              <a:t>Header)</a:t>
            </a:r>
            <a:r>
              <a:rPr lang="en-US" sz="1200" spc="-20" dirty="0">
                <a:latin typeface="Calibri" panose="020F0502020204030204" pitchFamily="34" charset="0"/>
                <a:ea typeface="Symbol" panose="05050102010706020507" pitchFamily="18" charset="2"/>
                <a:cs typeface="Times New Roman" panose="02020603050405020304" pitchFamily="18" charset="0"/>
              </a:rPr>
              <a:t> </a:t>
            </a:r>
            <a:r>
              <a:rPr lang="en-US" sz="1200" spc="-5" dirty="0" err="1">
                <a:latin typeface="Calibri" panose="020F0502020204030204" pitchFamily="34" charset="0"/>
                <a:ea typeface="Symbol" panose="05050102010706020507" pitchFamily="18" charset="2"/>
                <a:cs typeface="Times New Roman" panose="02020603050405020304" pitchFamily="18" charset="0"/>
              </a:rPr>
              <a:t>verschlüsselt</a:t>
            </a:r>
            <a:endParaRPr lang="de-DE" sz="1200" dirty="0">
              <a:latin typeface="Calibri" panose="020F0502020204030204" pitchFamily="34" charset="0"/>
              <a:ea typeface="Symbol" panose="05050102010706020507" pitchFamily="18" charset="2"/>
              <a:cs typeface="Times New Roman" panose="02020603050405020304" pitchFamily="18" charset="0"/>
            </a:endParaRPr>
          </a:p>
          <a:p>
            <a:pPr marL="1600200" marR="451485" lvl="3" indent="-228600">
              <a:spcBef>
                <a:spcPts val="35"/>
              </a:spcBef>
              <a:spcAft>
                <a:spcPts val="0"/>
              </a:spcAft>
              <a:buSzPts val="1200"/>
              <a:buFont typeface="Symbol" panose="05050102010706020507" pitchFamily="18" charset="2"/>
              <a:buChar char=""/>
              <a:tabLst>
                <a:tab pos="1653540" algn="l"/>
              </a:tabLst>
            </a:pPr>
            <a:r>
              <a:rPr lang="en-US" sz="1200" dirty="0">
                <a:latin typeface="Calibri" panose="020F0502020204030204" pitchFamily="34" charset="0"/>
                <a:ea typeface="Symbol" panose="05050102010706020507" pitchFamily="18" charset="2"/>
                <a:cs typeface="Times New Roman" panose="02020603050405020304" pitchFamily="18" charset="0"/>
              </a:rPr>
              <a:t>Der</a:t>
            </a:r>
            <a:r>
              <a:rPr lang="en-US" sz="1200" spc="-30" dirty="0">
                <a:latin typeface="Calibri" panose="020F0502020204030204" pitchFamily="34" charset="0"/>
                <a:ea typeface="Symbol" panose="05050102010706020507" pitchFamily="18" charset="2"/>
                <a:cs typeface="Times New Roman" panose="02020603050405020304" pitchFamily="18" charset="0"/>
              </a:rPr>
              <a:t> </a:t>
            </a:r>
            <a:r>
              <a:rPr lang="en-US" sz="1200" spc="-5" dirty="0" err="1">
                <a:latin typeface="Calibri" panose="020F0502020204030204" pitchFamily="34" charset="0"/>
                <a:ea typeface="Symbol" panose="05050102010706020507" pitchFamily="18" charset="2"/>
                <a:cs typeface="Times New Roman" panose="02020603050405020304" pitchFamily="18" charset="0"/>
              </a:rPr>
              <a:t>Tunnelmodus</a:t>
            </a:r>
            <a:r>
              <a:rPr lang="en-US" sz="1200" spc="-35" dirty="0">
                <a:latin typeface="Calibri" panose="020F0502020204030204" pitchFamily="34" charset="0"/>
                <a:ea typeface="Symbol" panose="05050102010706020507" pitchFamily="18" charset="2"/>
                <a:cs typeface="Times New Roman" panose="02020603050405020304" pitchFamily="18" charset="0"/>
              </a:rPr>
              <a:t> </a:t>
            </a:r>
            <a:r>
              <a:rPr lang="en-US" sz="1200" spc="-5" dirty="0">
                <a:latin typeface="Calibri" panose="020F0502020204030204" pitchFamily="34" charset="0"/>
                <a:ea typeface="Symbol" panose="05050102010706020507" pitchFamily="18" charset="2"/>
                <a:cs typeface="Times New Roman" panose="02020603050405020304" pitchFamily="18" charset="0"/>
              </a:rPr>
              <a:t>wird</a:t>
            </a:r>
            <a:r>
              <a:rPr lang="en-US" sz="1200" spc="-25" dirty="0">
                <a:latin typeface="Calibri" panose="020F0502020204030204" pitchFamily="34" charset="0"/>
                <a:ea typeface="Symbol" panose="05050102010706020507" pitchFamily="18" charset="2"/>
                <a:cs typeface="Times New Roman" panose="02020603050405020304" pitchFamily="18" charset="0"/>
              </a:rPr>
              <a:t> </a:t>
            </a:r>
            <a:r>
              <a:rPr lang="en-US" sz="1200" spc="-5" dirty="0" err="1">
                <a:latin typeface="Calibri" panose="020F0502020204030204" pitchFamily="34" charset="0"/>
                <a:ea typeface="Symbol" panose="05050102010706020507" pitchFamily="18" charset="2"/>
                <a:cs typeface="Times New Roman" panose="02020603050405020304" pitchFamily="18" charset="0"/>
              </a:rPr>
              <a:t>üblicherweise</a:t>
            </a:r>
            <a:r>
              <a:rPr lang="en-US" sz="1200" spc="-30" dirty="0">
                <a:latin typeface="Calibri" panose="020F0502020204030204" pitchFamily="34" charset="0"/>
                <a:ea typeface="Symbol" panose="05050102010706020507" pitchFamily="18" charset="2"/>
                <a:cs typeface="Times New Roman" panose="02020603050405020304" pitchFamily="18" charset="0"/>
              </a:rPr>
              <a:t> </a:t>
            </a:r>
            <a:r>
              <a:rPr lang="en-US" sz="1200" dirty="0">
                <a:latin typeface="Calibri" panose="020F0502020204030204" pitchFamily="34" charset="0"/>
                <a:ea typeface="Symbol" panose="05050102010706020507" pitchFamily="18" charset="2"/>
                <a:cs typeface="Times New Roman" panose="02020603050405020304" pitchFamily="18" charset="0"/>
              </a:rPr>
              <a:t>für</a:t>
            </a:r>
            <a:r>
              <a:rPr lang="en-US" sz="1200" spc="-10" dirty="0">
                <a:latin typeface="Calibri" panose="020F0502020204030204" pitchFamily="34" charset="0"/>
                <a:ea typeface="Symbol" panose="05050102010706020507" pitchFamily="18" charset="2"/>
                <a:cs typeface="Times New Roman" panose="02020603050405020304" pitchFamily="18" charset="0"/>
              </a:rPr>
              <a:t> </a:t>
            </a:r>
            <a:r>
              <a:rPr lang="en-US" sz="1200" spc="-5" dirty="0">
                <a:latin typeface="Calibri" panose="020F0502020204030204" pitchFamily="34" charset="0"/>
                <a:ea typeface="Symbol" panose="05050102010706020507" pitchFamily="18" charset="2"/>
                <a:cs typeface="Times New Roman" panose="02020603050405020304" pitchFamily="18" charset="0"/>
              </a:rPr>
              <a:t>die</a:t>
            </a:r>
            <a:r>
              <a:rPr lang="en-US" sz="1200" spc="-15" dirty="0">
                <a:latin typeface="Calibri" panose="020F0502020204030204" pitchFamily="34" charset="0"/>
                <a:ea typeface="Symbol" panose="05050102010706020507" pitchFamily="18" charset="2"/>
                <a:cs typeface="Times New Roman" panose="02020603050405020304" pitchFamily="18" charset="0"/>
              </a:rPr>
              <a:t> </a:t>
            </a:r>
            <a:r>
              <a:rPr lang="en-US" sz="1200" spc="-5" dirty="0" err="1">
                <a:latin typeface="Calibri" panose="020F0502020204030204" pitchFamily="34" charset="0"/>
                <a:ea typeface="Symbol" panose="05050102010706020507" pitchFamily="18" charset="2"/>
                <a:cs typeface="Times New Roman" panose="02020603050405020304" pitchFamily="18" charset="0"/>
              </a:rPr>
              <a:t>Übertragung</a:t>
            </a:r>
            <a:r>
              <a:rPr lang="en-US" sz="1200" spc="225" dirty="0">
                <a:latin typeface="Times New Roman" panose="02020603050405020304" pitchFamily="18" charset="0"/>
                <a:ea typeface="Symbol" panose="05050102010706020507" pitchFamily="18" charset="2"/>
                <a:cs typeface="Times New Roman" panose="02020603050405020304" pitchFamily="18" charset="0"/>
              </a:rPr>
              <a:t> </a:t>
            </a:r>
            <a:r>
              <a:rPr lang="en-US" sz="1200" spc="-5" dirty="0" err="1">
                <a:latin typeface="Calibri" panose="020F0502020204030204" pitchFamily="34" charset="0"/>
                <a:ea typeface="Symbol" panose="05050102010706020507" pitchFamily="18" charset="2"/>
                <a:cs typeface="Times New Roman" panose="02020603050405020304" pitchFamily="18" charset="0"/>
              </a:rPr>
              <a:t>zwischen</a:t>
            </a:r>
            <a:r>
              <a:rPr lang="en-US" sz="1200" spc="-70" dirty="0">
                <a:latin typeface="Calibri" panose="020F0502020204030204" pitchFamily="34" charset="0"/>
                <a:ea typeface="Symbol" panose="05050102010706020507" pitchFamily="18" charset="2"/>
                <a:cs typeface="Times New Roman" panose="02020603050405020304" pitchFamily="18" charset="0"/>
              </a:rPr>
              <a:t> </a:t>
            </a:r>
            <a:r>
              <a:rPr lang="en-US" sz="1200" spc="-5" dirty="0" err="1">
                <a:latin typeface="Calibri" panose="020F0502020204030204" pitchFamily="34" charset="0"/>
                <a:ea typeface="Symbol" panose="05050102010706020507" pitchFamily="18" charset="2"/>
                <a:cs typeface="Times New Roman" panose="02020603050405020304" pitchFamily="18" charset="0"/>
              </a:rPr>
              <a:t>Netzwerken</a:t>
            </a:r>
            <a:r>
              <a:rPr lang="en-US" sz="1200" spc="-60" dirty="0">
                <a:latin typeface="Calibri" panose="020F0502020204030204" pitchFamily="34" charset="0"/>
                <a:ea typeface="Symbol" panose="05050102010706020507" pitchFamily="18" charset="2"/>
                <a:cs typeface="Times New Roman" panose="02020603050405020304" pitchFamily="18" charset="0"/>
              </a:rPr>
              <a:t> </a:t>
            </a:r>
            <a:r>
              <a:rPr lang="en-US" sz="1200" spc="-5" dirty="0">
                <a:latin typeface="Calibri" panose="020F0502020204030204" pitchFamily="34" charset="0"/>
                <a:ea typeface="Symbol" panose="05050102010706020507" pitchFamily="18" charset="2"/>
                <a:cs typeface="Times New Roman" panose="02020603050405020304" pitchFamily="18" charset="0"/>
              </a:rPr>
              <a:t>verwendet</a:t>
            </a:r>
            <a:endParaRPr lang="de-DE" sz="1200" dirty="0">
              <a:latin typeface="Calibri" panose="020F0502020204030204" pitchFamily="34" charset="0"/>
              <a:ea typeface="Symbol" panose="05050102010706020507" pitchFamily="18" charset="2"/>
              <a:cs typeface="Times New Roman" panose="02020603050405020304" pitchFamily="18" charset="0"/>
            </a:endParaRPr>
          </a:p>
        </p:txBody>
      </p:sp>
    </p:spTree>
    <p:extLst>
      <p:ext uri="{BB962C8B-B14F-4D97-AF65-F5344CB8AC3E}">
        <p14:creationId xmlns:p14="http://schemas.microsoft.com/office/powerpoint/2010/main" val="40883727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27"/>
            </a:pPr>
            <a:r>
              <a:rPr lang="de-DE" sz="2000" b="1" dirty="0">
                <a:solidFill>
                  <a:prstClr val="black"/>
                </a:solidFill>
              </a:rPr>
              <a:t>Sicherheitsprotokolle</a:t>
            </a:r>
          </a:p>
          <a:p>
            <a:pPr marL="457200" indent="-457200">
              <a:buFont typeface="+mj-lt"/>
              <a:buAutoNum type="arabicPeriod" startAt="8"/>
            </a:pPr>
            <a:endParaRPr lang="de-DE" sz="2000" b="1" dirty="0"/>
          </a:p>
          <a:p>
            <a:r>
              <a:rPr lang="de-DE" sz="2000" b="1" dirty="0"/>
              <a:t>Quiz:</a:t>
            </a:r>
          </a:p>
          <a:p>
            <a:pPr marL="457200" indent="-457200">
              <a:buFont typeface="+mj-lt"/>
              <a:buAutoNum type="arabicPeriod" startAt="8"/>
            </a:pPr>
            <a:endParaRPr lang="de-DE" sz="2000" b="1" dirty="0"/>
          </a:p>
          <a:p>
            <a:pPr marL="457200" indent="-457200">
              <a:buFont typeface="+mj-lt"/>
              <a:buAutoNum type="arabicPeriod" startAt="8"/>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A4B024B5-446D-48B9-BEDE-5E8E0A5A0FFC}"/>
              </a:ext>
            </a:extLst>
          </p:cNvPr>
          <p:cNvPicPr>
            <a:picLocks noChangeAspect="1"/>
          </p:cNvPicPr>
          <p:nvPr/>
        </p:nvPicPr>
        <p:blipFill>
          <a:blip r:embed="rId4"/>
          <a:stretch>
            <a:fillRect/>
          </a:stretch>
        </p:blipFill>
        <p:spPr>
          <a:xfrm>
            <a:off x="3594100" y="1458346"/>
            <a:ext cx="6591133" cy="5435373"/>
          </a:xfrm>
          <a:prstGeom prst="rect">
            <a:avLst/>
          </a:prstGeom>
        </p:spPr>
      </p:pic>
    </p:spTree>
    <p:extLst>
      <p:ext uri="{BB962C8B-B14F-4D97-AF65-F5344CB8AC3E}">
        <p14:creationId xmlns:p14="http://schemas.microsoft.com/office/powerpoint/2010/main" val="419395362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27"/>
            </a:pPr>
            <a:r>
              <a:rPr lang="de-DE" sz="2000" b="1" dirty="0">
                <a:solidFill>
                  <a:prstClr val="black"/>
                </a:solidFill>
              </a:rPr>
              <a:t>Sicherheitsprotokolle</a:t>
            </a:r>
          </a:p>
          <a:p>
            <a:pPr marL="457200" indent="-457200">
              <a:buFont typeface="+mj-lt"/>
              <a:buAutoNum type="arabicPeriod" startAt="8"/>
            </a:pPr>
            <a:endParaRPr lang="de-DE" sz="2000" b="1" dirty="0"/>
          </a:p>
          <a:p>
            <a:r>
              <a:rPr lang="de-DE" sz="2000" b="1" dirty="0"/>
              <a:t>Quiz:</a:t>
            </a:r>
          </a:p>
          <a:p>
            <a:pPr marL="457200" indent="-457200">
              <a:buFont typeface="+mj-lt"/>
              <a:buAutoNum type="arabicPeriod" startAt="8"/>
            </a:pPr>
            <a:endParaRPr lang="de-DE" sz="2000" b="1" dirty="0"/>
          </a:p>
          <a:p>
            <a:pPr marL="457200" indent="-457200">
              <a:buFont typeface="+mj-lt"/>
              <a:buAutoNum type="arabicPeriod" startAt="8"/>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10733CF3-CA45-4D5C-AD69-93F9A70D0B76}"/>
              </a:ext>
            </a:extLst>
          </p:cNvPr>
          <p:cNvPicPr>
            <a:picLocks noChangeAspect="1"/>
          </p:cNvPicPr>
          <p:nvPr/>
        </p:nvPicPr>
        <p:blipFill>
          <a:blip r:embed="rId4"/>
          <a:stretch>
            <a:fillRect/>
          </a:stretch>
        </p:blipFill>
        <p:spPr>
          <a:xfrm>
            <a:off x="1841500" y="2462592"/>
            <a:ext cx="8183018" cy="4016816"/>
          </a:xfrm>
          <a:prstGeom prst="rect">
            <a:avLst/>
          </a:prstGeom>
        </p:spPr>
      </p:pic>
    </p:spTree>
    <p:extLst>
      <p:ext uri="{BB962C8B-B14F-4D97-AF65-F5344CB8AC3E}">
        <p14:creationId xmlns:p14="http://schemas.microsoft.com/office/powerpoint/2010/main" val="35725275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839"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p>
        </p:txBody>
      </p:sp>
      <p:sp>
        <p:nvSpPr>
          <p:cNvPr id="7" name="Rechteck 6"/>
          <p:cNvSpPr/>
          <p:nvPr/>
        </p:nvSpPr>
        <p:spPr>
          <a:xfrm>
            <a:off x="666634" y="1265237"/>
            <a:ext cx="10395065" cy="400110"/>
          </a:xfrm>
          <a:prstGeom prst="rect">
            <a:avLst/>
          </a:prstGeom>
        </p:spPr>
        <p:txBody>
          <a:bodyPr wrap="square">
            <a:spAutoFit/>
          </a:bodyPr>
          <a:lstStyle/>
          <a:p>
            <a:pPr marL="457200" indent="-457200">
              <a:buFont typeface="+mj-lt"/>
              <a:buAutoNum type="arabicPeriod" startAt="2"/>
            </a:pPr>
            <a:r>
              <a:rPr lang="de-DE" sz="2000" b="1"/>
              <a:t>Malware</a:t>
            </a:r>
          </a:p>
        </p:txBody>
      </p:sp>
      <p:sp>
        <p:nvSpPr>
          <p:cNvPr id="3" name="Rechteck 2"/>
          <p:cNvSpPr/>
          <p:nvPr/>
        </p:nvSpPr>
        <p:spPr>
          <a:xfrm>
            <a:off x="927100" y="1883419"/>
            <a:ext cx="3733800" cy="923330"/>
          </a:xfrm>
          <a:prstGeom prst="rect">
            <a:avLst/>
          </a:prstGeom>
        </p:spPr>
        <p:txBody>
          <a:bodyPr wrap="square">
            <a:spAutoFit/>
          </a:bodyPr>
          <a:lstStyle/>
          <a:p>
            <a:endParaRPr lang="de-DE"/>
          </a:p>
          <a:p>
            <a:r>
              <a:rPr lang="de-DE" b="1"/>
              <a:t>QUIZ:</a:t>
            </a:r>
          </a:p>
          <a:p>
            <a:r>
              <a:rPr lang="de-DE"/>
              <a:t> </a:t>
            </a:r>
            <a:endParaRPr lang="en-GB" b="1"/>
          </a:p>
        </p:txBody>
      </p:sp>
      <p:pic>
        <p:nvPicPr>
          <p:cNvPr id="4" name="Grafik 3">
            <a:extLst>
              <a:ext uri="{FF2B5EF4-FFF2-40B4-BE49-F238E27FC236}">
                <a16:creationId xmlns:a16="http://schemas.microsoft.com/office/drawing/2014/main" id="{403E4495-63C1-4535-B255-677D245929F4}"/>
              </a:ext>
            </a:extLst>
          </p:cNvPr>
          <p:cNvPicPr>
            <a:picLocks noChangeAspect="1"/>
          </p:cNvPicPr>
          <p:nvPr/>
        </p:nvPicPr>
        <p:blipFill>
          <a:blip r:embed="rId4"/>
          <a:stretch>
            <a:fillRect/>
          </a:stretch>
        </p:blipFill>
        <p:spPr>
          <a:xfrm>
            <a:off x="1884139" y="2335703"/>
            <a:ext cx="7524750" cy="4314825"/>
          </a:xfrm>
          <a:prstGeom prst="rect">
            <a:avLst/>
          </a:prstGeom>
        </p:spPr>
      </p:pic>
    </p:spTree>
    <p:extLst>
      <p:ext uri="{BB962C8B-B14F-4D97-AF65-F5344CB8AC3E}">
        <p14:creationId xmlns:p14="http://schemas.microsoft.com/office/powerpoint/2010/main" val="899462134"/>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27"/>
            </a:pPr>
            <a:r>
              <a:rPr lang="de-DE" sz="2000" b="1" dirty="0">
                <a:solidFill>
                  <a:prstClr val="black"/>
                </a:solidFill>
              </a:rPr>
              <a:t>Sicherheitsprotokolle</a:t>
            </a:r>
          </a:p>
          <a:p>
            <a:pPr marL="457200" indent="-457200">
              <a:buFont typeface="+mj-lt"/>
              <a:buAutoNum type="arabicPeriod" startAt="8"/>
            </a:pPr>
            <a:endParaRPr lang="de-DE" sz="2000" b="1" dirty="0"/>
          </a:p>
          <a:p>
            <a:r>
              <a:rPr lang="de-DE" sz="2000" b="1" dirty="0"/>
              <a:t>Quiz:</a:t>
            </a:r>
          </a:p>
          <a:p>
            <a:pPr marL="457200" indent="-457200">
              <a:buFont typeface="+mj-lt"/>
              <a:buAutoNum type="arabicPeriod" startAt="8"/>
            </a:pPr>
            <a:endParaRPr lang="de-DE" sz="2000" b="1" dirty="0"/>
          </a:p>
          <a:p>
            <a:pPr marL="457200" indent="-457200">
              <a:buFont typeface="+mj-lt"/>
              <a:buAutoNum type="arabicPeriod" startAt="8"/>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67E2C0A9-B10C-433F-B11C-309017DC06AD}"/>
              </a:ext>
            </a:extLst>
          </p:cNvPr>
          <p:cNvPicPr>
            <a:picLocks noChangeAspect="1"/>
          </p:cNvPicPr>
          <p:nvPr/>
        </p:nvPicPr>
        <p:blipFill>
          <a:blip r:embed="rId4"/>
          <a:stretch>
            <a:fillRect/>
          </a:stretch>
        </p:blipFill>
        <p:spPr>
          <a:xfrm>
            <a:off x="1536700" y="2411165"/>
            <a:ext cx="8388296" cy="4472616"/>
          </a:xfrm>
          <a:prstGeom prst="rect">
            <a:avLst/>
          </a:prstGeom>
        </p:spPr>
      </p:pic>
    </p:spTree>
    <p:extLst>
      <p:ext uri="{BB962C8B-B14F-4D97-AF65-F5344CB8AC3E}">
        <p14:creationId xmlns:p14="http://schemas.microsoft.com/office/powerpoint/2010/main" val="7393358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839"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p>
        </p:txBody>
      </p:sp>
      <p:sp>
        <p:nvSpPr>
          <p:cNvPr id="7" name="Rechteck 6"/>
          <p:cNvSpPr/>
          <p:nvPr/>
        </p:nvSpPr>
        <p:spPr>
          <a:xfrm>
            <a:off x="666634" y="1265237"/>
            <a:ext cx="10395065" cy="400110"/>
          </a:xfrm>
          <a:prstGeom prst="rect">
            <a:avLst/>
          </a:prstGeom>
        </p:spPr>
        <p:txBody>
          <a:bodyPr wrap="square">
            <a:spAutoFit/>
          </a:bodyPr>
          <a:lstStyle/>
          <a:p>
            <a:pPr marL="457200" lvl="0" indent="-457200">
              <a:buFont typeface="+mj-lt"/>
              <a:buAutoNum type="arabicPeriod" startAt="27"/>
            </a:pPr>
            <a:r>
              <a:rPr lang="de-DE" sz="2000" b="1" dirty="0">
                <a:solidFill>
                  <a:prstClr val="black"/>
                </a:solidFill>
              </a:rPr>
              <a:t>Sicherheitsprotokolle</a:t>
            </a:r>
          </a:p>
        </p:txBody>
      </p:sp>
      <p:sp>
        <p:nvSpPr>
          <p:cNvPr id="3" name="Rechteck 2"/>
          <p:cNvSpPr/>
          <p:nvPr/>
        </p:nvSpPr>
        <p:spPr>
          <a:xfrm>
            <a:off x="927100" y="1883419"/>
            <a:ext cx="3733800" cy="923330"/>
          </a:xfrm>
          <a:prstGeom prst="rect">
            <a:avLst/>
          </a:prstGeom>
        </p:spPr>
        <p:txBody>
          <a:bodyPr wrap="square">
            <a:spAutoFit/>
          </a:bodyPr>
          <a:lstStyle/>
          <a:p>
            <a:endParaRPr lang="de-DE"/>
          </a:p>
          <a:p>
            <a:r>
              <a:rPr lang="de-DE" b="1"/>
              <a:t>DISKUSSION ca. 10 min:</a:t>
            </a:r>
          </a:p>
          <a:p>
            <a:r>
              <a:rPr lang="de-DE"/>
              <a:t> </a:t>
            </a:r>
            <a:endParaRPr lang="en-GB" b="1"/>
          </a:p>
        </p:txBody>
      </p:sp>
      <p:pic>
        <p:nvPicPr>
          <p:cNvPr id="1026" name="Picture 2" descr="Bildergebnis für gruppendiskussi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43772" y="2713037"/>
            <a:ext cx="6669638"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519831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7140416"/>
          </a:xfrm>
          <a:prstGeom prst="rect">
            <a:avLst/>
          </a:prstGeom>
        </p:spPr>
        <p:txBody>
          <a:bodyPr wrap="square">
            <a:spAutoFit/>
          </a:bodyPr>
          <a:lstStyle/>
          <a:p>
            <a:r>
              <a:rPr lang="en-GB" sz="2000" b="1"/>
              <a:t>Security+ (SEC+) Inhalt II</a:t>
            </a:r>
          </a:p>
          <a:p>
            <a:pPr marL="457200" indent="-457200">
              <a:buFont typeface="+mj-lt"/>
              <a:buAutoNum type="arabicPeriod"/>
            </a:pPr>
            <a:endParaRPr lang="de-DE" b="1"/>
          </a:p>
          <a:p>
            <a:pPr marL="457200" indent="-457200">
              <a:buFont typeface="+mj-lt"/>
              <a:buAutoNum type="arabicPeriod" startAt="17"/>
            </a:pPr>
            <a:r>
              <a:rPr lang="de-DE" sz="2000" b="1">
                <a:solidFill>
                  <a:schemeClr val="bg1">
                    <a:lumMod val="75000"/>
                  </a:schemeClr>
                </a:solidFill>
              </a:rPr>
              <a:t>Physische Sicherheit </a:t>
            </a:r>
          </a:p>
          <a:p>
            <a:pPr marL="457200" indent="-457200">
              <a:buFont typeface="+mj-lt"/>
              <a:buAutoNum type="arabicPeriod" startAt="17"/>
            </a:pPr>
            <a:endParaRPr lang="de-DE" sz="2000" b="1"/>
          </a:p>
          <a:p>
            <a:pPr marL="457200" indent="-457200">
              <a:buFont typeface="+mj-lt"/>
              <a:buAutoNum type="arabicPeriod" startAt="17"/>
            </a:pPr>
            <a:r>
              <a:rPr lang="de-DE" sz="2000" b="1">
                <a:solidFill>
                  <a:schemeClr val="bg1">
                    <a:lumMod val="75000"/>
                  </a:schemeClr>
                </a:solidFill>
              </a:rPr>
              <a:t>Sicherung von Einrichtungen(Gebäude) </a:t>
            </a:r>
          </a:p>
          <a:p>
            <a:pPr marL="457200" indent="-457200">
              <a:buFont typeface="+mj-lt"/>
              <a:buAutoNum type="arabicPeriod" startAt="17"/>
            </a:pPr>
            <a:endParaRPr lang="de-DE" sz="2000" b="1">
              <a:solidFill>
                <a:schemeClr val="bg1">
                  <a:lumMod val="75000"/>
                </a:schemeClr>
              </a:solidFill>
            </a:endParaRPr>
          </a:p>
          <a:p>
            <a:pPr marL="457200" indent="-457200">
              <a:buFont typeface="+mj-lt"/>
              <a:buAutoNum type="arabicPeriod" startAt="17"/>
            </a:pPr>
            <a:r>
              <a:rPr lang="de-DE" sz="2000" b="1">
                <a:solidFill>
                  <a:schemeClr val="bg1">
                    <a:lumMod val="75000"/>
                  </a:schemeClr>
                </a:solidFill>
              </a:rPr>
              <a:t>Authentifizierung </a:t>
            </a:r>
          </a:p>
          <a:p>
            <a:pPr marL="457200" indent="-457200">
              <a:buFont typeface="+mj-lt"/>
              <a:buAutoNum type="arabicPeriod" startAt="17"/>
            </a:pPr>
            <a:endParaRPr lang="de-DE" sz="2000" b="1">
              <a:solidFill>
                <a:schemeClr val="bg1">
                  <a:lumMod val="75000"/>
                </a:schemeClr>
              </a:solidFill>
            </a:endParaRPr>
          </a:p>
          <a:p>
            <a:pPr marL="457200" indent="-457200">
              <a:buFont typeface="+mj-lt"/>
              <a:buAutoNum type="arabicPeriod" startAt="17"/>
            </a:pPr>
            <a:r>
              <a:rPr lang="de-DE" sz="2000" b="1">
                <a:solidFill>
                  <a:schemeClr val="bg1">
                    <a:lumMod val="75000"/>
                  </a:schemeClr>
                </a:solidFill>
              </a:rPr>
              <a:t>Zugriffskontrolle </a:t>
            </a:r>
          </a:p>
          <a:p>
            <a:pPr marL="457200" indent="-457200">
              <a:buFont typeface="+mj-lt"/>
              <a:buAutoNum type="arabicPeriod" startAt="17"/>
            </a:pPr>
            <a:endParaRPr lang="de-DE" sz="2000" b="1">
              <a:solidFill>
                <a:schemeClr val="bg1">
                  <a:lumMod val="75000"/>
                </a:schemeClr>
              </a:solidFill>
            </a:endParaRPr>
          </a:p>
          <a:p>
            <a:pPr marL="457200" indent="-457200">
              <a:buFont typeface="+mj-lt"/>
              <a:buAutoNum type="arabicPeriod" startAt="17"/>
            </a:pPr>
            <a:r>
              <a:rPr lang="de-DE" sz="2000" b="1">
                <a:solidFill>
                  <a:schemeClr val="bg1">
                    <a:lumMod val="75000"/>
                  </a:schemeClr>
                </a:solidFill>
              </a:rPr>
              <a:t>Risikobewertungen </a:t>
            </a:r>
          </a:p>
          <a:p>
            <a:pPr marL="457200" indent="-457200">
              <a:buFont typeface="+mj-lt"/>
              <a:buAutoNum type="arabicPeriod" startAt="17"/>
            </a:pPr>
            <a:endParaRPr lang="de-DE" sz="2000" b="1">
              <a:solidFill>
                <a:schemeClr val="bg1">
                  <a:lumMod val="75000"/>
                </a:schemeClr>
              </a:solidFill>
            </a:endParaRPr>
          </a:p>
          <a:p>
            <a:pPr marL="457200" indent="-457200">
              <a:buFont typeface="+mj-lt"/>
              <a:buAutoNum type="arabicPeriod" startAt="17"/>
            </a:pPr>
            <a:r>
              <a:rPr lang="de-DE" sz="2000" b="1">
                <a:solidFill>
                  <a:schemeClr val="bg1">
                    <a:lumMod val="75000"/>
                  </a:schemeClr>
                </a:solidFill>
              </a:rPr>
              <a:t>Schwachstellen-Management </a:t>
            </a:r>
          </a:p>
          <a:p>
            <a:pPr marL="457200" indent="-457200">
              <a:buFont typeface="+mj-lt"/>
              <a:buAutoNum type="arabicPeriod" startAt="17"/>
            </a:pPr>
            <a:endParaRPr lang="de-DE" sz="2000" b="1">
              <a:solidFill>
                <a:schemeClr val="bg1">
                  <a:lumMod val="75000"/>
                </a:schemeClr>
              </a:solidFill>
            </a:endParaRPr>
          </a:p>
          <a:p>
            <a:pPr marL="457200" indent="-457200">
              <a:buFont typeface="+mj-lt"/>
              <a:buAutoNum type="arabicPeriod" startAt="17"/>
            </a:pPr>
            <a:r>
              <a:rPr lang="de-DE" sz="2000" b="1">
                <a:solidFill>
                  <a:schemeClr val="bg1">
                    <a:lumMod val="75000"/>
                  </a:schemeClr>
                </a:solidFill>
              </a:rPr>
              <a:t>Überwachung und Auditierung </a:t>
            </a:r>
          </a:p>
          <a:p>
            <a:pPr marL="457200" indent="-457200">
              <a:buFont typeface="+mj-lt"/>
              <a:buAutoNum type="arabicPeriod" startAt="17"/>
            </a:pPr>
            <a:endParaRPr lang="de-DE" sz="2000" b="1">
              <a:solidFill>
                <a:schemeClr val="bg1">
                  <a:lumMod val="75000"/>
                </a:schemeClr>
              </a:solidFill>
            </a:endParaRPr>
          </a:p>
          <a:p>
            <a:pPr marL="457200" indent="-457200">
              <a:buFont typeface="+mj-lt"/>
              <a:buAutoNum type="arabicPeriod" startAt="17"/>
            </a:pPr>
            <a:r>
              <a:rPr lang="de-DE" sz="2000" b="1">
                <a:solidFill>
                  <a:schemeClr val="bg1">
                    <a:lumMod val="75000"/>
                  </a:schemeClr>
                </a:solidFill>
              </a:rPr>
              <a:t>Kryptographie </a:t>
            </a:r>
          </a:p>
          <a:p>
            <a:pPr marL="457200" indent="-457200">
              <a:buFont typeface="+mj-lt"/>
              <a:buAutoNum type="arabicPeriod" startAt="17"/>
            </a:pPr>
            <a:endParaRPr lang="de-DE" sz="2000" b="1"/>
          </a:p>
          <a:p>
            <a:pPr marL="457200" indent="-457200">
              <a:buFont typeface="+mj-lt"/>
              <a:buAutoNum type="arabicPeriod" startAt="17"/>
            </a:pPr>
            <a:endParaRPr lang="de-DE" sz="2000" b="1"/>
          </a:p>
          <a:p>
            <a:pPr marL="457200" indent="-457200">
              <a:buFont typeface="+mj-lt"/>
              <a:buAutoNum type="arabicPeriod" startAt="17"/>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5" name="Rechteck 4">
            <a:extLst>
              <a:ext uri="{FF2B5EF4-FFF2-40B4-BE49-F238E27FC236}">
                <a16:creationId xmlns:a16="http://schemas.microsoft.com/office/drawing/2014/main" id="{3A0736C4-B130-4575-8080-EF3E7DB4FCFF}"/>
              </a:ext>
            </a:extLst>
          </p:cNvPr>
          <p:cNvSpPr/>
          <p:nvPr/>
        </p:nvSpPr>
        <p:spPr>
          <a:xfrm>
            <a:off x="6108700" y="1903535"/>
            <a:ext cx="5346700" cy="5324535"/>
          </a:xfrm>
          <a:prstGeom prst="rect">
            <a:avLst/>
          </a:prstGeom>
        </p:spPr>
        <p:txBody>
          <a:bodyPr>
            <a:spAutoFit/>
          </a:bodyPr>
          <a:lstStyle/>
          <a:p>
            <a:pPr marL="457200" indent="-457200">
              <a:buFont typeface="+mj-lt"/>
              <a:buAutoNum type="arabicPeriod" startAt="25"/>
            </a:pPr>
            <a:r>
              <a:rPr lang="de-DE" sz="2000" b="1" dirty="0">
                <a:solidFill>
                  <a:schemeClr val="bg1">
                    <a:lumMod val="75000"/>
                  </a:schemeClr>
                </a:solidFill>
              </a:rPr>
              <a:t>Hashing </a:t>
            </a:r>
          </a:p>
          <a:p>
            <a:pPr marL="457200" indent="-457200">
              <a:buFont typeface="+mj-lt"/>
              <a:buAutoNum type="arabicPeriod" startAt="25"/>
            </a:pPr>
            <a:endParaRPr lang="de-DE" sz="2000" b="1" dirty="0">
              <a:solidFill>
                <a:schemeClr val="bg1">
                  <a:lumMod val="75000"/>
                </a:schemeClr>
              </a:solidFill>
            </a:endParaRPr>
          </a:p>
          <a:p>
            <a:pPr marL="457200" indent="-457200">
              <a:buFont typeface="+mj-lt"/>
              <a:buAutoNum type="arabicPeriod" startAt="25"/>
            </a:pPr>
            <a:r>
              <a:rPr lang="de-DE" sz="2000" b="1" dirty="0">
                <a:solidFill>
                  <a:schemeClr val="bg1">
                    <a:lumMod val="75000"/>
                  </a:schemeClr>
                </a:solidFill>
              </a:rPr>
              <a:t>Public Key Infrastruktur</a:t>
            </a:r>
          </a:p>
          <a:p>
            <a:pPr marL="457200" indent="-457200">
              <a:buFont typeface="+mj-lt"/>
              <a:buAutoNum type="arabicPeriod" startAt="25"/>
            </a:pPr>
            <a:endParaRPr lang="de-DE" sz="2000" b="1" dirty="0">
              <a:solidFill>
                <a:schemeClr val="bg1">
                  <a:lumMod val="75000"/>
                </a:schemeClr>
              </a:solidFill>
            </a:endParaRPr>
          </a:p>
          <a:p>
            <a:pPr marL="457200" indent="-457200">
              <a:buFont typeface="+mj-lt"/>
              <a:buAutoNum type="arabicPeriod" startAt="25"/>
            </a:pPr>
            <a:r>
              <a:rPr lang="de-DE" sz="2000" b="1" dirty="0">
                <a:solidFill>
                  <a:schemeClr val="bg1">
                    <a:lumMod val="75000"/>
                  </a:schemeClr>
                </a:solidFill>
              </a:rPr>
              <a:t>Sicherheitsprotokolle </a:t>
            </a:r>
          </a:p>
          <a:p>
            <a:pPr marL="457200" indent="-457200">
              <a:buFont typeface="+mj-lt"/>
              <a:buAutoNum type="arabicPeriod" startAt="25"/>
            </a:pPr>
            <a:endParaRPr lang="de-DE" sz="2000" b="1" dirty="0">
              <a:solidFill>
                <a:schemeClr val="bg1">
                  <a:lumMod val="75000"/>
                </a:schemeClr>
              </a:solidFill>
            </a:endParaRPr>
          </a:p>
          <a:p>
            <a:pPr marL="457200" indent="-457200">
              <a:buFont typeface="+mj-lt"/>
              <a:buAutoNum type="arabicPeriod" startAt="25"/>
            </a:pPr>
            <a:r>
              <a:rPr lang="de-DE" sz="2000" b="1" dirty="0"/>
              <a:t>Worst-Case Planung</a:t>
            </a:r>
          </a:p>
          <a:p>
            <a:pPr marL="457200" indent="-457200">
              <a:buFont typeface="+mj-lt"/>
              <a:buAutoNum type="arabicPeriod" startAt="25"/>
            </a:pPr>
            <a:endParaRPr lang="de-DE" sz="2000" b="1" dirty="0">
              <a:solidFill>
                <a:schemeClr val="bg1">
                  <a:lumMod val="75000"/>
                </a:schemeClr>
              </a:solidFill>
            </a:endParaRPr>
          </a:p>
          <a:p>
            <a:pPr marL="457200" indent="-457200">
              <a:buFont typeface="+mj-lt"/>
              <a:buAutoNum type="arabicPeriod" startAt="25"/>
            </a:pPr>
            <a:r>
              <a:rPr lang="de-DE" sz="2000" b="1" dirty="0">
                <a:solidFill>
                  <a:schemeClr val="bg1">
                    <a:lumMod val="75000"/>
                  </a:schemeClr>
                </a:solidFill>
              </a:rPr>
              <a:t>Social Engineering </a:t>
            </a:r>
          </a:p>
          <a:p>
            <a:pPr marL="457200" indent="-457200">
              <a:buFont typeface="+mj-lt"/>
              <a:buAutoNum type="arabicPeriod" startAt="25"/>
            </a:pPr>
            <a:endParaRPr lang="de-DE" sz="2000" b="1" dirty="0">
              <a:solidFill>
                <a:schemeClr val="bg1">
                  <a:lumMod val="75000"/>
                </a:schemeClr>
              </a:solidFill>
            </a:endParaRPr>
          </a:p>
          <a:p>
            <a:pPr marL="457200" indent="-457200">
              <a:buFont typeface="+mj-lt"/>
              <a:buAutoNum type="arabicPeriod" startAt="25"/>
            </a:pPr>
            <a:r>
              <a:rPr lang="de-DE" sz="2000" b="1" dirty="0">
                <a:solidFill>
                  <a:schemeClr val="bg1">
                    <a:lumMod val="75000"/>
                  </a:schemeClr>
                </a:solidFill>
              </a:rPr>
              <a:t>Richtlinien und Prozeduren </a:t>
            </a:r>
          </a:p>
          <a:p>
            <a:pPr marL="457200" indent="-457200">
              <a:buFont typeface="+mj-lt"/>
              <a:buAutoNum type="arabicPeriod" startAt="25"/>
            </a:pPr>
            <a:endParaRPr lang="de-DE" sz="2000" b="1" dirty="0">
              <a:solidFill>
                <a:schemeClr val="bg1">
                  <a:lumMod val="75000"/>
                </a:schemeClr>
              </a:solidFill>
            </a:endParaRPr>
          </a:p>
          <a:p>
            <a:pPr marL="457200" indent="-457200">
              <a:buFont typeface="+mj-lt"/>
              <a:buAutoNum type="arabicPeriod" startAt="25"/>
            </a:pPr>
            <a:r>
              <a:rPr lang="de-DE" sz="2000" b="1" dirty="0">
                <a:solidFill>
                  <a:schemeClr val="bg1">
                    <a:lumMod val="75000"/>
                  </a:schemeClr>
                </a:solidFill>
              </a:rPr>
              <a:t>Incident Response und Forensik </a:t>
            </a:r>
          </a:p>
          <a:p>
            <a:pPr marL="457200" indent="-457200">
              <a:buFont typeface="+mj-lt"/>
              <a:buAutoNum type="arabicPeriod" startAt="25"/>
            </a:pPr>
            <a:endParaRPr lang="de-DE" sz="2000" b="1" dirty="0">
              <a:solidFill>
                <a:schemeClr val="bg1">
                  <a:lumMod val="75000"/>
                </a:schemeClr>
              </a:solidFill>
            </a:endParaRPr>
          </a:p>
          <a:p>
            <a:pPr marL="457200" indent="-457200">
              <a:buFont typeface="+mj-lt"/>
              <a:buAutoNum type="arabicPeriod" startAt="25"/>
            </a:pPr>
            <a:r>
              <a:rPr lang="de-DE" sz="2000" b="1" dirty="0">
                <a:solidFill>
                  <a:schemeClr val="bg1">
                    <a:lumMod val="75000"/>
                  </a:schemeClr>
                </a:solidFill>
              </a:rPr>
              <a:t>Fazit </a:t>
            </a:r>
          </a:p>
          <a:p>
            <a:pPr marL="457200" indent="-457200">
              <a:buFont typeface="+mj-lt"/>
              <a:buAutoNum type="arabicPeriod" startAt="25"/>
            </a:pPr>
            <a:endParaRPr lang="de-DE" sz="2000" b="1" dirty="0">
              <a:solidFill>
                <a:schemeClr val="bg1">
                  <a:lumMod val="75000"/>
                </a:schemeClr>
              </a:solidFill>
            </a:endParaRPr>
          </a:p>
          <a:p>
            <a:pPr marL="457200" indent="-457200">
              <a:buFont typeface="+mj-lt"/>
              <a:buAutoNum type="arabicPeriod" startAt="25"/>
            </a:pPr>
            <a:r>
              <a:rPr lang="de-DE" sz="2000" b="1" dirty="0">
                <a:solidFill>
                  <a:schemeClr val="bg1">
                    <a:lumMod val="75000"/>
                  </a:schemeClr>
                </a:solidFill>
              </a:rPr>
              <a:t>Prüfungsvorbereitung</a:t>
            </a:r>
          </a:p>
        </p:txBody>
      </p:sp>
    </p:spTree>
    <p:extLst>
      <p:ext uri="{BB962C8B-B14F-4D97-AF65-F5344CB8AC3E}">
        <p14:creationId xmlns:p14="http://schemas.microsoft.com/office/powerpoint/2010/main" val="338229815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dirty="0"/>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dirty="0" err="1">
                <a:solidFill>
                  <a:schemeClr val="bg1"/>
                </a:solidFill>
              </a:rPr>
              <a:t>CompTIA</a:t>
            </a:r>
            <a:r>
              <a:rPr lang="de-DE" sz="1050" b="1" dirty="0">
                <a:solidFill>
                  <a:schemeClr val="bg1"/>
                </a:solidFill>
              </a:rPr>
              <a:t>©</a:t>
            </a:r>
            <a:r>
              <a:rPr lang="de-DE" sz="2400" b="1" dirty="0">
                <a:solidFill>
                  <a:schemeClr val="bg1"/>
                </a:solidFill>
              </a:rPr>
              <a:t>  </a:t>
            </a:r>
            <a:r>
              <a:rPr lang="de-DE" sz="2400" b="1" dirty="0">
                <a:solidFill>
                  <a:schemeClr val="bg1"/>
                </a:solidFill>
                <a:cs typeface="Arial"/>
              </a:rPr>
              <a:t>Security + Prüfungsvorbereitung</a:t>
            </a:r>
            <a:endParaRPr lang="de-DE" sz="2400" dirty="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28"/>
            </a:pPr>
            <a:r>
              <a:rPr lang="de-DE" sz="2000" b="1" dirty="0">
                <a:solidFill>
                  <a:prstClr val="black"/>
                </a:solidFill>
              </a:rPr>
              <a:t>Worst-Case Planung</a:t>
            </a:r>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433A654B-DD1C-4EC4-A149-DD8D84E6AADA}"/>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B458C19C-1B09-4E95-BE5E-57E7A0BDC90E}"/>
              </a:ext>
            </a:extLst>
          </p:cNvPr>
          <p:cNvSpPr/>
          <p:nvPr/>
        </p:nvSpPr>
        <p:spPr>
          <a:xfrm>
            <a:off x="546100" y="2266613"/>
            <a:ext cx="10147300" cy="4172040"/>
          </a:xfrm>
          <a:prstGeom prst="rect">
            <a:avLst/>
          </a:prstGeom>
        </p:spPr>
        <p:txBody>
          <a:bodyPr wrap="square">
            <a:spAutoFit/>
          </a:bodyPr>
          <a:lstStyle/>
          <a:p>
            <a:pPr marL="342900" lvl="0" indent="-342900">
              <a:spcBef>
                <a:spcPts val="1465"/>
              </a:spcBef>
              <a:spcAft>
                <a:spcPts val="0"/>
              </a:spcAft>
              <a:buSzPts val="1200"/>
              <a:buFont typeface="Symbol" panose="05050102010706020507" pitchFamily="18" charset="2"/>
              <a:buChar char=""/>
              <a:tabLst>
                <a:tab pos="2940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Planung</a:t>
            </a:r>
            <a:r>
              <a:rPr lang="de-DE" sz="1200" b="1" spc="-55" noProof="1">
                <a:latin typeface="Calibri" panose="020F0502020204030204" pitchFamily="34" charset="0"/>
                <a:ea typeface="Symbol" panose="05050102010706020507" pitchFamily="18" charset="2"/>
                <a:cs typeface="Times New Roman" panose="02020603050405020304" pitchFamily="18" charset="0"/>
              </a:rPr>
              <a:t> </a:t>
            </a:r>
            <a:r>
              <a:rPr lang="de-DE" sz="1200" b="1" spc="-10" noProof="1">
                <a:latin typeface="Calibri" panose="020F0502020204030204" pitchFamily="34" charset="0"/>
                <a:ea typeface="Symbol" panose="05050102010706020507" pitchFamily="18" charset="2"/>
                <a:cs typeface="Times New Roman" panose="02020603050405020304" pitchFamily="18" charset="0"/>
              </a:rPr>
              <a:t>für</a:t>
            </a:r>
            <a:r>
              <a:rPr lang="de-DE" sz="1200" b="1" spc="-30" noProof="1">
                <a:latin typeface="Calibri" panose="020F0502020204030204" pitchFamily="34" charset="0"/>
                <a:ea typeface="Symbol" panose="05050102010706020507" pitchFamily="18" charset="2"/>
                <a:cs typeface="Times New Roman" panose="02020603050405020304" pitchFamily="18" charset="0"/>
              </a:rPr>
              <a:t> </a:t>
            </a:r>
            <a:r>
              <a:rPr lang="de-DE" sz="1200" b="1" spc="-10" noProof="1">
                <a:latin typeface="Calibri" panose="020F0502020204030204" pitchFamily="34" charset="0"/>
                <a:ea typeface="Symbol" panose="05050102010706020507" pitchFamily="18" charset="2"/>
                <a:cs typeface="Times New Roman" panose="02020603050405020304" pitchFamily="18" charset="0"/>
              </a:rPr>
              <a:t>das</a:t>
            </a:r>
            <a:r>
              <a:rPr lang="de-DE" sz="1200" b="1" spc="-35" noProof="1">
                <a:latin typeface="Calibri" panose="020F0502020204030204" pitchFamily="34" charset="0"/>
                <a:ea typeface="Symbol" panose="05050102010706020507" pitchFamily="18" charset="2"/>
                <a:cs typeface="Times New Roman" panose="02020603050405020304" pitchFamily="18" charset="0"/>
              </a:rPr>
              <a:t> </a:t>
            </a:r>
            <a:r>
              <a:rPr lang="de-DE" sz="1200" b="1" spc="-10" noProof="1">
                <a:latin typeface="Calibri" panose="020F0502020204030204" pitchFamily="34" charset="0"/>
                <a:ea typeface="Symbol" panose="05050102010706020507" pitchFamily="18" charset="2"/>
                <a:cs typeface="Times New Roman" panose="02020603050405020304" pitchFamily="18" charset="0"/>
              </a:rPr>
              <a:t>Schlimmste</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marR="309245" lvl="1" indent="-285750">
              <a:lnSpc>
                <a:spcPts val="1490"/>
              </a:lnSpc>
              <a:spcAft>
                <a:spcPts val="0"/>
              </a:spcAft>
              <a:buSzPts val="1200"/>
              <a:buFont typeface="Courier New" panose="02070309020205020404" pitchFamily="49" charset="0"/>
              <a:buChar char="o"/>
              <a:tabLst>
                <a:tab pos="7512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Redundanz</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bezieht</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sich</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10" noProof="1">
                <a:latin typeface="Calibri" panose="020F0502020204030204" pitchFamily="34" charset="0"/>
                <a:ea typeface="Courier New" panose="02070309020205020404" pitchFamily="49" charset="0"/>
                <a:cs typeface="Times New Roman" panose="02020603050405020304" pitchFamily="18" charset="0"/>
              </a:rPr>
              <a:t>in</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der</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Regel</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darauf,</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wenn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Sie</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etwas</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Zusätzliches</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oder</a:t>
            </a:r>
            <a:r>
              <a:rPr lang="de-DE" sz="1200" spc="33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Unnötiges</a:t>
            </a:r>
            <a:r>
              <a:rPr lang="de-DE" sz="1200" spc="-4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haben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lvl="1" indent="-285750">
              <a:spcBef>
                <a:spcPts val="35"/>
              </a:spcBef>
              <a:spcAft>
                <a:spcPts val="0"/>
              </a:spcAft>
              <a:buSzPts val="1200"/>
              <a:buFont typeface="Courier New" panose="02070309020205020404" pitchFamily="49" charset="0"/>
              <a:buChar char="o"/>
              <a:tabLst>
                <a:tab pos="7512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Redundanz</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sorgt</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für</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10" noProof="1">
                <a:latin typeface="Calibri" panose="020F0502020204030204" pitchFamily="34" charset="0"/>
                <a:ea typeface="Courier New" panose="02070309020205020404" pitchFamily="49" charset="0"/>
                <a:cs typeface="Times New Roman" panose="02020603050405020304" pitchFamily="18" charset="0"/>
              </a:rPr>
              <a:t>Fehlertoleranz</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zur</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Aufrechterhaltung</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des</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Betriebs</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a:spcBef>
                <a:spcPts val="35"/>
              </a:spcBef>
            </a:pPr>
            <a:r>
              <a:rPr lang="de-DE" sz="1100" noProof="1">
                <a:latin typeface="Calibri" panose="020F0502020204030204" pitchFamily="34" charset="0"/>
                <a:ea typeface="Calibri" panose="020F0502020204030204" pitchFamily="34" charset="0"/>
                <a:cs typeface="Calibri" panose="020F0502020204030204" pitchFamily="34" charset="0"/>
              </a:rPr>
              <a:t> </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342900" lvl="0" indent="-342900">
              <a:spcBef>
                <a:spcPts val="45"/>
              </a:spcBef>
              <a:spcAft>
                <a:spcPts val="0"/>
              </a:spcAft>
              <a:buSzPts val="1200"/>
              <a:buFont typeface="Symbol" panose="05050102010706020507" pitchFamily="18" charset="2"/>
              <a:buChar char=""/>
              <a:tabLst>
                <a:tab pos="2940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Einzelne</a:t>
            </a:r>
            <a:r>
              <a:rPr lang="de-DE" sz="1200" b="1" spc="-65" noProof="1">
                <a:latin typeface="Calibri" panose="020F0502020204030204" pitchFamily="34" charset="0"/>
                <a:ea typeface="Symbol" panose="05050102010706020507" pitchFamily="18" charset="2"/>
                <a:cs typeface="Times New Roman" panose="02020603050405020304" pitchFamily="18" charset="0"/>
              </a:rPr>
              <a:t> </a:t>
            </a:r>
            <a:r>
              <a:rPr lang="de-DE" sz="1200" b="1" spc="-5" noProof="1">
                <a:latin typeface="Calibri" panose="020F0502020204030204" pitchFamily="34" charset="0"/>
                <a:ea typeface="Symbol" panose="05050102010706020507" pitchFamily="18" charset="2"/>
                <a:cs typeface="Times New Roman" panose="02020603050405020304" pitchFamily="18" charset="0"/>
              </a:rPr>
              <a:t>Fehlerstelle</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marR="657225" lvl="1" indent="-285750">
              <a:lnSpc>
                <a:spcPts val="1420"/>
              </a:lnSpc>
              <a:spcBef>
                <a:spcPts val="5"/>
              </a:spcBef>
              <a:spcAft>
                <a:spcPts val="0"/>
              </a:spcAft>
              <a:buSzPts val="1200"/>
              <a:buFont typeface="Courier New" panose="02070309020205020404" pitchFamily="49" charset="0"/>
              <a:buChar char="o"/>
              <a:tabLst>
                <a:tab pos="751205" algn="l"/>
              </a:tabLst>
            </a:pPr>
            <a:r>
              <a:rPr lang="de-DE" sz="1200" noProof="1">
                <a:latin typeface="Calibri" panose="020F0502020204030204" pitchFamily="34" charset="0"/>
                <a:ea typeface="Courier New" panose="02070309020205020404" pitchFamily="49" charset="0"/>
                <a:cs typeface="Times New Roman" panose="02020603050405020304" pitchFamily="18" charset="0"/>
              </a:rPr>
              <a:t>Die</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einzelnen</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Elemente,</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Objekte</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oder</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Teile</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eines</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Systems,</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die</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bei</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einem</a:t>
            </a:r>
            <a:r>
              <a:rPr lang="de-DE" sz="1200" spc="28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Ausfall</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das</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gesamte</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System</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zum</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Versagen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bringen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würden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a:spcBef>
                <a:spcPts val="10"/>
              </a:spcBef>
            </a:pPr>
            <a:r>
              <a:rPr lang="de-DE" sz="1200" noProof="1">
                <a:latin typeface="Calibri" panose="020F0502020204030204" pitchFamily="34" charset="0"/>
                <a:ea typeface="Calibri" panose="020F0502020204030204" pitchFamily="34" charset="0"/>
                <a:cs typeface="Calibri" panose="020F0502020204030204" pitchFamily="34" charset="0"/>
              </a:rPr>
              <a:t> </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342900" lvl="0" indent="-342900">
              <a:spcBef>
                <a:spcPts val="45"/>
              </a:spcBef>
              <a:spcAft>
                <a:spcPts val="0"/>
              </a:spcAft>
              <a:buSzPts val="1200"/>
              <a:buFont typeface="Symbol" panose="05050102010706020507" pitchFamily="18" charset="2"/>
              <a:buChar char=""/>
              <a:tabLst>
                <a:tab pos="2940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Redundante</a:t>
            </a:r>
            <a:r>
              <a:rPr lang="de-DE" sz="1200" b="1" spc="-80" noProof="1">
                <a:latin typeface="Calibri" panose="020F0502020204030204" pitchFamily="34" charset="0"/>
                <a:ea typeface="Symbol" panose="05050102010706020507" pitchFamily="18" charset="2"/>
                <a:cs typeface="Times New Roman" panose="02020603050405020304" pitchFamily="18" charset="0"/>
              </a:rPr>
              <a:t> </a:t>
            </a:r>
            <a:r>
              <a:rPr lang="de-DE" sz="1200" b="1" spc="-5" noProof="1">
                <a:latin typeface="Calibri" panose="020F0502020204030204" pitchFamily="34" charset="0"/>
                <a:ea typeface="Symbol" panose="05050102010706020507" pitchFamily="18" charset="2"/>
                <a:cs typeface="Times New Roman" panose="02020603050405020304" pitchFamily="18" charset="0"/>
              </a:rPr>
              <a:t>Leistung</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85"/>
              </a:lnSpc>
              <a:spcBef>
                <a:spcPts val="60"/>
              </a:spcBef>
              <a:spcAft>
                <a:spcPts val="0"/>
              </a:spcAft>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Redundante</a:t>
            </a:r>
            <a:r>
              <a:rPr lang="de-DE" sz="1200" b="1" spc="-12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Spannungsversorgung</a:t>
            </a:r>
            <a:endParaRPr lang="de-DE" sz="1100" noProof="1">
              <a:latin typeface="Calibri" panose="020F0502020204030204" pitchFamily="34" charset="0"/>
              <a:ea typeface="Courier New" panose="02070309020205020404" pitchFamily="49" charset="0"/>
              <a:cs typeface="Times New Roman" panose="02020603050405020304" pitchFamily="18" charset="0"/>
            </a:endParaRPr>
          </a:p>
          <a:p>
            <a:pPr marL="1143000" marR="657225" lvl="2" indent="-228600">
              <a:lnSpc>
                <a:spcPct val="99000"/>
              </a:lnSpc>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Gehäuse,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zwei</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mehr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komplette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Stromversorgungen</a:t>
            </a:r>
            <a:r>
              <a:rPr lang="de-DE" sz="1200" spc="25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bereitstellt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lnSpc>
                <a:spcPts val="1430"/>
              </a:lnSpc>
              <a:buSzPts val="1200"/>
              <a:buFont typeface="Microsoft Sans Serif" panose="020B0604020202020204" pitchFamily="34" charset="0"/>
              <a:buChar char="▪"/>
              <a:tabLst>
                <a:tab pos="1208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redundante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Stromversorgung</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verhindert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Single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Point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of</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Failure</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5"/>
              </a:lnSpc>
              <a:spcBef>
                <a:spcPts val="45"/>
              </a:spcBef>
              <a:buSzPts val="1200"/>
              <a:buFont typeface="Courier New" panose="02070309020205020404" pitchFamily="49" charset="0"/>
              <a:buChar char="o"/>
              <a:tabLst>
                <a:tab pos="7512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Überspannung</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40"/>
              </a:lnSpc>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unerwarteter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Anstieg</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bereitgestellten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Spannung</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65"/>
              </a:lnSpc>
              <a:spcBef>
                <a:spcPts val="10"/>
              </a:spcBef>
              <a:buSzPts val="1200"/>
              <a:buFont typeface="Courier New" panose="02070309020205020404" pitchFamily="49" charset="0"/>
              <a:buChar char="o"/>
              <a:tabLst>
                <a:tab pos="751205" algn="l"/>
              </a:tabLst>
            </a:pPr>
            <a:r>
              <a:rPr lang="de-DE" sz="1200" b="1" noProof="1">
                <a:latin typeface="Calibri" panose="020F0502020204030204" pitchFamily="34" charset="0"/>
                <a:ea typeface="Courier New" panose="02070309020205020404" pitchFamily="49" charset="0"/>
                <a:cs typeface="Times New Roman" panose="02020603050405020304" pitchFamily="18" charset="0"/>
              </a:rPr>
              <a:t>Spike</a:t>
            </a:r>
          </a:p>
          <a:p>
            <a:pPr marL="1143000" marR="657225" lvl="2" indent="-228600">
              <a:lnSpc>
                <a:spcPct val="99000"/>
              </a:lnSpc>
              <a:buSzPts val="1200"/>
              <a:buFont typeface="Microsoft Sans Serif" panose="020B0604020202020204" pitchFamily="34" charset="0"/>
              <a:buChar char="▪"/>
              <a:tabLst>
                <a:tab pos="1208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kurze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Spannungsschwankung,</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durch</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Kurzschluss,</a:t>
            </a:r>
            <a:r>
              <a:rPr lang="de-DE" sz="1200" spc="150"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ausgelösten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Schutzschalter,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Stromausfall</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einen</a:t>
            </a:r>
            <a:r>
              <a:rPr lang="de-DE" sz="1200" spc="27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Blitzeinschlag</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verursacht</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werden</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kann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spcBef>
                <a:spcPts val="45"/>
              </a:spcBef>
              <a:buSzPts val="1200"/>
              <a:buFont typeface="Courier New" panose="02070309020205020404" pitchFamily="49" charset="0"/>
              <a:buChar char="o"/>
              <a:tabLst>
                <a:tab pos="751205" algn="l"/>
              </a:tabLst>
            </a:pPr>
            <a:r>
              <a:rPr lang="de-DE" sz="1200" b="1" noProof="1">
                <a:latin typeface="Calibri" panose="020F0502020204030204" pitchFamily="34" charset="0"/>
                <a:ea typeface="Courier New" panose="02070309020205020404" pitchFamily="49" charset="0"/>
                <a:cs typeface="Times New Roman" panose="02020603050405020304" pitchFamily="18" charset="0"/>
              </a:rPr>
              <a:t>Sag</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1257300" lvl="2" indent="-342900">
              <a:buSzPts val="1200"/>
              <a:buFont typeface="Microsoft Sans Serif" panose="020B0604020202020204" pitchFamily="34" charset="0"/>
              <a:buChar char="▪"/>
              <a:tabLst>
                <a:tab pos="224790"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unerwartete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Abnahme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bereitgestellten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Spannung</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35"/>
              </a:spcBef>
              <a:buSzPts val="1200"/>
              <a:buFont typeface="Courier New" panose="02070309020205020404" pitchFamily="49" charset="0"/>
              <a:buChar char="o"/>
              <a:tabLst>
                <a:tab pos="7512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Brownout</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450215" lvl="2" indent="-228600">
              <a:lnSpc>
                <a:spcPct val="99000"/>
              </a:lnSpc>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Tritt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wenn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Spannung</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so</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weit</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abfällt,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typischerweise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4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Beleuchtung</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gedimmt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wird und</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Computer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ausschalten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kann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5"/>
              </a:lnSpc>
              <a:spcBef>
                <a:spcPts val="3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Verdunkelung</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792480" lvl="2" indent="-228600">
              <a:lnSpc>
                <a:spcPct val="98000"/>
              </a:lnSpc>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Tritt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wenn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über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längeren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Zeitraum</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vollständiger</a:t>
            </a:r>
            <a:r>
              <a:rPr lang="de-DE" sz="1200" spc="31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Stromausfall</a:t>
            </a:r>
            <a:r>
              <a:rPr lang="de-DE" sz="1200" spc="-5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vorliegt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20671503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dirty="0"/>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dirty="0" err="1">
                <a:solidFill>
                  <a:schemeClr val="bg1"/>
                </a:solidFill>
              </a:rPr>
              <a:t>CompTIA</a:t>
            </a:r>
            <a:r>
              <a:rPr lang="de-DE" sz="1050" b="1" dirty="0">
                <a:solidFill>
                  <a:schemeClr val="bg1"/>
                </a:solidFill>
              </a:rPr>
              <a:t>©</a:t>
            </a:r>
            <a:r>
              <a:rPr lang="de-DE" sz="2400" b="1" dirty="0">
                <a:solidFill>
                  <a:schemeClr val="bg1"/>
                </a:solidFill>
              </a:rPr>
              <a:t>  </a:t>
            </a:r>
            <a:r>
              <a:rPr lang="de-DE" sz="2400" b="1" dirty="0">
                <a:solidFill>
                  <a:schemeClr val="bg1"/>
                </a:solidFill>
                <a:cs typeface="Arial"/>
              </a:rPr>
              <a:t>Security + Prüfungsvorbereitung</a:t>
            </a:r>
            <a:endParaRPr lang="de-DE" sz="2400" dirty="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28"/>
            </a:pPr>
            <a:r>
              <a:rPr lang="de-DE" sz="2000" b="1" dirty="0">
                <a:solidFill>
                  <a:prstClr val="black"/>
                </a:solidFill>
              </a:rPr>
              <a:t>Worst-Case Planung</a:t>
            </a:r>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433A654B-DD1C-4EC4-A149-DD8D84E6AADA}"/>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704E434C-AD94-4F48-8AD5-5F07C5AAEE91}"/>
              </a:ext>
            </a:extLst>
          </p:cNvPr>
          <p:cNvSpPr/>
          <p:nvPr/>
        </p:nvSpPr>
        <p:spPr>
          <a:xfrm>
            <a:off x="2015836" y="3124474"/>
            <a:ext cx="7637688" cy="1973745"/>
          </a:xfrm>
          <a:prstGeom prst="rect">
            <a:avLst/>
          </a:prstGeom>
        </p:spPr>
        <p:txBody>
          <a:bodyPr wrap="square">
            <a:spAutoFit/>
          </a:bodyPr>
          <a:lstStyle/>
          <a:p>
            <a:pPr marL="342900" lvl="0" indent="-342900">
              <a:spcBef>
                <a:spcPts val="45"/>
              </a:spcBef>
              <a:spcAft>
                <a:spcPts val="0"/>
              </a:spcAft>
              <a:buSzPts val="1200"/>
              <a:buFont typeface="Symbol" panose="05050102010706020507" pitchFamily="18" charset="2"/>
              <a:buChar char=""/>
              <a:tabLst>
                <a:tab pos="2940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Notstromversorgung</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65"/>
              </a:lnSpc>
              <a:spcBef>
                <a:spcPts val="45"/>
              </a:spcBef>
              <a:spcAft>
                <a:spcPts val="0"/>
              </a:spcAft>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Unterbrechungsfreie</a:t>
            </a:r>
            <a:r>
              <a:rPr lang="de-DE" sz="1200" b="1" spc="-5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Stromversorgung</a:t>
            </a:r>
            <a:r>
              <a:rPr lang="de-DE" sz="1200" b="1" spc="-6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(UPS)</a:t>
            </a:r>
            <a:endParaRPr lang="de-DE" sz="1100" noProof="1">
              <a:latin typeface="Calibri" panose="020F0502020204030204" pitchFamily="34" charset="0"/>
              <a:ea typeface="Courier New" panose="02070309020205020404" pitchFamily="49" charset="0"/>
              <a:cs typeface="Times New Roman" panose="02020603050405020304" pitchFamily="18" charset="0"/>
            </a:endParaRPr>
          </a:p>
          <a:p>
            <a:pPr marL="1143000" marR="450215" lvl="2" indent="-228600">
              <a:lnSpc>
                <a:spcPct val="99000"/>
              </a:lnSpc>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Kombiniert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Funktionalität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Überspannungsschutzes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mit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7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eines</a:t>
            </a:r>
            <a:r>
              <a:rPr lang="de-DE" sz="1200" spc="-7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Batterie-Backups</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65"/>
              </a:lnSpc>
              <a:spcBef>
                <a:spcPts val="4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Backup-Generator</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309245" lvl="2" indent="-228600">
              <a:lnSpc>
                <a:spcPct val="99000"/>
              </a:lnSpc>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Notstromsystem,</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bei</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Ausfall</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regulären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Stromnetzes</a:t>
            </a:r>
            <a:r>
              <a:rPr lang="de-DE" sz="1200" spc="29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6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wird</a:t>
            </a:r>
          </a:p>
          <a:p>
            <a:pPr marL="1143000" lvl="2" indent="-228600">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Tragbarer</a:t>
            </a:r>
            <a:r>
              <a:rPr lang="de-DE" sz="1200" spc="-6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Benzin-Motor</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1143000" lvl="2" indent="-228600">
              <a:spcBef>
                <a:spcPts val="330"/>
              </a:spcBef>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Dauerhaft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installiert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Batterie-Wechselrichter</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buSzPts val="1200"/>
              <a:buFont typeface="Courier New" panose="02070309020205020404" pitchFamily="49" charset="0"/>
              <a:buChar char="o"/>
              <a:tabLst>
                <a:tab pos="751205" algn="l"/>
              </a:tabLst>
            </a:pPr>
            <a:r>
              <a:rPr lang="de-DE" sz="1200" noProof="1">
                <a:latin typeface="Calibri" panose="020F0502020204030204" pitchFamily="34" charset="0"/>
                <a:ea typeface="Courier New" panose="02070309020205020404" pitchFamily="49" charset="0"/>
                <a:cs typeface="Times New Roman" panose="02020603050405020304" pitchFamily="18" charset="0"/>
              </a:rPr>
              <a:t>Wie</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entscheiden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Sie,</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welche</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Sie</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verwenden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möchten?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a:spcBef>
                <a:spcPts val="30"/>
              </a:spcBef>
            </a:pPr>
            <a:r>
              <a:rPr lang="en-US" sz="1100" dirty="0">
                <a:latin typeface="Calibri" panose="020F0502020204030204" pitchFamily="34" charset="0"/>
                <a:ea typeface="Calibri" panose="020F0502020204030204" pitchFamily="34" charset="0"/>
                <a:cs typeface="Calibri" panose="020F0502020204030204" pitchFamily="34" charset="0"/>
              </a:rPr>
              <a:t> </a:t>
            </a:r>
            <a:endParaRPr lang="de-DE" sz="11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8354194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dirty="0"/>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dirty="0" err="1">
                <a:solidFill>
                  <a:schemeClr val="bg1"/>
                </a:solidFill>
              </a:rPr>
              <a:t>CompTIA</a:t>
            </a:r>
            <a:r>
              <a:rPr lang="de-DE" sz="1050" b="1" dirty="0">
                <a:solidFill>
                  <a:schemeClr val="bg1"/>
                </a:solidFill>
              </a:rPr>
              <a:t>©</a:t>
            </a:r>
            <a:r>
              <a:rPr lang="de-DE" sz="2400" b="1" dirty="0">
                <a:solidFill>
                  <a:schemeClr val="bg1"/>
                </a:solidFill>
              </a:rPr>
              <a:t>  </a:t>
            </a:r>
            <a:r>
              <a:rPr lang="de-DE" sz="2400" b="1" dirty="0">
                <a:solidFill>
                  <a:schemeClr val="bg1"/>
                </a:solidFill>
                <a:cs typeface="Arial"/>
              </a:rPr>
              <a:t>Security + Prüfungsvorbereitung</a:t>
            </a:r>
            <a:endParaRPr lang="de-DE" sz="2400" dirty="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28"/>
            </a:pPr>
            <a:r>
              <a:rPr lang="de-DE" sz="2000" b="1" dirty="0">
                <a:solidFill>
                  <a:prstClr val="black"/>
                </a:solidFill>
              </a:rPr>
              <a:t>Worst-Case Planung</a:t>
            </a:r>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433A654B-DD1C-4EC4-A149-DD8D84E6AADA}"/>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A5FDCA0A-F01F-420A-B0B1-A952C2246F03}"/>
              </a:ext>
            </a:extLst>
          </p:cNvPr>
          <p:cNvSpPr/>
          <p:nvPr/>
        </p:nvSpPr>
        <p:spPr>
          <a:xfrm>
            <a:off x="546100" y="2462735"/>
            <a:ext cx="9753600" cy="1223412"/>
          </a:xfrm>
          <a:prstGeom prst="rect">
            <a:avLst/>
          </a:prstGeom>
        </p:spPr>
        <p:txBody>
          <a:bodyPr wrap="square">
            <a:spAutoFit/>
          </a:bodyPr>
          <a:lstStyle/>
          <a:p>
            <a:pPr marL="342900" lvl="0" indent="-342900">
              <a:spcBef>
                <a:spcPts val="45"/>
              </a:spcBef>
              <a:spcAft>
                <a:spcPts val="0"/>
              </a:spcAft>
              <a:buSzPts val="1200"/>
              <a:buFont typeface="Symbol" panose="05050102010706020507" pitchFamily="18" charset="2"/>
              <a:buChar char=""/>
              <a:tabLst>
                <a:tab pos="2940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Daten-Redundanz</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65"/>
              </a:lnSpc>
              <a:spcBef>
                <a:spcPts val="45"/>
              </a:spcBef>
              <a:spcAft>
                <a:spcPts val="0"/>
              </a:spcAft>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Redundantes</a:t>
            </a:r>
            <a:r>
              <a:rPr lang="de-DE" sz="1200" b="1" spc="-6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Array</a:t>
            </a:r>
            <a:r>
              <a:rPr lang="de-DE" sz="1200" b="1" spc="-5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unabhängiger</a:t>
            </a:r>
            <a:r>
              <a:rPr lang="de-DE" sz="1200" b="1" spc="-4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Festplatten</a:t>
            </a:r>
            <a:r>
              <a:rPr lang="de-DE" sz="1200" b="1" spc="-4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(RAID)</a:t>
            </a:r>
            <a:endParaRPr lang="de-DE" sz="1100" noProof="1">
              <a:latin typeface="Calibri" panose="020F0502020204030204" pitchFamily="34" charset="0"/>
              <a:ea typeface="Courier New" panose="02070309020205020404" pitchFamily="49" charset="0"/>
              <a:cs typeface="Times New Roman" panose="02020603050405020304" pitchFamily="18" charset="0"/>
            </a:endParaRPr>
          </a:p>
          <a:p>
            <a:pPr marL="1143000" marR="69215" lvl="2" indent="-228600">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Ermöglicht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Kombination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mehrerer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physischer</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Festplatten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26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einzigen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logischen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Festplattenlaufwerk,</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vom</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Betriebssystem</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erkannt</a:t>
            </a:r>
            <a:r>
              <a:rPr lang="de-DE" sz="1200" spc="27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wird</a:t>
            </a:r>
          </a:p>
          <a:p>
            <a:pPr marL="742950" lvl="1" indent="-285750">
              <a:lnSpc>
                <a:spcPts val="1475"/>
              </a:lnSpc>
              <a:spcBef>
                <a:spcPts val="60"/>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RAID</a:t>
            </a:r>
            <a:r>
              <a:rPr lang="de-DE" sz="1200" b="1" spc="-25" noProof="1">
                <a:latin typeface="Calibri" panose="020F0502020204030204" pitchFamily="34" charset="0"/>
                <a:ea typeface="Courier New" panose="02070309020205020404" pitchFamily="49" charset="0"/>
                <a:cs typeface="Times New Roman" panose="02020603050405020304" pitchFamily="18" charset="0"/>
              </a:rPr>
              <a:t> </a:t>
            </a:r>
            <a:r>
              <a:rPr lang="de-DE" sz="1200" b="1" noProof="1">
                <a:latin typeface="Calibri" panose="020F0502020204030204" pitchFamily="34" charset="0"/>
                <a:ea typeface="Courier New" panose="02070309020205020404" pitchFamily="49" charset="0"/>
                <a:cs typeface="Times New Roman" panose="02020603050405020304" pitchFamily="18" charset="0"/>
              </a:rPr>
              <a:t>0</a:t>
            </a:r>
          </a:p>
          <a:p>
            <a:pPr marL="1143000" lvl="2" indent="-228600">
              <a:lnSpc>
                <a:spcPts val="1440"/>
              </a:lnSpc>
              <a:buSzPts val="1200"/>
              <a:buFont typeface="Microsoft Sans Serif" panose="020B0604020202020204" pitchFamily="34" charset="0"/>
              <a:buChar char="▪"/>
              <a:tabLst>
                <a:tab pos="1208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Bietet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Daten-Striping</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über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mehrere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Festplatten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Leistungssteigerung</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p:txBody>
      </p:sp>
      <p:pic>
        <p:nvPicPr>
          <p:cNvPr id="10" name="image5.jpeg">
            <a:extLst>
              <a:ext uri="{FF2B5EF4-FFF2-40B4-BE49-F238E27FC236}">
                <a16:creationId xmlns:a16="http://schemas.microsoft.com/office/drawing/2014/main" id="{B41260E9-DAD3-49A2-BE01-611AE250EBAA}"/>
              </a:ext>
            </a:extLst>
          </p:cNvPr>
          <p:cNvPicPr/>
          <p:nvPr/>
        </p:nvPicPr>
        <p:blipFill>
          <a:blip r:embed="rId4" cstate="print"/>
          <a:stretch>
            <a:fillRect/>
          </a:stretch>
        </p:blipFill>
        <p:spPr>
          <a:xfrm>
            <a:off x="3289300" y="4091474"/>
            <a:ext cx="1686560" cy="1896110"/>
          </a:xfrm>
          <a:prstGeom prst="rect">
            <a:avLst/>
          </a:prstGeom>
        </p:spPr>
      </p:pic>
    </p:spTree>
    <p:extLst>
      <p:ext uri="{BB962C8B-B14F-4D97-AF65-F5344CB8AC3E}">
        <p14:creationId xmlns:p14="http://schemas.microsoft.com/office/powerpoint/2010/main" val="250794431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dirty="0"/>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dirty="0" err="1">
                <a:solidFill>
                  <a:schemeClr val="bg1"/>
                </a:solidFill>
              </a:rPr>
              <a:t>CompTIA</a:t>
            </a:r>
            <a:r>
              <a:rPr lang="de-DE" sz="1050" b="1" dirty="0">
                <a:solidFill>
                  <a:schemeClr val="bg1"/>
                </a:solidFill>
              </a:rPr>
              <a:t>©</a:t>
            </a:r>
            <a:r>
              <a:rPr lang="de-DE" sz="2400" b="1" dirty="0">
                <a:solidFill>
                  <a:schemeClr val="bg1"/>
                </a:solidFill>
              </a:rPr>
              <a:t>  </a:t>
            </a:r>
            <a:r>
              <a:rPr lang="de-DE" sz="2400" b="1" dirty="0">
                <a:solidFill>
                  <a:schemeClr val="bg1"/>
                </a:solidFill>
                <a:cs typeface="Arial"/>
              </a:rPr>
              <a:t>Security + Prüfungsvorbereitung</a:t>
            </a:r>
            <a:endParaRPr lang="de-DE" sz="2400" dirty="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28"/>
            </a:pPr>
            <a:r>
              <a:rPr lang="de-DE" sz="2000" b="1" dirty="0">
                <a:solidFill>
                  <a:prstClr val="black"/>
                </a:solidFill>
              </a:rPr>
              <a:t>Worst-Case Planung</a:t>
            </a:r>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433A654B-DD1C-4EC4-A149-DD8D84E6AADA}"/>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DEDD33DC-3CBB-4F3D-BFD1-5D9E1D139A81}"/>
              </a:ext>
            </a:extLst>
          </p:cNvPr>
          <p:cNvSpPr/>
          <p:nvPr/>
        </p:nvSpPr>
        <p:spPr>
          <a:xfrm>
            <a:off x="88900" y="2287829"/>
            <a:ext cx="7772400" cy="463845"/>
          </a:xfrm>
          <a:prstGeom prst="rect">
            <a:avLst/>
          </a:prstGeom>
        </p:spPr>
        <p:txBody>
          <a:bodyPr wrap="square">
            <a:spAutoFit/>
          </a:bodyPr>
          <a:lstStyle/>
          <a:p>
            <a:pPr marL="742950" lvl="1" indent="-285750">
              <a:lnSpc>
                <a:spcPts val="1475"/>
              </a:lnSpc>
              <a:spcBef>
                <a:spcPts val="270"/>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RAID</a:t>
            </a:r>
            <a:r>
              <a:rPr lang="de-DE" sz="1200" b="1" spc="-25" noProof="1">
                <a:latin typeface="Calibri" panose="020F0502020204030204" pitchFamily="34" charset="0"/>
                <a:ea typeface="Courier New" panose="02070309020205020404" pitchFamily="49" charset="0"/>
                <a:cs typeface="Times New Roman" panose="02020603050405020304" pitchFamily="18" charset="0"/>
              </a:rPr>
              <a:t> </a:t>
            </a:r>
            <a:r>
              <a:rPr lang="de-DE" sz="1200" b="1" noProof="1">
                <a:latin typeface="Calibri" panose="020F0502020204030204" pitchFamily="34" charset="0"/>
                <a:ea typeface="Courier New" panose="02070309020205020404" pitchFamily="49" charset="0"/>
                <a:cs typeface="Times New Roman" panose="02020603050405020304" pitchFamily="18" charset="0"/>
              </a:rPr>
              <a:t>1</a:t>
            </a:r>
          </a:p>
          <a:p>
            <a:pPr marL="1143000" marR="519430" lvl="2" indent="-228600">
              <a:lnSpc>
                <a:spcPct val="97000"/>
              </a:lnSpc>
              <a:buSzPts val="1200"/>
              <a:buFont typeface="Microsoft Sans Serif" panose="020B0604020202020204" pitchFamily="34" charset="0"/>
              <a:buChar char="▪"/>
              <a:tabLst>
                <a:tab pos="1208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Bietet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Redundanz</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durch</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identische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Spiegelung</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zwei</a:t>
            </a:r>
            <a:r>
              <a:rPr lang="de-DE" sz="1200" spc="23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Festplatten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p:txBody>
      </p:sp>
      <p:pic>
        <p:nvPicPr>
          <p:cNvPr id="10" name="image6.jpeg">
            <a:extLst>
              <a:ext uri="{FF2B5EF4-FFF2-40B4-BE49-F238E27FC236}">
                <a16:creationId xmlns:a16="http://schemas.microsoft.com/office/drawing/2014/main" id="{06525D92-8CCF-459E-9D28-51A56C67638C}"/>
              </a:ext>
            </a:extLst>
          </p:cNvPr>
          <p:cNvPicPr/>
          <p:nvPr/>
        </p:nvPicPr>
        <p:blipFill>
          <a:blip r:embed="rId4" cstate="print"/>
          <a:stretch>
            <a:fillRect/>
          </a:stretch>
        </p:blipFill>
        <p:spPr>
          <a:xfrm>
            <a:off x="6718300" y="1729274"/>
            <a:ext cx="1684020" cy="1894205"/>
          </a:xfrm>
          <a:prstGeom prst="rect">
            <a:avLst/>
          </a:prstGeom>
        </p:spPr>
      </p:pic>
      <p:sp>
        <p:nvSpPr>
          <p:cNvPr id="4" name="Rechteck 3">
            <a:extLst>
              <a:ext uri="{FF2B5EF4-FFF2-40B4-BE49-F238E27FC236}">
                <a16:creationId xmlns:a16="http://schemas.microsoft.com/office/drawing/2014/main" id="{6A1296AB-2248-4B81-9464-59E3AC591BEC}"/>
              </a:ext>
            </a:extLst>
          </p:cNvPr>
          <p:cNvSpPr/>
          <p:nvPr/>
        </p:nvSpPr>
        <p:spPr>
          <a:xfrm>
            <a:off x="4279900" y="4903523"/>
            <a:ext cx="5346700" cy="637482"/>
          </a:xfrm>
          <a:prstGeom prst="rect">
            <a:avLst/>
          </a:prstGeom>
        </p:spPr>
        <p:txBody>
          <a:bodyPr>
            <a:spAutoFit/>
          </a:bodyPr>
          <a:lstStyle/>
          <a:p>
            <a:pPr marL="742950" lvl="1" indent="-285750">
              <a:lnSpc>
                <a:spcPts val="1380"/>
              </a:lnSpc>
              <a:spcBef>
                <a:spcPts val="4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RAID</a:t>
            </a:r>
            <a:r>
              <a:rPr lang="de-DE" sz="1200" b="1" spc="-25" noProof="1">
                <a:latin typeface="Calibri" panose="020F0502020204030204" pitchFamily="34" charset="0"/>
                <a:ea typeface="Courier New" panose="02070309020205020404" pitchFamily="49" charset="0"/>
                <a:cs typeface="Times New Roman" panose="02020603050405020304" pitchFamily="18" charset="0"/>
              </a:rPr>
              <a:t> </a:t>
            </a:r>
            <a:r>
              <a:rPr lang="de-DE" sz="1200" b="1" noProof="1">
                <a:latin typeface="Calibri" panose="020F0502020204030204" pitchFamily="34" charset="0"/>
                <a:ea typeface="Courier New" panose="02070309020205020404" pitchFamily="49" charset="0"/>
                <a:cs typeface="Times New Roman" panose="02020603050405020304" pitchFamily="18" charset="0"/>
              </a:rPr>
              <a:t>5</a:t>
            </a:r>
          </a:p>
          <a:p>
            <a:pPr marL="1143000" marR="519430" lvl="2" indent="-228600">
              <a:lnSpc>
                <a:spcPct val="99000"/>
              </a:lnSpc>
              <a:buSzPts val="1200"/>
              <a:buFont typeface="Microsoft Sans Serif" panose="020B0604020202020204" pitchFamily="34" charset="0"/>
              <a:buChar char="▪"/>
              <a:tabLst>
                <a:tab pos="1208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Bietet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Redundanz</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durch</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Striping</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Paritätsdaten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25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den</a:t>
            </a:r>
            <a:r>
              <a:rPr lang="de-DE" sz="1200" spc="-7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Festplattenlaufwerken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p:txBody>
      </p:sp>
      <p:pic>
        <p:nvPicPr>
          <p:cNvPr id="12" name="image7.png">
            <a:extLst>
              <a:ext uri="{FF2B5EF4-FFF2-40B4-BE49-F238E27FC236}">
                <a16:creationId xmlns:a16="http://schemas.microsoft.com/office/drawing/2014/main" id="{9D699B7B-2319-4D4E-BF1A-FA352DFA9BD0}"/>
              </a:ext>
            </a:extLst>
          </p:cNvPr>
          <p:cNvPicPr/>
          <p:nvPr/>
        </p:nvPicPr>
        <p:blipFill>
          <a:blip r:embed="rId5" cstate="print"/>
          <a:stretch>
            <a:fillRect/>
          </a:stretch>
        </p:blipFill>
        <p:spPr>
          <a:xfrm>
            <a:off x="1855527" y="4380299"/>
            <a:ext cx="2287905" cy="1699260"/>
          </a:xfrm>
          <a:prstGeom prst="rect">
            <a:avLst/>
          </a:prstGeom>
        </p:spPr>
      </p:pic>
    </p:spTree>
    <p:extLst>
      <p:ext uri="{BB962C8B-B14F-4D97-AF65-F5344CB8AC3E}">
        <p14:creationId xmlns:p14="http://schemas.microsoft.com/office/powerpoint/2010/main" val="365698292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dirty="0"/>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dirty="0" err="1">
                <a:solidFill>
                  <a:schemeClr val="bg1"/>
                </a:solidFill>
              </a:rPr>
              <a:t>CompTIA</a:t>
            </a:r>
            <a:r>
              <a:rPr lang="de-DE" sz="1050" b="1" dirty="0">
                <a:solidFill>
                  <a:schemeClr val="bg1"/>
                </a:solidFill>
              </a:rPr>
              <a:t>©</a:t>
            </a:r>
            <a:r>
              <a:rPr lang="de-DE" sz="2400" b="1" dirty="0">
                <a:solidFill>
                  <a:schemeClr val="bg1"/>
                </a:solidFill>
              </a:rPr>
              <a:t>  </a:t>
            </a:r>
            <a:r>
              <a:rPr lang="de-DE" sz="2400" b="1" dirty="0">
                <a:solidFill>
                  <a:schemeClr val="bg1"/>
                </a:solidFill>
                <a:cs typeface="Arial"/>
              </a:rPr>
              <a:t>Security + Prüfungsvorbereitung</a:t>
            </a:r>
            <a:endParaRPr lang="de-DE" sz="2400" dirty="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28"/>
            </a:pPr>
            <a:r>
              <a:rPr lang="de-DE" sz="2000" b="1" dirty="0">
                <a:solidFill>
                  <a:prstClr val="black"/>
                </a:solidFill>
              </a:rPr>
              <a:t>Worst-Case Planung</a:t>
            </a:r>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433A654B-DD1C-4EC4-A149-DD8D84E6AADA}"/>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6254CBD0-8053-433E-BEA8-ACB963AB2CFC}"/>
              </a:ext>
            </a:extLst>
          </p:cNvPr>
          <p:cNvSpPr/>
          <p:nvPr/>
        </p:nvSpPr>
        <p:spPr>
          <a:xfrm>
            <a:off x="165100" y="2577103"/>
            <a:ext cx="5346700" cy="646587"/>
          </a:xfrm>
          <a:prstGeom prst="rect">
            <a:avLst/>
          </a:prstGeom>
        </p:spPr>
        <p:txBody>
          <a:bodyPr>
            <a:spAutoFit/>
          </a:bodyPr>
          <a:lstStyle/>
          <a:p>
            <a:pPr marL="742950" lvl="1" indent="-285750">
              <a:lnSpc>
                <a:spcPts val="1470"/>
              </a:lnSpc>
              <a:spcBef>
                <a:spcPts val="200"/>
              </a:spcBef>
              <a:spcAft>
                <a:spcPts val="0"/>
              </a:spcAft>
              <a:buSzPts val="1200"/>
              <a:buFont typeface="Courier New" panose="02070309020205020404" pitchFamily="49" charset="0"/>
              <a:buChar char="o"/>
              <a:tabLst>
                <a:tab pos="7385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RAID</a:t>
            </a:r>
            <a:r>
              <a:rPr lang="de-DE" sz="1200" b="1" spc="-25" noProof="1">
                <a:latin typeface="Calibri" panose="020F0502020204030204" pitchFamily="34" charset="0"/>
                <a:ea typeface="Courier New" panose="02070309020205020404" pitchFamily="49" charset="0"/>
                <a:cs typeface="Times New Roman" panose="02020603050405020304" pitchFamily="18" charset="0"/>
              </a:rPr>
              <a:t> </a:t>
            </a:r>
            <a:r>
              <a:rPr lang="de-DE" sz="1200" b="1" noProof="1">
                <a:latin typeface="Calibri" panose="020F0502020204030204" pitchFamily="34" charset="0"/>
                <a:ea typeface="Courier New" panose="02070309020205020404" pitchFamily="49" charset="0"/>
                <a:cs typeface="Times New Roman" panose="02020603050405020304" pitchFamily="18" charset="0"/>
              </a:rPr>
              <a:t>6</a:t>
            </a:r>
          </a:p>
          <a:p>
            <a:pPr marL="1143000" marR="328930" lvl="2" indent="-228600">
              <a:lnSpc>
                <a:spcPct val="98000"/>
              </a:lnSpc>
              <a:spcAft>
                <a:spcPts val="0"/>
              </a:spcAft>
              <a:buSzPts val="1200"/>
              <a:buFont typeface="Microsoft Sans Serif" panose="020B0604020202020204" pitchFamily="34" charset="0"/>
              <a:buChar char="▪"/>
              <a:tabLst>
                <a:tab pos="11957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Bietet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Redundanz</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durch</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Striping</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doppelte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Paritätsdaten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den</a:t>
            </a:r>
            <a:r>
              <a:rPr lang="de-DE" sz="1200" spc="29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Festplattenlaufwerken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p:txBody>
      </p:sp>
      <p:pic>
        <p:nvPicPr>
          <p:cNvPr id="10" name="image8.png">
            <a:extLst>
              <a:ext uri="{FF2B5EF4-FFF2-40B4-BE49-F238E27FC236}">
                <a16:creationId xmlns:a16="http://schemas.microsoft.com/office/drawing/2014/main" id="{F9F6AEB2-DBBC-4780-9799-F3A594EF231C}"/>
              </a:ext>
            </a:extLst>
          </p:cNvPr>
          <p:cNvPicPr/>
          <p:nvPr/>
        </p:nvPicPr>
        <p:blipFill>
          <a:blip r:embed="rId4" cstate="print"/>
          <a:stretch>
            <a:fillRect/>
          </a:stretch>
        </p:blipFill>
        <p:spPr>
          <a:xfrm>
            <a:off x="5880100" y="1992746"/>
            <a:ext cx="2924175" cy="1646555"/>
          </a:xfrm>
          <a:prstGeom prst="rect">
            <a:avLst/>
          </a:prstGeom>
        </p:spPr>
      </p:pic>
      <p:sp>
        <p:nvSpPr>
          <p:cNvPr id="4" name="Rechteck 3">
            <a:extLst>
              <a:ext uri="{FF2B5EF4-FFF2-40B4-BE49-F238E27FC236}">
                <a16:creationId xmlns:a16="http://schemas.microsoft.com/office/drawing/2014/main" id="{A029156A-4BE8-4930-9074-A160CC465FDB}"/>
              </a:ext>
            </a:extLst>
          </p:cNvPr>
          <p:cNvSpPr/>
          <p:nvPr/>
        </p:nvSpPr>
        <p:spPr>
          <a:xfrm>
            <a:off x="4716549" y="4544760"/>
            <a:ext cx="5346700" cy="643766"/>
          </a:xfrm>
          <a:prstGeom prst="rect">
            <a:avLst/>
          </a:prstGeom>
        </p:spPr>
        <p:txBody>
          <a:bodyPr>
            <a:spAutoFit/>
          </a:bodyPr>
          <a:lstStyle/>
          <a:p>
            <a:pPr marL="742950" lvl="1" indent="-285750">
              <a:lnSpc>
                <a:spcPts val="1455"/>
              </a:lnSpc>
              <a:spcBef>
                <a:spcPts val="45"/>
              </a:spcBef>
              <a:spcAft>
                <a:spcPts val="0"/>
              </a:spcAft>
              <a:buSzPts val="1200"/>
              <a:buFont typeface="Courier New" panose="02070309020205020404" pitchFamily="49" charset="0"/>
              <a:buChar char="o"/>
              <a:tabLst>
                <a:tab pos="7385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RAID</a:t>
            </a:r>
            <a:r>
              <a:rPr lang="de-DE" sz="1200" b="1" spc="-35" noProof="1">
                <a:latin typeface="Calibri" panose="020F0502020204030204" pitchFamily="34" charset="0"/>
                <a:ea typeface="Courier New" panose="02070309020205020404" pitchFamily="49" charset="0"/>
                <a:cs typeface="Times New Roman" panose="02020603050405020304" pitchFamily="18" charset="0"/>
              </a:rPr>
              <a:t> </a:t>
            </a:r>
            <a:r>
              <a:rPr lang="de-DE" sz="1200" b="1" noProof="1">
                <a:latin typeface="Calibri" panose="020F0502020204030204" pitchFamily="34" charset="0"/>
                <a:ea typeface="Courier New" panose="02070309020205020404" pitchFamily="49" charset="0"/>
                <a:cs typeface="Times New Roman" panose="02020603050405020304" pitchFamily="18" charset="0"/>
              </a:rPr>
              <a:t>10</a:t>
            </a:r>
          </a:p>
          <a:p>
            <a:pPr marL="1143000" lvl="2" indent="-228600">
              <a:lnSpc>
                <a:spcPts val="1420"/>
              </a:lnSpc>
              <a:buSzPts val="1200"/>
              <a:buFont typeface="Microsoft Sans Serif" panose="020B0604020202020204" pitchFamily="34" charset="0"/>
              <a:buChar char="▪"/>
              <a:tabLst>
                <a:tab pos="11957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Erzeugt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Striped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RAID</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aus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zwei</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gespiegelten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RAIDs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(kombiniert</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RAID</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1 </a:t>
            </a:r>
            <a:r>
              <a:rPr lang="de-DE" sz="1200" noProof="1">
                <a:latin typeface="Calibri" panose="020F0502020204030204" pitchFamily="34" charset="0"/>
                <a:ea typeface="Calibri" panose="020F0502020204030204" pitchFamily="34" charset="0"/>
                <a:cs typeface="Times New Roman" panose="02020603050405020304" pitchFamily="18" charset="0"/>
              </a:rPr>
              <a:t>&amp;</a:t>
            </a:r>
            <a:r>
              <a:rPr lang="de-DE" sz="1200" spc="-15" noProof="1">
                <a:latin typeface="Calibri" panose="020F0502020204030204" pitchFamily="34" charset="0"/>
                <a:ea typeface="Calibri" panose="020F0502020204030204" pitchFamily="34" charset="0"/>
                <a:cs typeface="Times New Roman" panose="02020603050405020304" pitchFamily="18" charset="0"/>
              </a:rPr>
              <a:t> </a:t>
            </a:r>
            <a:r>
              <a:rPr lang="de-DE" sz="1200" noProof="1">
                <a:latin typeface="Calibri" panose="020F0502020204030204" pitchFamily="34" charset="0"/>
                <a:ea typeface="Calibri" panose="020F0502020204030204" pitchFamily="34" charset="0"/>
                <a:cs typeface="Times New Roman" panose="02020603050405020304" pitchFamily="18" charset="0"/>
              </a:rPr>
              <a:t>RAID</a:t>
            </a:r>
            <a:r>
              <a:rPr lang="de-DE" sz="1200" spc="-10" noProof="1">
                <a:latin typeface="Calibri" panose="020F0502020204030204" pitchFamily="34" charset="0"/>
                <a:ea typeface="Calibri" panose="020F0502020204030204" pitchFamily="34" charset="0"/>
                <a:cs typeface="Times New Roman" panose="02020603050405020304" pitchFamily="18" charset="0"/>
              </a:rPr>
              <a:t> </a:t>
            </a:r>
            <a:r>
              <a:rPr lang="de-DE" sz="1200" noProof="1">
                <a:latin typeface="Calibri" panose="020F0502020204030204" pitchFamily="34" charset="0"/>
                <a:ea typeface="Calibri" panose="020F0502020204030204" pitchFamily="34" charset="0"/>
                <a:cs typeface="Times New Roman" panose="02020603050405020304" pitchFamily="18" charset="0"/>
              </a:rPr>
              <a:t>0)</a:t>
            </a:r>
          </a:p>
        </p:txBody>
      </p:sp>
      <p:pic>
        <p:nvPicPr>
          <p:cNvPr id="12" name="image9.jpeg">
            <a:extLst>
              <a:ext uri="{FF2B5EF4-FFF2-40B4-BE49-F238E27FC236}">
                <a16:creationId xmlns:a16="http://schemas.microsoft.com/office/drawing/2014/main" id="{32C0B460-65CA-4A50-A305-649346567309}"/>
              </a:ext>
            </a:extLst>
          </p:cNvPr>
          <p:cNvPicPr/>
          <p:nvPr/>
        </p:nvPicPr>
        <p:blipFill>
          <a:blip r:embed="rId5" cstate="print"/>
          <a:stretch>
            <a:fillRect/>
          </a:stretch>
        </p:blipFill>
        <p:spPr>
          <a:xfrm>
            <a:off x="2246665" y="3719833"/>
            <a:ext cx="2038350" cy="2293620"/>
          </a:xfrm>
          <a:prstGeom prst="rect">
            <a:avLst/>
          </a:prstGeom>
        </p:spPr>
      </p:pic>
    </p:spTree>
    <p:extLst>
      <p:ext uri="{BB962C8B-B14F-4D97-AF65-F5344CB8AC3E}">
        <p14:creationId xmlns:p14="http://schemas.microsoft.com/office/powerpoint/2010/main" val="33740193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dirty="0"/>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dirty="0" err="1">
                <a:solidFill>
                  <a:schemeClr val="bg1"/>
                </a:solidFill>
              </a:rPr>
              <a:t>CompTIA</a:t>
            </a:r>
            <a:r>
              <a:rPr lang="de-DE" sz="1050" b="1" dirty="0">
                <a:solidFill>
                  <a:schemeClr val="bg1"/>
                </a:solidFill>
              </a:rPr>
              <a:t>©</a:t>
            </a:r>
            <a:r>
              <a:rPr lang="de-DE" sz="2400" b="1" dirty="0">
                <a:solidFill>
                  <a:schemeClr val="bg1"/>
                </a:solidFill>
              </a:rPr>
              <a:t>  </a:t>
            </a:r>
            <a:r>
              <a:rPr lang="de-DE" sz="2400" b="1" dirty="0">
                <a:solidFill>
                  <a:schemeClr val="bg1"/>
                </a:solidFill>
                <a:cs typeface="Arial"/>
              </a:rPr>
              <a:t>Security + Prüfungsvorbereitung</a:t>
            </a:r>
            <a:endParaRPr lang="de-DE" sz="2400" dirty="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28"/>
            </a:pPr>
            <a:r>
              <a:rPr lang="de-DE" sz="2000" b="1" dirty="0">
                <a:solidFill>
                  <a:prstClr val="black"/>
                </a:solidFill>
              </a:rPr>
              <a:t>Worst-Case Planung</a:t>
            </a:r>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433A654B-DD1C-4EC4-A149-DD8D84E6AADA}"/>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9E4A21C3-8395-41B8-8EC5-69911142F370}"/>
              </a:ext>
            </a:extLst>
          </p:cNvPr>
          <p:cNvSpPr/>
          <p:nvPr/>
        </p:nvSpPr>
        <p:spPr>
          <a:xfrm>
            <a:off x="241300" y="2382021"/>
            <a:ext cx="5346700" cy="2852319"/>
          </a:xfrm>
          <a:prstGeom prst="rect">
            <a:avLst/>
          </a:prstGeom>
        </p:spPr>
        <p:txBody>
          <a:bodyPr>
            <a:spAutoFit/>
          </a:bodyPr>
          <a:lstStyle/>
          <a:p>
            <a:pPr marL="742950" lvl="1" indent="-285750">
              <a:lnSpc>
                <a:spcPts val="1465"/>
              </a:lnSpc>
              <a:spcBef>
                <a:spcPts val="25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Fehlersicheres</a:t>
            </a:r>
            <a:r>
              <a:rPr lang="de-DE" sz="1200" b="1" spc="-5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RAID</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549910" lvl="2" indent="-228600">
              <a:lnSpc>
                <a:spcPct val="99000"/>
              </a:lnSpc>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Schützt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dem</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Verlust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 Daten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Arrays,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wenn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einzelne</a:t>
            </a:r>
            <a:r>
              <a:rPr lang="de-DE" sz="1200" spc="21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Festplatte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ausfällt</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(RAID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1</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RAID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5)</a:t>
            </a:r>
          </a:p>
          <a:p>
            <a:pPr marL="742950" lvl="1" indent="-285750">
              <a:lnSpc>
                <a:spcPts val="1470"/>
              </a:lnSpc>
              <a:spcBef>
                <a:spcPts val="3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Fehlertolerantes</a:t>
            </a:r>
            <a:r>
              <a:rPr lang="de-DE" sz="1200" b="1" spc="-7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RAID</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549910" lvl="2" indent="-228600">
              <a:lnSpc>
                <a:spcPct val="99000"/>
              </a:lnSpc>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Schützt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dem</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Verlust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Arrays,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wenn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einzelne</a:t>
            </a:r>
            <a:r>
              <a:rPr lang="de-DE" sz="1200" spc="21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Komponente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ausfällt</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(RAID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1,</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RAID</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5,</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RAID</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6)</a:t>
            </a:r>
          </a:p>
          <a:p>
            <a:pPr marL="742950" lvl="1" indent="-285750">
              <a:lnSpc>
                <a:spcPts val="1475"/>
              </a:lnSpc>
              <a:spcBef>
                <a:spcPts val="35"/>
              </a:spcBef>
              <a:buSzPts val="1200"/>
              <a:buFont typeface="Courier New" panose="02070309020205020404" pitchFamily="49" charset="0"/>
              <a:buChar char="o"/>
              <a:tabLst>
                <a:tab pos="7512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Katastrophentolerantes</a:t>
            </a:r>
            <a:r>
              <a:rPr lang="de-DE" sz="1200" b="1" spc="-12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RAID</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40"/>
              </a:lnSpc>
              <a:buSzPts val="1200"/>
              <a:buFont typeface="Microsoft Sans Serif" panose="020B0604020202020204" pitchFamily="34" charset="0"/>
              <a:buChar char="▪"/>
              <a:tabLst>
                <a:tab pos="1208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Bietet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zwei</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unabhängige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Zonen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mit</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vollem Zugriff</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(RAID 10)</a:t>
            </a:r>
          </a:p>
          <a:p>
            <a:pPr marL="1143000" lvl="2" indent="-228600">
              <a:lnSpc>
                <a:spcPts val="1440"/>
              </a:lnSpc>
              <a:buSzPts val="1200"/>
              <a:buFont typeface="Microsoft Sans Serif" panose="020B0604020202020204" pitchFamily="34" charset="0"/>
              <a:buChar char="▪"/>
              <a:tabLst>
                <a:tab pos="1208405" algn="l"/>
              </a:tabLst>
            </a:pPr>
            <a:endParaRPr lang="de-DE" sz="1200" spc="-5"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lnSpc>
                <a:spcPts val="1440"/>
              </a:lnSpc>
              <a:buSzPts val="1200"/>
              <a:buFont typeface="Microsoft Sans Serif" panose="020B0604020202020204" pitchFamily="34" charset="0"/>
              <a:buChar char="▪"/>
              <a:tabLst>
                <a:tab pos="1208405" algn="l"/>
              </a:tabLst>
            </a:pPr>
            <a:endParaRPr lang="de-DE" sz="1200" spc="-5" noProof="1">
              <a:latin typeface="Calibri" panose="020F0502020204030204" pitchFamily="34" charset="0"/>
              <a:ea typeface="Microsoft Sans Serif" panose="020B0604020202020204" pitchFamily="34" charset="0"/>
              <a:cs typeface="Times New Roman" panose="02020603050405020304" pitchFamily="18" charset="0"/>
            </a:endParaRPr>
          </a:p>
          <a:p>
            <a:pPr lvl="1"/>
            <a:r>
              <a:rPr lang="de-DE" noProof="1"/>
              <a:t>RAIDs bieten Redundanz und Hochverfügbarkeit</a:t>
            </a:r>
          </a:p>
          <a:p>
            <a:r>
              <a:rPr lang="en-US" dirty="0"/>
              <a:t> </a:t>
            </a:r>
            <a:endParaRPr lang="de-DE" dirty="0"/>
          </a:p>
          <a:p>
            <a:pPr marL="1143000" lvl="2" indent="-228600">
              <a:lnSpc>
                <a:spcPts val="1440"/>
              </a:lnSpc>
              <a:buSzPts val="1200"/>
              <a:buFont typeface="Microsoft Sans Serif" panose="020B0604020202020204" pitchFamily="34" charset="0"/>
              <a:buChar char="▪"/>
              <a:tabLst>
                <a:tab pos="1208405" algn="l"/>
              </a:tabLst>
            </a:pP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p:txBody>
      </p:sp>
      <p:pic>
        <p:nvPicPr>
          <p:cNvPr id="10" name="image10.jpeg">
            <a:extLst>
              <a:ext uri="{FF2B5EF4-FFF2-40B4-BE49-F238E27FC236}">
                <a16:creationId xmlns:a16="http://schemas.microsoft.com/office/drawing/2014/main" id="{E2AC9880-ED62-4089-923C-80F8C474D28B}"/>
              </a:ext>
            </a:extLst>
          </p:cNvPr>
          <p:cNvPicPr/>
          <p:nvPr/>
        </p:nvPicPr>
        <p:blipFill>
          <a:blip r:embed="rId4" cstate="print"/>
          <a:stretch>
            <a:fillRect/>
          </a:stretch>
        </p:blipFill>
        <p:spPr>
          <a:xfrm>
            <a:off x="6737927" y="2763342"/>
            <a:ext cx="1981200" cy="2227580"/>
          </a:xfrm>
          <a:prstGeom prst="rect">
            <a:avLst/>
          </a:prstGeom>
        </p:spPr>
      </p:pic>
    </p:spTree>
    <p:extLst>
      <p:ext uri="{BB962C8B-B14F-4D97-AF65-F5344CB8AC3E}">
        <p14:creationId xmlns:p14="http://schemas.microsoft.com/office/powerpoint/2010/main" val="246567166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dirty="0"/>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dirty="0" err="1">
                <a:solidFill>
                  <a:schemeClr val="bg1"/>
                </a:solidFill>
              </a:rPr>
              <a:t>CompTIA</a:t>
            </a:r>
            <a:r>
              <a:rPr lang="de-DE" sz="1050" b="1" dirty="0">
                <a:solidFill>
                  <a:schemeClr val="bg1"/>
                </a:solidFill>
              </a:rPr>
              <a:t>©</a:t>
            </a:r>
            <a:r>
              <a:rPr lang="de-DE" sz="2400" b="1" dirty="0">
                <a:solidFill>
                  <a:schemeClr val="bg1"/>
                </a:solidFill>
              </a:rPr>
              <a:t>  </a:t>
            </a:r>
            <a:r>
              <a:rPr lang="de-DE" sz="2400" b="1" dirty="0">
                <a:solidFill>
                  <a:schemeClr val="bg1"/>
                </a:solidFill>
                <a:cs typeface="Arial"/>
              </a:rPr>
              <a:t>Security + Prüfungsvorbereitung</a:t>
            </a:r>
            <a:endParaRPr lang="de-DE" sz="2400" dirty="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28"/>
            </a:pPr>
            <a:r>
              <a:rPr lang="de-DE" sz="2000" b="1" dirty="0">
                <a:solidFill>
                  <a:prstClr val="black"/>
                </a:solidFill>
              </a:rPr>
              <a:t>Worst-Case Planung</a:t>
            </a:r>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433A654B-DD1C-4EC4-A149-DD8D84E6AADA}"/>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9094718B-2B53-4A79-81A2-D376243329D2}"/>
              </a:ext>
            </a:extLst>
          </p:cNvPr>
          <p:cNvSpPr/>
          <p:nvPr/>
        </p:nvSpPr>
        <p:spPr>
          <a:xfrm>
            <a:off x="1765300" y="2882313"/>
            <a:ext cx="5346700" cy="3060710"/>
          </a:xfrm>
          <a:prstGeom prst="rect">
            <a:avLst/>
          </a:prstGeom>
        </p:spPr>
        <p:txBody>
          <a:bodyPr>
            <a:spAutoFit/>
          </a:bodyPr>
          <a:lstStyle/>
          <a:p>
            <a:pPr marL="342900" lvl="0" indent="-342900">
              <a:spcBef>
                <a:spcPts val="45"/>
              </a:spcBef>
              <a:spcAft>
                <a:spcPts val="0"/>
              </a:spcAft>
              <a:buSzPts val="1200"/>
              <a:buFont typeface="Symbol" panose="05050102010706020507" pitchFamily="18" charset="2"/>
              <a:buChar char=""/>
              <a:tabLst>
                <a:tab pos="2940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Netzwerk-Redundanz</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90"/>
              </a:lnSpc>
              <a:spcBef>
                <a:spcPts val="45"/>
              </a:spcBef>
              <a:spcAft>
                <a:spcPts val="0"/>
              </a:spcAft>
              <a:buSzPts val="1200"/>
              <a:buFont typeface="Courier New" panose="02070309020205020404" pitchFamily="49" charset="0"/>
              <a:buChar char="o"/>
              <a:tabLst>
                <a:tab pos="7512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Fokussiert</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auf</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die</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Sicherstellung,</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dass</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das</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Netzwerk</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verfügbar</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bleibt</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90"/>
              </a:lnSpc>
              <a:buSzPts val="1200"/>
              <a:buFont typeface="Courier New" panose="02070309020205020404" pitchFamily="49" charset="0"/>
              <a:buChar char="o"/>
              <a:tabLst>
                <a:tab pos="7512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Redundante</a:t>
            </a:r>
            <a:r>
              <a:rPr lang="de-DE" sz="1200" spc="-8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Internetverbindungen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a:spcBef>
                <a:spcPts val="30"/>
              </a:spcBef>
            </a:pPr>
            <a:r>
              <a:rPr lang="de-DE" sz="1100" noProof="1">
                <a:latin typeface="Calibri" panose="020F0502020204030204" pitchFamily="34" charset="0"/>
                <a:ea typeface="Calibri" panose="020F0502020204030204" pitchFamily="34" charset="0"/>
                <a:cs typeface="Calibri" panose="020F0502020204030204" pitchFamily="34" charset="0"/>
              </a:rPr>
              <a:t> </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342900" lvl="0" indent="-342900">
              <a:spcBef>
                <a:spcPts val="45"/>
              </a:spcBef>
              <a:spcAft>
                <a:spcPts val="0"/>
              </a:spcAft>
              <a:buSzPts val="1200"/>
              <a:buFont typeface="Symbol" panose="05050102010706020507" pitchFamily="18" charset="2"/>
              <a:buChar char=""/>
              <a:tabLst>
                <a:tab pos="2940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Server-Redundanz</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0"/>
              </a:lnSpc>
              <a:spcBef>
                <a:spcPts val="45"/>
              </a:spcBef>
              <a:spcAft>
                <a:spcPts val="0"/>
              </a:spcAft>
              <a:buSzPts val="1200"/>
              <a:buFont typeface="Courier New" panose="02070309020205020404" pitchFamily="49" charset="0"/>
              <a:buChar char="o"/>
              <a:tabLst>
                <a:tab pos="7512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Cluster</a:t>
            </a:r>
            <a:endParaRPr lang="de-DE" sz="1100" noProof="1">
              <a:latin typeface="Calibri" panose="020F0502020204030204" pitchFamily="34" charset="0"/>
              <a:ea typeface="Courier New" panose="02070309020205020404" pitchFamily="49" charset="0"/>
              <a:cs typeface="Times New Roman" panose="02020603050405020304" pitchFamily="18" charset="0"/>
            </a:endParaRPr>
          </a:p>
          <a:p>
            <a:pPr marL="1143000" marR="674370" lvl="2" indent="-228600">
              <a:lnSpc>
                <a:spcPct val="98000"/>
              </a:lnSpc>
              <a:buSzPts val="1200"/>
              <a:buFont typeface="Microsoft Sans Serif" panose="020B0604020202020204" pitchFamily="34" charset="0"/>
              <a:buChar char="▪"/>
              <a:tabLst>
                <a:tab pos="1208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Zwei</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mehr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Server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arbeiten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zusammen,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bestimmte</a:t>
            </a:r>
            <a:r>
              <a:rPr lang="de-DE" sz="1200" spc="26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Jobfunktion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auszuführen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80"/>
              </a:lnSpc>
              <a:spcBef>
                <a:spcPts val="50"/>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Failover-Cluster</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801370" lvl="2" indent="-228600">
              <a:lnSpc>
                <a:spcPct val="97000"/>
              </a:lnSpc>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Sekundärserver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kann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Funktion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übernehmen,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wenn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18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Primärserver</a:t>
            </a:r>
            <a:r>
              <a:rPr lang="de-DE" sz="1200" spc="-7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ausfällt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15"/>
              </a:spcBef>
              <a:buSzPts val="1200"/>
              <a:buFont typeface="Courier New" panose="02070309020205020404" pitchFamily="49" charset="0"/>
              <a:buChar char="o"/>
              <a:tabLst>
                <a:tab pos="7512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Load-Balancing-Cluster</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858520" lvl="2" indent="-228600">
              <a:lnSpc>
                <a:spcPct val="99000"/>
              </a:lnSpc>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Server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werden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geclustert,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 Ressourcen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CPU,</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RAM</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4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Festplatten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gemeinsam</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nutzen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r>
              <a:rPr lang="en-US" sz="1200" dirty="0">
                <a:latin typeface="Calibri" panose="020F0502020204030204" pitchFamily="34" charset="0"/>
                <a:ea typeface="Calibri" panose="020F0502020204030204" pitchFamily="34" charset="0"/>
                <a:cs typeface="Calibri" panose="020F0502020204030204" pitchFamily="34" charset="0"/>
              </a:rPr>
              <a:t> </a:t>
            </a:r>
            <a:endParaRPr lang="de-DE" sz="1100" dirty="0">
              <a:latin typeface="Calibri" panose="020F0502020204030204" pitchFamily="34" charset="0"/>
              <a:ea typeface="Calibri" panose="020F0502020204030204" pitchFamily="34" charset="0"/>
              <a:cs typeface="Times New Roman" panose="02020603050405020304" pitchFamily="18" charset="0"/>
            </a:endParaRPr>
          </a:p>
          <a:p>
            <a:r>
              <a:rPr lang="en-US" sz="1200" dirty="0">
                <a:latin typeface="Calibri" panose="020F0502020204030204" pitchFamily="34" charset="0"/>
                <a:ea typeface="Calibri" panose="020F0502020204030204" pitchFamily="34" charset="0"/>
                <a:cs typeface="Calibri" panose="020F0502020204030204" pitchFamily="34" charset="0"/>
              </a:rPr>
              <a:t> </a:t>
            </a:r>
            <a:endParaRPr lang="de-DE" sz="11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147041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839"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p>
        </p:txBody>
      </p:sp>
      <p:sp>
        <p:nvSpPr>
          <p:cNvPr id="7" name="Rechteck 6"/>
          <p:cNvSpPr/>
          <p:nvPr/>
        </p:nvSpPr>
        <p:spPr>
          <a:xfrm>
            <a:off x="666634" y="1265237"/>
            <a:ext cx="10395065" cy="400110"/>
          </a:xfrm>
          <a:prstGeom prst="rect">
            <a:avLst/>
          </a:prstGeom>
        </p:spPr>
        <p:txBody>
          <a:bodyPr wrap="square">
            <a:spAutoFit/>
          </a:bodyPr>
          <a:lstStyle/>
          <a:p>
            <a:pPr marL="457200" indent="-457200">
              <a:buFont typeface="+mj-lt"/>
              <a:buAutoNum type="arabicPeriod" startAt="2"/>
            </a:pPr>
            <a:r>
              <a:rPr lang="de-DE" sz="2000" b="1"/>
              <a:t>Malware</a:t>
            </a:r>
          </a:p>
        </p:txBody>
      </p:sp>
      <p:sp>
        <p:nvSpPr>
          <p:cNvPr id="3" name="Rechteck 2"/>
          <p:cNvSpPr/>
          <p:nvPr/>
        </p:nvSpPr>
        <p:spPr>
          <a:xfrm>
            <a:off x="927100" y="1883419"/>
            <a:ext cx="3733800" cy="923330"/>
          </a:xfrm>
          <a:prstGeom prst="rect">
            <a:avLst/>
          </a:prstGeom>
        </p:spPr>
        <p:txBody>
          <a:bodyPr wrap="square">
            <a:spAutoFit/>
          </a:bodyPr>
          <a:lstStyle/>
          <a:p>
            <a:endParaRPr lang="de-DE"/>
          </a:p>
          <a:p>
            <a:r>
              <a:rPr lang="de-DE" b="1"/>
              <a:t>QUIZ:</a:t>
            </a:r>
          </a:p>
          <a:p>
            <a:r>
              <a:rPr lang="de-DE"/>
              <a:t> </a:t>
            </a:r>
            <a:endParaRPr lang="en-GB" b="1"/>
          </a:p>
        </p:txBody>
      </p:sp>
      <p:pic>
        <p:nvPicPr>
          <p:cNvPr id="2" name="Grafik 1">
            <a:extLst>
              <a:ext uri="{FF2B5EF4-FFF2-40B4-BE49-F238E27FC236}">
                <a16:creationId xmlns:a16="http://schemas.microsoft.com/office/drawing/2014/main" id="{1C9A4831-7FED-481E-8455-200FA9E7082B}"/>
              </a:ext>
            </a:extLst>
          </p:cNvPr>
          <p:cNvPicPr>
            <a:picLocks noChangeAspect="1"/>
          </p:cNvPicPr>
          <p:nvPr/>
        </p:nvPicPr>
        <p:blipFill>
          <a:blip r:embed="rId4"/>
          <a:stretch>
            <a:fillRect/>
          </a:stretch>
        </p:blipFill>
        <p:spPr>
          <a:xfrm>
            <a:off x="2068453" y="1938467"/>
            <a:ext cx="7591425" cy="4962525"/>
          </a:xfrm>
          <a:prstGeom prst="rect">
            <a:avLst/>
          </a:prstGeom>
        </p:spPr>
      </p:pic>
    </p:spTree>
    <p:extLst>
      <p:ext uri="{BB962C8B-B14F-4D97-AF65-F5344CB8AC3E}">
        <p14:creationId xmlns:p14="http://schemas.microsoft.com/office/powerpoint/2010/main" val="1224509109"/>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dirty="0"/>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dirty="0" err="1">
                <a:solidFill>
                  <a:schemeClr val="bg1"/>
                </a:solidFill>
              </a:rPr>
              <a:t>CompTIA</a:t>
            </a:r>
            <a:r>
              <a:rPr lang="de-DE" sz="1050" b="1" dirty="0">
                <a:solidFill>
                  <a:schemeClr val="bg1"/>
                </a:solidFill>
              </a:rPr>
              <a:t>©</a:t>
            </a:r>
            <a:r>
              <a:rPr lang="de-DE" sz="2400" b="1" dirty="0">
                <a:solidFill>
                  <a:schemeClr val="bg1"/>
                </a:solidFill>
              </a:rPr>
              <a:t>  </a:t>
            </a:r>
            <a:r>
              <a:rPr lang="de-DE" sz="2400" b="1" dirty="0">
                <a:solidFill>
                  <a:schemeClr val="bg1"/>
                </a:solidFill>
                <a:cs typeface="Arial"/>
              </a:rPr>
              <a:t>Security + Prüfungsvorbereitung</a:t>
            </a:r>
            <a:endParaRPr lang="de-DE" sz="2400" dirty="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28"/>
            </a:pPr>
            <a:r>
              <a:rPr lang="de-DE" sz="2000" b="1" dirty="0">
                <a:solidFill>
                  <a:prstClr val="black"/>
                </a:solidFill>
              </a:rPr>
              <a:t>Worst-Case Planung</a:t>
            </a:r>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433A654B-DD1C-4EC4-A149-DD8D84E6AADA}"/>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97B59E88-A438-4B88-AE8E-7D0CBA21E179}"/>
              </a:ext>
            </a:extLst>
          </p:cNvPr>
          <p:cNvSpPr/>
          <p:nvPr/>
        </p:nvSpPr>
        <p:spPr>
          <a:xfrm>
            <a:off x="2032000" y="2918602"/>
            <a:ext cx="7335012" cy="2723631"/>
          </a:xfrm>
          <a:prstGeom prst="rect">
            <a:avLst/>
          </a:prstGeom>
        </p:spPr>
        <p:txBody>
          <a:bodyPr wrap="square">
            <a:spAutoFit/>
          </a:bodyPr>
          <a:lstStyle/>
          <a:p>
            <a:pPr marL="342900" lvl="0" indent="-342900">
              <a:spcBef>
                <a:spcPts val="275"/>
              </a:spcBef>
              <a:spcAft>
                <a:spcPts val="0"/>
              </a:spcAft>
              <a:buSzPts val="1200"/>
              <a:buFont typeface="Symbol" panose="05050102010706020507" pitchFamily="18" charset="2"/>
              <a:buChar char=""/>
              <a:tabLst>
                <a:tab pos="2940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Redundante</a:t>
            </a:r>
            <a:r>
              <a:rPr lang="de-DE" sz="1200" b="1" spc="-75" noProof="1">
                <a:latin typeface="Calibri" panose="020F0502020204030204" pitchFamily="34" charset="0"/>
                <a:ea typeface="Symbol" panose="05050102010706020507" pitchFamily="18" charset="2"/>
                <a:cs typeface="Times New Roman" panose="02020603050405020304" pitchFamily="18" charset="0"/>
              </a:rPr>
              <a:t> </a:t>
            </a:r>
            <a:r>
              <a:rPr lang="de-DE" sz="1200" b="1" spc="-5" noProof="1">
                <a:latin typeface="Calibri" panose="020F0502020204030204" pitchFamily="34" charset="0"/>
                <a:ea typeface="Symbol" panose="05050102010706020507" pitchFamily="18" charset="2"/>
                <a:cs typeface="Times New Roman" panose="02020603050405020304" pitchFamily="18" charset="0"/>
              </a:rPr>
              <a:t>Standorte</a:t>
            </a:r>
          </a:p>
          <a:p>
            <a:pPr marL="342900" lvl="0" indent="-342900">
              <a:spcBef>
                <a:spcPts val="275"/>
              </a:spcBef>
              <a:spcAft>
                <a:spcPts val="0"/>
              </a:spcAft>
              <a:buSzPts val="1200"/>
              <a:buFont typeface="Symbol" panose="05050102010706020507" pitchFamily="18" charset="2"/>
              <a:buChar char=""/>
              <a:tabLst>
                <a:tab pos="294005" algn="l"/>
              </a:tabLst>
            </a:pP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65"/>
              </a:lnSpc>
              <a:spcBef>
                <a:spcPts val="45"/>
              </a:spcBef>
              <a:spcAft>
                <a:spcPts val="0"/>
              </a:spcAft>
              <a:buSzPts val="1200"/>
              <a:buFont typeface="Courier New" panose="02070309020205020404" pitchFamily="49" charset="0"/>
              <a:buChar char="o"/>
              <a:tabLst>
                <a:tab pos="751205" algn="l"/>
              </a:tabLst>
            </a:pPr>
            <a:r>
              <a:rPr lang="de-DE" sz="1200" b="1" noProof="1">
                <a:latin typeface="Calibri" panose="020F0502020204030204" pitchFamily="34" charset="0"/>
                <a:ea typeface="Courier New" panose="02070309020205020404" pitchFamily="49" charset="0"/>
                <a:cs typeface="Times New Roman" panose="02020603050405020304" pitchFamily="18" charset="0"/>
              </a:rPr>
              <a:t>Hot</a:t>
            </a:r>
            <a:r>
              <a:rPr lang="de-DE" sz="1200" b="1" spc="-1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Site</a:t>
            </a:r>
            <a:endParaRPr lang="de-DE" sz="1100" noProof="1">
              <a:latin typeface="Calibri" panose="020F0502020204030204" pitchFamily="34" charset="0"/>
              <a:ea typeface="Courier New" panose="02070309020205020404" pitchFamily="49" charset="0"/>
              <a:cs typeface="Times New Roman" panose="02020603050405020304" pitchFamily="18" charset="0"/>
            </a:endParaRPr>
          </a:p>
          <a:p>
            <a:pPr marL="1143000" marR="274320" lvl="2" indent="-228600">
              <a:lnSpc>
                <a:spcPct val="99000"/>
              </a:lnSpc>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Beinahe-Duplikat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ursprünglichen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Website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Unternehmens,</a:t>
            </a:r>
            <a:r>
              <a:rPr lang="de-DE" sz="1200" spc="290"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innerhalb</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Minuten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in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Betrieb</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genommen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werden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kann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65"/>
              </a:lnSpc>
              <a:spcBef>
                <a:spcPts val="4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Warm</a:t>
            </a:r>
            <a:r>
              <a:rPr lang="de-DE" sz="1200" b="1" spc="-2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Site</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393700" lvl="2" indent="-228600">
              <a:lnSpc>
                <a:spcPct val="99000"/>
              </a:lnSpc>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Standort,</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über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Computer,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Telefone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Server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verfügt,</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6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jedoch</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möglicherweise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erst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konfiguriert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werden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müssen,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bevor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30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Benutzer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mit</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Arbeit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beginnen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können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60"/>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Cold</a:t>
            </a:r>
            <a:r>
              <a:rPr lang="de-DE" sz="1200" b="1" spc="-3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Site</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274320" lvl="2" indent="-228600">
              <a:lnSpc>
                <a:spcPct val="99000"/>
              </a:lnSpc>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Standort,</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Tische,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Stühle,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Toiletten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möglicherweise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einige</a:t>
            </a:r>
            <a:r>
              <a:rPr lang="de-DE" sz="1200" spc="30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technische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Dinge</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wie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Telefone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Netzwerkverkabelung</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hat</a:t>
            </a:r>
          </a:p>
          <a:p>
            <a:pPr marL="1143000" marR="274320" lvl="2" indent="-228600">
              <a:lnSpc>
                <a:spcPct val="99000"/>
              </a:lnSpc>
              <a:buSzPts val="1200"/>
              <a:buFont typeface="Microsoft Sans Serif" panose="020B0604020202020204" pitchFamily="34" charset="0"/>
              <a:buChar char="▪"/>
              <a:tabLst>
                <a:tab pos="1208405" algn="l"/>
              </a:tabLst>
            </a:pP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buSzPts val="1200"/>
              <a:buFont typeface="Courier New" panose="02070309020205020404" pitchFamily="49" charset="0"/>
              <a:buChar char="o"/>
              <a:tabLst>
                <a:tab pos="751205" algn="l"/>
              </a:tabLst>
            </a:pPr>
            <a:r>
              <a:rPr lang="de-DE" sz="1200" noProof="1">
                <a:latin typeface="Calibri" panose="020F0502020204030204" pitchFamily="34" charset="0"/>
                <a:ea typeface="Courier New" panose="02070309020205020404" pitchFamily="49" charset="0"/>
                <a:cs typeface="Times New Roman" panose="02020603050405020304" pitchFamily="18" charset="0"/>
              </a:rPr>
              <a:t>Wie</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wählen Sie</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die</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Art des Standorts</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10" noProof="1">
                <a:latin typeface="Calibri" panose="020F0502020204030204" pitchFamily="34" charset="0"/>
                <a:ea typeface="Courier New" panose="02070309020205020404" pitchFamily="49" charset="0"/>
                <a:cs typeface="Times New Roman" panose="02020603050405020304" pitchFamily="18" charset="0"/>
              </a:rPr>
              <a:t>aus?</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a:spcBef>
                <a:spcPts val="20"/>
              </a:spcBef>
            </a:pPr>
            <a:r>
              <a:rPr lang="de-DE" sz="1100" noProof="1">
                <a:latin typeface="Calibri" panose="020F0502020204030204" pitchFamily="34" charset="0"/>
                <a:ea typeface="Calibri" panose="020F0502020204030204" pitchFamily="34" charset="0"/>
                <a:cs typeface="Calibri" panose="020F0502020204030204" pitchFamily="34" charset="0"/>
              </a:rPr>
              <a:t> </a:t>
            </a:r>
            <a:endParaRPr lang="de-DE" sz="1100" noProof="1">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2732511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2"/>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dirty="0"/>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dirty="0" err="1">
                <a:solidFill>
                  <a:schemeClr val="bg1"/>
                </a:solidFill>
              </a:rPr>
              <a:t>CompTIA</a:t>
            </a:r>
            <a:r>
              <a:rPr lang="de-DE" sz="1050" b="1" dirty="0">
                <a:solidFill>
                  <a:schemeClr val="bg1"/>
                </a:solidFill>
              </a:rPr>
              <a:t>©</a:t>
            </a:r>
            <a:r>
              <a:rPr lang="de-DE" sz="2400" b="1" dirty="0">
                <a:solidFill>
                  <a:schemeClr val="bg1"/>
                </a:solidFill>
              </a:rPr>
              <a:t>  </a:t>
            </a:r>
            <a:r>
              <a:rPr lang="de-DE" sz="2400" b="1" dirty="0">
                <a:solidFill>
                  <a:schemeClr val="bg1"/>
                </a:solidFill>
                <a:cs typeface="Arial"/>
              </a:rPr>
              <a:t>Security + Prüfungsvorbereitung</a:t>
            </a:r>
            <a:endParaRPr lang="de-DE" sz="2400" dirty="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28"/>
            </a:pPr>
            <a:r>
              <a:rPr lang="de-DE" sz="2000" b="1" dirty="0">
                <a:solidFill>
                  <a:prstClr val="black"/>
                </a:solidFill>
              </a:rPr>
              <a:t>Worst-Case Planung</a:t>
            </a:r>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433A654B-DD1C-4EC4-A149-DD8D84E6AADA}"/>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23C823AB-A66A-4E77-89C6-C8E227533532}"/>
              </a:ext>
            </a:extLst>
          </p:cNvPr>
          <p:cNvSpPr/>
          <p:nvPr/>
        </p:nvSpPr>
        <p:spPr>
          <a:xfrm>
            <a:off x="428336" y="2393332"/>
            <a:ext cx="5346700" cy="2703561"/>
          </a:xfrm>
          <a:prstGeom prst="rect">
            <a:avLst/>
          </a:prstGeom>
        </p:spPr>
        <p:txBody>
          <a:bodyPr>
            <a:spAutoFit/>
          </a:bodyPr>
          <a:lstStyle/>
          <a:p>
            <a:pPr marL="342900" lvl="0" indent="-342900">
              <a:spcBef>
                <a:spcPts val="45"/>
              </a:spcBef>
              <a:spcAft>
                <a:spcPts val="0"/>
              </a:spcAft>
              <a:buSzPts val="1200"/>
              <a:buFont typeface="Symbol" panose="05050102010706020507" pitchFamily="18" charset="2"/>
              <a:buChar char=""/>
              <a:tabLst>
                <a:tab pos="2940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Datensicherung</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marR="822325" lvl="1" indent="-285750">
              <a:lnSpc>
                <a:spcPts val="1480"/>
              </a:lnSpc>
              <a:spcBef>
                <a:spcPts val="15"/>
              </a:spcBef>
              <a:spcAft>
                <a:spcPts val="0"/>
              </a:spcAft>
              <a:buSzPts val="1200"/>
              <a:buFont typeface="Courier New" panose="02070309020205020404" pitchFamily="49" charset="0"/>
              <a:buChar char="o"/>
              <a:tabLst>
                <a:tab pos="751205" algn="l"/>
              </a:tabLst>
            </a:pPr>
            <a:r>
              <a:rPr lang="de-DE" sz="1200" noProof="1">
                <a:latin typeface="Calibri" panose="020F0502020204030204" pitchFamily="34" charset="0"/>
                <a:ea typeface="Courier New" panose="02070309020205020404" pitchFamily="49" charset="0"/>
                <a:cs typeface="Times New Roman" panose="02020603050405020304" pitchFamily="18" charset="0"/>
              </a:rPr>
              <a:t>Die</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Aufrechterhaltung</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eines</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guten</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Backups</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ist</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entscheidend</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für</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die</a:t>
            </a:r>
            <a:r>
              <a:rPr lang="de-DE" sz="1200" spc="19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Wiederherstellung</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im</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Notfall</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70"/>
              </a:lnSpc>
              <a:spcBef>
                <a:spcPts val="3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Vollständige</a:t>
            </a:r>
            <a:r>
              <a:rPr lang="de-DE" sz="1200" b="1" spc="-8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Sicherung</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35"/>
              </a:lnSpc>
              <a:buSzPts val="1200"/>
              <a:buFont typeface="Microsoft Sans Serif" panose="020B0604020202020204" pitchFamily="34" charset="0"/>
              <a:buChar char="▪"/>
              <a:tabLst>
                <a:tab pos="1208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gesamte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Inhalt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eines</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Laufwerks</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wird</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gesichert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20"/>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Inkrementelle</a:t>
            </a:r>
            <a:r>
              <a:rPr lang="de-DE" sz="1200" b="1" spc="-5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Sicherung</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330835" lvl="2" indent="-228600">
              <a:lnSpc>
                <a:spcPct val="100000"/>
              </a:lnSpc>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Führt</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nur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Sicherung</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des</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Inhalts</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eines</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Laufwerks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durch,</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a:t>
            </a:r>
            <a:r>
              <a:rPr lang="de-DE" sz="1200" spc="17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seit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letzten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vollständigen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inkrementellen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Sicherung</a:t>
            </a:r>
            <a:r>
              <a:rPr lang="de-DE" sz="1200" spc="24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geändert</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hat</a:t>
            </a:r>
          </a:p>
          <a:p>
            <a:pPr marL="742950" lvl="1" indent="-285750">
              <a:lnSpc>
                <a:spcPts val="1465"/>
              </a:lnSpc>
              <a:spcBef>
                <a:spcPts val="30"/>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Differenzielle</a:t>
            </a:r>
            <a:r>
              <a:rPr lang="de-DE" sz="1200" b="1" spc="-5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Sicherung</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73025" lvl="2" indent="-228600">
              <a:lnSpc>
                <a:spcPct val="98000"/>
              </a:lnSpc>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Führt</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nur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Sicherung</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des</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Inhalts</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eines</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Laufwerks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durch,</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seit</a:t>
            </a:r>
            <a:r>
              <a:rPr lang="de-DE" sz="1200" spc="18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letzten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Vollsicherung</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geändert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hat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118110" lvl="2" indent="-228600">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Differentielle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Backups</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benötigen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mehr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Zeit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zum</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Erstellen,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aber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weniger</a:t>
            </a:r>
            <a:r>
              <a:rPr lang="de-DE" sz="1200" spc="32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Zeit</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zum</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Wiederherstellen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p:txBody>
      </p:sp>
      <p:pic>
        <p:nvPicPr>
          <p:cNvPr id="10" name="image11.png">
            <a:extLst>
              <a:ext uri="{FF2B5EF4-FFF2-40B4-BE49-F238E27FC236}">
                <a16:creationId xmlns:a16="http://schemas.microsoft.com/office/drawing/2014/main" id="{F0F99574-E98A-4437-8390-853740631279}"/>
              </a:ext>
            </a:extLst>
          </p:cNvPr>
          <p:cNvPicPr/>
          <p:nvPr/>
        </p:nvPicPr>
        <p:blipFill>
          <a:blip r:embed="rId4" cstate="print"/>
          <a:stretch>
            <a:fillRect/>
          </a:stretch>
        </p:blipFill>
        <p:spPr>
          <a:xfrm>
            <a:off x="7533640" y="1458347"/>
            <a:ext cx="1887220" cy="2185035"/>
          </a:xfrm>
          <a:prstGeom prst="rect">
            <a:avLst/>
          </a:prstGeom>
        </p:spPr>
      </p:pic>
      <p:pic>
        <p:nvPicPr>
          <p:cNvPr id="11" name="image12.png">
            <a:extLst>
              <a:ext uri="{FF2B5EF4-FFF2-40B4-BE49-F238E27FC236}">
                <a16:creationId xmlns:a16="http://schemas.microsoft.com/office/drawing/2014/main" id="{1B7AEF79-886C-4AD9-AB00-5F64A07D35F2}"/>
              </a:ext>
            </a:extLst>
          </p:cNvPr>
          <p:cNvPicPr/>
          <p:nvPr/>
        </p:nvPicPr>
        <p:blipFill>
          <a:blip r:embed="rId5" cstate="print"/>
          <a:stretch>
            <a:fillRect/>
          </a:stretch>
        </p:blipFill>
        <p:spPr>
          <a:xfrm>
            <a:off x="7613015" y="4077147"/>
            <a:ext cx="1886585" cy="2185035"/>
          </a:xfrm>
          <a:prstGeom prst="rect">
            <a:avLst/>
          </a:prstGeom>
        </p:spPr>
      </p:pic>
    </p:spTree>
    <p:extLst>
      <p:ext uri="{BB962C8B-B14F-4D97-AF65-F5344CB8AC3E}">
        <p14:creationId xmlns:p14="http://schemas.microsoft.com/office/powerpoint/2010/main" val="182708308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dirty="0"/>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dirty="0" err="1">
                <a:solidFill>
                  <a:schemeClr val="bg1"/>
                </a:solidFill>
              </a:rPr>
              <a:t>CompTIA</a:t>
            </a:r>
            <a:r>
              <a:rPr lang="de-DE" sz="1050" b="1" dirty="0">
                <a:solidFill>
                  <a:schemeClr val="bg1"/>
                </a:solidFill>
              </a:rPr>
              <a:t>©</a:t>
            </a:r>
            <a:r>
              <a:rPr lang="de-DE" sz="2400" b="1" dirty="0">
                <a:solidFill>
                  <a:schemeClr val="bg1"/>
                </a:solidFill>
              </a:rPr>
              <a:t>  </a:t>
            </a:r>
            <a:r>
              <a:rPr lang="de-DE" sz="2400" b="1" dirty="0">
                <a:solidFill>
                  <a:schemeClr val="bg1"/>
                </a:solidFill>
                <a:cs typeface="Arial"/>
              </a:rPr>
              <a:t>Security + Prüfungsvorbereitung</a:t>
            </a:r>
            <a:endParaRPr lang="de-DE" sz="2400" dirty="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28"/>
            </a:pPr>
            <a:r>
              <a:rPr lang="de-DE" sz="2000" b="1" dirty="0">
                <a:solidFill>
                  <a:prstClr val="black"/>
                </a:solidFill>
              </a:rPr>
              <a:t>Worst-Case Planung</a:t>
            </a:r>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433A654B-DD1C-4EC4-A149-DD8D84E6AADA}"/>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C091F1BA-256E-4505-BD98-B1D7B15C1978}"/>
              </a:ext>
            </a:extLst>
          </p:cNvPr>
          <p:cNvSpPr/>
          <p:nvPr/>
        </p:nvSpPr>
        <p:spPr>
          <a:xfrm>
            <a:off x="2673350" y="2621572"/>
            <a:ext cx="5346700" cy="4082080"/>
          </a:xfrm>
          <a:prstGeom prst="rect">
            <a:avLst/>
          </a:prstGeom>
        </p:spPr>
        <p:txBody>
          <a:bodyPr>
            <a:spAutoFit/>
          </a:bodyPr>
          <a:lstStyle/>
          <a:p>
            <a:pPr marL="342900" lvl="0" indent="-342900">
              <a:spcBef>
                <a:spcPts val="275"/>
              </a:spcBef>
              <a:spcAft>
                <a:spcPts val="0"/>
              </a:spcAft>
              <a:buSzPts val="1200"/>
              <a:buFont typeface="Symbol" panose="05050102010706020507" pitchFamily="18" charset="2"/>
              <a:buChar char=""/>
              <a:tabLst>
                <a:tab pos="294005" algn="l"/>
              </a:tabLst>
            </a:pPr>
            <a:r>
              <a:rPr lang="de-DE" sz="1200" b="1" spc="-5" noProof="1">
                <a:ea typeface="Symbol" panose="05050102010706020507" pitchFamily="18" charset="2"/>
                <a:cs typeface="Times New Roman" panose="02020603050405020304" pitchFamily="18" charset="0"/>
              </a:rPr>
              <a:t>Band</a:t>
            </a:r>
            <a:r>
              <a:rPr lang="de-DE" sz="1200" b="1" spc="-65" noProof="1">
                <a:ea typeface="Symbol" panose="05050102010706020507" pitchFamily="18" charset="2"/>
                <a:cs typeface="Times New Roman" panose="02020603050405020304" pitchFamily="18" charset="0"/>
              </a:rPr>
              <a:t> </a:t>
            </a:r>
            <a:r>
              <a:rPr lang="de-DE" sz="1200" b="1" spc="-5" noProof="1">
                <a:ea typeface="Symbol" panose="05050102010706020507" pitchFamily="18" charset="2"/>
                <a:cs typeface="Times New Roman" panose="02020603050405020304" pitchFamily="18" charset="0"/>
              </a:rPr>
              <a:t>Rotation</a:t>
            </a:r>
            <a:endParaRPr lang="de-DE" sz="1200" b="1" noProof="1">
              <a:ea typeface="Symbol" panose="05050102010706020507" pitchFamily="18" charset="2"/>
              <a:cs typeface="Times New Roman" panose="02020603050405020304" pitchFamily="18" charset="0"/>
            </a:endParaRPr>
          </a:p>
          <a:p>
            <a:pPr marL="742950" lvl="1" indent="-285750">
              <a:lnSpc>
                <a:spcPts val="1465"/>
              </a:lnSpc>
              <a:spcBef>
                <a:spcPts val="45"/>
              </a:spcBef>
              <a:spcAft>
                <a:spcPts val="0"/>
              </a:spcAft>
              <a:buSzPts val="1200"/>
              <a:buFont typeface="Courier New" panose="02070309020205020404" pitchFamily="49" charset="0"/>
              <a:buChar char="o"/>
              <a:tabLst>
                <a:tab pos="751205" algn="l"/>
              </a:tabLst>
            </a:pPr>
            <a:r>
              <a:rPr lang="de-DE" sz="1200" b="1" noProof="1">
                <a:ea typeface="Courier New" panose="02070309020205020404" pitchFamily="49" charset="0"/>
                <a:cs typeface="Times New Roman" panose="02020603050405020304" pitchFamily="18" charset="0"/>
              </a:rPr>
              <a:t>10</a:t>
            </a:r>
            <a:r>
              <a:rPr lang="de-DE" sz="1200" b="1" spc="-65" noProof="1">
                <a:ea typeface="Courier New" panose="02070309020205020404" pitchFamily="49" charset="0"/>
                <a:cs typeface="Times New Roman" panose="02020603050405020304" pitchFamily="18" charset="0"/>
              </a:rPr>
              <a:t> </a:t>
            </a:r>
            <a:r>
              <a:rPr lang="de-DE" sz="1200" b="1" spc="-5" noProof="1">
                <a:ea typeface="Courier New" panose="02070309020205020404" pitchFamily="49" charset="0"/>
                <a:cs typeface="Times New Roman" panose="02020603050405020304" pitchFamily="18" charset="0"/>
              </a:rPr>
              <a:t>Bänder Rotation</a:t>
            </a:r>
            <a:endParaRPr lang="de-DE" sz="1200" noProof="1">
              <a:ea typeface="Courier New" panose="02070309020205020404" pitchFamily="49" charset="0"/>
              <a:cs typeface="Times New Roman" panose="02020603050405020304" pitchFamily="18" charset="0"/>
            </a:endParaRPr>
          </a:p>
          <a:p>
            <a:pPr marL="1143000" marR="334010" lvl="2" indent="-228600">
              <a:lnSpc>
                <a:spcPct val="99000"/>
              </a:lnSpc>
              <a:buSzPts val="1200"/>
              <a:buFont typeface="Microsoft Sans Serif" panose="020B0604020202020204" pitchFamily="34" charset="0"/>
              <a:buChar char="▪"/>
              <a:tabLst>
                <a:tab pos="1208405" algn="l"/>
              </a:tabLst>
            </a:pPr>
            <a:r>
              <a:rPr lang="de-DE" sz="1200" noProof="1">
                <a:ea typeface="Microsoft Sans Serif" panose="020B0604020202020204" pitchFamily="34" charset="0"/>
                <a:cs typeface="Times New Roman" panose="02020603050405020304" pitchFamily="18" charset="0"/>
              </a:rPr>
              <a:t>Jedes</a:t>
            </a:r>
            <a:r>
              <a:rPr lang="de-DE" sz="1200" spc="-5" noProof="1">
                <a:ea typeface="Microsoft Sans Serif" panose="020B0604020202020204" pitchFamily="34" charset="0"/>
                <a:cs typeface="Times New Roman" panose="02020603050405020304" pitchFamily="18" charset="0"/>
              </a:rPr>
              <a:t> Band</a:t>
            </a:r>
            <a:r>
              <a:rPr lang="de-DE" sz="1200" spc="-20" noProof="1">
                <a:ea typeface="Microsoft Sans Serif" panose="020B0604020202020204" pitchFamily="34" charset="0"/>
                <a:cs typeface="Times New Roman" panose="02020603050405020304" pitchFamily="18" charset="0"/>
              </a:rPr>
              <a:t> </a:t>
            </a:r>
            <a:r>
              <a:rPr lang="de-DE" sz="1200" noProof="1">
                <a:ea typeface="Microsoft Sans Serif" panose="020B0604020202020204" pitchFamily="34" charset="0"/>
                <a:cs typeface="Times New Roman" panose="02020603050405020304" pitchFamily="18" charset="0"/>
              </a:rPr>
              <a:t>wird</a:t>
            </a:r>
            <a:r>
              <a:rPr lang="de-DE" sz="1200" spc="-20" noProof="1">
                <a:ea typeface="Microsoft Sans Serif" panose="020B0604020202020204" pitchFamily="34" charset="0"/>
                <a:cs typeface="Times New Roman" panose="02020603050405020304" pitchFamily="18" charset="0"/>
              </a:rPr>
              <a:t> </a:t>
            </a:r>
            <a:r>
              <a:rPr lang="de-DE" sz="1200" spc="-5" noProof="1">
                <a:ea typeface="Microsoft Sans Serif" panose="020B0604020202020204" pitchFamily="34" charset="0"/>
                <a:cs typeface="Times New Roman" panose="02020603050405020304" pitchFamily="18" charset="0"/>
              </a:rPr>
              <a:t>zwei</a:t>
            </a:r>
            <a:r>
              <a:rPr lang="de-DE" sz="1200" spc="-20" noProof="1">
                <a:ea typeface="Microsoft Sans Serif" panose="020B0604020202020204" pitchFamily="34" charset="0"/>
                <a:cs typeface="Times New Roman" panose="02020603050405020304" pitchFamily="18" charset="0"/>
              </a:rPr>
              <a:t> </a:t>
            </a:r>
            <a:r>
              <a:rPr lang="de-DE" sz="1200" spc="-5" noProof="1">
                <a:ea typeface="Microsoft Sans Serif" panose="020B0604020202020204" pitchFamily="34" charset="0"/>
                <a:cs typeface="Times New Roman" panose="02020603050405020304" pitchFamily="18" charset="0"/>
              </a:rPr>
              <a:t>Wochen</a:t>
            </a:r>
            <a:r>
              <a:rPr lang="de-DE" sz="1200" spc="-15" noProof="1">
                <a:ea typeface="Microsoft Sans Serif" panose="020B0604020202020204" pitchFamily="34" charset="0"/>
                <a:cs typeface="Times New Roman" panose="02020603050405020304" pitchFamily="18" charset="0"/>
              </a:rPr>
              <a:t> </a:t>
            </a:r>
            <a:r>
              <a:rPr lang="de-DE" sz="1200" noProof="1">
                <a:ea typeface="Microsoft Sans Serif" panose="020B0604020202020204" pitchFamily="34" charset="0"/>
                <a:cs typeface="Times New Roman" panose="02020603050405020304" pitchFamily="18" charset="0"/>
              </a:rPr>
              <a:t>lang</a:t>
            </a:r>
            <a:r>
              <a:rPr lang="de-DE" sz="1200" spc="-20" noProof="1">
                <a:ea typeface="Microsoft Sans Serif" panose="020B0604020202020204" pitchFamily="34" charset="0"/>
                <a:cs typeface="Times New Roman" panose="02020603050405020304" pitchFamily="18" charset="0"/>
              </a:rPr>
              <a:t> </a:t>
            </a:r>
            <a:r>
              <a:rPr lang="de-DE" sz="1200" noProof="1">
                <a:ea typeface="Microsoft Sans Serif" panose="020B0604020202020204" pitchFamily="34" charset="0"/>
                <a:cs typeface="Times New Roman" panose="02020603050405020304" pitchFamily="18" charset="0"/>
              </a:rPr>
              <a:t>einmal</a:t>
            </a:r>
            <a:r>
              <a:rPr lang="de-DE" sz="1200" spc="-20" noProof="1">
                <a:ea typeface="Microsoft Sans Serif" panose="020B0604020202020204" pitchFamily="34" charset="0"/>
                <a:cs typeface="Times New Roman" panose="02020603050405020304" pitchFamily="18" charset="0"/>
              </a:rPr>
              <a:t> </a:t>
            </a:r>
            <a:r>
              <a:rPr lang="de-DE" sz="1200" spc="-5" noProof="1">
                <a:ea typeface="Microsoft Sans Serif" panose="020B0604020202020204" pitchFamily="34" charset="0"/>
                <a:cs typeface="Times New Roman" panose="02020603050405020304" pitchFamily="18" charset="0"/>
              </a:rPr>
              <a:t>pro</a:t>
            </a:r>
            <a:r>
              <a:rPr lang="de-DE" sz="1200" spc="-10" noProof="1">
                <a:ea typeface="Microsoft Sans Serif" panose="020B0604020202020204" pitchFamily="34" charset="0"/>
                <a:cs typeface="Times New Roman" panose="02020603050405020304" pitchFamily="18" charset="0"/>
              </a:rPr>
              <a:t> </a:t>
            </a:r>
            <a:r>
              <a:rPr lang="de-DE" sz="1200" spc="-5" noProof="1">
                <a:ea typeface="Microsoft Sans Serif" panose="020B0604020202020204" pitchFamily="34" charset="0"/>
                <a:cs typeface="Times New Roman" panose="02020603050405020304" pitchFamily="18" charset="0"/>
              </a:rPr>
              <a:t>Tag</a:t>
            </a:r>
            <a:r>
              <a:rPr lang="de-DE" sz="1200" spc="-10" noProof="1">
                <a:ea typeface="Microsoft Sans Serif" panose="020B0604020202020204" pitchFamily="34" charset="0"/>
                <a:cs typeface="Times New Roman" panose="02020603050405020304" pitchFamily="18" charset="0"/>
              </a:rPr>
              <a:t> </a:t>
            </a:r>
            <a:r>
              <a:rPr lang="de-DE" sz="1200" spc="-5" noProof="1">
                <a:ea typeface="Microsoft Sans Serif" panose="020B0604020202020204" pitchFamily="34" charset="0"/>
                <a:cs typeface="Times New Roman" panose="02020603050405020304" pitchFamily="18" charset="0"/>
              </a:rPr>
              <a:t>verwendet</a:t>
            </a:r>
            <a:r>
              <a:rPr lang="de-DE" sz="1200" spc="-15" noProof="1">
                <a:ea typeface="Microsoft Sans Serif" panose="020B0604020202020204" pitchFamily="34" charset="0"/>
                <a:cs typeface="Times New Roman" panose="02020603050405020304" pitchFamily="18" charset="0"/>
              </a:rPr>
              <a:t> </a:t>
            </a:r>
            <a:r>
              <a:rPr lang="de-DE" sz="1200" spc="-5" noProof="1">
                <a:ea typeface="Microsoft Sans Serif" panose="020B0604020202020204" pitchFamily="34" charset="0"/>
                <a:cs typeface="Times New Roman" panose="02020603050405020304" pitchFamily="18" charset="0"/>
              </a:rPr>
              <a:t>und</a:t>
            </a:r>
            <a:r>
              <a:rPr lang="de-DE" sz="1200" spc="175" noProof="1">
                <a:ea typeface="Microsoft Sans Serif" panose="020B0604020202020204" pitchFamily="34" charset="0"/>
                <a:cs typeface="Times New Roman" panose="02020603050405020304" pitchFamily="18" charset="0"/>
              </a:rPr>
              <a:t> </a:t>
            </a:r>
            <a:r>
              <a:rPr lang="de-DE" sz="1200" noProof="1">
                <a:ea typeface="Microsoft Sans Serif" panose="020B0604020202020204" pitchFamily="34" charset="0"/>
                <a:cs typeface="Times New Roman" panose="02020603050405020304" pitchFamily="18" charset="0"/>
              </a:rPr>
              <a:t>dann</a:t>
            </a:r>
            <a:r>
              <a:rPr lang="de-DE" sz="1200" spc="-35" noProof="1">
                <a:ea typeface="Microsoft Sans Serif" panose="020B0604020202020204" pitchFamily="34" charset="0"/>
                <a:cs typeface="Times New Roman" panose="02020603050405020304" pitchFamily="18" charset="0"/>
              </a:rPr>
              <a:t> </a:t>
            </a:r>
            <a:r>
              <a:rPr lang="de-DE" sz="1200" spc="-5" noProof="1">
                <a:ea typeface="Microsoft Sans Serif" panose="020B0604020202020204" pitchFamily="34" charset="0"/>
                <a:cs typeface="Times New Roman" panose="02020603050405020304" pitchFamily="18" charset="0"/>
              </a:rPr>
              <a:t>wird</a:t>
            </a:r>
            <a:r>
              <a:rPr lang="de-DE" sz="1200" spc="-35" noProof="1">
                <a:ea typeface="Microsoft Sans Serif" panose="020B0604020202020204" pitchFamily="34" charset="0"/>
                <a:cs typeface="Times New Roman" panose="02020603050405020304" pitchFamily="18" charset="0"/>
              </a:rPr>
              <a:t> </a:t>
            </a:r>
            <a:r>
              <a:rPr lang="de-DE" sz="1200" noProof="1">
                <a:ea typeface="Microsoft Sans Serif" panose="020B0604020202020204" pitchFamily="34" charset="0"/>
                <a:cs typeface="Times New Roman" panose="02020603050405020304" pitchFamily="18" charset="0"/>
              </a:rPr>
              <a:t>der</a:t>
            </a:r>
            <a:r>
              <a:rPr lang="de-DE" sz="1200" spc="-30" noProof="1">
                <a:ea typeface="Microsoft Sans Serif" panose="020B0604020202020204" pitchFamily="34" charset="0"/>
                <a:cs typeface="Times New Roman" panose="02020603050405020304" pitchFamily="18" charset="0"/>
              </a:rPr>
              <a:t> </a:t>
            </a:r>
            <a:r>
              <a:rPr lang="de-DE" sz="1200" spc="-5" noProof="1">
                <a:ea typeface="Microsoft Sans Serif" panose="020B0604020202020204" pitchFamily="34" charset="0"/>
                <a:cs typeface="Times New Roman" panose="02020603050405020304" pitchFamily="18" charset="0"/>
              </a:rPr>
              <a:t>gesamte</a:t>
            </a:r>
            <a:r>
              <a:rPr lang="de-DE" sz="1200" spc="-25" noProof="1">
                <a:ea typeface="Microsoft Sans Serif" panose="020B0604020202020204" pitchFamily="34" charset="0"/>
                <a:cs typeface="Times New Roman" panose="02020603050405020304" pitchFamily="18" charset="0"/>
              </a:rPr>
              <a:t> </a:t>
            </a:r>
            <a:r>
              <a:rPr lang="de-DE" sz="1200" spc="-5" noProof="1">
                <a:ea typeface="Microsoft Sans Serif" panose="020B0604020202020204" pitchFamily="34" charset="0"/>
                <a:cs typeface="Times New Roman" panose="02020603050405020304" pitchFamily="18" charset="0"/>
              </a:rPr>
              <a:t>Satz</a:t>
            </a:r>
            <a:r>
              <a:rPr lang="de-DE" sz="1200" spc="-35" noProof="1">
                <a:ea typeface="Microsoft Sans Serif" panose="020B0604020202020204" pitchFamily="34" charset="0"/>
                <a:cs typeface="Times New Roman" panose="02020603050405020304" pitchFamily="18" charset="0"/>
              </a:rPr>
              <a:t> </a:t>
            </a:r>
            <a:r>
              <a:rPr lang="de-DE" sz="1200" spc="-5" noProof="1">
                <a:ea typeface="Microsoft Sans Serif" panose="020B0604020202020204" pitchFamily="34" charset="0"/>
                <a:cs typeface="Times New Roman" panose="02020603050405020304" pitchFamily="18" charset="0"/>
              </a:rPr>
              <a:t>wiederverwendet</a:t>
            </a:r>
            <a:endParaRPr lang="de-DE" sz="1200" noProof="1">
              <a:ea typeface="Microsoft Sans Serif" panose="020B0604020202020204" pitchFamily="34" charset="0"/>
              <a:cs typeface="Times New Roman" panose="02020603050405020304" pitchFamily="18" charset="0"/>
            </a:endParaRPr>
          </a:p>
          <a:p>
            <a:pPr marL="742950" lvl="1" indent="-285750">
              <a:lnSpc>
                <a:spcPts val="1465"/>
              </a:lnSpc>
              <a:spcBef>
                <a:spcPts val="45"/>
              </a:spcBef>
              <a:buSzPts val="1200"/>
              <a:buFont typeface="Courier New" panose="02070309020205020404" pitchFamily="49" charset="0"/>
              <a:buChar char="o"/>
              <a:tabLst>
                <a:tab pos="751205" algn="l"/>
              </a:tabLst>
            </a:pPr>
            <a:r>
              <a:rPr lang="de-DE" sz="1200" b="1" spc="-10" noProof="1">
                <a:ea typeface="Courier New" panose="02070309020205020404" pitchFamily="49" charset="0"/>
                <a:cs typeface="Times New Roman" panose="02020603050405020304" pitchFamily="18" charset="0"/>
              </a:rPr>
              <a:t>Großvater-Vater-Sohn</a:t>
            </a:r>
            <a:endParaRPr lang="de-DE" sz="1200" b="1" noProof="1">
              <a:ea typeface="Courier New" panose="02070309020205020404" pitchFamily="49" charset="0"/>
              <a:cs typeface="Times New Roman" panose="02020603050405020304" pitchFamily="18" charset="0"/>
            </a:endParaRPr>
          </a:p>
          <a:p>
            <a:pPr marL="1143000" marR="453390" lvl="2" indent="-228600">
              <a:lnSpc>
                <a:spcPct val="99000"/>
              </a:lnSpc>
              <a:buSzPts val="1200"/>
              <a:buFont typeface="Microsoft Sans Serif" panose="020B0604020202020204" pitchFamily="34" charset="0"/>
              <a:buChar char="▪"/>
              <a:tabLst>
                <a:tab pos="1208405" algn="l"/>
              </a:tabLst>
            </a:pPr>
            <a:r>
              <a:rPr lang="de-DE" sz="1200" spc="-5" noProof="1">
                <a:ea typeface="Microsoft Sans Serif" panose="020B0604020202020204" pitchFamily="34" charset="0"/>
                <a:cs typeface="Times New Roman" panose="02020603050405020304" pitchFamily="18" charset="0"/>
              </a:rPr>
              <a:t>Es</a:t>
            </a:r>
            <a:r>
              <a:rPr lang="de-DE" sz="1200" spc="-10" noProof="1">
                <a:ea typeface="Microsoft Sans Serif" panose="020B0604020202020204" pitchFamily="34" charset="0"/>
                <a:cs typeface="Times New Roman" panose="02020603050405020304" pitchFamily="18" charset="0"/>
              </a:rPr>
              <a:t> </a:t>
            </a:r>
            <a:r>
              <a:rPr lang="de-DE" sz="1200" spc="-5" noProof="1">
                <a:ea typeface="Microsoft Sans Serif" panose="020B0604020202020204" pitchFamily="34" charset="0"/>
                <a:cs typeface="Times New Roman" panose="02020603050405020304" pitchFamily="18" charset="0"/>
              </a:rPr>
              <a:t>werden</a:t>
            </a:r>
            <a:r>
              <a:rPr lang="de-DE" sz="1200" spc="-15" noProof="1">
                <a:ea typeface="Microsoft Sans Serif" panose="020B0604020202020204" pitchFamily="34" charset="0"/>
                <a:cs typeface="Times New Roman" panose="02020603050405020304" pitchFamily="18" charset="0"/>
              </a:rPr>
              <a:t> </a:t>
            </a:r>
            <a:r>
              <a:rPr lang="de-DE" sz="1200" spc="-5" noProof="1">
                <a:ea typeface="Microsoft Sans Serif" panose="020B0604020202020204" pitchFamily="34" charset="0"/>
                <a:cs typeface="Times New Roman" panose="02020603050405020304" pitchFamily="18" charset="0"/>
              </a:rPr>
              <a:t>drei Sätze</a:t>
            </a:r>
            <a:r>
              <a:rPr lang="de-DE" sz="1200" spc="-10" noProof="1">
                <a:ea typeface="Microsoft Sans Serif" panose="020B0604020202020204" pitchFamily="34" charset="0"/>
                <a:cs typeface="Times New Roman" panose="02020603050405020304" pitchFamily="18" charset="0"/>
              </a:rPr>
              <a:t> </a:t>
            </a:r>
            <a:r>
              <a:rPr lang="de-DE" sz="1200" noProof="1">
                <a:ea typeface="Microsoft Sans Serif" panose="020B0604020202020204" pitchFamily="34" charset="0"/>
                <a:cs typeface="Times New Roman" panose="02020603050405020304" pitchFamily="18" charset="0"/>
              </a:rPr>
              <a:t>von</a:t>
            </a:r>
            <a:r>
              <a:rPr lang="de-DE" sz="1200" spc="-20" noProof="1">
                <a:ea typeface="Microsoft Sans Serif" panose="020B0604020202020204" pitchFamily="34" charset="0"/>
                <a:cs typeface="Times New Roman" panose="02020603050405020304" pitchFamily="18" charset="0"/>
              </a:rPr>
              <a:t> </a:t>
            </a:r>
            <a:r>
              <a:rPr lang="de-DE" sz="1200" spc="-5" noProof="1">
                <a:ea typeface="Microsoft Sans Serif" panose="020B0604020202020204" pitchFamily="34" charset="0"/>
                <a:cs typeface="Times New Roman" panose="02020603050405020304" pitchFamily="18" charset="0"/>
              </a:rPr>
              <a:t>Sicherungsbändern</a:t>
            </a:r>
            <a:r>
              <a:rPr lang="de-DE" sz="1200" spc="-15" noProof="1">
                <a:ea typeface="Microsoft Sans Serif" panose="020B0604020202020204" pitchFamily="34" charset="0"/>
                <a:cs typeface="Times New Roman" panose="02020603050405020304" pitchFamily="18" charset="0"/>
              </a:rPr>
              <a:t> </a:t>
            </a:r>
            <a:r>
              <a:rPr lang="de-DE" sz="1200" spc="-5" noProof="1">
                <a:ea typeface="Microsoft Sans Serif" panose="020B0604020202020204" pitchFamily="34" charset="0"/>
                <a:cs typeface="Times New Roman" panose="02020603050405020304" pitchFamily="18" charset="0"/>
              </a:rPr>
              <a:t>definiert:</a:t>
            </a:r>
            <a:r>
              <a:rPr lang="de-DE" sz="1200" spc="-10" noProof="1">
                <a:ea typeface="Microsoft Sans Serif" panose="020B0604020202020204" pitchFamily="34" charset="0"/>
                <a:cs typeface="Times New Roman" panose="02020603050405020304" pitchFamily="18" charset="0"/>
              </a:rPr>
              <a:t> </a:t>
            </a:r>
            <a:r>
              <a:rPr lang="de-DE" sz="1200" spc="-5" noProof="1">
                <a:ea typeface="Microsoft Sans Serif" panose="020B0604020202020204" pitchFamily="34" charset="0"/>
                <a:cs typeface="Times New Roman" panose="02020603050405020304" pitchFamily="18" charset="0"/>
              </a:rPr>
              <a:t>der Sohn</a:t>
            </a:r>
            <a:r>
              <a:rPr lang="de-DE" sz="1200" spc="215" noProof="1">
                <a:ea typeface="Microsoft Sans Serif" panose="020B0604020202020204" pitchFamily="34" charset="0"/>
                <a:cs typeface="Times New Roman" panose="02020603050405020304" pitchFamily="18" charset="0"/>
              </a:rPr>
              <a:t> </a:t>
            </a:r>
            <a:r>
              <a:rPr lang="de-DE" sz="1200" spc="-5" noProof="1">
                <a:ea typeface="Microsoft Sans Serif" panose="020B0604020202020204" pitchFamily="34" charset="0"/>
                <a:cs typeface="Times New Roman" panose="02020603050405020304" pitchFamily="18" charset="0"/>
              </a:rPr>
              <a:t>(täglich),</a:t>
            </a:r>
            <a:r>
              <a:rPr lang="de-DE" sz="1200" spc="-25" noProof="1">
                <a:ea typeface="Microsoft Sans Serif" panose="020B0604020202020204" pitchFamily="34" charset="0"/>
                <a:cs typeface="Times New Roman" panose="02020603050405020304" pitchFamily="18" charset="0"/>
              </a:rPr>
              <a:t> </a:t>
            </a:r>
            <a:r>
              <a:rPr lang="de-DE" sz="1200" noProof="1">
                <a:ea typeface="Microsoft Sans Serif" panose="020B0604020202020204" pitchFamily="34" charset="0"/>
                <a:cs typeface="Times New Roman" panose="02020603050405020304" pitchFamily="18" charset="0"/>
              </a:rPr>
              <a:t>der</a:t>
            </a:r>
            <a:r>
              <a:rPr lang="de-DE" sz="1200" spc="-25" noProof="1">
                <a:ea typeface="Microsoft Sans Serif" panose="020B0604020202020204" pitchFamily="34" charset="0"/>
                <a:cs typeface="Times New Roman" panose="02020603050405020304" pitchFamily="18" charset="0"/>
              </a:rPr>
              <a:t> </a:t>
            </a:r>
            <a:r>
              <a:rPr lang="de-DE" sz="1200" spc="-5" noProof="1">
                <a:ea typeface="Microsoft Sans Serif" panose="020B0604020202020204" pitchFamily="34" charset="0"/>
                <a:cs typeface="Times New Roman" panose="02020603050405020304" pitchFamily="18" charset="0"/>
              </a:rPr>
              <a:t>Vater</a:t>
            </a:r>
            <a:r>
              <a:rPr lang="de-DE" sz="1200" spc="-20" noProof="1">
                <a:ea typeface="Microsoft Sans Serif" panose="020B0604020202020204" pitchFamily="34" charset="0"/>
                <a:cs typeface="Times New Roman" panose="02020603050405020304" pitchFamily="18" charset="0"/>
              </a:rPr>
              <a:t> </a:t>
            </a:r>
            <a:r>
              <a:rPr lang="de-DE" sz="1200" spc="-5" noProof="1">
                <a:ea typeface="Microsoft Sans Serif" panose="020B0604020202020204" pitchFamily="34" charset="0"/>
                <a:cs typeface="Times New Roman" panose="02020603050405020304" pitchFamily="18" charset="0"/>
              </a:rPr>
              <a:t>(wöchentlich)</a:t>
            </a:r>
            <a:r>
              <a:rPr lang="de-DE" sz="1200" spc="-20" noProof="1">
                <a:ea typeface="Microsoft Sans Serif" panose="020B0604020202020204" pitchFamily="34" charset="0"/>
                <a:cs typeface="Times New Roman" panose="02020603050405020304" pitchFamily="18" charset="0"/>
              </a:rPr>
              <a:t> </a:t>
            </a:r>
            <a:r>
              <a:rPr lang="de-DE" sz="1200" spc="-5" noProof="1">
                <a:ea typeface="Microsoft Sans Serif" panose="020B0604020202020204" pitchFamily="34" charset="0"/>
                <a:cs typeface="Times New Roman" panose="02020603050405020304" pitchFamily="18" charset="0"/>
              </a:rPr>
              <a:t>und</a:t>
            </a:r>
            <a:r>
              <a:rPr lang="de-DE" sz="1200" spc="-25" noProof="1">
                <a:ea typeface="Microsoft Sans Serif" panose="020B0604020202020204" pitchFamily="34" charset="0"/>
                <a:cs typeface="Times New Roman" panose="02020603050405020304" pitchFamily="18" charset="0"/>
              </a:rPr>
              <a:t> </a:t>
            </a:r>
            <a:r>
              <a:rPr lang="de-DE" sz="1200" spc="-5" noProof="1">
                <a:ea typeface="Microsoft Sans Serif" panose="020B0604020202020204" pitchFamily="34" charset="0"/>
                <a:cs typeface="Times New Roman" panose="02020603050405020304" pitchFamily="18" charset="0"/>
              </a:rPr>
              <a:t>der</a:t>
            </a:r>
            <a:r>
              <a:rPr lang="de-DE" sz="1200" spc="-20" noProof="1">
                <a:ea typeface="Microsoft Sans Serif" panose="020B0604020202020204" pitchFamily="34" charset="0"/>
                <a:cs typeface="Times New Roman" panose="02020603050405020304" pitchFamily="18" charset="0"/>
              </a:rPr>
              <a:t> </a:t>
            </a:r>
            <a:r>
              <a:rPr lang="de-DE" sz="1200" spc="-5" noProof="1">
                <a:ea typeface="Microsoft Sans Serif" panose="020B0604020202020204" pitchFamily="34" charset="0"/>
                <a:cs typeface="Times New Roman" panose="02020603050405020304" pitchFamily="18" charset="0"/>
              </a:rPr>
              <a:t>Großvater</a:t>
            </a:r>
            <a:r>
              <a:rPr lang="de-DE" sz="1200" spc="-15" noProof="1">
                <a:ea typeface="Microsoft Sans Serif" panose="020B0604020202020204" pitchFamily="34" charset="0"/>
                <a:cs typeface="Times New Roman" panose="02020603050405020304" pitchFamily="18" charset="0"/>
              </a:rPr>
              <a:t> </a:t>
            </a:r>
            <a:r>
              <a:rPr lang="de-DE" sz="1200" spc="-5" noProof="1">
                <a:ea typeface="Microsoft Sans Serif" panose="020B0604020202020204" pitchFamily="34" charset="0"/>
                <a:cs typeface="Times New Roman" panose="02020603050405020304" pitchFamily="18" charset="0"/>
              </a:rPr>
              <a:t>(monatlich</a:t>
            </a:r>
            <a:r>
              <a:rPr lang="de-DE" sz="1200" b="1" spc="-5" noProof="1">
                <a:ea typeface="Microsoft Sans Serif" panose="020B0604020202020204" pitchFamily="34" charset="0"/>
                <a:cs typeface="Times New Roman" panose="02020603050405020304" pitchFamily="18" charset="0"/>
              </a:rPr>
              <a:t>)</a:t>
            </a:r>
            <a:endParaRPr lang="de-DE" sz="1200" noProof="1">
              <a:ea typeface="Microsoft Sans Serif" panose="020B0604020202020204" pitchFamily="34" charset="0"/>
              <a:cs typeface="Times New Roman" panose="02020603050405020304" pitchFamily="18" charset="0"/>
            </a:endParaRPr>
          </a:p>
          <a:p>
            <a:pPr marL="742950" lvl="1" indent="-285750">
              <a:lnSpc>
                <a:spcPts val="1475"/>
              </a:lnSpc>
              <a:spcBef>
                <a:spcPts val="45"/>
              </a:spcBef>
              <a:buSzPts val="1200"/>
              <a:buFont typeface="Courier New" panose="02070309020205020404" pitchFamily="49" charset="0"/>
              <a:buChar char="o"/>
              <a:tabLst>
                <a:tab pos="751205" algn="l"/>
              </a:tabLst>
            </a:pPr>
            <a:r>
              <a:rPr lang="de-DE" sz="1200" b="1" spc="-5" noProof="1">
                <a:ea typeface="Courier New" panose="02070309020205020404" pitchFamily="49" charset="0"/>
                <a:cs typeface="Times New Roman" panose="02020603050405020304" pitchFamily="18" charset="0"/>
              </a:rPr>
              <a:t>Türme</a:t>
            </a:r>
            <a:r>
              <a:rPr lang="de-DE" sz="1200" b="1" spc="-45" noProof="1">
                <a:ea typeface="Courier New" panose="02070309020205020404" pitchFamily="49" charset="0"/>
                <a:cs typeface="Times New Roman" panose="02020603050405020304" pitchFamily="18" charset="0"/>
              </a:rPr>
              <a:t> </a:t>
            </a:r>
            <a:r>
              <a:rPr lang="de-DE" sz="1200" b="1" spc="-10" noProof="1">
                <a:ea typeface="Courier New" panose="02070309020205020404" pitchFamily="49" charset="0"/>
                <a:cs typeface="Times New Roman" panose="02020603050405020304" pitchFamily="18" charset="0"/>
              </a:rPr>
              <a:t>von</a:t>
            </a:r>
            <a:r>
              <a:rPr lang="de-DE" sz="1200" b="1" spc="-35" noProof="1">
                <a:ea typeface="Courier New" panose="02070309020205020404" pitchFamily="49" charset="0"/>
                <a:cs typeface="Times New Roman" panose="02020603050405020304" pitchFamily="18" charset="0"/>
              </a:rPr>
              <a:t> </a:t>
            </a:r>
            <a:r>
              <a:rPr lang="de-DE" sz="1200" b="1" spc="-10" noProof="1">
                <a:ea typeface="Courier New" panose="02070309020205020404" pitchFamily="49" charset="0"/>
                <a:cs typeface="Times New Roman" panose="02020603050405020304" pitchFamily="18" charset="0"/>
              </a:rPr>
              <a:t>Hanoi</a:t>
            </a:r>
            <a:endParaRPr lang="de-DE" sz="1200" b="1" noProof="1">
              <a:ea typeface="Courier New" panose="02070309020205020404" pitchFamily="49" charset="0"/>
              <a:cs typeface="Times New Roman" panose="02020603050405020304" pitchFamily="18" charset="0"/>
            </a:endParaRPr>
          </a:p>
          <a:p>
            <a:pPr marL="1143000" marR="288925" lvl="2" indent="-228600">
              <a:lnSpc>
                <a:spcPct val="99000"/>
              </a:lnSpc>
              <a:buSzPts val="1200"/>
              <a:buFont typeface="Microsoft Sans Serif" panose="020B0604020202020204" pitchFamily="34" charset="0"/>
              <a:buChar char="▪"/>
              <a:tabLst>
                <a:tab pos="1208405" algn="l"/>
              </a:tabLst>
            </a:pPr>
            <a:r>
              <a:rPr lang="de-DE" sz="1200" noProof="1">
                <a:ea typeface="Microsoft Sans Serif" panose="020B0604020202020204" pitchFamily="34" charset="0"/>
                <a:cs typeface="Times New Roman" panose="02020603050405020304" pitchFamily="18" charset="0"/>
              </a:rPr>
              <a:t>Drei</a:t>
            </a:r>
            <a:r>
              <a:rPr lang="de-DE" sz="1200" spc="-15" noProof="1">
                <a:ea typeface="Microsoft Sans Serif" panose="020B0604020202020204" pitchFamily="34" charset="0"/>
                <a:cs typeface="Times New Roman" panose="02020603050405020304" pitchFamily="18" charset="0"/>
              </a:rPr>
              <a:t> </a:t>
            </a:r>
            <a:r>
              <a:rPr lang="de-DE" sz="1200" spc="-5" noProof="1">
                <a:ea typeface="Microsoft Sans Serif" panose="020B0604020202020204" pitchFamily="34" charset="0"/>
                <a:cs typeface="Times New Roman" panose="02020603050405020304" pitchFamily="18" charset="0"/>
              </a:rPr>
              <a:t>Sätze</a:t>
            </a:r>
            <a:r>
              <a:rPr lang="de-DE" sz="1200" spc="-15" noProof="1">
                <a:ea typeface="Microsoft Sans Serif" panose="020B0604020202020204" pitchFamily="34" charset="0"/>
                <a:cs typeface="Times New Roman" panose="02020603050405020304" pitchFamily="18" charset="0"/>
              </a:rPr>
              <a:t> </a:t>
            </a:r>
            <a:r>
              <a:rPr lang="de-DE" sz="1200" spc="-5" noProof="1">
                <a:ea typeface="Microsoft Sans Serif" panose="020B0604020202020204" pitchFamily="34" charset="0"/>
                <a:cs typeface="Times New Roman" panose="02020603050405020304" pitchFamily="18" charset="0"/>
              </a:rPr>
              <a:t>von</a:t>
            </a:r>
            <a:r>
              <a:rPr lang="de-DE" sz="1200" spc="-15" noProof="1">
                <a:ea typeface="Microsoft Sans Serif" panose="020B0604020202020204" pitchFamily="34" charset="0"/>
                <a:cs typeface="Times New Roman" panose="02020603050405020304" pitchFamily="18" charset="0"/>
              </a:rPr>
              <a:t> </a:t>
            </a:r>
            <a:r>
              <a:rPr lang="de-DE" sz="1200" spc="-5" noProof="1">
                <a:ea typeface="Microsoft Sans Serif" panose="020B0604020202020204" pitchFamily="34" charset="0"/>
                <a:cs typeface="Times New Roman" panose="02020603050405020304" pitchFamily="18" charset="0"/>
              </a:rPr>
              <a:t>Sicherungsbändern</a:t>
            </a:r>
            <a:r>
              <a:rPr lang="de-DE" sz="1200" spc="-25" noProof="1">
                <a:ea typeface="Microsoft Sans Serif" panose="020B0604020202020204" pitchFamily="34" charset="0"/>
                <a:cs typeface="Times New Roman" panose="02020603050405020304" pitchFamily="18" charset="0"/>
              </a:rPr>
              <a:t> </a:t>
            </a:r>
            <a:r>
              <a:rPr lang="de-DE" sz="1200" spc="-5" noProof="1">
                <a:ea typeface="Microsoft Sans Serif" panose="020B0604020202020204" pitchFamily="34" charset="0"/>
                <a:cs typeface="Times New Roman" panose="02020603050405020304" pitchFamily="18" charset="0"/>
              </a:rPr>
              <a:t>(wie</a:t>
            </a:r>
            <a:r>
              <a:rPr lang="de-DE" sz="1200" spc="-25" noProof="1">
                <a:ea typeface="Microsoft Sans Serif" panose="020B0604020202020204" pitchFamily="34" charset="0"/>
                <a:cs typeface="Times New Roman" panose="02020603050405020304" pitchFamily="18" charset="0"/>
              </a:rPr>
              <a:t> </a:t>
            </a:r>
            <a:r>
              <a:rPr lang="de-DE" sz="1200" noProof="1">
                <a:ea typeface="Microsoft Sans Serif" panose="020B0604020202020204" pitchFamily="34" charset="0"/>
                <a:cs typeface="Times New Roman" panose="02020603050405020304" pitchFamily="18" charset="0"/>
              </a:rPr>
              <a:t>der </a:t>
            </a:r>
            <a:r>
              <a:rPr lang="de-DE" sz="1200" spc="-10" noProof="1">
                <a:ea typeface="Microsoft Sans Serif" panose="020B0604020202020204" pitchFamily="34" charset="0"/>
                <a:cs typeface="Times New Roman" panose="02020603050405020304" pitchFamily="18" charset="0"/>
              </a:rPr>
              <a:t>Großvater-Vater-Sohn),</a:t>
            </a:r>
            <a:r>
              <a:rPr lang="de-DE" sz="1200" spc="265" noProof="1">
                <a:ea typeface="Microsoft Sans Serif" panose="020B0604020202020204" pitchFamily="34" charset="0"/>
                <a:cs typeface="Times New Roman" panose="02020603050405020304" pitchFamily="18" charset="0"/>
              </a:rPr>
              <a:t> </a:t>
            </a:r>
            <a:r>
              <a:rPr lang="de-DE" sz="1200" noProof="1">
                <a:ea typeface="Microsoft Sans Serif" panose="020B0604020202020204" pitchFamily="34" charset="0"/>
                <a:cs typeface="Times New Roman" panose="02020603050405020304" pitchFamily="18" charset="0"/>
              </a:rPr>
              <a:t>die</a:t>
            </a:r>
            <a:r>
              <a:rPr lang="de-DE" sz="1200" spc="-20" noProof="1">
                <a:ea typeface="Microsoft Sans Serif" panose="020B0604020202020204" pitchFamily="34" charset="0"/>
                <a:cs typeface="Times New Roman" panose="02020603050405020304" pitchFamily="18" charset="0"/>
              </a:rPr>
              <a:t> </a:t>
            </a:r>
            <a:r>
              <a:rPr lang="de-DE" sz="1200" spc="-10" noProof="1">
                <a:ea typeface="Microsoft Sans Serif" panose="020B0604020202020204" pitchFamily="34" charset="0"/>
                <a:cs typeface="Times New Roman" panose="02020603050405020304" pitchFamily="18" charset="0"/>
              </a:rPr>
              <a:t>in</a:t>
            </a:r>
            <a:r>
              <a:rPr lang="de-DE" sz="1200" spc="-20" noProof="1">
                <a:ea typeface="Microsoft Sans Serif" panose="020B0604020202020204" pitchFamily="34" charset="0"/>
                <a:cs typeface="Times New Roman" panose="02020603050405020304" pitchFamily="18" charset="0"/>
              </a:rPr>
              <a:t> </a:t>
            </a:r>
            <a:r>
              <a:rPr lang="de-DE" sz="1200" spc="-5" noProof="1">
                <a:ea typeface="Microsoft Sans Serif" panose="020B0604020202020204" pitchFamily="34" charset="0"/>
                <a:cs typeface="Times New Roman" panose="02020603050405020304" pitchFamily="18" charset="0"/>
              </a:rPr>
              <a:t>einem</a:t>
            </a:r>
            <a:r>
              <a:rPr lang="de-DE" sz="1200" spc="-30" noProof="1">
                <a:ea typeface="Microsoft Sans Serif" panose="020B0604020202020204" pitchFamily="34" charset="0"/>
                <a:cs typeface="Times New Roman" panose="02020603050405020304" pitchFamily="18" charset="0"/>
              </a:rPr>
              <a:t> </a:t>
            </a:r>
            <a:r>
              <a:rPr lang="de-DE" sz="1200" spc="-5" noProof="1">
                <a:ea typeface="Microsoft Sans Serif" panose="020B0604020202020204" pitchFamily="34" charset="0"/>
                <a:cs typeface="Times New Roman" panose="02020603050405020304" pitchFamily="18" charset="0"/>
              </a:rPr>
              <a:t>komplexeren</a:t>
            </a:r>
            <a:r>
              <a:rPr lang="de-DE" sz="1200" spc="-15" noProof="1">
                <a:ea typeface="Microsoft Sans Serif" panose="020B0604020202020204" pitchFamily="34" charset="0"/>
                <a:cs typeface="Times New Roman" panose="02020603050405020304" pitchFamily="18" charset="0"/>
              </a:rPr>
              <a:t> </a:t>
            </a:r>
            <a:r>
              <a:rPr lang="de-DE" sz="1200" spc="-5" noProof="1">
                <a:ea typeface="Microsoft Sans Serif" panose="020B0604020202020204" pitchFamily="34" charset="0"/>
                <a:cs typeface="Times New Roman" panose="02020603050405020304" pitchFamily="18" charset="0"/>
              </a:rPr>
              <a:t>System</a:t>
            </a:r>
            <a:r>
              <a:rPr lang="de-DE" sz="1200" spc="-30" noProof="1">
                <a:ea typeface="Microsoft Sans Serif" panose="020B0604020202020204" pitchFamily="34" charset="0"/>
                <a:cs typeface="Times New Roman" panose="02020603050405020304" pitchFamily="18" charset="0"/>
              </a:rPr>
              <a:t> </a:t>
            </a:r>
            <a:r>
              <a:rPr lang="de-DE" sz="1200" spc="-5" noProof="1">
                <a:ea typeface="Microsoft Sans Serif" panose="020B0604020202020204" pitchFamily="34" charset="0"/>
                <a:cs typeface="Times New Roman" panose="02020603050405020304" pitchFamily="18" charset="0"/>
              </a:rPr>
              <a:t>rotiert</a:t>
            </a:r>
            <a:r>
              <a:rPr lang="de-DE" sz="1200" spc="-20" noProof="1">
                <a:ea typeface="Microsoft Sans Serif" panose="020B0604020202020204" pitchFamily="34" charset="0"/>
                <a:cs typeface="Times New Roman" panose="02020603050405020304" pitchFamily="18" charset="0"/>
              </a:rPr>
              <a:t> </a:t>
            </a:r>
            <a:r>
              <a:rPr lang="de-DE" sz="1200" spc="-5" noProof="1">
                <a:ea typeface="Microsoft Sans Serif" panose="020B0604020202020204" pitchFamily="34" charset="0"/>
                <a:cs typeface="Times New Roman" panose="02020603050405020304" pitchFamily="18" charset="0"/>
              </a:rPr>
              <a:t>werden</a:t>
            </a:r>
          </a:p>
          <a:p>
            <a:pPr marL="1143000" marR="288925" lvl="2" indent="-228600">
              <a:lnSpc>
                <a:spcPct val="99000"/>
              </a:lnSpc>
              <a:buSzPts val="1200"/>
              <a:buFont typeface="Microsoft Sans Serif" panose="020B0604020202020204" pitchFamily="34" charset="0"/>
              <a:buChar char="▪"/>
              <a:tabLst>
                <a:tab pos="1208405" algn="l"/>
              </a:tabLst>
            </a:pPr>
            <a:endParaRPr lang="de-DE" sz="1200" spc="-5" noProof="1">
              <a:ea typeface="Microsoft Sans Serif" panose="020B0604020202020204" pitchFamily="34" charset="0"/>
              <a:cs typeface="Times New Roman" panose="02020603050405020304" pitchFamily="18" charset="0"/>
            </a:endParaRPr>
          </a:p>
          <a:p>
            <a:pPr marL="742950" lvl="1" indent="-285750">
              <a:lnSpc>
                <a:spcPts val="1465"/>
              </a:lnSpc>
              <a:spcBef>
                <a:spcPts val="70"/>
              </a:spcBef>
              <a:buSzPts val="1200"/>
              <a:buFont typeface="Courier New" panose="02070309020205020404" pitchFamily="49" charset="0"/>
              <a:buChar char="o"/>
              <a:tabLst>
                <a:tab pos="751205" algn="l"/>
              </a:tabLst>
            </a:pPr>
            <a:r>
              <a:rPr lang="de-DE" sz="1200" b="1" spc="-5" noProof="1">
                <a:ea typeface="Courier New" panose="02070309020205020404" pitchFamily="49" charset="0"/>
                <a:cs typeface="Times New Roman" panose="02020603050405020304" pitchFamily="18" charset="0"/>
              </a:rPr>
              <a:t>Schnappschuss-Sicherung</a:t>
            </a:r>
            <a:endParaRPr lang="de-DE" sz="1200" b="1" noProof="1">
              <a:ea typeface="Courier New" panose="02070309020205020404" pitchFamily="49" charset="0"/>
              <a:cs typeface="Times New Roman" panose="02020603050405020304" pitchFamily="18" charset="0"/>
            </a:endParaRPr>
          </a:p>
          <a:p>
            <a:pPr marL="1143000" marR="334010" lvl="2" indent="-228600">
              <a:lnSpc>
                <a:spcPct val="99000"/>
              </a:lnSpc>
              <a:buSzPts val="1200"/>
              <a:buFont typeface="Microsoft Sans Serif" panose="020B0604020202020204" pitchFamily="34" charset="0"/>
              <a:buChar char="▪"/>
              <a:tabLst>
                <a:tab pos="1208405" algn="l"/>
              </a:tabLst>
            </a:pPr>
            <a:r>
              <a:rPr lang="de-DE" sz="1200" noProof="1">
                <a:ea typeface="Microsoft Sans Serif" panose="020B0604020202020204" pitchFamily="34" charset="0"/>
                <a:cs typeface="Times New Roman" panose="02020603050405020304" pitchFamily="18" charset="0"/>
              </a:rPr>
              <a:t>Art</a:t>
            </a:r>
            <a:r>
              <a:rPr lang="de-DE" sz="1200" spc="-15" noProof="1">
                <a:ea typeface="Microsoft Sans Serif" panose="020B0604020202020204" pitchFamily="34" charset="0"/>
                <a:cs typeface="Times New Roman" panose="02020603050405020304" pitchFamily="18" charset="0"/>
              </a:rPr>
              <a:t> </a:t>
            </a:r>
            <a:r>
              <a:rPr lang="de-DE" sz="1200" noProof="1">
                <a:ea typeface="Microsoft Sans Serif" panose="020B0604020202020204" pitchFamily="34" charset="0"/>
                <a:cs typeface="Times New Roman" panose="02020603050405020304" pitchFamily="18" charset="0"/>
              </a:rPr>
              <a:t>der</a:t>
            </a:r>
            <a:r>
              <a:rPr lang="de-DE" sz="1200" spc="-15" noProof="1">
                <a:ea typeface="Microsoft Sans Serif" panose="020B0604020202020204" pitchFamily="34" charset="0"/>
                <a:cs typeface="Times New Roman" panose="02020603050405020304" pitchFamily="18" charset="0"/>
              </a:rPr>
              <a:t> </a:t>
            </a:r>
            <a:r>
              <a:rPr lang="de-DE" sz="1200" spc="-5" noProof="1">
                <a:ea typeface="Microsoft Sans Serif" panose="020B0604020202020204" pitchFamily="34" charset="0"/>
                <a:cs typeface="Times New Roman" panose="02020603050405020304" pitchFamily="18" charset="0"/>
              </a:rPr>
              <a:t>Sicherung,</a:t>
            </a:r>
            <a:r>
              <a:rPr lang="de-DE" sz="1200" spc="-20" noProof="1">
                <a:ea typeface="Microsoft Sans Serif" panose="020B0604020202020204" pitchFamily="34" charset="0"/>
                <a:cs typeface="Times New Roman" panose="02020603050405020304" pitchFamily="18" charset="0"/>
              </a:rPr>
              <a:t> </a:t>
            </a:r>
            <a:r>
              <a:rPr lang="de-DE" sz="1200" noProof="1">
                <a:ea typeface="Microsoft Sans Serif" panose="020B0604020202020204" pitchFamily="34" charset="0"/>
                <a:cs typeface="Times New Roman" panose="02020603050405020304" pitchFamily="18" charset="0"/>
              </a:rPr>
              <a:t>die</a:t>
            </a:r>
            <a:r>
              <a:rPr lang="de-DE" sz="1200" spc="-10" noProof="1">
                <a:ea typeface="Microsoft Sans Serif" panose="020B0604020202020204" pitchFamily="34" charset="0"/>
                <a:cs typeface="Times New Roman" panose="02020603050405020304" pitchFamily="18" charset="0"/>
              </a:rPr>
              <a:t> in</a:t>
            </a:r>
            <a:r>
              <a:rPr lang="de-DE" sz="1200" spc="-20" noProof="1">
                <a:ea typeface="Microsoft Sans Serif" panose="020B0604020202020204" pitchFamily="34" charset="0"/>
                <a:cs typeface="Times New Roman" panose="02020603050405020304" pitchFamily="18" charset="0"/>
              </a:rPr>
              <a:t> </a:t>
            </a:r>
            <a:r>
              <a:rPr lang="de-DE" sz="1200" spc="-5" noProof="1">
                <a:ea typeface="Microsoft Sans Serif" panose="020B0604020202020204" pitchFamily="34" charset="0"/>
                <a:cs typeface="Times New Roman" panose="02020603050405020304" pitchFamily="18" charset="0"/>
              </a:rPr>
              <a:t>erster</a:t>
            </a:r>
            <a:r>
              <a:rPr lang="de-DE" sz="1200" spc="-20" noProof="1">
                <a:ea typeface="Microsoft Sans Serif" panose="020B0604020202020204" pitchFamily="34" charset="0"/>
                <a:cs typeface="Times New Roman" panose="02020603050405020304" pitchFamily="18" charset="0"/>
              </a:rPr>
              <a:t> </a:t>
            </a:r>
            <a:r>
              <a:rPr lang="de-DE" sz="1200" spc="-5" noProof="1">
                <a:ea typeface="Microsoft Sans Serif" panose="020B0604020202020204" pitchFamily="34" charset="0"/>
                <a:cs typeface="Times New Roman" panose="02020603050405020304" pitchFamily="18" charset="0"/>
              </a:rPr>
              <a:t>Linie</a:t>
            </a:r>
            <a:r>
              <a:rPr lang="de-DE" sz="1200" spc="-20" noProof="1">
                <a:ea typeface="Microsoft Sans Serif" panose="020B0604020202020204" pitchFamily="34" charset="0"/>
                <a:cs typeface="Times New Roman" panose="02020603050405020304" pitchFamily="18" charset="0"/>
              </a:rPr>
              <a:t> </a:t>
            </a:r>
            <a:r>
              <a:rPr lang="de-DE" sz="1200" spc="-5" noProof="1">
                <a:ea typeface="Microsoft Sans Serif" panose="020B0604020202020204" pitchFamily="34" charset="0"/>
                <a:cs typeface="Times New Roman" panose="02020603050405020304" pitchFamily="18" charset="0"/>
              </a:rPr>
              <a:t>dazu</a:t>
            </a:r>
            <a:r>
              <a:rPr lang="de-DE" sz="1200" spc="-20" noProof="1">
                <a:ea typeface="Microsoft Sans Serif" panose="020B0604020202020204" pitchFamily="34" charset="0"/>
                <a:cs typeface="Times New Roman" panose="02020603050405020304" pitchFamily="18" charset="0"/>
              </a:rPr>
              <a:t> </a:t>
            </a:r>
            <a:r>
              <a:rPr lang="de-DE" sz="1200" spc="-5" noProof="1">
                <a:ea typeface="Microsoft Sans Serif" panose="020B0604020202020204" pitchFamily="34" charset="0"/>
                <a:cs typeface="Times New Roman" panose="02020603050405020304" pitchFamily="18" charset="0"/>
              </a:rPr>
              <a:t>dient,</a:t>
            </a:r>
            <a:r>
              <a:rPr lang="de-DE" sz="1200" spc="-25" noProof="1">
                <a:ea typeface="Microsoft Sans Serif" panose="020B0604020202020204" pitchFamily="34" charset="0"/>
                <a:cs typeface="Times New Roman" panose="02020603050405020304" pitchFamily="18" charset="0"/>
              </a:rPr>
              <a:t> </a:t>
            </a:r>
            <a:r>
              <a:rPr lang="de-DE" sz="1200" spc="-5" noProof="1">
                <a:ea typeface="Microsoft Sans Serif" panose="020B0604020202020204" pitchFamily="34" charset="0"/>
                <a:cs typeface="Times New Roman" panose="02020603050405020304" pitchFamily="18" charset="0"/>
              </a:rPr>
              <a:t>das</a:t>
            </a:r>
            <a:r>
              <a:rPr lang="de-DE" sz="1200" spc="-15" noProof="1">
                <a:ea typeface="Microsoft Sans Serif" panose="020B0604020202020204" pitchFamily="34" charset="0"/>
                <a:cs typeface="Times New Roman" panose="02020603050405020304" pitchFamily="18" charset="0"/>
              </a:rPr>
              <a:t> </a:t>
            </a:r>
            <a:r>
              <a:rPr lang="de-DE" sz="1200" noProof="1">
                <a:ea typeface="Microsoft Sans Serif" panose="020B0604020202020204" pitchFamily="34" charset="0"/>
                <a:cs typeface="Times New Roman" panose="02020603050405020304" pitchFamily="18" charset="0"/>
              </a:rPr>
              <a:t>gesamte</a:t>
            </a:r>
            <a:r>
              <a:rPr lang="de-DE" sz="1200" spc="215" noProof="1">
                <a:ea typeface="Microsoft Sans Serif" panose="020B0604020202020204" pitchFamily="34" charset="0"/>
                <a:cs typeface="Times New Roman" panose="02020603050405020304" pitchFamily="18" charset="0"/>
              </a:rPr>
              <a:t> </a:t>
            </a:r>
            <a:r>
              <a:rPr lang="de-DE" sz="1200" spc="-5" noProof="1">
                <a:ea typeface="Microsoft Sans Serif" panose="020B0604020202020204" pitchFamily="34" charset="0"/>
                <a:cs typeface="Times New Roman" panose="02020603050405020304" pitchFamily="18" charset="0"/>
              </a:rPr>
              <a:t>Betriebssystemabbild</a:t>
            </a:r>
            <a:r>
              <a:rPr lang="de-DE" sz="1200" spc="-40" noProof="1">
                <a:ea typeface="Microsoft Sans Serif" panose="020B0604020202020204" pitchFamily="34" charset="0"/>
                <a:cs typeface="Times New Roman" panose="02020603050405020304" pitchFamily="18" charset="0"/>
              </a:rPr>
              <a:t> </a:t>
            </a:r>
            <a:r>
              <a:rPr lang="de-DE" sz="1200" spc="-5" noProof="1">
                <a:ea typeface="Microsoft Sans Serif" panose="020B0604020202020204" pitchFamily="34" charset="0"/>
                <a:cs typeface="Times New Roman" panose="02020603050405020304" pitchFamily="18" charset="0"/>
              </a:rPr>
              <a:t>einschließlich</a:t>
            </a:r>
            <a:r>
              <a:rPr lang="de-DE" sz="1200" spc="-25" noProof="1">
                <a:ea typeface="Microsoft Sans Serif" panose="020B0604020202020204" pitchFamily="34" charset="0"/>
                <a:cs typeface="Times New Roman" panose="02020603050405020304" pitchFamily="18" charset="0"/>
              </a:rPr>
              <a:t> </a:t>
            </a:r>
            <a:r>
              <a:rPr lang="de-DE" sz="1200" spc="-5" noProof="1">
                <a:ea typeface="Microsoft Sans Serif" panose="020B0604020202020204" pitchFamily="34" charset="0"/>
                <a:cs typeface="Times New Roman" panose="02020603050405020304" pitchFamily="18" charset="0"/>
              </a:rPr>
              <a:t>aller</a:t>
            </a:r>
            <a:r>
              <a:rPr lang="de-DE" sz="1200" spc="-30" noProof="1">
                <a:ea typeface="Microsoft Sans Serif" panose="020B0604020202020204" pitchFamily="34" charset="0"/>
                <a:cs typeface="Times New Roman" panose="02020603050405020304" pitchFamily="18" charset="0"/>
              </a:rPr>
              <a:t> </a:t>
            </a:r>
            <a:r>
              <a:rPr lang="de-DE" sz="1200" spc="-5" noProof="1">
                <a:ea typeface="Microsoft Sans Serif" panose="020B0604020202020204" pitchFamily="34" charset="0"/>
                <a:cs typeface="Times New Roman" panose="02020603050405020304" pitchFamily="18" charset="0"/>
              </a:rPr>
              <a:t>Anwendungen</a:t>
            </a:r>
            <a:r>
              <a:rPr lang="de-DE" sz="1200" spc="-25" noProof="1">
                <a:ea typeface="Microsoft Sans Serif" panose="020B0604020202020204" pitchFamily="34" charset="0"/>
                <a:cs typeface="Times New Roman" panose="02020603050405020304" pitchFamily="18" charset="0"/>
              </a:rPr>
              <a:t> </a:t>
            </a:r>
            <a:r>
              <a:rPr lang="de-DE" sz="1200" spc="-5" noProof="1">
                <a:ea typeface="Microsoft Sans Serif" panose="020B0604020202020204" pitchFamily="34" charset="0"/>
                <a:cs typeface="Times New Roman" panose="02020603050405020304" pitchFamily="18" charset="0"/>
              </a:rPr>
              <a:t>und</a:t>
            </a:r>
            <a:r>
              <a:rPr lang="de-DE" sz="1200" spc="-35" noProof="1">
                <a:ea typeface="Microsoft Sans Serif" panose="020B0604020202020204" pitchFamily="34" charset="0"/>
                <a:cs typeface="Times New Roman" panose="02020603050405020304" pitchFamily="18" charset="0"/>
              </a:rPr>
              <a:t> </a:t>
            </a:r>
            <a:r>
              <a:rPr lang="de-DE" sz="1200" spc="-5" noProof="1">
                <a:ea typeface="Microsoft Sans Serif" panose="020B0604020202020204" pitchFamily="34" charset="0"/>
                <a:cs typeface="Times New Roman" panose="02020603050405020304" pitchFamily="18" charset="0"/>
              </a:rPr>
              <a:t>Daten</a:t>
            </a:r>
            <a:r>
              <a:rPr lang="de-DE" sz="1200" spc="285" noProof="1">
                <a:ea typeface="Microsoft Sans Serif" panose="020B0604020202020204" pitchFamily="34" charset="0"/>
                <a:cs typeface="Times New Roman" panose="02020603050405020304" pitchFamily="18" charset="0"/>
              </a:rPr>
              <a:t> </a:t>
            </a:r>
            <a:r>
              <a:rPr lang="de-DE" sz="1200" noProof="1">
                <a:ea typeface="Microsoft Sans Serif" panose="020B0604020202020204" pitchFamily="34" charset="0"/>
                <a:cs typeface="Times New Roman" panose="02020603050405020304" pitchFamily="18" charset="0"/>
              </a:rPr>
              <a:t>zu</a:t>
            </a:r>
            <a:r>
              <a:rPr lang="de-DE" sz="1200" spc="-40" noProof="1">
                <a:ea typeface="Microsoft Sans Serif" panose="020B0604020202020204" pitchFamily="34" charset="0"/>
                <a:cs typeface="Times New Roman" panose="02020603050405020304" pitchFamily="18" charset="0"/>
              </a:rPr>
              <a:t> </a:t>
            </a:r>
            <a:r>
              <a:rPr lang="de-DE" sz="1200" spc="-5" noProof="1">
                <a:ea typeface="Microsoft Sans Serif" panose="020B0604020202020204" pitchFamily="34" charset="0"/>
                <a:cs typeface="Times New Roman" panose="02020603050405020304" pitchFamily="18" charset="0"/>
              </a:rPr>
              <a:t>erfassen</a:t>
            </a:r>
            <a:endParaRPr lang="de-DE" sz="1200" noProof="1">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8405" algn="l"/>
              </a:tabLst>
            </a:pPr>
            <a:r>
              <a:rPr lang="de-DE" sz="1200" spc="-5" noProof="1">
                <a:ea typeface="Microsoft Sans Serif" panose="020B0604020202020204" pitchFamily="34" charset="0"/>
                <a:cs typeface="Times New Roman" panose="02020603050405020304" pitchFamily="18" charset="0"/>
              </a:rPr>
              <a:t>Snapshots</a:t>
            </a:r>
            <a:r>
              <a:rPr lang="de-DE" sz="1200" spc="-35" noProof="1">
                <a:ea typeface="Microsoft Sans Serif" panose="020B0604020202020204" pitchFamily="34" charset="0"/>
                <a:cs typeface="Times New Roman" panose="02020603050405020304" pitchFamily="18" charset="0"/>
              </a:rPr>
              <a:t> </a:t>
            </a:r>
            <a:r>
              <a:rPr lang="de-DE" sz="1200" spc="-5" noProof="1">
                <a:ea typeface="Microsoft Sans Serif" panose="020B0604020202020204" pitchFamily="34" charset="0"/>
                <a:cs typeface="Times New Roman" panose="02020603050405020304" pitchFamily="18" charset="0"/>
              </a:rPr>
              <a:t>werden</a:t>
            </a:r>
            <a:r>
              <a:rPr lang="de-DE" sz="1200" spc="-20" noProof="1">
                <a:ea typeface="Microsoft Sans Serif" panose="020B0604020202020204" pitchFamily="34" charset="0"/>
                <a:cs typeface="Times New Roman" panose="02020603050405020304" pitchFamily="18" charset="0"/>
              </a:rPr>
              <a:t> </a:t>
            </a:r>
            <a:r>
              <a:rPr lang="de-DE" sz="1200" spc="-5" noProof="1">
                <a:ea typeface="Microsoft Sans Serif" panose="020B0604020202020204" pitchFamily="34" charset="0"/>
                <a:cs typeface="Times New Roman" panose="02020603050405020304" pitchFamily="18" charset="0"/>
              </a:rPr>
              <a:t>auch</a:t>
            </a:r>
            <a:r>
              <a:rPr lang="de-DE" sz="1200" spc="-25" noProof="1">
                <a:ea typeface="Microsoft Sans Serif" panose="020B0604020202020204" pitchFamily="34" charset="0"/>
                <a:cs typeface="Times New Roman" panose="02020603050405020304" pitchFamily="18" charset="0"/>
              </a:rPr>
              <a:t> </a:t>
            </a:r>
            <a:r>
              <a:rPr lang="de-DE" sz="1200" spc="-5" noProof="1">
                <a:ea typeface="Microsoft Sans Serif" panose="020B0604020202020204" pitchFamily="34" charset="0"/>
                <a:cs typeface="Times New Roman" panose="02020603050405020304" pitchFamily="18" charset="0"/>
              </a:rPr>
              <a:t>häufig</a:t>
            </a:r>
            <a:r>
              <a:rPr lang="de-DE" sz="1200" spc="-25" noProof="1">
                <a:ea typeface="Microsoft Sans Serif" panose="020B0604020202020204" pitchFamily="34" charset="0"/>
                <a:cs typeface="Times New Roman" panose="02020603050405020304" pitchFamily="18" charset="0"/>
              </a:rPr>
              <a:t> </a:t>
            </a:r>
            <a:r>
              <a:rPr lang="de-DE" sz="1200" spc="-5" noProof="1">
                <a:ea typeface="Microsoft Sans Serif" panose="020B0604020202020204" pitchFamily="34" charset="0"/>
                <a:cs typeface="Times New Roman" panose="02020603050405020304" pitchFamily="18" charset="0"/>
              </a:rPr>
              <a:t>bei</a:t>
            </a:r>
            <a:r>
              <a:rPr lang="de-DE" sz="1200" spc="-15" noProof="1">
                <a:ea typeface="Microsoft Sans Serif" panose="020B0604020202020204" pitchFamily="34" charset="0"/>
                <a:cs typeface="Times New Roman" panose="02020603050405020304" pitchFamily="18" charset="0"/>
              </a:rPr>
              <a:t> </a:t>
            </a:r>
            <a:r>
              <a:rPr lang="de-DE" sz="1200" spc="-5" noProof="1">
                <a:ea typeface="Microsoft Sans Serif" panose="020B0604020202020204" pitchFamily="34" charset="0"/>
                <a:cs typeface="Times New Roman" panose="02020603050405020304" pitchFamily="18" charset="0"/>
              </a:rPr>
              <a:t>virtualisierten</a:t>
            </a:r>
            <a:r>
              <a:rPr lang="de-DE" sz="1200" spc="-25" noProof="1">
                <a:ea typeface="Microsoft Sans Serif" panose="020B0604020202020204" pitchFamily="34" charset="0"/>
                <a:cs typeface="Times New Roman" panose="02020603050405020304" pitchFamily="18" charset="0"/>
              </a:rPr>
              <a:t> </a:t>
            </a:r>
            <a:r>
              <a:rPr lang="de-DE" sz="1200" spc="-5" noProof="1">
                <a:ea typeface="Microsoft Sans Serif" panose="020B0604020202020204" pitchFamily="34" charset="0"/>
                <a:cs typeface="Times New Roman" panose="02020603050405020304" pitchFamily="18" charset="0"/>
              </a:rPr>
              <a:t>Systemen</a:t>
            </a:r>
            <a:r>
              <a:rPr lang="de-DE" sz="1200" spc="-30" noProof="1">
                <a:ea typeface="Microsoft Sans Serif" panose="020B0604020202020204" pitchFamily="34" charset="0"/>
                <a:cs typeface="Times New Roman" panose="02020603050405020304" pitchFamily="18" charset="0"/>
              </a:rPr>
              <a:t> </a:t>
            </a:r>
            <a:r>
              <a:rPr lang="de-DE" sz="1200" spc="-5" noProof="1">
                <a:ea typeface="Microsoft Sans Serif" panose="020B0604020202020204" pitchFamily="34" charset="0"/>
                <a:cs typeface="Times New Roman" panose="02020603050405020304" pitchFamily="18" charset="0"/>
              </a:rPr>
              <a:t>verwendet</a:t>
            </a:r>
            <a:endParaRPr lang="de-DE" sz="1200" noProof="1">
              <a:ea typeface="Microsoft Sans Serif" panose="020B0604020202020204" pitchFamily="34" charset="0"/>
              <a:cs typeface="Times New Roman" panose="02020603050405020304" pitchFamily="18" charset="0"/>
            </a:endParaRPr>
          </a:p>
          <a:p>
            <a:pPr>
              <a:spcBef>
                <a:spcPts val="5"/>
              </a:spcBef>
            </a:pPr>
            <a:r>
              <a:rPr lang="en-US" dirty="0">
                <a:latin typeface="Calibri" panose="020F0502020204030204" pitchFamily="34" charset="0"/>
                <a:ea typeface="Calibri" panose="020F0502020204030204" pitchFamily="34" charset="0"/>
                <a:cs typeface="Calibri" panose="020F0502020204030204" pitchFamily="34" charset="0"/>
              </a:rPr>
              <a:t> </a:t>
            </a:r>
            <a:endParaRPr lang="de-DE" sz="1600" dirty="0">
              <a:latin typeface="Calibri" panose="020F0502020204030204" pitchFamily="34" charset="0"/>
              <a:ea typeface="Calibri" panose="020F0502020204030204" pitchFamily="34" charset="0"/>
              <a:cs typeface="Times New Roman" panose="02020603050405020304" pitchFamily="18" charset="0"/>
            </a:endParaRPr>
          </a:p>
          <a:p>
            <a:pPr marL="1143000" marR="288925" lvl="2" indent="-228600">
              <a:lnSpc>
                <a:spcPct val="99000"/>
              </a:lnSpc>
              <a:buSzPts val="1200"/>
              <a:buFont typeface="Microsoft Sans Serif" panose="020B0604020202020204" pitchFamily="34" charset="0"/>
              <a:buChar char="▪"/>
              <a:tabLst>
                <a:tab pos="1208405" algn="l"/>
              </a:tabLst>
            </a:pP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p:txBody>
      </p:sp>
      <p:pic>
        <p:nvPicPr>
          <p:cNvPr id="10" name="image13.jpeg">
            <a:extLst>
              <a:ext uri="{FF2B5EF4-FFF2-40B4-BE49-F238E27FC236}">
                <a16:creationId xmlns:a16="http://schemas.microsoft.com/office/drawing/2014/main" id="{B22E899E-FC1E-4B37-B303-F13BEFB59FBF}"/>
              </a:ext>
            </a:extLst>
          </p:cNvPr>
          <p:cNvPicPr/>
          <p:nvPr/>
        </p:nvPicPr>
        <p:blipFill>
          <a:blip r:embed="rId4" cstate="print"/>
          <a:stretch>
            <a:fillRect/>
          </a:stretch>
        </p:blipFill>
        <p:spPr>
          <a:xfrm>
            <a:off x="8324359" y="1617081"/>
            <a:ext cx="1909445" cy="2016125"/>
          </a:xfrm>
          <a:prstGeom prst="rect">
            <a:avLst/>
          </a:prstGeom>
        </p:spPr>
      </p:pic>
    </p:spTree>
    <p:extLst>
      <p:ext uri="{BB962C8B-B14F-4D97-AF65-F5344CB8AC3E}">
        <p14:creationId xmlns:p14="http://schemas.microsoft.com/office/powerpoint/2010/main" val="308764410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dirty="0"/>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dirty="0" err="1">
                <a:solidFill>
                  <a:schemeClr val="bg1"/>
                </a:solidFill>
              </a:rPr>
              <a:t>CompTIA</a:t>
            </a:r>
            <a:r>
              <a:rPr lang="de-DE" sz="1050" b="1" dirty="0">
                <a:solidFill>
                  <a:schemeClr val="bg1"/>
                </a:solidFill>
              </a:rPr>
              <a:t>©</a:t>
            </a:r>
            <a:r>
              <a:rPr lang="de-DE" sz="2400" b="1" dirty="0">
                <a:solidFill>
                  <a:schemeClr val="bg1"/>
                </a:solidFill>
              </a:rPr>
              <a:t>  </a:t>
            </a:r>
            <a:r>
              <a:rPr lang="de-DE" sz="2400" b="1" dirty="0">
                <a:solidFill>
                  <a:schemeClr val="bg1"/>
                </a:solidFill>
                <a:cs typeface="Arial"/>
              </a:rPr>
              <a:t>Security + Prüfungsvorbereitung</a:t>
            </a:r>
            <a:endParaRPr lang="de-DE" sz="2400" dirty="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28"/>
            </a:pPr>
            <a:r>
              <a:rPr lang="de-DE" sz="2000" b="1" dirty="0">
                <a:solidFill>
                  <a:prstClr val="black"/>
                </a:solidFill>
              </a:rPr>
              <a:t>Worst-Case Planung</a:t>
            </a:r>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433A654B-DD1C-4EC4-A149-DD8D84E6AADA}"/>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BC883621-7DD4-4940-9F28-991F78DB22F1}"/>
              </a:ext>
            </a:extLst>
          </p:cNvPr>
          <p:cNvSpPr/>
          <p:nvPr/>
        </p:nvSpPr>
        <p:spPr>
          <a:xfrm>
            <a:off x="2523930" y="2693428"/>
            <a:ext cx="5346700" cy="4031425"/>
          </a:xfrm>
          <a:prstGeom prst="rect">
            <a:avLst/>
          </a:prstGeom>
        </p:spPr>
        <p:txBody>
          <a:bodyPr>
            <a:spAutoFit/>
          </a:bodyPr>
          <a:lstStyle/>
          <a:p>
            <a:pPr marL="342900" lvl="0" indent="-342900">
              <a:spcBef>
                <a:spcPts val="45"/>
              </a:spcBef>
              <a:spcAft>
                <a:spcPts val="0"/>
              </a:spcAft>
              <a:buSzPts val="1200"/>
              <a:buFont typeface="Symbol" panose="05050102010706020507" pitchFamily="18" charset="2"/>
              <a:buChar char=""/>
              <a:tabLst>
                <a:tab pos="2940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Planung</a:t>
            </a:r>
            <a:r>
              <a:rPr lang="de-DE" sz="1200" b="1" spc="-50" noProof="1">
                <a:latin typeface="Calibri" panose="020F0502020204030204" pitchFamily="34" charset="0"/>
                <a:ea typeface="Symbol" panose="05050102010706020507" pitchFamily="18" charset="2"/>
                <a:cs typeface="Times New Roman" panose="02020603050405020304" pitchFamily="18" charset="0"/>
              </a:rPr>
              <a:t> </a:t>
            </a:r>
            <a:r>
              <a:rPr lang="de-DE" sz="1200" b="1" spc="-5" noProof="1">
                <a:latin typeface="Calibri" panose="020F0502020204030204" pitchFamily="34" charset="0"/>
                <a:ea typeface="Symbol" panose="05050102010706020507" pitchFamily="18" charset="2"/>
                <a:cs typeface="Times New Roman" panose="02020603050405020304" pitchFamily="18" charset="0"/>
              </a:rPr>
              <a:t>der</a:t>
            </a:r>
            <a:r>
              <a:rPr lang="de-DE" sz="1200" b="1" spc="-45" noProof="1">
                <a:latin typeface="Calibri" panose="020F0502020204030204" pitchFamily="34" charset="0"/>
                <a:ea typeface="Symbol" panose="05050102010706020507" pitchFamily="18" charset="2"/>
                <a:cs typeface="Times New Roman" panose="02020603050405020304" pitchFamily="18" charset="0"/>
              </a:rPr>
              <a:t> </a:t>
            </a:r>
            <a:r>
              <a:rPr lang="de-DE" sz="1200" b="1" spc="-5" noProof="1">
                <a:latin typeface="Calibri" panose="020F0502020204030204" pitchFamily="34" charset="0"/>
                <a:ea typeface="Symbol" panose="05050102010706020507" pitchFamily="18" charset="2"/>
                <a:cs typeface="Times New Roman" panose="02020603050405020304" pitchFamily="18" charset="0"/>
              </a:rPr>
              <a:t>Wiederherstellung</a:t>
            </a:r>
            <a:r>
              <a:rPr lang="de-DE" sz="1200" b="1" spc="-50" noProof="1">
                <a:latin typeface="Calibri" panose="020F0502020204030204" pitchFamily="34" charset="0"/>
                <a:ea typeface="Symbol" panose="05050102010706020507" pitchFamily="18" charset="2"/>
                <a:cs typeface="Times New Roman" panose="02020603050405020304" pitchFamily="18" charset="0"/>
              </a:rPr>
              <a:t> </a:t>
            </a:r>
            <a:r>
              <a:rPr lang="de-DE" sz="1200" b="1" noProof="1">
                <a:latin typeface="Calibri" panose="020F0502020204030204" pitchFamily="34" charset="0"/>
                <a:ea typeface="Symbol" panose="05050102010706020507" pitchFamily="18" charset="2"/>
                <a:cs typeface="Times New Roman" panose="02020603050405020304" pitchFamily="18" charset="0"/>
              </a:rPr>
              <a:t>im</a:t>
            </a:r>
            <a:r>
              <a:rPr lang="de-DE" sz="1200" b="1" spc="-40" noProof="1">
                <a:latin typeface="Calibri" panose="020F0502020204030204" pitchFamily="34" charset="0"/>
                <a:ea typeface="Symbol" panose="05050102010706020507" pitchFamily="18" charset="2"/>
                <a:cs typeface="Times New Roman" panose="02020603050405020304" pitchFamily="18" charset="0"/>
              </a:rPr>
              <a:t> </a:t>
            </a:r>
            <a:r>
              <a:rPr lang="de-DE" sz="1200" b="1" spc="-5" noProof="1">
                <a:latin typeface="Calibri" panose="020F0502020204030204" pitchFamily="34" charset="0"/>
                <a:ea typeface="Symbol" panose="05050102010706020507" pitchFamily="18" charset="2"/>
                <a:cs typeface="Times New Roman" panose="02020603050405020304" pitchFamily="18" charset="0"/>
              </a:rPr>
              <a:t>Katastrophenfall</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0"/>
              </a:lnSpc>
              <a:spcBef>
                <a:spcPts val="45"/>
              </a:spcBef>
              <a:spcAft>
                <a:spcPts val="0"/>
              </a:spcAft>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Planung</a:t>
            </a:r>
            <a:r>
              <a:rPr lang="de-DE" sz="1200" b="1" spc="-5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der</a:t>
            </a:r>
            <a:r>
              <a:rPr lang="de-DE" sz="1200" b="1" spc="-4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Wiederherstellung</a:t>
            </a:r>
            <a:r>
              <a:rPr lang="de-DE" sz="1200" b="1" spc="-50" noProof="1">
                <a:latin typeface="Calibri" panose="020F0502020204030204" pitchFamily="34" charset="0"/>
                <a:ea typeface="Courier New" panose="02070309020205020404" pitchFamily="49" charset="0"/>
                <a:cs typeface="Times New Roman" panose="02020603050405020304" pitchFamily="18" charset="0"/>
              </a:rPr>
              <a:t> </a:t>
            </a:r>
            <a:r>
              <a:rPr lang="de-DE" sz="1200" b="1" noProof="1">
                <a:latin typeface="Calibri" panose="020F0502020204030204" pitchFamily="34" charset="0"/>
                <a:ea typeface="Courier New" panose="02070309020205020404" pitchFamily="49" charset="0"/>
                <a:cs typeface="Times New Roman" panose="02020603050405020304" pitchFamily="18" charset="0"/>
              </a:rPr>
              <a:t>im</a:t>
            </a:r>
            <a:r>
              <a:rPr lang="de-DE" sz="1200" b="1" spc="-4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Katastrophenfall</a:t>
            </a:r>
            <a:endParaRPr lang="de-DE" sz="1100" noProof="1">
              <a:latin typeface="Calibri" panose="020F0502020204030204" pitchFamily="34" charset="0"/>
              <a:ea typeface="Courier New" panose="02070309020205020404" pitchFamily="49" charset="0"/>
              <a:cs typeface="Times New Roman" panose="02020603050405020304" pitchFamily="18" charset="0"/>
            </a:endParaRPr>
          </a:p>
          <a:p>
            <a:pPr marL="1143000" marR="581660" lvl="2" indent="-228600">
              <a:lnSpc>
                <a:spcPct val="99000"/>
              </a:lnSpc>
              <a:buSzPts val="1200"/>
              <a:buFont typeface="Microsoft Sans Serif" panose="020B0604020202020204" pitchFamily="34" charset="0"/>
              <a:buChar char="▪"/>
              <a:tabLst>
                <a:tab pos="1208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Entwicklung</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organisierten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detaillierten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Plans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28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Probleme,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Zugriff</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Gebäude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18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Organisation</a:t>
            </a:r>
            <a:r>
              <a:rPr lang="de-DE" sz="1200" spc="-5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beeinträchtigen</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könnten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lvl="3" indent="-228600">
              <a:lnSpc>
                <a:spcPts val="1525"/>
              </a:lnSpc>
              <a:spcBef>
                <a:spcPts val="20"/>
              </a:spcBef>
              <a:spcAft>
                <a:spcPts val="0"/>
              </a:spcAft>
              <a:buSzPts val="1200"/>
              <a:buFont typeface="Symbol" panose="05050102010706020507" pitchFamily="18" charset="2"/>
              <a:buChar char=""/>
              <a:tabLst>
                <a:tab pos="16662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Feuer</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10"/>
              </a:lnSpc>
              <a:buSzPts val="1200"/>
              <a:buFont typeface="Symbol" panose="05050102010706020507" pitchFamily="18" charset="2"/>
              <a:buChar char=""/>
              <a:tabLst>
                <a:tab pos="16662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Hochwasser</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15"/>
              </a:lnSpc>
              <a:buSzPts val="1200"/>
              <a:buFont typeface="Symbol" panose="05050102010706020507" pitchFamily="18" charset="2"/>
              <a:buChar char=""/>
              <a:tabLst>
                <a:tab pos="16662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Langfristiger</a:t>
            </a:r>
            <a:r>
              <a:rPr lang="de-DE" sz="1200" spc="-5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Leistungsverlust</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spcBef>
                <a:spcPts val="5"/>
              </a:spcBef>
              <a:spcAft>
                <a:spcPts val="0"/>
              </a:spcAft>
              <a:buSzPts val="1200"/>
              <a:buFont typeface="Symbol" panose="05050102010706020507" pitchFamily="18" charset="2"/>
              <a:buChar char=""/>
              <a:tabLst>
                <a:tab pos="16662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Diebstahl</a:t>
            </a:r>
            <a:r>
              <a:rPr lang="de-DE" sz="1200" spc="-4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oder</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Überfall</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spcBef>
                <a:spcPts val="5"/>
              </a:spcBef>
              <a:spcAft>
                <a:spcPts val="0"/>
              </a:spcAft>
              <a:buSzPts val="1200"/>
              <a:buFont typeface="Symbol" panose="05050102010706020507" pitchFamily="18" charset="2"/>
              <a:buChar char=""/>
              <a:tabLst>
                <a:tab pos="1666240" algn="l"/>
              </a:tabLst>
            </a:pPr>
            <a:r>
              <a:rPr lang="de-DE" sz="1200" spc="-10" noProof="1">
                <a:latin typeface="Calibri" panose="020F0502020204030204" pitchFamily="34" charset="0"/>
                <a:ea typeface="Symbol" panose="05050102010706020507" pitchFamily="18" charset="2"/>
                <a:cs typeface="Times New Roman" panose="02020603050405020304" pitchFamily="18" charset="0"/>
              </a:rPr>
              <a:t>Verlust</a:t>
            </a:r>
            <a:r>
              <a:rPr lang="de-DE" sz="1200" spc="-4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des</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10" noProof="1">
                <a:latin typeface="Calibri" panose="020F0502020204030204" pitchFamily="34" charset="0"/>
                <a:ea typeface="Symbol" panose="05050102010706020507" pitchFamily="18" charset="2"/>
                <a:cs typeface="Times New Roman" panose="02020603050405020304" pitchFamily="18" charset="0"/>
              </a:rPr>
              <a:t>Gebäudes</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r>
              <a:rPr lang="de-DE" sz="1300" noProof="1">
                <a:latin typeface="Calibri" panose="020F0502020204030204" pitchFamily="34" charset="0"/>
                <a:ea typeface="Calibri" panose="020F0502020204030204" pitchFamily="34" charset="0"/>
                <a:cs typeface="Calibri" panose="020F0502020204030204" pitchFamily="34" charset="0"/>
              </a:rPr>
              <a:t> </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r>
              <a:rPr lang="de-DE" sz="1300" noProof="1">
                <a:latin typeface="Calibri" panose="020F0502020204030204" pitchFamily="34" charset="0"/>
                <a:ea typeface="Calibri" panose="020F0502020204030204" pitchFamily="34" charset="0"/>
                <a:cs typeface="Calibri" panose="020F0502020204030204" pitchFamily="34" charset="0"/>
              </a:rPr>
              <a:t> </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a:spcBef>
                <a:spcPts val="5"/>
              </a:spcBef>
            </a:pP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ts val="1475"/>
              </a:lnSpc>
              <a:spcBef>
                <a:spcPts val="25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Disaster</a:t>
            </a:r>
            <a:r>
              <a:rPr lang="de-DE" sz="1200" b="1" spc="-2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Recovery</a:t>
            </a:r>
            <a:r>
              <a:rPr lang="de-DE" sz="1200" b="1" spc="-2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Plan</a:t>
            </a:r>
            <a:r>
              <a:rPr lang="de-DE" sz="1200" b="1" spc="-2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(DRP)</a:t>
            </a:r>
            <a:r>
              <a:rPr lang="de-DE" sz="1200" b="1" spc="-25" noProof="1">
                <a:latin typeface="Calibri" panose="020F0502020204030204" pitchFamily="34" charset="0"/>
                <a:ea typeface="Courier New" panose="02070309020205020404" pitchFamily="49" charset="0"/>
                <a:cs typeface="Times New Roman" panose="02020603050405020304" pitchFamily="18" charset="0"/>
              </a:rPr>
              <a:t> </a:t>
            </a:r>
            <a:r>
              <a:rPr lang="de-DE" sz="1200" b="1" noProof="1">
                <a:latin typeface="Calibri" panose="020F0502020204030204" pitchFamily="34" charset="0"/>
                <a:ea typeface="Courier New" panose="02070309020205020404" pitchFamily="49" charset="0"/>
                <a:cs typeface="Times New Roman" panose="02020603050405020304" pitchFamily="18" charset="0"/>
              </a:rPr>
              <a:t>sollte</a:t>
            </a:r>
            <a:r>
              <a:rPr lang="de-DE" sz="1200" b="1" spc="-3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schriftlich</a:t>
            </a:r>
            <a:r>
              <a:rPr lang="de-DE" sz="1200" b="1" spc="-3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festgehalten</a:t>
            </a:r>
            <a:r>
              <a:rPr lang="de-DE" sz="1200" b="1" spc="-2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werden</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20"/>
              </a:lnSpc>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Kontakt</a:t>
            </a:r>
            <a:r>
              <a:rPr lang="de-DE" sz="1200" spc="-7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Informationen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lnSpc>
                <a:spcPts val="1445"/>
              </a:lnSpc>
              <a:buSzPts val="1200"/>
              <a:buFont typeface="Microsoft Sans Serif" panose="020B0604020202020204" pitchFamily="34" charset="0"/>
              <a:buChar char="▪"/>
              <a:tabLst>
                <a:tab pos="1208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Bestimmung</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Auswirkungen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Wiederherstellungsplan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Geschäftskontinuitätsplan</a:t>
            </a:r>
            <a:r>
              <a:rPr lang="de-DE" sz="1200" spc="-6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(BCP)</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Kopien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Verträgen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Katastrophenschutz-Übungen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8405" algn="l"/>
              </a:tabLst>
            </a:pPr>
            <a:r>
              <a:rPr lang="de-DE" sz="1100" spc="-5" noProof="1">
                <a:latin typeface="Calibri" panose="020F0502020204030204" pitchFamily="34" charset="0"/>
                <a:ea typeface="Calibri" panose="020F0502020204030204" pitchFamily="34" charset="0"/>
                <a:cs typeface="Times New Roman" panose="02020603050405020304" pitchFamily="18" charset="0"/>
              </a:rPr>
              <a:t>Liste</a:t>
            </a:r>
            <a:r>
              <a:rPr lang="de-DE" sz="1100" spc="-15" noProof="1">
                <a:latin typeface="Calibri" panose="020F0502020204030204" pitchFamily="34" charset="0"/>
                <a:ea typeface="Calibri" panose="020F0502020204030204" pitchFamily="34" charset="0"/>
                <a:cs typeface="Times New Roman" panose="02020603050405020304" pitchFamily="18" charset="0"/>
              </a:rPr>
              <a:t> </a:t>
            </a:r>
            <a:r>
              <a:rPr lang="de-DE" sz="1100" spc="-5" noProof="1">
                <a:latin typeface="Calibri" panose="020F0502020204030204" pitchFamily="34" charset="0"/>
                <a:ea typeface="Calibri" panose="020F0502020204030204" pitchFamily="34" charset="0"/>
                <a:cs typeface="Times New Roman" panose="02020603050405020304" pitchFamily="18" charset="0"/>
              </a:rPr>
              <a:t>der</a:t>
            </a:r>
            <a:r>
              <a:rPr lang="de-DE" sz="1100" spc="-15" noProof="1">
                <a:latin typeface="Calibri" panose="020F0502020204030204" pitchFamily="34" charset="0"/>
                <a:ea typeface="Calibri" panose="020F0502020204030204" pitchFamily="34" charset="0"/>
                <a:cs typeface="Times New Roman" panose="02020603050405020304" pitchFamily="18" charset="0"/>
              </a:rPr>
              <a:t> </a:t>
            </a:r>
            <a:r>
              <a:rPr lang="de-DE" sz="1100" spc="-5" noProof="1">
                <a:latin typeface="Calibri" panose="020F0502020204030204" pitchFamily="34" charset="0"/>
                <a:ea typeface="Calibri" panose="020F0502020204030204" pitchFamily="34" charset="0"/>
                <a:cs typeface="Times New Roman" panose="02020603050405020304" pitchFamily="18" charset="0"/>
              </a:rPr>
              <a:t>kritischen</a:t>
            </a:r>
            <a:r>
              <a:rPr lang="de-DE" sz="1100" spc="-20" noProof="1">
                <a:latin typeface="Calibri" panose="020F0502020204030204" pitchFamily="34" charset="0"/>
                <a:ea typeface="Calibri" panose="020F0502020204030204" pitchFamily="34" charset="0"/>
                <a:cs typeface="Times New Roman" panose="02020603050405020304" pitchFamily="18" charset="0"/>
              </a:rPr>
              <a:t> </a:t>
            </a:r>
            <a:r>
              <a:rPr lang="de-DE" sz="1100" spc="-5" noProof="1">
                <a:latin typeface="Calibri" panose="020F0502020204030204" pitchFamily="34" charset="0"/>
                <a:ea typeface="Calibri" panose="020F0502020204030204" pitchFamily="34" charset="0"/>
                <a:cs typeface="Times New Roman" panose="02020603050405020304" pitchFamily="18" charset="0"/>
              </a:rPr>
              <a:t>Systeme</a:t>
            </a:r>
            <a:r>
              <a:rPr lang="de-DE" sz="1100" spc="-15" noProof="1">
                <a:latin typeface="Calibri" panose="020F0502020204030204" pitchFamily="34" charset="0"/>
                <a:ea typeface="Calibri" panose="020F0502020204030204" pitchFamily="34" charset="0"/>
                <a:cs typeface="Times New Roman" panose="02020603050405020304" pitchFamily="18" charset="0"/>
              </a:rPr>
              <a:t> </a:t>
            </a:r>
            <a:r>
              <a:rPr lang="de-DE" sz="1100" spc="-5" noProof="1">
                <a:latin typeface="Calibri" panose="020F0502020204030204" pitchFamily="34" charset="0"/>
                <a:ea typeface="Calibri" panose="020F0502020204030204" pitchFamily="34" charset="0"/>
                <a:cs typeface="Times New Roman" panose="02020603050405020304" pitchFamily="18" charset="0"/>
              </a:rPr>
              <a:t>und</a:t>
            </a:r>
            <a:r>
              <a:rPr lang="de-DE" sz="1100" spc="-25" noProof="1">
                <a:latin typeface="Calibri" panose="020F0502020204030204" pitchFamily="34" charset="0"/>
                <a:ea typeface="Calibri" panose="020F0502020204030204" pitchFamily="34" charset="0"/>
                <a:cs typeface="Times New Roman" panose="02020603050405020304" pitchFamily="18" charset="0"/>
              </a:rPr>
              <a:t> </a:t>
            </a:r>
            <a:r>
              <a:rPr lang="de-DE" sz="1100" spc="-5" noProof="1">
                <a:latin typeface="Calibri" panose="020F0502020204030204" pitchFamily="34" charset="0"/>
                <a:ea typeface="Calibri" panose="020F0502020204030204" pitchFamily="34" charset="0"/>
                <a:cs typeface="Times New Roman" panose="02020603050405020304" pitchFamily="18" charset="0"/>
              </a:rPr>
              <a:t>Daten</a:t>
            </a:r>
            <a:endParaRPr lang="de-DE" noProof="1"/>
          </a:p>
        </p:txBody>
      </p:sp>
    </p:spTree>
    <p:extLst>
      <p:ext uri="{BB962C8B-B14F-4D97-AF65-F5344CB8AC3E}">
        <p14:creationId xmlns:p14="http://schemas.microsoft.com/office/powerpoint/2010/main" val="218722322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dirty="0"/>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dirty="0" err="1">
                <a:solidFill>
                  <a:schemeClr val="bg1"/>
                </a:solidFill>
              </a:rPr>
              <a:t>CompTIA</a:t>
            </a:r>
            <a:r>
              <a:rPr lang="de-DE" sz="1050" b="1" dirty="0">
                <a:solidFill>
                  <a:schemeClr val="bg1"/>
                </a:solidFill>
              </a:rPr>
              <a:t>©</a:t>
            </a:r>
            <a:r>
              <a:rPr lang="de-DE" sz="2400" b="1" dirty="0">
                <a:solidFill>
                  <a:schemeClr val="bg1"/>
                </a:solidFill>
              </a:rPr>
              <a:t>  </a:t>
            </a:r>
            <a:r>
              <a:rPr lang="de-DE" sz="2400" b="1" dirty="0">
                <a:solidFill>
                  <a:schemeClr val="bg1"/>
                </a:solidFill>
                <a:cs typeface="Arial"/>
              </a:rPr>
              <a:t>Security + Prüfungsvorbereitung</a:t>
            </a:r>
            <a:endParaRPr lang="de-DE" sz="2400" dirty="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28"/>
            </a:pPr>
            <a:r>
              <a:rPr lang="de-DE" sz="2000" b="1" dirty="0">
                <a:solidFill>
                  <a:prstClr val="black"/>
                </a:solidFill>
              </a:rPr>
              <a:t>Worst-Case Planung</a:t>
            </a:r>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433A654B-DD1C-4EC4-A149-DD8D84E6AADA}"/>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796D0619-D5DE-4EE8-8076-5D321467D2F8}"/>
              </a:ext>
            </a:extLst>
          </p:cNvPr>
          <p:cNvSpPr/>
          <p:nvPr/>
        </p:nvSpPr>
        <p:spPr>
          <a:xfrm>
            <a:off x="622299" y="2623474"/>
            <a:ext cx="9404465" cy="2870273"/>
          </a:xfrm>
          <a:prstGeom prst="rect">
            <a:avLst/>
          </a:prstGeom>
        </p:spPr>
        <p:txBody>
          <a:bodyPr wrap="square">
            <a:spAutoFit/>
          </a:bodyPr>
          <a:lstStyle/>
          <a:p>
            <a:pPr marL="342900" lvl="0" indent="-342900">
              <a:spcBef>
                <a:spcPts val="45"/>
              </a:spcBef>
              <a:spcAft>
                <a:spcPts val="0"/>
              </a:spcAft>
              <a:buSzPts val="1200"/>
              <a:buFont typeface="Symbol" panose="05050102010706020507" pitchFamily="18" charset="2"/>
              <a:buChar char=""/>
              <a:tabLst>
                <a:tab pos="2940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Analyse</a:t>
            </a:r>
            <a:r>
              <a:rPr lang="de-DE" sz="1200" b="1" spc="-50" noProof="1">
                <a:latin typeface="Calibri" panose="020F0502020204030204" pitchFamily="34" charset="0"/>
                <a:ea typeface="Symbol" panose="05050102010706020507" pitchFamily="18" charset="2"/>
                <a:cs typeface="Times New Roman" panose="02020603050405020304" pitchFamily="18" charset="0"/>
              </a:rPr>
              <a:t> </a:t>
            </a:r>
            <a:r>
              <a:rPr lang="de-DE" sz="1200" b="1" noProof="1">
                <a:latin typeface="Calibri" panose="020F0502020204030204" pitchFamily="34" charset="0"/>
                <a:ea typeface="Symbol" panose="05050102010706020507" pitchFamily="18" charset="2"/>
                <a:cs typeface="Times New Roman" panose="02020603050405020304" pitchFamily="18" charset="0"/>
              </a:rPr>
              <a:t>der</a:t>
            </a:r>
            <a:r>
              <a:rPr lang="de-DE" sz="1200" b="1" spc="-50" noProof="1">
                <a:latin typeface="Calibri" panose="020F0502020204030204" pitchFamily="34" charset="0"/>
                <a:ea typeface="Symbol" panose="05050102010706020507" pitchFamily="18" charset="2"/>
                <a:cs typeface="Times New Roman" panose="02020603050405020304" pitchFamily="18" charset="0"/>
              </a:rPr>
              <a:t> </a:t>
            </a:r>
            <a:r>
              <a:rPr lang="de-DE" sz="1200" b="1" spc="-5" noProof="1">
                <a:latin typeface="Calibri" panose="020F0502020204030204" pitchFamily="34" charset="0"/>
                <a:ea typeface="Symbol" panose="05050102010706020507" pitchFamily="18" charset="2"/>
                <a:cs typeface="Times New Roman" panose="02020603050405020304" pitchFamily="18" charset="0"/>
              </a:rPr>
              <a:t>Geschäftsauswirkungen</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0"/>
              </a:lnSpc>
              <a:spcBef>
                <a:spcPts val="45"/>
              </a:spcBef>
              <a:spcAft>
                <a:spcPts val="0"/>
              </a:spcAft>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Business-Impact-Analyse</a:t>
            </a:r>
            <a:r>
              <a:rPr lang="de-DE" sz="1200" b="1" spc="-11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(BIA)</a:t>
            </a:r>
            <a:endParaRPr lang="de-DE" sz="1100" noProof="1">
              <a:latin typeface="Calibri" panose="020F0502020204030204" pitchFamily="34" charset="0"/>
              <a:ea typeface="Courier New" panose="02070309020205020404" pitchFamily="49" charset="0"/>
              <a:cs typeface="Times New Roman" panose="02020603050405020304" pitchFamily="18" charset="0"/>
            </a:endParaRPr>
          </a:p>
          <a:p>
            <a:pPr marL="1143000" marR="143510" lvl="2" indent="-228600" algn="just">
              <a:lnSpc>
                <a:spcPct val="99000"/>
              </a:lnSpc>
              <a:buSzPts val="1200"/>
              <a:buFont typeface="Microsoft Sans Serif" panose="020B0604020202020204" pitchFamily="34" charset="0"/>
              <a:buChar char="▪"/>
              <a:tabLst>
                <a:tab pos="1208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systematische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Aktivität,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organisatorische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Risiken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identifiziert</a:t>
            </a:r>
            <a:r>
              <a:rPr lang="de-DE" sz="1200" spc="27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Auswirkung</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laufenden,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geschäftskritischen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Betrieb</a:t>
            </a:r>
            <a:r>
              <a:rPr lang="de-DE" sz="1200" spc="29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bestimmt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363855" lvl="2" indent="-228600">
              <a:buSzPts val="1200"/>
              <a:buFont typeface="Microsoft Sans Serif" panose="020B0604020202020204" pitchFamily="34" charset="0"/>
              <a:buChar char="▪"/>
              <a:tabLst>
                <a:tab pos="1208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Analyse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geschäftlichen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Auswirkungen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wird</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durch</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Metriken</a:t>
            </a:r>
            <a:r>
              <a:rPr lang="de-DE" sz="1200" spc="21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bestimmt,</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Systemverfügbarkeit</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ausdrücken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65"/>
              </a:lnSpc>
              <a:spcBef>
                <a:spcPts val="4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Maximal</a:t>
            </a:r>
            <a:r>
              <a:rPr lang="de-DE" sz="1200" b="1" spc="-3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tolerierbare</a:t>
            </a:r>
            <a:r>
              <a:rPr lang="de-DE" sz="1200" b="1" spc="-3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Ausfallzeit</a:t>
            </a:r>
            <a:r>
              <a:rPr lang="de-DE" sz="1200" b="1" spc="-3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(MTD) </a:t>
            </a:r>
            <a:r>
              <a:rPr lang="de-DE" dirty="0"/>
              <a:t>Maximum Tolerable Downtime</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113030" lvl="2" indent="-228600">
              <a:lnSpc>
                <a:spcPct val="99000"/>
              </a:lnSpc>
              <a:buSzPts val="1200"/>
              <a:buFont typeface="Microsoft Sans Serif" panose="020B0604020202020204" pitchFamily="34" charset="0"/>
              <a:buChar char="▪"/>
              <a:tabLst>
                <a:tab pos="1208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längste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Zeitspanne,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Unternehmen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nicht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betriebsfähig</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sein</a:t>
            </a:r>
            <a:r>
              <a:rPr lang="de-DE" sz="1200" spc="22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kann,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ohne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unwiderruflichen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Geschäftsausfall</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kommt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113030" lvl="2" indent="-228600">
              <a:buSzPts val="1200"/>
              <a:buFont typeface="Microsoft Sans Serif" panose="020B0604020202020204" pitchFamily="34" charset="0"/>
              <a:buChar char="▪"/>
              <a:tabLst>
                <a:tab pos="1208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Jeder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Geschäftsprozess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kann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seine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eigene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MTD</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haben,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B.</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einen</a:t>
            </a:r>
            <a:r>
              <a:rPr lang="de-DE" sz="1200" spc="26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Bereich</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Minuten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bis</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Stunden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kritische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Funktionen,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24 Stunden</a:t>
            </a:r>
            <a:r>
              <a:rPr lang="de-DE" sz="1200" spc="16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dringende Funktionen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bis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7</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Tage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normale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Funktionen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465455" lvl="2" indent="-228600">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MTD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legt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Obergrenze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Wiederherstellungszeit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fest,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1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System-</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Anlagenbesitzer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Wiederaufnahme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des</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Betriebs</a:t>
            </a:r>
            <a:r>
              <a:rPr lang="de-DE" sz="1200" spc="23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benötigen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363855" lvl="2" indent="-228600">
              <a:buSzPts val="1200"/>
              <a:buFont typeface="Microsoft Sans Serif" panose="020B0604020202020204" pitchFamily="34" charset="0"/>
              <a:buChar char="▪"/>
              <a:tabLst>
                <a:tab pos="1208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Wenn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Stromnetz</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mehr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als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60</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Minuten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ausfällt,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fällt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unsere</a:t>
            </a:r>
            <a:r>
              <a:rPr lang="de-DE" sz="1200" spc="18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primäre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Internetverbindung</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über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unseren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Kabelanbieter</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aus</a:t>
            </a:r>
          </a:p>
          <a:p>
            <a:pPr marL="1143000" lvl="2" indent="-228600">
              <a:buSzPts val="1200"/>
              <a:buFont typeface="Microsoft Sans Serif" panose="020B0604020202020204" pitchFamily="34" charset="0"/>
              <a:buChar char="▪"/>
              <a:tabLst>
                <a:tab pos="1208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Was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ist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unser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MTD</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unsere Supportleistungen?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245474629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dirty="0"/>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dirty="0" err="1">
                <a:solidFill>
                  <a:schemeClr val="bg1"/>
                </a:solidFill>
              </a:rPr>
              <a:t>CompTIA</a:t>
            </a:r>
            <a:r>
              <a:rPr lang="de-DE" sz="1050" b="1" dirty="0">
                <a:solidFill>
                  <a:schemeClr val="bg1"/>
                </a:solidFill>
              </a:rPr>
              <a:t>©</a:t>
            </a:r>
            <a:r>
              <a:rPr lang="de-DE" sz="2400" b="1" dirty="0">
                <a:solidFill>
                  <a:schemeClr val="bg1"/>
                </a:solidFill>
              </a:rPr>
              <a:t>  </a:t>
            </a:r>
            <a:r>
              <a:rPr lang="de-DE" sz="2400" b="1" dirty="0">
                <a:solidFill>
                  <a:schemeClr val="bg1"/>
                </a:solidFill>
                <a:cs typeface="Arial"/>
              </a:rPr>
              <a:t>Security + Prüfungsvorbereitung</a:t>
            </a:r>
            <a:endParaRPr lang="de-DE" sz="2400" dirty="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28"/>
            </a:pPr>
            <a:r>
              <a:rPr lang="de-DE" sz="2000" b="1" dirty="0">
                <a:solidFill>
                  <a:prstClr val="black"/>
                </a:solidFill>
              </a:rPr>
              <a:t>Worst-Case Planung</a:t>
            </a:r>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433A654B-DD1C-4EC4-A149-DD8D84E6AADA}"/>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D414F122-9403-44B6-9D77-535E290017C9}"/>
              </a:ext>
            </a:extLst>
          </p:cNvPr>
          <p:cNvSpPr/>
          <p:nvPr/>
        </p:nvSpPr>
        <p:spPr>
          <a:xfrm>
            <a:off x="609145" y="3090056"/>
            <a:ext cx="9188843" cy="2732030"/>
          </a:xfrm>
          <a:prstGeom prst="rect">
            <a:avLst/>
          </a:prstGeom>
        </p:spPr>
        <p:txBody>
          <a:bodyPr wrap="square">
            <a:spAutoFit/>
          </a:bodyPr>
          <a:lstStyle/>
          <a:p>
            <a:pPr marL="742950" lvl="1" indent="-285750">
              <a:lnSpc>
                <a:spcPts val="1470"/>
              </a:lnSpc>
              <a:spcBef>
                <a:spcPts val="4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Wiederherstellungszeit-Ziel</a:t>
            </a:r>
            <a:r>
              <a:rPr lang="de-DE" sz="1200" b="1" spc="-8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(RTO) </a:t>
            </a:r>
            <a:r>
              <a:rPr lang="de-DE" dirty="0"/>
              <a:t>Recovery Time Objective</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587375" lvl="2" indent="-228600">
              <a:lnSpc>
                <a:spcPct val="99000"/>
              </a:lnSpc>
              <a:buSzPts val="1200"/>
              <a:buFont typeface="Microsoft Sans Serif" panose="020B0604020202020204" pitchFamily="34" charset="0"/>
              <a:buChar char="▪"/>
              <a:tabLst>
                <a:tab pos="1208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Zeitspanne,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nach</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Ereignis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benötigt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wird,</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den</a:t>
            </a:r>
            <a:r>
              <a:rPr lang="de-DE" sz="1200" spc="19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normalen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Geschäftsbetrieb</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Aktivitäten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wieder</a:t>
            </a:r>
            <a:r>
              <a:rPr lang="de-DE" sz="1200" spc="20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aufzunehmen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65"/>
              </a:lnSpc>
              <a:spcBef>
                <a:spcPts val="4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Arbeitswiederherstellungszeit</a:t>
            </a:r>
            <a:r>
              <a:rPr lang="de-DE" sz="1200" b="1" spc="-105" noProof="1">
                <a:latin typeface="Calibri" panose="020F0502020204030204" pitchFamily="34" charset="0"/>
                <a:ea typeface="Courier New" panose="02070309020205020404" pitchFamily="49" charset="0"/>
                <a:cs typeface="Times New Roman" panose="02020603050405020304" pitchFamily="18" charset="0"/>
              </a:rPr>
              <a:t> </a:t>
            </a:r>
            <a:r>
              <a:rPr lang="de-DE" sz="1200" b="1" noProof="1">
                <a:latin typeface="Calibri" panose="020F0502020204030204" pitchFamily="34" charset="0"/>
                <a:ea typeface="Courier New" panose="02070309020205020404" pitchFamily="49" charset="0"/>
                <a:cs typeface="Times New Roman" panose="02020603050405020304" pitchFamily="18" charset="0"/>
              </a:rPr>
              <a:t>(WRT) </a:t>
            </a:r>
            <a:r>
              <a:rPr lang="de-DE" dirty="0"/>
              <a:t>Work Recovery Time</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678180" lvl="2" indent="-228600">
              <a:lnSpc>
                <a:spcPct val="99000"/>
              </a:lnSpc>
              <a:buSzPts val="1200"/>
              <a:buFont typeface="Microsoft Sans Serif" panose="020B0604020202020204" pitchFamily="34" charset="0"/>
              <a:buChar char="▪"/>
              <a:tabLst>
                <a:tab pos="1208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Zeitspanne,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zusätzlich</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RTO</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 einzelnen Systeme</a:t>
            </a:r>
            <a:r>
              <a:rPr lang="de-DE" sz="1200" spc="16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benötigt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wird,</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Reintegration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Test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eines</a:t>
            </a:r>
            <a:r>
              <a:rPr lang="de-DE" sz="1200" spc="21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wiederhergestellten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aufgerüsteten</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Systems</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nach</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30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Ereignis</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durchzuführen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4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Wiederherstellungspunkt-Ziel</a:t>
            </a:r>
            <a:r>
              <a:rPr lang="de-DE" sz="1200" b="1" spc="-11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(RPO) </a:t>
            </a:r>
            <a:r>
              <a:rPr lang="de-DE" dirty="0"/>
              <a:t>Recovery Point Objective</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363855" lvl="2" indent="-228600">
              <a:lnSpc>
                <a:spcPct val="100000"/>
              </a:lnSpc>
              <a:buSzPts val="1200"/>
              <a:buFont typeface="Microsoft Sans Serif" panose="020B0604020202020204" pitchFamily="34" charset="0"/>
              <a:buChar char="▪"/>
              <a:tabLst>
                <a:tab pos="1208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längste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Zeitspanne,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Organisation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tolerieren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kann,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dass</a:t>
            </a:r>
            <a:r>
              <a:rPr lang="de-DE" sz="1200" spc="28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verlorene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nicht</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wiederherstellbar</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sind</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1143000" marR="577215" lvl="2" indent="-228600">
              <a:spcBef>
                <a:spcPts val="330"/>
              </a:spcBef>
              <a:spcAft>
                <a:spcPts val="0"/>
              </a:spcAft>
              <a:buSzPts val="1200"/>
              <a:buFont typeface="Microsoft Sans Serif" panose="020B0604020202020204" pitchFamily="34" charset="0"/>
              <a:buChar char="▪"/>
              <a:tabLst>
                <a:tab pos="11957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Recovery</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Point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Objective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(RPO)</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konzentriert</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darauf,</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wie</a:t>
            </a:r>
            <a:r>
              <a:rPr lang="de-DE" sz="1200" spc="25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lange</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 Sie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ohne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Ihre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 sein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können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69215" lvl="2" indent="-228600">
              <a:spcAft>
                <a:spcPts val="0"/>
              </a:spcAft>
              <a:buSzPts val="1200"/>
              <a:buFont typeface="Microsoft Sans Serif" panose="020B0604020202020204" pitchFamily="34" charset="0"/>
              <a:buChar char="▪"/>
              <a:tabLst>
                <a:tab pos="11957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MTD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RPO</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helfen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bei</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Bestimmung,</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welche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Geschäftsfunktionen</a:t>
            </a:r>
            <a:r>
              <a:rPr lang="de-DE" sz="1200" spc="24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kritisch</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sind</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bei</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Festlegung</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geeigneter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Risiko-Gegenmaßnahmen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577215" lvl="2" indent="-228600">
              <a:spcAft>
                <a:spcPts val="0"/>
              </a:spcAft>
              <a:buSzPts val="1200"/>
              <a:buFont typeface="Microsoft Sans Serif" panose="020B0604020202020204" pitchFamily="34" charset="0"/>
              <a:buChar char="▪"/>
              <a:tabLst>
                <a:tab pos="11957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Entwurf</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Ihrer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Disaster-Recovery-</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Continuity-of-</a:t>
            </a:r>
            <a:r>
              <a:rPr lang="de-DE" sz="1200" spc="24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Operations-Pläne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erfordert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Verständnis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Ihrer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Verfügbarkeits-</a:t>
            </a:r>
            <a:r>
              <a:rPr lang="de-DE" sz="1200" spc="24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Zuverlässigkeitsstufen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80"/>
              </a:lnSpc>
              <a:spcBef>
                <a:spcPts val="30"/>
              </a:spcBef>
              <a:spcAft>
                <a:spcPts val="0"/>
              </a:spcAft>
              <a:buSzPts val="1200"/>
              <a:buFont typeface="Courier New" panose="02070309020205020404" pitchFamily="49" charset="0"/>
              <a:buChar char="o"/>
              <a:tabLst>
                <a:tab pos="7385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Katastrophen</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können</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durch</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interne</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oder</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externe</a:t>
            </a:r>
            <a:r>
              <a:rPr lang="de-DE" sz="1200" spc="-4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Kräfte</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verursacht</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werden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p:txBody>
      </p:sp>
    </p:spTree>
    <p:extLst>
      <p:ext uri="{BB962C8B-B14F-4D97-AF65-F5344CB8AC3E}">
        <p14:creationId xmlns:p14="http://schemas.microsoft.com/office/powerpoint/2010/main" val="240254117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dirty="0"/>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dirty="0" err="1">
                <a:solidFill>
                  <a:schemeClr val="bg1"/>
                </a:solidFill>
              </a:rPr>
              <a:t>CompTIA</a:t>
            </a:r>
            <a:r>
              <a:rPr lang="de-DE" sz="1050" b="1" dirty="0">
                <a:solidFill>
                  <a:schemeClr val="bg1"/>
                </a:solidFill>
              </a:rPr>
              <a:t>©</a:t>
            </a:r>
            <a:r>
              <a:rPr lang="de-DE" sz="2400" b="1" dirty="0">
                <a:solidFill>
                  <a:schemeClr val="bg1"/>
                </a:solidFill>
              </a:rPr>
              <a:t>  </a:t>
            </a:r>
            <a:r>
              <a:rPr lang="de-DE" sz="2400" b="1" dirty="0">
                <a:solidFill>
                  <a:schemeClr val="bg1"/>
                </a:solidFill>
                <a:cs typeface="Arial"/>
              </a:rPr>
              <a:t>Security + Prüfungsvorbereitung</a:t>
            </a:r>
            <a:endParaRPr lang="de-DE" sz="2400" dirty="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28"/>
            </a:pPr>
            <a:r>
              <a:rPr lang="de-DE" sz="2000" b="1" dirty="0">
                <a:solidFill>
                  <a:prstClr val="black"/>
                </a:solidFill>
              </a:rPr>
              <a:t>Worst-Case Planung</a:t>
            </a:r>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433A654B-DD1C-4EC4-A149-DD8D84E6AADA}"/>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A7B0DABA-E0BF-49F9-A9FF-8BBCE6CC8E82}"/>
              </a:ext>
            </a:extLst>
          </p:cNvPr>
          <p:cNvSpPr/>
          <p:nvPr/>
        </p:nvSpPr>
        <p:spPr>
          <a:xfrm>
            <a:off x="428336" y="2843819"/>
            <a:ext cx="6594764" cy="1225977"/>
          </a:xfrm>
          <a:prstGeom prst="rect">
            <a:avLst/>
          </a:prstGeom>
        </p:spPr>
        <p:txBody>
          <a:bodyPr wrap="square">
            <a:spAutoFit/>
          </a:bodyPr>
          <a:lstStyle/>
          <a:p>
            <a:pPr marL="1143000" lvl="2" indent="-228600">
              <a:lnSpc>
                <a:spcPts val="1435"/>
              </a:lnSpc>
              <a:spcBef>
                <a:spcPts val="45"/>
              </a:spcBef>
              <a:spcAft>
                <a:spcPts val="0"/>
              </a:spcAft>
              <a:buSzPts val="1200"/>
              <a:buFont typeface="Microsoft Sans Serif" panose="020B0604020202020204" pitchFamily="34" charset="0"/>
              <a:buChar char="▪"/>
              <a:tabLst>
                <a:tab pos="1195705" algn="l"/>
              </a:tabLst>
            </a:pPr>
            <a:r>
              <a:rPr lang="de-DE" sz="1200" b="1" spc="-5" noProof="1">
                <a:latin typeface="Calibri" panose="020F0502020204030204" pitchFamily="34" charset="0"/>
                <a:ea typeface="Microsoft Sans Serif" panose="020B0604020202020204" pitchFamily="34" charset="0"/>
                <a:cs typeface="Times New Roman" panose="02020603050405020304" pitchFamily="18" charset="0"/>
              </a:rPr>
              <a:t>Mittlere</a:t>
            </a:r>
            <a:r>
              <a:rPr lang="de-DE" sz="1200" b="1"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b="1" spc="-5" noProof="1">
                <a:latin typeface="Calibri" panose="020F0502020204030204" pitchFamily="34" charset="0"/>
                <a:ea typeface="Microsoft Sans Serif" panose="020B0604020202020204" pitchFamily="34" charset="0"/>
                <a:cs typeface="Times New Roman" panose="02020603050405020304" pitchFamily="18" charset="0"/>
              </a:rPr>
              <a:t>Zeit</a:t>
            </a:r>
            <a:r>
              <a:rPr lang="de-DE" sz="1200" b="1"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b="1" noProof="1">
                <a:latin typeface="Calibri" panose="020F0502020204030204" pitchFamily="34" charset="0"/>
                <a:ea typeface="Microsoft Sans Serif" panose="020B0604020202020204" pitchFamily="34" charset="0"/>
                <a:cs typeface="Times New Roman" panose="02020603050405020304" pitchFamily="18" charset="0"/>
              </a:rPr>
              <a:t>bis</a:t>
            </a:r>
            <a:r>
              <a:rPr lang="de-DE" sz="1200" b="1"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b="1" spc="-5" noProof="1">
                <a:latin typeface="Calibri" panose="020F0502020204030204" pitchFamily="34" charset="0"/>
                <a:ea typeface="Microsoft Sans Serif" panose="020B0604020202020204" pitchFamily="34" charset="0"/>
                <a:cs typeface="Times New Roman" panose="02020603050405020304" pitchFamily="18" charset="0"/>
              </a:rPr>
              <a:t>zur</a:t>
            </a:r>
            <a:r>
              <a:rPr lang="de-DE" sz="1200" b="1"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b="1" spc="-5" noProof="1">
                <a:latin typeface="Calibri" panose="020F0502020204030204" pitchFamily="34" charset="0"/>
                <a:ea typeface="Microsoft Sans Serif" panose="020B0604020202020204" pitchFamily="34" charset="0"/>
                <a:cs typeface="Times New Roman" panose="02020603050405020304" pitchFamily="18" charset="0"/>
              </a:rPr>
              <a:t>Reparatur</a:t>
            </a:r>
            <a:r>
              <a:rPr lang="de-DE" sz="1200" b="1"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b="1" spc="-5" noProof="1">
                <a:latin typeface="Calibri" panose="020F0502020204030204" pitchFamily="34" charset="0"/>
                <a:ea typeface="Microsoft Sans Serif" panose="020B0604020202020204" pitchFamily="34" charset="0"/>
                <a:cs typeface="Times New Roman" panose="02020603050405020304" pitchFamily="18" charset="0"/>
              </a:rPr>
              <a:t>(MTTR) Mean Time To Repair</a:t>
            </a:r>
            <a:endParaRPr lang="de-DE" sz="1200" b="1" noProof="1">
              <a:latin typeface="Calibri" panose="020F0502020204030204" pitchFamily="34" charset="0"/>
              <a:ea typeface="Microsoft Sans Serif" panose="020B0604020202020204" pitchFamily="34" charset="0"/>
              <a:cs typeface="Times New Roman" panose="02020603050405020304" pitchFamily="18" charset="0"/>
            </a:endParaRPr>
          </a:p>
          <a:p>
            <a:pPr marL="1600200" marR="577215" lvl="3" indent="-228600">
              <a:spcAft>
                <a:spcPts val="0"/>
              </a:spcAft>
              <a:buSzPts val="1200"/>
              <a:buFont typeface="Symbol" panose="05050102010706020507" pitchFamily="18" charset="2"/>
              <a:buChar char=""/>
              <a:tabLst>
                <a:tab pos="16535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Misst</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die</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durchschnittliche</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Zeit,</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die</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benötigt</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wird,</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um</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ein</a:t>
            </a:r>
            <a:r>
              <a:rPr lang="de-DE" sz="1200" spc="15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Netzwerkgerät</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zu</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reparieren,</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wenn</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es</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kaputt</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geht</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143000" lvl="2" indent="-228600">
              <a:lnSpc>
                <a:spcPts val="1455"/>
              </a:lnSpc>
              <a:spcBef>
                <a:spcPts val="20"/>
              </a:spcBef>
              <a:spcAft>
                <a:spcPts val="0"/>
              </a:spcAft>
              <a:buSzPts val="1200"/>
              <a:buFont typeface="Microsoft Sans Serif" panose="020B0604020202020204" pitchFamily="34" charset="0"/>
              <a:buChar char="▪"/>
              <a:tabLst>
                <a:tab pos="1195705" algn="l"/>
              </a:tabLst>
            </a:pPr>
            <a:r>
              <a:rPr lang="de-DE" sz="1200" b="1" spc="-5" noProof="1">
                <a:latin typeface="Calibri" panose="020F0502020204030204" pitchFamily="34" charset="0"/>
                <a:ea typeface="Microsoft Sans Serif" panose="020B0604020202020204" pitchFamily="34" charset="0"/>
                <a:cs typeface="Times New Roman" panose="02020603050405020304" pitchFamily="18" charset="0"/>
              </a:rPr>
              <a:t>Mittlere</a:t>
            </a:r>
            <a:r>
              <a:rPr lang="de-DE" sz="1200" b="1"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b="1" spc="-5" noProof="1">
                <a:latin typeface="Calibri" panose="020F0502020204030204" pitchFamily="34" charset="0"/>
                <a:ea typeface="Microsoft Sans Serif" panose="020B0604020202020204" pitchFamily="34" charset="0"/>
                <a:cs typeface="Times New Roman" panose="02020603050405020304" pitchFamily="18" charset="0"/>
              </a:rPr>
              <a:t>Zeit</a:t>
            </a:r>
            <a:r>
              <a:rPr lang="de-DE" sz="1200" b="1"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b="1" spc="-5" noProof="1">
                <a:latin typeface="Calibri" panose="020F0502020204030204" pitchFamily="34" charset="0"/>
                <a:ea typeface="Microsoft Sans Serif" panose="020B0604020202020204" pitchFamily="34" charset="0"/>
                <a:cs typeface="Times New Roman" panose="02020603050405020304" pitchFamily="18" charset="0"/>
              </a:rPr>
              <a:t>zwischen</a:t>
            </a:r>
            <a:r>
              <a:rPr lang="de-DE" sz="1200" b="1"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b="1" spc="-5" noProof="1">
                <a:latin typeface="Calibri" panose="020F0502020204030204" pitchFamily="34" charset="0"/>
                <a:ea typeface="Microsoft Sans Serif" panose="020B0604020202020204" pitchFamily="34" charset="0"/>
                <a:cs typeface="Times New Roman" panose="02020603050405020304" pitchFamily="18" charset="0"/>
              </a:rPr>
              <a:t>Ausfällen</a:t>
            </a:r>
            <a:r>
              <a:rPr lang="de-DE" sz="1200" b="1"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b="1" spc="-5" noProof="1">
                <a:latin typeface="Calibri" panose="020F0502020204030204" pitchFamily="34" charset="0"/>
                <a:ea typeface="Microsoft Sans Serif" panose="020B0604020202020204" pitchFamily="34" charset="0"/>
                <a:cs typeface="Times New Roman" panose="02020603050405020304" pitchFamily="18" charset="0"/>
              </a:rPr>
              <a:t>(MTBF) Mean Time Between Failures</a:t>
            </a:r>
            <a:endParaRPr lang="de-DE" sz="1200" b="1" noProof="1">
              <a:latin typeface="Calibri" panose="020F0502020204030204" pitchFamily="34" charset="0"/>
              <a:ea typeface="Microsoft Sans Serif" panose="020B0604020202020204" pitchFamily="34" charset="0"/>
              <a:cs typeface="Times New Roman" panose="02020603050405020304" pitchFamily="18" charset="0"/>
            </a:endParaRPr>
          </a:p>
          <a:p>
            <a:pPr marL="1600200" lvl="3" indent="-228600">
              <a:lnSpc>
                <a:spcPts val="1520"/>
              </a:lnSpc>
              <a:buSzPts val="1200"/>
              <a:buFont typeface="Symbol" panose="05050102010706020507" pitchFamily="18" charset="2"/>
              <a:buChar char=""/>
              <a:tabLst>
                <a:tab pos="16535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Misst</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die</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durchschnittliche</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Zeit</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zwischen</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Ausfällen</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eines</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Geräts</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r>
              <a:rPr lang="en-US" sz="1300" dirty="0">
                <a:latin typeface="Calibri" panose="020F0502020204030204" pitchFamily="34" charset="0"/>
                <a:ea typeface="Calibri" panose="020F0502020204030204" pitchFamily="34" charset="0"/>
                <a:cs typeface="Calibri" panose="020F0502020204030204" pitchFamily="34" charset="0"/>
              </a:rPr>
              <a:t> </a:t>
            </a:r>
            <a:endParaRPr lang="de-DE"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hteck 3">
            <a:extLst>
              <a:ext uri="{FF2B5EF4-FFF2-40B4-BE49-F238E27FC236}">
                <a16:creationId xmlns:a16="http://schemas.microsoft.com/office/drawing/2014/main" id="{227BD161-C61F-491D-8B0B-E61A1B7E1DC4}"/>
              </a:ext>
            </a:extLst>
          </p:cNvPr>
          <p:cNvSpPr/>
          <p:nvPr/>
        </p:nvSpPr>
        <p:spPr>
          <a:xfrm>
            <a:off x="2254643" y="5036053"/>
            <a:ext cx="7061200" cy="646331"/>
          </a:xfrm>
          <a:prstGeom prst="rect">
            <a:avLst/>
          </a:prstGeom>
        </p:spPr>
        <p:txBody>
          <a:bodyPr wrap="square">
            <a:spAutoFit/>
          </a:bodyPr>
          <a:lstStyle/>
          <a:p>
            <a:r>
              <a:rPr lang="de-DE" dirty="0">
                <a:hlinkClick r:id="rId4"/>
              </a:rPr>
              <a:t>https://www.plutora.com/blog/failure-metrics-mttr-vs-mtbf-vs-mttf</a:t>
            </a:r>
            <a:endParaRPr lang="de-DE" dirty="0"/>
          </a:p>
          <a:p>
            <a:endParaRPr lang="de-DE" dirty="0"/>
          </a:p>
        </p:txBody>
      </p:sp>
    </p:spTree>
    <p:extLst>
      <p:ext uri="{BB962C8B-B14F-4D97-AF65-F5344CB8AC3E}">
        <p14:creationId xmlns:p14="http://schemas.microsoft.com/office/powerpoint/2010/main" val="101146838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28"/>
            </a:pPr>
            <a:r>
              <a:rPr lang="de-DE" sz="2000" b="1" dirty="0">
                <a:solidFill>
                  <a:prstClr val="black"/>
                </a:solidFill>
              </a:rPr>
              <a:t>Worst-Case Planung</a:t>
            </a:r>
          </a:p>
          <a:p>
            <a:pPr marL="457200" indent="-457200">
              <a:buFont typeface="+mj-lt"/>
              <a:buAutoNum type="arabicPeriod" startAt="8"/>
            </a:pPr>
            <a:endParaRPr lang="de-DE" sz="2000" b="1" dirty="0"/>
          </a:p>
          <a:p>
            <a:r>
              <a:rPr lang="de-DE" sz="2000" b="1" dirty="0"/>
              <a:t>Quiz:</a:t>
            </a:r>
          </a:p>
          <a:p>
            <a:pPr marL="457200" indent="-457200">
              <a:buFont typeface="+mj-lt"/>
              <a:buAutoNum type="arabicPeriod" startAt="8"/>
            </a:pPr>
            <a:endParaRPr lang="de-DE" sz="2000" b="1" dirty="0"/>
          </a:p>
          <a:p>
            <a:pPr marL="457200" indent="-457200">
              <a:buFont typeface="+mj-lt"/>
              <a:buAutoNum type="arabicPeriod" startAt="8"/>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33766F3C-FA0D-4D5C-A9EE-8A6470FA295D}"/>
              </a:ext>
            </a:extLst>
          </p:cNvPr>
          <p:cNvPicPr>
            <a:picLocks noChangeAspect="1"/>
          </p:cNvPicPr>
          <p:nvPr/>
        </p:nvPicPr>
        <p:blipFill>
          <a:blip r:embed="rId4"/>
          <a:stretch>
            <a:fillRect/>
          </a:stretch>
        </p:blipFill>
        <p:spPr>
          <a:xfrm>
            <a:off x="1565493" y="2432258"/>
            <a:ext cx="8353207" cy="4634142"/>
          </a:xfrm>
          <a:prstGeom prst="rect">
            <a:avLst/>
          </a:prstGeom>
        </p:spPr>
      </p:pic>
    </p:spTree>
    <p:extLst>
      <p:ext uri="{BB962C8B-B14F-4D97-AF65-F5344CB8AC3E}">
        <p14:creationId xmlns:p14="http://schemas.microsoft.com/office/powerpoint/2010/main" val="244552010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28"/>
            </a:pPr>
            <a:r>
              <a:rPr lang="de-DE" sz="2000" b="1" dirty="0">
                <a:solidFill>
                  <a:prstClr val="black"/>
                </a:solidFill>
              </a:rPr>
              <a:t>Worst-Case Planung</a:t>
            </a:r>
          </a:p>
          <a:p>
            <a:pPr marL="457200" indent="-457200">
              <a:buFont typeface="+mj-lt"/>
              <a:buAutoNum type="arabicPeriod" startAt="8"/>
            </a:pPr>
            <a:endParaRPr lang="de-DE" sz="2000" b="1" dirty="0"/>
          </a:p>
          <a:p>
            <a:r>
              <a:rPr lang="de-DE" sz="2000" b="1" dirty="0"/>
              <a:t>Quiz:</a:t>
            </a:r>
          </a:p>
          <a:p>
            <a:pPr marL="457200" indent="-457200">
              <a:buFont typeface="+mj-lt"/>
              <a:buAutoNum type="arabicPeriod" startAt="8"/>
            </a:pPr>
            <a:endParaRPr lang="de-DE" sz="2000" b="1" dirty="0"/>
          </a:p>
          <a:p>
            <a:pPr marL="457200" indent="-457200">
              <a:buFont typeface="+mj-lt"/>
              <a:buAutoNum type="arabicPeriod" startAt="8"/>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D4D503AD-D874-42D6-90C6-27B5966A3344}"/>
              </a:ext>
            </a:extLst>
          </p:cNvPr>
          <p:cNvPicPr>
            <a:picLocks noChangeAspect="1"/>
          </p:cNvPicPr>
          <p:nvPr/>
        </p:nvPicPr>
        <p:blipFill>
          <a:blip r:embed="rId4"/>
          <a:stretch>
            <a:fillRect/>
          </a:stretch>
        </p:blipFill>
        <p:spPr>
          <a:xfrm>
            <a:off x="1460500" y="2417053"/>
            <a:ext cx="8305800" cy="4583664"/>
          </a:xfrm>
          <a:prstGeom prst="rect">
            <a:avLst/>
          </a:prstGeom>
        </p:spPr>
      </p:pic>
    </p:spTree>
    <p:extLst>
      <p:ext uri="{BB962C8B-B14F-4D97-AF65-F5344CB8AC3E}">
        <p14:creationId xmlns:p14="http://schemas.microsoft.com/office/powerpoint/2010/main" val="422971463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28"/>
            </a:pPr>
            <a:r>
              <a:rPr lang="de-DE" sz="2000" b="1" dirty="0">
                <a:solidFill>
                  <a:prstClr val="black"/>
                </a:solidFill>
              </a:rPr>
              <a:t>Worst-Case Planung</a:t>
            </a:r>
          </a:p>
          <a:p>
            <a:pPr marL="457200" indent="-457200">
              <a:buFont typeface="+mj-lt"/>
              <a:buAutoNum type="arabicPeriod" startAt="8"/>
            </a:pPr>
            <a:endParaRPr lang="de-DE" sz="2000" b="1" dirty="0"/>
          </a:p>
          <a:p>
            <a:r>
              <a:rPr lang="de-DE" sz="2000" b="1" dirty="0"/>
              <a:t>Quiz:</a:t>
            </a:r>
          </a:p>
          <a:p>
            <a:pPr marL="457200" indent="-457200">
              <a:buFont typeface="+mj-lt"/>
              <a:buAutoNum type="arabicPeriod" startAt="8"/>
            </a:pPr>
            <a:endParaRPr lang="de-DE" sz="2000" b="1" dirty="0"/>
          </a:p>
          <a:p>
            <a:pPr marL="457200" indent="-457200">
              <a:buFont typeface="+mj-lt"/>
              <a:buAutoNum type="arabicPeriod" startAt="8"/>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364CEFF7-DF3C-42B3-BBDD-2AF9D5ED529F}"/>
              </a:ext>
            </a:extLst>
          </p:cNvPr>
          <p:cNvPicPr>
            <a:picLocks noChangeAspect="1"/>
          </p:cNvPicPr>
          <p:nvPr/>
        </p:nvPicPr>
        <p:blipFill>
          <a:blip r:embed="rId4"/>
          <a:stretch>
            <a:fillRect/>
          </a:stretch>
        </p:blipFill>
        <p:spPr>
          <a:xfrm>
            <a:off x="1445953" y="2350711"/>
            <a:ext cx="8032864" cy="4826197"/>
          </a:xfrm>
          <a:prstGeom prst="rect">
            <a:avLst/>
          </a:prstGeom>
        </p:spPr>
      </p:pic>
    </p:spTree>
    <p:extLst>
      <p:ext uri="{BB962C8B-B14F-4D97-AF65-F5344CB8AC3E}">
        <p14:creationId xmlns:p14="http://schemas.microsoft.com/office/powerpoint/2010/main" val="19965333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839"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p>
        </p:txBody>
      </p:sp>
      <p:sp>
        <p:nvSpPr>
          <p:cNvPr id="7" name="Rechteck 6"/>
          <p:cNvSpPr/>
          <p:nvPr/>
        </p:nvSpPr>
        <p:spPr>
          <a:xfrm>
            <a:off x="666634" y="1265237"/>
            <a:ext cx="10395065" cy="400110"/>
          </a:xfrm>
          <a:prstGeom prst="rect">
            <a:avLst/>
          </a:prstGeom>
        </p:spPr>
        <p:txBody>
          <a:bodyPr wrap="square">
            <a:spAutoFit/>
          </a:bodyPr>
          <a:lstStyle/>
          <a:p>
            <a:pPr marL="457200" indent="-457200">
              <a:buFont typeface="+mj-lt"/>
              <a:buAutoNum type="arabicPeriod" startAt="2"/>
            </a:pPr>
            <a:r>
              <a:rPr lang="de-DE" sz="2000" b="1"/>
              <a:t>Malware</a:t>
            </a:r>
          </a:p>
        </p:txBody>
      </p:sp>
      <p:sp>
        <p:nvSpPr>
          <p:cNvPr id="3" name="Rechteck 2"/>
          <p:cNvSpPr/>
          <p:nvPr/>
        </p:nvSpPr>
        <p:spPr>
          <a:xfrm>
            <a:off x="927100" y="1883419"/>
            <a:ext cx="3733800" cy="923330"/>
          </a:xfrm>
          <a:prstGeom prst="rect">
            <a:avLst/>
          </a:prstGeom>
        </p:spPr>
        <p:txBody>
          <a:bodyPr wrap="square">
            <a:spAutoFit/>
          </a:bodyPr>
          <a:lstStyle/>
          <a:p>
            <a:endParaRPr lang="de-DE"/>
          </a:p>
          <a:p>
            <a:r>
              <a:rPr lang="de-DE" b="1"/>
              <a:t>QUIZ:</a:t>
            </a:r>
          </a:p>
          <a:p>
            <a:r>
              <a:rPr lang="de-DE"/>
              <a:t> </a:t>
            </a:r>
            <a:endParaRPr lang="en-GB" b="1"/>
          </a:p>
        </p:txBody>
      </p:sp>
      <p:pic>
        <p:nvPicPr>
          <p:cNvPr id="2" name="Grafik 1">
            <a:extLst>
              <a:ext uri="{FF2B5EF4-FFF2-40B4-BE49-F238E27FC236}">
                <a16:creationId xmlns:a16="http://schemas.microsoft.com/office/drawing/2014/main" id="{BE656FFC-6273-4373-843F-EAB6AEB27FF0}"/>
              </a:ext>
            </a:extLst>
          </p:cNvPr>
          <p:cNvPicPr>
            <a:picLocks noChangeAspect="1"/>
          </p:cNvPicPr>
          <p:nvPr/>
        </p:nvPicPr>
        <p:blipFill>
          <a:blip r:embed="rId4"/>
          <a:stretch>
            <a:fillRect/>
          </a:stretch>
        </p:blipFill>
        <p:spPr>
          <a:xfrm>
            <a:off x="1946275" y="2628181"/>
            <a:ext cx="7820025" cy="3800475"/>
          </a:xfrm>
          <a:prstGeom prst="rect">
            <a:avLst/>
          </a:prstGeom>
        </p:spPr>
      </p:pic>
    </p:spTree>
    <p:extLst>
      <p:ext uri="{BB962C8B-B14F-4D97-AF65-F5344CB8AC3E}">
        <p14:creationId xmlns:p14="http://schemas.microsoft.com/office/powerpoint/2010/main" val="240169321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839" y="288404"/>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p>
        </p:txBody>
      </p:sp>
      <p:sp>
        <p:nvSpPr>
          <p:cNvPr id="7" name="Rechteck 6"/>
          <p:cNvSpPr/>
          <p:nvPr/>
        </p:nvSpPr>
        <p:spPr>
          <a:xfrm>
            <a:off x="666634" y="1265237"/>
            <a:ext cx="10395065" cy="400110"/>
          </a:xfrm>
          <a:prstGeom prst="rect">
            <a:avLst/>
          </a:prstGeom>
        </p:spPr>
        <p:txBody>
          <a:bodyPr wrap="square">
            <a:spAutoFit/>
          </a:bodyPr>
          <a:lstStyle/>
          <a:p>
            <a:pPr marL="457200" lvl="0" indent="-457200">
              <a:buFont typeface="+mj-lt"/>
              <a:buAutoNum type="arabicPeriod" startAt="28"/>
            </a:pPr>
            <a:r>
              <a:rPr lang="de-DE" sz="2000" b="1" dirty="0">
                <a:solidFill>
                  <a:prstClr val="black"/>
                </a:solidFill>
              </a:rPr>
              <a:t>Worst-Case Planung</a:t>
            </a:r>
          </a:p>
        </p:txBody>
      </p:sp>
      <p:sp>
        <p:nvSpPr>
          <p:cNvPr id="3" name="Rechteck 2"/>
          <p:cNvSpPr/>
          <p:nvPr/>
        </p:nvSpPr>
        <p:spPr>
          <a:xfrm>
            <a:off x="927100" y="1883419"/>
            <a:ext cx="3733800" cy="923330"/>
          </a:xfrm>
          <a:prstGeom prst="rect">
            <a:avLst/>
          </a:prstGeom>
        </p:spPr>
        <p:txBody>
          <a:bodyPr wrap="square">
            <a:spAutoFit/>
          </a:bodyPr>
          <a:lstStyle/>
          <a:p>
            <a:endParaRPr lang="de-DE"/>
          </a:p>
          <a:p>
            <a:r>
              <a:rPr lang="de-DE" b="1"/>
              <a:t>DISKUSSION ca. 10 min:</a:t>
            </a:r>
          </a:p>
          <a:p>
            <a:r>
              <a:rPr lang="de-DE"/>
              <a:t> </a:t>
            </a:r>
            <a:endParaRPr lang="en-GB" b="1"/>
          </a:p>
        </p:txBody>
      </p:sp>
      <p:pic>
        <p:nvPicPr>
          <p:cNvPr id="1026" name="Picture 2" descr="Bildergebnis für gruppendiskussi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43772" y="2713037"/>
            <a:ext cx="6669638"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27395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7140416"/>
          </a:xfrm>
          <a:prstGeom prst="rect">
            <a:avLst/>
          </a:prstGeom>
        </p:spPr>
        <p:txBody>
          <a:bodyPr wrap="square">
            <a:spAutoFit/>
          </a:bodyPr>
          <a:lstStyle/>
          <a:p>
            <a:r>
              <a:rPr lang="en-GB" sz="2000" b="1"/>
              <a:t>Security+ (SEC+) Inhalt II</a:t>
            </a:r>
          </a:p>
          <a:p>
            <a:pPr marL="457200" indent="-457200">
              <a:buFont typeface="+mj-lt"/>
              <a:buAutoNum type="arabicPeriod"/>
            </a:pPr>
            <a:endParaRPr lang="de-DE" b="1"/>
          </a:p>
          <a:p>
            <a:pPr marL="457200" indent="-457200">
              <a:buFont typeface="+mj-lt"/>
              <a:buAutoNum type="arabicPeriod" startAt="17"/>
            </a:pPr>
            <a:r>
              <a:rPr lang="de-DE" sz="2000" b="1">
                <a:solidFill>
                  <a:schemeClr val="bg1">
                    <a:lumMod val="75000"/>
                  </a:schemeClr>
                </a:solidFill>
              </a:rPr>
              <a:t>Physische Sicherheit </a:t>
            </a:r>
          </a:p>
          <a:p>
            <a:pPr marL="457200" indent="-457200">
              <a:buFont typeface="+mj-lt"/>
              <a:buAutoNum type="arabicPeriod" startAt="17"/>
            </a:pPr>
            <a:endParaRPr lang="de-DE" sz="2000" b="1"/>
          </a:p>
          <a:p>
            <a:pPr marL="457200" indent="-457200">
              <a:buFont typeface="+mj-lt"/>
              <a:buAutoNum type="arabicPeriod" startAt="17"/>
            </a:pPr>
            <a:r>
              <a:rPr lang="de-DE" sz="2000" b="1">
                <a:solidFill>
                  <a:schemeClr val="bg1">
                    <a:lumMod val="75000"/>
                  </a:schemeClr>
                </a:solidFill>
              </a:rPr>
              <a:t>Sicherung von Einrichtungen(Gebäude) </a:t>
            </a:r>
          </a:p>
          <a:p>
            <a:pPr marL="457200" indent="-457200">
              <a:buFont typeface="+mj-lt"/>
              <a:buAutoNum type="arabicPeriod" startAt="17"/>
            </a:pPr>
            <a:endParaRPr lang="de-DE" sz="2000" b="1">
              <a:solidFill>
                <a:schemeClr val="bg1">
                  <a:lumMod val="75000"/>
                </a:schemeClr>
              </a:solidFill>
            </a:endParaRPr>
          </a:p>
          <a:p>
            <a:pPr marL="457200" indent="-457200">
              <a:buFont typeface="+mj-lt"/>
              <a:buAutoNum type="arabicPeriod" startAt="17"/>
            </a:pPr>
            <a:r>
              <a:rPr lang="de-DE" sz="2000" b="1">
                <a:solidFill>
                  <a:schemeClr val="bg1">
                    <a:lumMod val="75000"/>
                  </a:schemeClr>
                </a:solidFill>
              </a:rPr>
              <a:t>Authentifizierung </a:t>
            </a:r>
          </a:p>
          <a:p>
            <a:pPr marL="457200" indent="-457200">
              <a:buFont typeface="+mj-lt"/>
              <a:buAutoNum type="arabicPeriod" startAt="17"/>
            </a:pPr>
            <a:endParaRPr lang="de-DE" sz="2000" b="1">
              <a:solidFill>
                <a:schemeClr val="bg1">
                  <a:lumMod val="75000"/>
                </a:schemeClr>
              </a:solidFill>
            </a:endParaRPr>
          </a:p>
          <a:p>
            <a:pPr marL="457200" indent="-457200">
              <a:buFont typeface="+mj-lt"/>
              <a:buAutoNum type="arabicPeriod" startAt="17"/>
            </a:pPr>
            <a:r>
              <a:rPr lang="de-DE" sz="2000" b="1">
                <a:solidFill>
                  <a:schemeClr val="bg1">
                    <a:lumMod val="75000"/>
                  </a:schemeClr>
                </a:solidFill>
              </a:rPr>
              <a:t>Zugriffskontrolle </a:t>
            </a:r>
          </a:p>
          <a:p>
            <a:pPr marL="457200" indent="-457200">
              <a:buFont typeface="+mj-lt"/>
              <a:buAutoNum type="arabicPeriod" startAt="17"/>
            </a:pPr>
            <a:endParaRPr lang="de-DE" sz="2000" b="1">
              <a:solidFill>
                <a:schemeClr val="bg1">
                  <a:lumMod val="75000"/>
                </a:schemeClr>
              </a:solidFill>
            </a:endParaRPr>
          </a:p>
          <a:p>
            <a:pPr marL="457200" indent="-457200">
              <a:buFont typeface="+mj-lt"/>
              <a:buAutoNum type="arabicPeriod" startAt="17"/>
            </a:pPr>
            <a:r>
              <a:rPr lang="de-DE" sz="2000" b="1">
                <a:solidFill>
                  <a:schemeClr val="bg1">
                    <a:lumMod val="75000"/>
                  </a:schemeClr>
                </a:solidFill>
              </a:rPr>
              <a:t>Risikobewertungen </a:t>
            </a:r>
          </a:p>
          <a:p>
            <a:pPr marL="457200" indent="-457200">
              <a:buFont typeface="+mj-lt"/>
              <a:buAutoNum type="arabicPeriod" startAt="17"/>
            </a:pPr>
            <a:endParaRPr lang="de-DE" sz="2000" b="1">
              <a:solidFill>
                <a:schemeClr val="bg1">
                  <a:lumMod val="75000"/>
                </a:schemeClr>
              </a:solidFill>
            </a:endParaRPr>
          </a:p>
          <a:p>
            <a:pPr marL="457200" indent="-457200">
              <a:buFont typeface="+mj-lt"/>
              <a:buAutoNum type="arabicPeriod" startAt="17"/>
            </a:pPr>
            <a:r>
              <a:rPr lang="de-DE" sz="2000" b="1">
                <a:solidFill>
                  <a:schemeClr val="bg1">
                    <a:lumMod val="75000"/>
                  </a:schemeClr>
                </a:solidFill>
              </a:rPr>
              <a:t>Schwachstellen-Management </a:t>
            </a:r>
          </a:p>
          <a:p>
            <a:pPr marL="457200" indent="-457200">
              <a:buFont typeface="+mj-lt"/>
              <a:buAutoNum type="arabicPeriod" startAt="17"/>
            </a:pPr>
            <a:endParaRPr lang="de-DE" sz="2000" b="1">
              <a:solidFill>
                <a:schemeClr val="bg1">
                  <a:lumMod val="75000"/>
                </a:schemeClr>
              </a:solidFill>
            </a:endParaRPr>
          </a:p>
          <a:p>
            <a:pPr marL="457200" indent="-457200">
              <a:buFont typeface="+mj-lt"/>
              <a:buAutoNum type="arabicPeriod" startAt="17"/>
            </a:pPr>
            <a:r>
              <a:rPr lang="de-DE" sz="2000" b="1">
                <a:solidFill>
                  <a:schemeClr val="bg1">
                    <a:lumMod val="75000"/>
                  </a:schemeClr>
                </a:solidFill>
              </a:rPr>
              <a:t>Überwachung und Auditierung </a:t>
            </a:r>
          </a:p>
          <a:p>
            <a:pPr marL="457200" indent="-457200">
              <a:buFont typeface="+mj-lt"/>
              <a:buAutoNum type="arabicPeriod" startAt="17"/>
            </a:pPr>
            <a:endParaRPr lang="de-DE" sz="2000" b="1">
              <a:solidFill>
                <a:schemeClr val="bg1">
                  <a:lumMod val="75000"/>
                </a:schemeClr>
              </a:solidFill>
            </a:endParaRPr>
          </a:p>
          <a:p>
            <a:pPr marL="457200" indent="-457200">
              <a:buFont typeface="+mj-lt"/>
              <a:buAutoNum type="arabicPeriod" startAt="17"/>
            </a:pPr>
            <a:r>
              <a:rPr lang="de-DE" sz="2000" b="1">
                <a:solidFill>
                  <a:schemeClr val="bg1">
                    <a:lumMod val="75000"/>
                  </a:schemeClr>
                </a:solidFill>
              </a:rPr>
              <a:t>Kryptographie </a:t>
            </a:r>
          </a:p>
          <a:p>
            <a:pPr marL="457200" indent="-457200">
              <a:buFont typeface="+mj-lt"/>
              <a:buAutoNum type="arabicPeriod" startAt="17"/>
            </a:pPr>
            <a:endParaRPr lang="de-DE" sz="2000" b="1"/>
          </a:p>
          <a:p>
            <a:pPr marL="457200" indent="-457200">
              <a:buFont typeface="+mj-lt"/>
              <a:buAutoNum type="arabicPeriod" startAt="17"/>
            </a:pPr>
            <a:endParaRPr lang="de-DE" sz="2000" b="1"/>
          </a:p>
          <a:p>
            <a:pPr marL="457200" indent="-457200">
              <a:buFont typeface="+mj-lt"/>
              <a:buAutoNum type="arabicPeriod" startAt="17"/>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5" name="Rechteck 4">
            <a:extLst>
              <a:ext uri="{FF2B5EF4-FFF2-40B4-BE49-F238E27FC236}">
                <a16:creationId xmlns:a16="http://schemas.microsoft.com/office/drawing/2014/main" id="{3A0736C4-B130-4575-8080-EF3E7DB4FCFF}"/>
              </a:ext>
            </a:extLst>
          </p:cNvPr>
          <p:cNvSpPr/>
          <p:nvPr/>
        </p:nvSpPr>
        <p:spPr>
          <a:xfrm>
            <a:off x="6108700" y="1903535"/>
            <a:ext cx="5346700" cy="5324535"/>
          </a:xfrm>
          <a:prstGeom prst="rect">
            <a:avLst/>
          </a:prstGeom>
        </p:spPr>
        <p:txBody>
          <a:bodyPr>
            <a:spAutoFit/>
          </a:bodyPr>
          <a:lstStyle/>
          <a:p>
            <a:pPr marL="457200" indent="-457200">
              <a:buFont typeface="+mj-lt"/>
              <a:buAutoNum type="arabicPeriod" startAt="25"/>
            </a:pPr>
            <a:r>
              <a:rPr lang="de-DE" sz="2000" b="1" dirty="0">
                <a:solidFill>
                  <a:schemeClr val="bg1">
                    <a:lumMod val="75000"/>
                  </a:schemeClr>
                </a:solidFill>
              </a:rPr>
              <a:t>Hashing </a:t>
            </a:r>
          </a:p>
          <a:p>
            <a:pPr marL="457200" indent="-457200">
              <a:buFont typeface="+mj-lt"/>
              <a:buAutoNum type="arabicPeriod" startAt="25"/>
            </a:pPr>
            <a:endParaRPr lang="de-DE" sz="2000" b="1" dirty="0">
              <a:solidFill>
                <a:schemeClr val="bg1">
                  <a:lumMod val="75000"/>
                </a:schemeClr>
              </a:solidFill>
            </a:endParaRPr>
          </a:p>
          <a:p>
            <a:pPr marL="457200" indent="-457200">
              <a:buFont typeface="+mj-lt"/>
              <a:buAutoNum type="arabicPeriod" startAt="25"/>
            </a:pPr>
            <a:r>
              <a:rPr lang="de-DE" sz="2000" b="1" dirty="0">
                <a:solidFill>
                  <a:schemeClr val="bg1">
                    <a:lumMod val="75000"/>
                  </a:schemeClr>
                </a:solidFill>
              </a:rPr>
              <a:t>Public Key Infrastruktur</a:t>
            </a:r>
          </a:p>
          <a:p>
            <a:pPr marL="457200" indent="-457200">
              <a:buFont typeface="+mj-lt"/>
              <a:buAutoNum type="arabicPeriod" startAt="25"/>
            </a:pPr>
            <a:endParaRPr lang="de-DE" sz="2000" b="1" dirty="0">
              <a:solidFill>
                <a:schemeClr val="bg1">
                  <a:lumMod val="75000"/>
                </a:schemeClr>
              </a:solidFill>
            </a:endParaRPr>
          </a:p>
          <a:p>
            <a:pPr marL="457200" indent="-457200">
              <a:buFont typeface="+mj-lt"/>
              <a:buAutoNum type="arabicPeriod" startAt="25"/>
            </a:pPr>
            <a:r>
              <a:rPr lang="de-DE" sz="2000" b="1" dirty="0">
                <a:solidFill>
                  <a:schemeClr val="bg1">
                    <a:lumMod val="75000"/>
                  </a:schemeClr>
                </a:solidFill>
              </a:rPr>
              <a:t>Sicherheitsprotokolle </a:t>
            </a:r>
          </a:p>
          <a:p>
            <a:pPr marL="457200" indent="-457200">
              <a:buFont typeface="+mj-lt"/>
              <a:buAutoNum type="arabicPeriod" startAt="25"/>
            </a:pPr>
            <a:endParaRPr lang="de-DE" sz="2000" b="1" dirty="0">
              <a:solidFill>
                <a:schemeClr val="bg1">
                  <a:lumMod val="75000"/>
                </a:schemeClr>
              </a:solidFill>
            </a:endParaRPr>
          </a:p>
          <a:p>
            <a:pPr marL="457200" indent="-457200">
              <a:buFont typeface="+mj-lt"/>
              <a:buAutoNum type="arabicPeriod" startAt="25"/>
            </a:pPr>
            <a:r>
              <a:rPr lang="de-DE" sz="2000" b="1" dirty="0">
                <a:solidFill>
                  <a:schemeClr val="bg1">
                    <a:lumMod val="75000"/>
                  </a:schemeClr>
                </a:solidFill>
              </a:rPr>
              <a:t>Worst-Case Planung</a:t>
            </a:r>
          </a:p>
          <a:p>
            <a:pPr marL="457200" indent="-457200">
              <a:buFont typeface="+mj-lt"/>
              <a:buAutoNum type="arabicPeriod" startAt="25"/>
            </a:pPr>
            <a:endParaRPr lang="de-DE" sz="2000" b="1" dirty="0">
              <a:solidFill>
                <a:schemeClr val="bg1">
                  <a:lumMod val="75000"/>
                </a:schemeClr>
              </a:solidFill>
            </a:endParaRPr>
          </a:p>
          <a:p>
            <a:pPr marL="457200" indent="-457200">
              <a:buFont typeface="+mj-lt"/>
              <a:buAutoNum type="arabicPeriod" startAt="25"/>
            </a:pPr>
            <a:r>
              <a:rPr lang="de-DE" sz="2000" b="1" dirty="0"/>
              <a:t>Social Engineering </a:t>
            </a:r>
          </a:p>
          <a:p>
            <a:pPr marL="457200" indent="-457200">
              <a:buFont typeface="+mj-lt"/>
              <a:buAutoNum type="arabicPeriod" startAt="25"/>
            </a:pPr>
            <a:endParaRPr lang="de-DE" sz="2000" b="1" dirty="0">
              <a:solidFill>
                <a:schemeClr val="bg1">
                  <a:lumMod val="75000"/>
                </a:schemeClr>
              </a:solidFill>
            </a:endParaRPr>
          </a:p>
          <a:p>
            <a:pPr marL="457200" indent="-457200">
              <a:buFont typeface="+mj-lt"/>
              <a:buAutoNum type="arabicPeriod" startAt="25"/>
            </a:pPr>
            <a:r>
              <a:rPr lang="de-DE" sz="2000" b="1" dirty="0">
                <a:solidFill>
                  <a:schemeClr val="bg1">
                    <a:lumMod val="75000"/>
                  </a:schemeClr>
                </a:solidFill>
              </a:rPr>
              <a:t>Richtlinien und Prozeduren </a:t>
            </a:r>
          </a:p>
          <a:p>
            <a:pPr marL="457200" indent="-457200">
              <a:buFont typeface="+mj-lt"/>
              <a:buAutoNum type="arabicPeriod" startAt="25"/>
            </a:pPr>
            <a:endParaRPr lang="de-DE" sz="2000" b="1" dirty="0">
              <a:solidFill>
                <a:schemeClr val="bg1">
                  <a:lumMod val="75000"/>
                </a:schemeClr>
              </a:solidFill>
            </a:endParaRPr>
          </a:p>
          <a:p>
            <a:pPr marL="457200" indent="-457200">
              <a:buFont typeface="+mj-lt"/>
              <a:buAutoNum type="arabicPeriod" startAt="25"/>
            </a:pPr>
            <a:r>
              <a:rPr lang="de-DE" sz="2000" b="1" dirty="0">
                <a:solidFill>
                  <a:schemeClr val="bg1">
                    <a:lumMod val="75000"/>
                  </a:schemeClr>
                </a:solidFill>
              </a:rPr>
              <a:t>Incident Response und Forensik </a:t>
            </a:r>
          </a:p>
          <a:p>
            <a:pPr marL="457200" indent="-457200">
              <a:buFont typeface="+mj-lt"/>
              <a:buAutoNum type="arabicPeriod" startAt="25"/>
            </a:pPr>
            <a:endParaRPr lang="de-DE" sz="2000" b="1" dirty="0">
              <a:solidFill>
                <a:schemeClr val="bg1">
                  <a:lumMod val="75000"/>
                </a:schemeClr>
              </a:solidFill>
            </a:endParaRPr>
          </a:p>
          <a:p>
            <a:pPr marL="457200" indent="-457200">
              <a:buFont typeface="+mj-lt"/>
              <a:buAutoNum type="arabicPeriod" startAt="25"/>
            </a:pPr>
            <a:r>
              <a:rPr lang="de-DE" sz="2000" b="1" dirty="0">
                <a:solidFill>
                  <a:schemeClr val="bg1">
                    <a:lumMod val="75000"/>
                  </a:schemeClr>
                </a:solidFill>
              </a:rPr>
              <a:t>Fazit </a:t>
            </a:r>
          </a:p>
          <a:p>
            <a:pPr marL="457200" indent="-457200">
              <a:buFont typeface="+mj-lt"/>
              <a:buAutoNum type="arabicPeriod" startAt="25"/>
            </a:pPr>
            <a:endParaRPr lang="de-DE" sz="2000" b="1" dirty="0">
              <a:solidFill>
                <a:schemeClr val="bg1">
                  <a:lumMod val="75000"/>
                </a:schemeClr>
              </a:solidFill>
            </a:endParaRPr>
          </a:p>
          <a:p>
            <a:pPr marL="457200" indent="-457200">
              <a:buFont typeface="+mj-lt"/>
              <a:buAutoNum type="arabicPeriod" startAt="25"/>
            </a:pPr>
            <a:r>
              <a:rPr lang="de-DE" sz="2000" b="1" dirty="0">
                <a:solidFill>
                  <a:schemeClr val="bg1">
                    <a:lumMod val="75000"/>
                  </a:schemeClr>
                </a:solidFill>
              </a:rPr>
              <a:t>Prüfungsvorbereitung</a:t>
            </a:r>
          </a:p>
        </p:txBody>
      </p:sp>
    </p:spTree>
    <p:extLst>
      <p:ext uri="{BB962C8B-B14F-4D97-AF65-F5344CB8AC3E}">
        <p14:creationId xmlns:p14="http://schemas.microsoft.com/office/powerpoint/2010/main" val="29124452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29"/>
            </a:pPr>
            <a:r>
              <a:rPr lang="de-DE" sz="2000" b="1" dirty="0">
                <a:solidFill>
                  <a:prstClr val="black"/>
                </a:solidFill>
              </a:rPr>
              <a:t>Social Engineering </a:t>
            </a:r>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39E6355E-AB5A-4CB9-8932-3169AF5A827E}"/>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D00FD542-0E90-4763-9D19-0E7B6D0C12C8}"/>
              </a:ext>
            </a:extLst>
          </p:cNvPr>
          <p:cNvSpPr/>
          <p:nvPr/>
        </p:nvSpPr>
        <p:spPr>
          <a:xfrm>
            <a:off x="1308100" y="2994880"/>
            <a:ext cx="8363712" cy="1744965"/>
          </a:xfrm>
          <a:prstGeom prst="rect">
            <a:avLst/>
          </a:prstGeom>
        </p:spPr>
        <p:txBody>
          <a:bodyPr wrap="square">
            <a:spAutoFit/>
          </a:bodyPr>
          <a:lstStyle/>
          <a:p>
            <a:pPr marL="342900" lvl="0" indent="-342900">
              <a:spcBef>
                <a:spcPts val="1465"/>
              </a:spcBef>
              <a:spcAft>
                <a:spcPts val="0"/>
              </a:spcAft>
              <a:buSzPts val="1200"/>
              <a:buFont typeface="Symbol" panose="05050102010706020507" pitchFamily="18" charset="2"/>
              <a:buChar char=""/>
              <a:tabLst>
                <a:tab pos="294005" algn="l"/>
              </a:tabLst>
            </a:pPr>
            <a:r>
              <a:rPr lang="de-DE" sz="1200" b="1" spc="-5" noProof="1">
                <a:ea typeface="Symbol" panose="05050102010706020507" pitchFamily="18" charset="2"/>
                <a:cs typeface="Times New Roman" panose="02020603050405020304" pitchFamily="18" charset="0"/>
              </a:rPr>
              <a:t>Social</a:t>
            </a:r>
            <a:r>
              <a:rPr lang="de-DE" sz="1200" b="1" spc="-65" noProof="1">
                <a:ea typeface="Symbol" panose="05050102010706020507" pitchFamily="18" charset="2"/>
                <a:cs typeface="Times New Roman" panose="02020603050405020304" pitchFamily="18" charset="0"/>
              </a:rPr>
              <a:t> </a:t>
            </a:r>
            <a:r>
              <a:rPr lang="de-DE" sz="1200" b="1" spc="-10" noProof="1">
                <a:ea typeface="Symbol" panose="05050102010706020507" pitchFamily="18" charset="2"/>
                <a:cs typeface="Times New Roman" panose="02020603050405020304" pitchFamily="18" charset="0"/>
              </a:rPr>
              <a:t>Engineering</a:t>
            </a:r>
            <a:endParaRPr lang="de-DE" sz="1200" b="1" noProof="1">
              <a:ea typeface="Symbol" panose="05050102010706020507" pitchFamily="18" charset="2"/>
              <a:cs typeface="Times New Roman" panose="02020603050405020304" pitchFamily="18" charset="0"/>
            </a:endParaRPr>
          </a:p>
          <a:p>
            <a:pPr marL="742950" marR="122555" lvl="1" indent="-285750">
              <a:lnSpc>
                <a:spcPct val="95000"/>
              </a:lnSpc>
              <a:spcBef>
                <a:spcPts val="45"/>
              </a:spcBef>
              <a:spcAft>
                <a:spcPts val="0"/>
              </a:spcAft>
              <a:buSzPts val="1200"/>
              <a:buFont typeface="Courier New" panose="02070309020205020404" pitchFamily="49" charset="0"/>
              <a:buChar char="o"/>
              <a:tabLst>
                <a:tab pos="751205" algn="l"/>
              </a:tabLst>
            </a:pPr>
            <a:r>
              <a:rPr lang="de-DE" sz="1200" spc="-5" noProof="1">
                <a:ea typeface="Courier New" panose="02070309020205020404" pitchFamily="49" charset="0"/>
                <a:cs typeface="Times New Roman" panose="02020603050405020304" pitchFamily="18" charset="0"/>
              </a:rPr>
              <a:t>Manipulation</a:t>
            </a:r>
            <a:r>
              <a:rPr lang="de-DE" sz="1200" spc="-35" noProof="1">
                <a:ea typeface="Courier New" panose="02070309020205020404" pitchFamily="49" charset="0"/>
                <a:cs typeface="Times New Roman" panose="02020603050405020304" pitchFamily="18" charset="0"/>
              </a:rPr>
              <a:t> </a:t>
            </a:r>
            <a:r>
              <a:rPr lang="de-DE" sz="1200" spc="-5" noProof="1">
                <a:ea typeface="Courier New" panose="02070309020205020404" pitchFamily="49" charset="0"/>
                <a:cs typeface="Times New Roman" panose="02020603050405020304" pitchFamily="18" charset="0"/>
              </a:rPr>
              <a:t>eines</a:t>
            </a:r>
            <a:r>
              <a:rPr lang="de-DE" sz="1200" spc="-25" noProof="1">
                <a:ea typeface="Courier New" panose="02070309020205020404" pitchFamily="49" charset="0"/>
                <a:cs typeface="Times New Roman" panose="02020603050405020304" pitchFamily="18" charset="0"/>
              </a:rPr>
              <a:t> </a:t>
            </a:r>
            <a:r>
              <a:rPr lang="de-DE" sz="1200" spc="-5" noProof="1">
                <a:ea typeface="Courier New" panose="02070309020205020404" pitchFamily="49" charset="0"/>
                <a:cs typeface="Times New Roman" panose="02020603050405020304" pitchFamily="18" charset="0"/>
              </a:rPr>
              <a:t>Benutzers,</a:t>
            </a:r>
            <a:r>
              <a:rPr lang="de-DE" sz="1200" spc="-40" noProof="1">
                <a:ea typeface="Courier New" panose="02070309020205020404" pitchFamily="49" charset="0"/>
                <a:cs typeface="Times New Roman" panose="02020603050405020304" pitchFamily="18" charset="0"/>
              </a:rPr>
              <a:t> </a:t>
            </a:r>
            <a:r>
              <a:rPr lang="de-DE" sz="1200" spc="-5" noProof="1">
                <a:ea typeface="Courier New" panose="02070309020205020404" pitchFamily="49" charset="0"/>
                <a:cs typeface="Times New Roman" panose="02020603050405020304" pitchFamily="18" charset="0"/>
              </a:rPr>
              <a:t>damit</a:t>
            </a:r>
            <a:r>
              <a:rPr lang="de-DE" sz="1200" spc="-35" noProof="1">
                <a:ea typeface="Courier New" panose="02070309020205020404" pitchFamily="49" charset="0"/>
                <a:cs typeface="Times New Roman" panose="02020603050405020304" pitchFamily="18" charset="0"/>
              </a:rPr>
              <a:t> </a:t>
            </a:r>
            <a:r>
              <a:rPr lang="de-DE" sz="1200" noProof="1">
                <a:ea typeface="Courier New" panose="02070309020205020404" pitchFamily="49" charset="0"/>
                <a:cs typeface="Times New Roman" panose="02020603050405020304" pitchFamily="18" charset="0"/>
              </a:rPr>
              <a:t>dieser</a:t>
            </a:r>
            <a:r>
              <a:rPr lang="de-DE" sz="1200" spc="-40" noProof="1">
                <a:ea typeface="Courier New" panose="02070309020205020404" pitchFamily="49" charset="0"/>
                <a:cs typeface="Times New Roman" panose="02020603050405020304" pitchFamily="18" charset="0"/>
              </a:rPr>
              <a:t> </a:t>
            </a:r>
            <a:r>
              <a:rPr lang="de-DE" sz="1200" spc="-5" noProof="1">
                <a:ea typeface="Courier New" panose="02070309020205020404" pitchFamily="49" charset="0"/>
                <a:cs typeface="Times New Roman" panose="02020603050405020304" pitchFamily="18" charset="0"/>
              </a:rPr>
              <a:t>vertrauliche</a:t>
            </a:r>
            <a:r>
              <a:rPr lang="de-DE" sz="1200" spc="-25" noProof="1">
                <a:ea typeface="Courier New" panose="02070309020205020404" pitchFamily="49" charset="0"/>
                <a:cs typeface="Times New Roman" panose="02020603050405020304" pitchFamily="18" charset="0"/>
              </a:rPr>
              <a:t> </a:t>
            </a:r>
            <a:r>
              <a:rPr lang="de-DE" sz="1200" spc="-5" noProof="1">
                <a:ea typeface="Courier New" panose="02070309020205020404" pitchFamily="49" charset="0"/>
                <a:cs typeface="Times New Roman" panose="02020603050405020304" pitchFamily="18" charset="0"/>
              </a:rPr>
              <a:t>Informationen</a:t>
            </a:r>
            <a:r>
              <a:rPr lang="de-DE" sz="1200" spc="275" noProof="1">
                <a:ea typeface="Courier New" panose="02070309020205020404" pitchFamily="49" charset="0"/>
                <a:cs typeface="Times New Roman" panose="02020603050405020304" pitchFamily="18" charset="0"/>
              </a:rPr>
              <a:t> </a:t>
            </a:r>
            <a:r>
              <a:rPr lang="de-DE" sz="1200" spc="-5" noProof="1">
                <a:ea typeface="Courier New" panose="02070309020205020404" pitchFamily="49" charset="0"/>
                <a:cs typeface="Times New Roman" panose="02020603050405020304" pitchFamily="18" charset="0"/>
              </a:rPr>
              <a:t>preisgibt,</a:t>
            </a:r>
            <a:r>
              <a:rPr lang="de-DE" sz="1200" spc="-30" noProof="1">
                <a:ea typeface="Courier New" panose="02070309020205020404" pitchFamily="49" charset="0"/>
                <a:cs typeface="Times New Roman" panose="02020603050405020304" pitchFamily="18" charset="0"/>
              </a:rPr>
              <a:t> </a:t>
            </a:r>
            <a:r>
              <a:rPr lang="de-DE" sz="1200" noProof="1">
                <a:ea typeface="Courier New" panose="02070309020205020404" pitchFamily="49" charset="0"/>
                <a:cs typeface="Times New Roman" panose="02020603050405020304" pitchFamily="18" charset="0"/>
              </a:rPr>
              <a:t>die</a:t>
            </a:r>
            <a:r>
              <a:rPr lang="de-DE" sz="1200" spc="-20" noProof="1">
                <a:ea typeface="Courier New" panose="02070309020205020404" pitchFamily="49" charset="0"/>
                <a:cs typeface="Times New Roman" panose="02020603050405020304" pitchFamily="18" charset="0"/>
              </a:rPr>
              <a:t> </a:t>
            </a:r>
            <a:r>
              <a:rPr lang="de-DE" sz="1200" noProof="1">
                <a:ea typeface="Courier New" panose="02070309020205020404" pitchFamily="49" charset="0"/>
                <a:cs typeface="Times New Roman" panose="02020603050405020304" pitchFamily="18" charset="0"/>
              </a:rPr>
              <a:t>für</a:t>
            </a:r>
            <a:r>
              <a:rPr lang="de-DE" sz="1200" spc="-30" noProof="1">
                <a:ea typeface="Courier New" panose="02070309020205020404" pitchFamily="49" charset="0"/>
                <a:cs typeface="Times New Roman" panose="02020603050405020304" pitchFamily="18" charset="0"/>
              </a:rPr>
              <a:t> </a:t>
            </a:r>
            <a:r>
              <a:rPr lang="de-DE" sz="1200" spc="-5" noProof="1">
                <a:ea typeface="Courier New" panose="02070309020205020404" pitchFamily="49" charset="0"/>
                <a:cs typeface="Times New Roman" panose="02020603050405020304" pitchFamily="18" charset="0"/>
              </a:rPr>
              <a:t>den</a:t>
            </a:r>
            <a:r>
              <a:rPr lang="de-DE" sz="1200" spc="-10" noProof="1">
                <a:ea typeface="Courier New" panose="02070309020205020404" pitchFamily="49" charset="0"/>
                <a:cs typeface="Times New Roman" panose="02020603050405020304" pitchFamily="18" charset="0"/>
              </a:rPr>
              <a:t> </a:t>
            </a:r>
            <a:r>
              <a:rPr lang="de-DE" sz="1200" spc="-5" noProof="1">
                <a:ea typeface="Courier New" panose="02070309020205020404" pitchFamily="49" charset="0"/>
                <a:cs typeface="Times New Roman" panose="02020603050405020304" pitchFamily="18" charset="0"/>
              </a:rPr>
              <a:t>Benutzer</a:t>
            </a:r>
            <a:r>
              <a:rPr lang="de-DE" sz="1200" spc="-25" noProof="1">
                <a:ea typeface="Courier New" panose="02070309020205020404" pitchFamily="49" charset="0"/>
                <a:cs typeface="Times New Roman" panose="02020603050405020304" pitchFamily="18" charset="0"/>
              </a:rPr>
              <a:t> </a:t>
            </a:r>
            <a:r>
              <a:rPr lang="de-DE" sz="1200" spc="-5" noProof="1">
                <a:ea typeface="Courier New" panose="02070309020205020404" pitchFamily="49" charset="0"/>
                <a:cs typeface="Times New Roman" panose="02020603050405020304" pitchFamily="18" charset="0"/>
              </a:rPr>
              <a:t>oder</a:t>
            </a:r>
            <a:r>
              <a:rPr lang="de-DE" sz="1200" spc="-20" noProof="1">
                <a:ea typeface="Courier New" panose="02070309020205020404" pitchFamily="49" charset="0"/>
                <a:cs typeface="Times New Roman" panose="02020603050405020304" pitchFamily="18" charset="0"/>
              </a:rPr>
              <a:t> </a:t>
            </a:r>
            <a:r>
              <a:rPr lang="de-DE" sz="1200" noProof="1">
                <a:ea typeface="Courier New" panose="02070309020205020404" pitchFamily="49" charset="0"/>
                <a:cs typeface="Times New Roman" panose="02020603050405020304" pitchFamily="18" charset="0"/>
              </a:rPr>
              <a:t>die</a:t>
            </a:r>
            <a:r>
              <a:rPr lang="de-DE" sz="1200" spc="-15" noProof="1">
                <a:ea typeface="Courier New" panose="02070309020205020404" pitchFamily="49" charset="0"/>
                <a:cs typeface="Times New Roman" panose="02020603050405020304" pitchFamily="18" charset="0"/>
              </a:rPr>
              <a:t> </a:t>
            </a:r>
            <a:r>
              <a:rPr lang="de-DE" sz="1200" spc="-5" noProof="1">
                <a:ea typeface="Courier New" panose="02070309020205020404" pitchFamily="49" charset="0"/>
                <a:cs typeface="Times New Roman" panose="02020603050405020304" pitchFamily="18" charset="0"/>
              </a:rPr>
              <a:t>Sicherheit</a:t>
            </a:r>
            <a:r>
              <a:rPr lang="de-DE" sz="1200" spc="-15" noProof="1">
                <a:ea typeface="Courier New" panose="02070309020205020404" pitchFamily="49" charset="0"/>
                <a:cs typeface="Times New Roman" panose="02020603050405020304" pitchFamily="18" charset="0"/>
              </a:rPr>
              <a:t> </a:t>
            </a:r>
            <a:r>
              <a:rPr lang="de-DE" sz="1200" spc="-5" noProof="1">
                <a:ea typeface="Courier New" panose="02070309020205020404" pitchFamily="49" charset="0"/>
                <a:cs typeface="Times New Roman" panose="02020603050405020304" pitchFamily="18" charset="0"/>
              </a:rPr>
              <a:t>unserer</a:t>
            </a:r>
            <a:r>
              <a:rPr lang="de-DE" sz="1200" spc="-25" noProof="1">
                <a:ea typeface="Courier New" panose="02070309020205020404" pitchFamily="49" charset="0"/>
                <a:cs typeface="Times New Roman" panose="02020603050405020304" pitchFamily="18" charset="0"/>
              </a:rPr>
              <a:t> </a:t>
            </a:r>
            <a:r>
              <a:rPr lang="de-DE" sz="1200" spc="-5" noProof="1">
                <a:ea typeface="Courier New" panose="02070309020205020404" pitchFamily="49" charset="0"/>
                <a:cs typeface="Times New Roman" panose="02020603050405020304" pitchFamily="18" charset="0"/>
              </a:rPr>
              <a:t>Systeme</a:t>
            </a:r>
            <a:r>
              <a:rPr lang="de-DE" sz="1200" spc="-15" noProof="1">
                <a:ea typeface="Courier New" panose="02070309020205020404" pitchFamily="49" charset="0"/>
                <a:cs typeface="Times New Roman" panose="02020603050405020304" pitchFamily="18" charset="0"/>
              </a:rPr>
              <a:t> </a:t>
            </a:r>
            <a:r>
              <a:rPr lang="de-DE" sz="1200" spc="-5" noProof="1">
                <a:ea typeface="Courier New" panose="02070309020205020404" pitchFamily="49" charset="0"/>
                <a:cs typeface="Times New Roman" panose="02020603050405020304" pitchFamily="18" charset="0"/>
              </a:rPr>
              <a:t>nachteilig</a:t>
            </a:r>
            <a:r>
              <a:rPr lang="de-DE" sz="1200" spc="265" noProof="1">
                <a:ea typeface="Courier New" panose="02070309020205020404" pitchFamily="49" charset="0"/>
                <a:cs typeface="Times New Roman" panose="02020603050405020304" pitchFamily="18" charset="0"/>
              </a:rPr>
              <a:t> </a:t>
            </a:r>
            <a:r>
              <a:rPr lang="de-DE" sz="1200" spc="-5" noProof="1">
                <a:ea typeface="Courier New" panose="02070309020205020404" pitchFamily="49" charset="0"/>
                <a:cs typeface="Times New Roman" panose="02020603050405020304" pitchFamily="18" charset="0"/>
              </a:rPr>
              <a:t>sind</a:t>
            </a:r>
            <a:endParaRPr lang="de-DE" sz="1200" noProof="1">
              <a:ea typeface="Courier New" panose="02070309020205020404" pitchFamily="49" charset="0"/>
              <a:cs typeface="Times New Roman" panose="02020603050405020304" pitchFamily="18" charset="0"/>
            </a:endParaRPr>
          </a:p>
          <a:p>
            <a:pPr>
              <a:spcBef>
                <a:spcPts val="20"/>
              </a:spcBef>
            </a:pPr>
            <a:r>
              <a:rPr lang="de-DE" sz="1200" noProof="1">
                <a:ea typeface="Calibri" panose="020F0502020204030204" pitchFamily="34" charset="0"/>
                <a:cs typeface="Calibri" panose="020F0502020204030204" pitchFamily="34" charset="0"/>
              </a:rPr>
              <a:t> </a:t>
            </a:r>
            <a:endParaRPr lang="de-DE" sz="1200" noProof="1">
              <a:ea typeface="Calibri" panose="020F0502020204030204" pitchFamily="34" charset="0"/>
              <a:cs typeface="Times New Roman" panose="02020603050405020304" pitchFamily="18" charset="0"/>
            </a:endParaRPr>
          </a:p>
          <a:p>
            <a:pPr marL="342900" lvl="0" indent="-342900">
              <a:buSzPts val="1200"/>
              <a:buFont typeface="Symbol" panose="05050102010706020507" pitchFamily="18" charset="2"/>
              <a:buChar char=""/>
              <a:tabLst>
                <a:tab pos="294005" algn="l"/>
              </a:tabLst>
            </a:pPr>
            <a:r>
              <a:rPr lang="de-DE" sz="1200" b="1" spc="-10" noProof="1">
                <a:ea typeface="Symbol" panose="05050102010706020507" pitchFamily="18" charset="2"/>
                <a:cs typeface="Times New Roman" panose="02020603050405020304" pitchFamily="18" charset="0"/>
              </a:rPr>
              <a:t>Insider</a:t>
            </a:r>
            <a:r>
              <a:rPr lang="de-DE" sz="1200" b="1" spc="-25" noProof="1">
                <a:ea typeface="Symbol" panose="05050102010706020507" pitchFamily="18" charset="2"/>
                <a:cs typeface="Times New Roman" panose="02020603050405020304" pitchFamily="18" charset="0"/>
              </a:rPr>
              <a:t> </a:t>
            </a:r>
            <a:r>
              <a:rPr lang="de-DE" sz="1200" b="1" spc="-5" noProof="1">
                <a:ea typeface="Symbol" panose="05050102010706020507" pitchFamily="18" charset="2"/>
                <a:cs typeface="Times New Roman" panose="02020603050405020304" pitchFamily="18" charset="0"/>
              </a:rPr>
              <a:t>Threat</a:t>
            </a:r>
            <a:r>
              <a:rPr lang="de-DE" sz="1200" b="1" spc="-15" noProof="1">
                <a:ea typeface="Symbol" panose="05050102010706020507" pitchFamily="18" charset="2"/>
                <a:cs typeface="Times New Roman" panose="02020603050405020304" pitchFamily="18" charset="0"/>
              </a:rPr>
              <a:t> </a:t>
            </a:r>
            <a:r>
              <a:rPr lang="de-DE" sz="1200" spc="-5" noProof="1">
                <a:ea typeface="Symbol" panose="05050102010706020507" pitchFamily="18" charset="2"/>
                <a:cs typeface="Times New Roman" panose="02020603050405020304" pitchFamily="18" charset="0"/>
              </a:rPr>
              <a:t>ist</a:t>
            </a:r>
            <a:r>
              <a:rPr lang="de-DE" sz="1200" spc="-30" noProof="1">
                <a:ea typeface="Symbol" panose="05050102010706020507" pitchFamily="18" charset="2"/>
                <a:cs typeface="Times New Roman" panose="02020603050405020304" pitchFamily="18" charset="0"/>
              </a:rPr>
              <a:t> </a:t>
            </a:r>
            <a:r>
              <a:rPr lang="de-DE" sz="1200" noProof="1">
                <a:ea typeface="Symbol" panose="05050102010706020507" pitchFamily="18" charset="2"/>
                <a:cs typeface="Times New Roman" panose="02020603050405020304" pitchFamily="18" charset="0"/>
              </a:rPr>
              <a:t>die</a:t>
            </a:r>
            <a:r>
              <a:rPr lang="de-DE" sz="1200" spc="-25" noProof="1">
                <a:ea typeface="Symbol" panose="05050102010706020507" pitchFamily="18" charset="2"/>
                <a:cs typeface="Times New Roman" panose="02020603050405020304" pitchFamily="18" charset="0"/>
              </a:rPr>
              <a:t> </a:t>
            </a:r>
            <a:r>
              <a:rPr lang="de-DE" sz="1200" spc="-5" noProof="1">
                <a:ea typeface="Symbol" panose="05050102010706020507" pitchFamily="18" charset="2"/>
                <a:cs typeface="Times New Roman" panose="02020603050405020304" pitchFamily="18" charset="0"/>
              </a:rPr>
              <a:t>gefährlichste</a:t>
            </a:r>
            <a:r>
              <a:rPr lang="de-DE" sz="1200" spc="-20" noProof="1">
                <a:ea typeface="Symbol" panose="05050102010706020507" pitchFamily="18" charset="2"/>
                <a:cs typeface="Times New Roman" panose="02020603050405020304" pitchFamily="18" charset="0"/>
              </a:rPr>
              <a:t> </a:t>
            </a:r>
            <a:r>
              <a:rPr lang="de-DE" sz="1200" spc="-5" noProof="1">
                <a:ea typeface="Symbol" panose="05050102010706020507" pitchFamily="18" charset="2"/>
                <a:cs typeface="Times New Roman" panose="02020603050405020304" pitchFamily="18" charset="0"/>
              </a:rPr>
              <a:t>Bedrohung</a:t>
            </a:r>
            <a:r>
              <a:rPr lang="de-DE" sz="1200" spc="-30" noProof="1">
                <a:ea typeface="Symbol" panose="05050102010706020507" pitchFamily="18" charset="2"/>
                <a:cs typeface="Times New Roman" panose="02020603050405020304" pitchFamily="18" charset="0"/>
              </a:rPr>
              <a:t> </a:t>
            </a:r>
            <a:r>
              <a:rPr lang="de-DE" sz="1200" spc="5" noProof="1">
                <a:ea typeface="Symbol" panose="05050102010706020507" pitchFamily="18" charset="2"/>
                <a:cs typeface="Times New Roman" panose="02020603050405020304" pitchFamily="18" charset="0"/>
              </a:rPr>
              <a:t>für</a:t>
            </a:r>
            <a:r>
              <a:rPr lang="de-DE" sz="1200" spc="-35" noProof="1">
                <a:ea typeface="Symbol" panose="05050102010706020507" pitchFamily="18" charset="2"/>
                <a:cs typeface="Times New Roman" panose="02020603050405020304" pitchFamily="18" charset="0"/>
              </a:rPr>
              <a:t> </a:t>
            </a:r>
            <a:r>
              <a:rPr lang="de-DE" sz="1200" noProof="1">
                <a:ea typeface="Symbol" panose="05050102010706020507" pitchFamily="18" charset="2"/>
                <a:cs typeface="Times New Roman" panose="02020603050405020304" pitchFamily="18" charset="0"/>
              </a:rPr>
              <a:t>die</a:t>
            </a:r>
            <a:r>
              <a:rPr lang="de-DE" sz="1200" spc="-25" noProof="1">
                <a:ea typeface="Symbol" panose="05050102010706020507" pitchFamily="18" charset="2"/>
                <a:cs typeface="Times New Roman" panose="02020603050405020304" pitchFamily="18" charset="0"/>
              </a:rPr>
              <a:t> </a:t>
            </a:r>
            <a:r>
              <a:rPr lang="de-DE" sz="1200" spc="-5" noProof="1">
                <a:ea typeface="Symbol" panose="05050102010706020507" pitchFamily="18" charset="2"/>
                <a:cs typeface="Times New Roman" panose="02020603050405020304" pitchFamily="18" charset="0"/>
              </a:rPr>
              <a:t>Unternehmenssicherheit</a:t>
            </a:r>
            <a:endParaRPr lang="de-DE" sz="1200" noProof="1">
              <a:ea typeface="Symbol" panose="05050102010706020507" pitchFamily="18" charset="2"/>
              <a:cs typeface="Times New Roman" panose="02020603050405020304" pitchFamily="18" charset="0"/>
            </a:endParaRPr>
          </a:p>
          <a:p>
            <a:pPr marL="742950" marR="72390" lvl="1" indent="-285750">
              <a:lnSpc>
                <a:spcPts val="1490"/>
              </a:lnSpc>
              <a:spcAft>
                <a:spcPts val="0"/>
              </a:spcAft>
              <a:buSzPts val="1200"/>
              <a:buFont typeface="Courier New" panose="02070309020205020404" pitchFamily="49" charset="0"/>
              <a:buChar char="o"/>
              <a:tabLst>
                <a:tab pos="751205" algn="l"/>
              </a:tabLst>
            </a:pPr>
            <a:r>
              <a:rPr lang="de-DE" sz="1200" noProof="1">
                <a:ea typeface="Courier New" panose="02070309020205020404" pitchFamily="49" charset="0"/>
                <a:cs typeface="Times New Roman" panose="02020603050405020304" pitchFamily="18" charset="0"/>
              </a:rPr>
              <a:t>Eine</a:t>
            </a:r>
            <a:r>
              <a:rPr lang="de-DE" sz="1200" spc="-25" noProof="1">
                <a:ea typeface="Courier New" panose="02070309020205020404" pitchFamily="49" charset="0"/>
                <a:cs typeface="Times New Roman" panose="02020603050405020304" pitchFamily="18" charset="0"/>
              </a:rPr>
              <a:t> </a:t>
            </a:r>
            <a:r>
              <a:rPr lang="de-DE" sz="1200" noProof="1">
                <a:ea typeface="Courier New" panose="02070309020205020404" pitchFamily="49" charset="0"/>
                <a:cs typeface="Times New Roman" panose="02020603050405020304" pitchFamily="18" charset="0"/>
              </a:rPr>
              <a:t>Person,</a:t>
            </a:r>
            <a:r>
              <a:rPr lang="de-DE" sz="1200" spc="-35" noProof="1">
                <a:ea typeface="Courier New" panose="02070309020205020404" pitchFamily="49" charset="0"/>
                <a:cs typeface="Times New Roman" panose="02020603050405020304" pitchFamily="18" charset="0"/>
              </a:rPr>
              <a:t> </a:t>
            </a:r>
            <a:r>
              <a:rPr lang="de-DE" sz="1200" spc="-5" noProof="1">
                <a:ea typeface="Courier New" panose="02070309020205020404" pitchFamily="49" charset="0"/>
                <a:cs typeface="Times New Roman" panose="02020603050405020304" pitchFamily="18" charset="0"/>
              </a:rPr>
              <a:t>die</a:t>
            </a:r>
            <a:r>
              <a:rPr lang="de-DE" sz="1200" spc="-25" noProof="1">
                <a:ea typeface="Courier New" panose="02070309020205020404" pitchFamily="49" charset="0"/>
                <a:cs typeface="Times New Roman" panose="02020603050405020304" pitchFamily="18" charset="0"/>
              </a:rPr>
              <a:t> </a:t>
            </a:r>
            <a:r>
              <a:rPr lang="de-DE" sz="1200" spc="-5" noProof="1">
                <a:ea typeface="Courier New" panose="02070309020205020404" pitchFamily="49" charset="0"/>
                <a:cs typeface="Times New Roman" panose="02020603050405020304" pitchFamily="18" charset="0"/>
              </a:rPr>
              <a:t>für</a:t>
            </a:r>
            <a:r>
              <a:rPr lang="de-DE" sz="1200" spc="-10" noProof="1">
                <a:ea typeface="Courier New" panose="02070309020205020404" pitchFamily="49" charset="0"/>
                <a:cs typeface="Times New Roman" panose="02020603050405020304" pitchFamily="18" charset="0"/>
              </a:rPr>
              <a:t> </a:t>
            </a:r>
            <a:r>
              <a:rPr lang="de-DE" sz="1200" spc="-5" noProof="1">
                <a:ea typeface="Courier New" panose="02070309020205020404" pitchFamily="49" charset="0"/>
                <a:cs typeface="Times New Roman" panose="02020603050405020304" pitchFamily="18" charset="0"/>
              </a:rPr>
              <a:t>oder</a:t>
            </a:r>
            <a:r>
              <a:rPr lang="de-DE" sz="1200" spc="-35" noProof="1">
                <a:ea typeface="Courier New" panose="02070309020205020404" pitchFamily="49" charset="0"/>
                <a:cs typeface="Times New Roman" panose="02020603050405020304" pitchFamily="18" charset="0"/>
              </a:rPr>
              <a:t> </a:t>
            </a:r>
            <a:r>
              <a:rPr lang="de-DE" sz="1200" noProof="1">
                <a:ea typeface="Courier New" panose="02070309020205020404" pitchFamily="49" charset="0"/>
                <a:cs typeface="Times New Roman" panose="02020603050405020304" pitchFamily="18" charset="0"/>
              </a:rPr>
              <a:t>mit</a:t>
            </a:r>
            <a:r>
              <a:rPr lang="de-DE" sz="1200" spc="-5" noProof="1">
                <a:ea typeface="Courier New" panose="02070309020205020404" pitchFamily="49" charset="0"/>
                <a:cs typeface="Times New Roman" panose="02020603050405020304" pitchFamily="18" charset="0"/>
              </a:rPr>
              <a:t> Ihrer</a:t>
            </a:r>
            <a:r>
              <a:rPr lang="de-DE" sz="1200" spc="-15" noProof="1">
                <a:ea typeface="Courier New" panose="02070309020205020404" pitchFamily="49" charset="0"/>
                <a:cs typeface="Times New Roman" panose="02020603050405020304" pitchFamily="18" charset="0"/>
              </a:rPr>
              <a:t> </a:t>
            </a:r>
            <a:r>
              <a:rPr lang="de-DE" sz="1200" spc="-5" noProof="1">
                <a:ea typeface="Courier New" panose="02070309020205020404" pitchFamily="49" charset="0"/>
                <a:cs typeface="Times New Roman" panose="02020603050405020304" pitchFamily="18" charset="0"/>
              </a:rPr>
              <a:t>Organisation</a:t>
            </a:r>
            <a:r>
              <a:rPr lang="de-DE" sz="1200" spc="-10" noProof="1">
                <a:ea typeface="Courier New" panose="02070309020205020404" pitchFamily="49" charset="0"/>
                <a:cs typeface="Times New Roman" panose="02020603050405020304" pitchFamily="18" charset="0"/>
              </a:rPr>
              <a:t> </a:t>
            </a:r>
            <a:r>
              <a:rPr lang="de-DE" sz="1200" spc="-5" noProof="1">
                <a:ea typeface="Courier New" panose="02070309020205020404" pitchFamily="49" charset="0"/>
                <a:cs typeface="Times New Roman" panose="02020603050405020304" pitchFamily="18" charset="0"/>
              </a:rPr>
              <a:t>arbeitet,</a:t>
            </a:r>
            <a:r>
              <a:rPr lang="de-DE" sz="1200" spc="-10" noProof="1">
                <a:ea typeface="Courier New" panose="02070309020205020404" pitchFamily="49" charset="0"/>
                <a:cs typeface="Times New Roman" panose="02020603050405020304" pitchFamily="18" charset="0"/>
              </a:rPr>
              <a:t> </a:t>
            </a:r>
            <a:r>
              <a:rPr lang="de-DE" sz="1200" spc="-5" noProof="1">
                <a:ea typeface="Courier New" panose="02070309020205020404" pitchFamily="49" charset="0"/>
                <a:cs typeface="Times New Roman" panose="02020603050405020304" pitchFamily="18" charset="0"/>
              </a:rPr>
              <a:t>aber</a:t>
            </a:r>
            <a:r>
              <a:rPr lang="de-DE" sz="1200" spc="-15" noProof="1">
                <a:ea typeface="Courier New" panose="02070309020205020404" pitchFamily="49" charset="0"/>
                <a:cs typeface="Times New Roman" panose="02020603050405020304" pitchFamily="18" charset="0"/>
              </a:rPr>
              <a:t> </a:t>
            </a:r>
            <a:r>
              <a:rPr lang="de-DE" sz="1200" spc="-5" noProof="1">
                <a:ea typeface="Courier New" panose="02070309020205020404" pitchFamily="49" charset="0"/>
                <a:cs typeface="Times New Roman" panose="02020603050405020304" pitchFamily="18" charset="0"/>
              </a:rPr>
              <a:t>Hintergedanken</a:t>
            </a:r>
            <a:r>
              <a:rPr lang="de-DE" sz="1200" spc="155" noProof="1">
                <a:ea typeface="Courier New" panose="02070309020205020404" pitchFamily="49" charset="0"/>
                <a:cs typeface="Times New Roman" panose="02020603050405020304" pitchFamily="18" charset="0"/>
              </a:rPr>
              <a:t> </a:t>
            </a:r>
            <a:r>
              <a:rPr lang="de-DE" sz="1200" noProof="1">
                <a:ea typeface="Courier New" panose="02070309020205020404" pitchFamily="49" charset="0"/>
                <a:cs typeface="Times New Roman" panose="02020603050405020304" pitchFamily="18" charset="0"/>
              </a:rPr>
              <a:t>hat</a:t>
            </a:r>
          </a:p>
          <a:p>
            <a:pPr marL="742950" lvl="1" indent="-285750">
              <a:lnSpc>
                <a:spcPts val="1485"/>
              </a:lnSpc>
              <a:spcBef>
                <a:spcPts val="35"/>
              </a:spcBef>
              <a:spcAft>
                <a:spcPts val="0"/>
              </a:spcAft>
              <a:buSzPts val="1200"/>
              <a:buFont typeface="Courier New" panose="02070309020205020404" pitchFamily="49" charset="0"/>
              <a:buChar char="o"/>
              <a:tabLst>
                <a:tab pos="751205" algn="l"/>
              </a:tabLst>
            </a:pPr>
            <a:r>
              <a:rPr lang="de-DE" sz="1200" spc="-5" noProof="1">
                <a:ea typeface="Courier New" panose="02070309020205020404" pitchFamily="49" charset="0"/>
                <a:cs typeface="Times New Roman" panose="02020603050405020304" pitchFamily="18" charset="0"/>
              </a:rPr>
              <a:t>Mitarbeiter,</a:t>
            </a:r>
            <a:r>
              <a:rPr lang="de-DE" sz="1200" spc="-40" noProof="1">
                <a:ea typeface="Courier New" panose="02070309020205020404" pitchFamily="49" charset="0"/>
                <a:cs typeface="Times New Roman" panose="02020603050405020304" pitchFamily="18" charset="0"/>
              </a:rPr>
              <a:t> </a:t>
            </a:r>
            <a:r>
              <a:rPr lang="de-DE" sz="1200" noProof="1">
                <a:ea typeface="Courier New" panose="02070309020205020404" pitchFamily="49" charset="0"/>
                <a:cs typeface="Times New Roman" panose="02020603050405020304" pitchFamily="18" charset="0"/>
              </a:rPr>
              <a:t>die</a:t>
            </a:r>
            <a:r>
              <a:rPr lang="de-DE" sz="1200" spc="-25" noProof="1">
                <a:ea typeface="Courier New" panose="02070309020205020404" pitchFamily="49" charset="0"/>
                <a:cs typeface="Times New Roman" panose="02020603050405020304" pitchFamily="18" charset="0"/>
              </a:rPr>
              <a:t> </a:t>
            </a:r>
            <a:r>
              <a:rPr lang="de-DE" sz="1200" spc="-5" noProof="1">
                <a:ea typeface="Courier New" panose="02070309020205020404" pitchFamily="49" charset="0"/>
                <a:cs typeface="Times New Roman" panose="02020603050405020304" pitchFamily="18" charset="0"/>
              </a:rPr>
              <a:t>Ihre</a:t>
            </a:r>
            <a:r>
              <a:rPr lang="de-DE" sz="1200" spc="-30" noProof="1">
                <a:ea typeface="Courier New" panose="02070309020205020404" pitchFamily="49" charset="0"/>
                <a:cs typeface="Times New Roman" panose="02020603050405020304" pitchFamily="18" charset="0"/>
              </a:rPr>
              <a:t> </a:t>
            </a:r>
            <a:r>
              <a:rPr lang="de-DE" sz="1200" spc="-5" noProof="1">
                <a:ea typeface="Courier New" panose="02070309020205020404" pitchFamily="49" charset="0"/>
                <a:cs typeface="Times New Roman" panose="02020603050405020304" pitchFamily="18" charset="0"/>
              </a:rPr>
              <a:t>Informationen</a:t>
            </a:r>
            <a:r>
              <a:rPr lang="de-DE" sz="1200" spc="-30" noProof="1">
                <a:ea typeface="Courier New" panose="02070309020205020404" pitchFamily="49" charset="0"/>
                <a:cs typeface="Times New Roman" panose="02020603050405020304" pitchFamily="18" charset="0"/>
              </a:rPr>
              <a:t> </a:t>
            </a:r>
            <a:r>
              <a:rPr lang="de-DE" sz="1200" spc="-5" noProof="1">
                <a:ea typeface="Courier New" panose="02070309020205020404" pitchFamily="49" charset="0"/>
                <a:cs typeface="Times New Roman" panose="02020603050405020304" pitchFamily="18" charset="0"/>
              </a:rPr>
              <a:t>stehlen,</a:t>
            </a:r>
            <a:r>
              <a:rPr lang="de-DE" sz="1200" spc="-25" noProof="1">
                <a:ea typeface="Courier New" panose="02070309020205020404" pitchFamily="49" charset="0"/>
                <a:cs typeface="Times New Roman" panose="02020603050405020304" pitchFamily="18" charset="0"/>
              </a:rPr>
              <a:t> </a:t>
            </a:r>
            <a:r>
              <a:rPr lang="de-DE" sz="1200" spc="-5" noProof="1">
                <a:ea typeface="Courier New" panose="02070309020205020404" pitchFamily="49" charset="0"/>
                <a:cs typeface="Times New Roman" panose="02020603050405020304" pitchFamily="18" charset="0"/>
              </a:rPr>
              <a:t>sind</a:t>
            </a:r>
            <a:r>
              <a:rPr lang="de-DE" sz="1200" spc="-25" noProof="1">
                <a:ea typeface="Courier New" panose="02070309020205020404" pitchFamily="49" charset="0"/>
                <a:cs typeface="Times New Roman" panose="02020603050405020304" pitchFamily="18" charset="0"/>
              </a:rPr>
              <a:t> </a:t>
            </a:r>
            <a:r>
              <a:rPr lang="de-DE" sz="1200" spc="-5" noProof="1">
                <a:ea typeface="Courier New" panose="02070309020205020404" pitchFamily="49" charset="0"/>
                <a:cs typeface="Times New Roman" panose="02020603050405020304" pitchFamily="18" charset="0"/>
              </a:rPr>
              <a:t>Insider-Bedrohungen</a:t>
            </a:r>
            <a:endParaRPr lang="de-DE" sz="1200" noProof="1">
              <a:ea typeface="Courier New" panose="02070309020205020404" pitchFamily="49" charset="0"/>
              <a:cs typeface="Times New Roman" panose="02020603050405020304" pitchFamily="18" charset="0"/>
            </a:endParaRPr>
          </a:p>
          <a:p>
            <a:pPr marL="742950" marR="587375" lvl="1" indent="-285750">
              <a:lnSpc>
                <a:spcPct val="98000"/>
              </a:lnSpc>
              <a:spcAft>
                <a:spcPts val="0"/>
              </a:spcAft>
              <a:buSzPts val="1200"/>
              <a:buFont typeface="Courier New" panose="02070309020205020404" pitchFamily="49" charset="0"/>
              <a:buChar char="o"/>
              <a:tabLst>
                <a:tab pos="751205" algn="l"/>
              </a:tabLst>
            </a:pPr>
            <a:r>
              <a:rPr lang="de-DE" sz="1200" spc="-5" noProof="1">
                <a:ea typeface="Courier New" panose="02070309020205020404" pitchFamily="49" charset="0"/>
                <a:cs typeface="Times New Roman" panose="02020603050405020304" pitchFamily="18" charset="0"/>
              </a:rPr>
              <a:t>Data-Loss-Prevention-Systeme</a:t>
            </a:r>
            <a:r>
              <a:rPr lang="de-DE" sz="1200" spc="-25" noProof="1">
                <a:ea typeface="Courier New" panose="02070309020205020404" pitchFamily="49" charset="0"/>
                <a:cs typeface="Times New Roman" panose="02020603050405020304" pitchFamily="18" charset="0"/>
              </a:rPr>
              <a:t> </a:t>
            </a:r>
            <a:r>
              <a:rPr lang="de-DE" sz="1200" spc="-5" noProof="1">
                <a:ea typeface="Courier New" panose="02070309020205020404" pitchFamily="49" charset="0"/>
                <a:cs typeface="Times New Roman" panose="02020603050405020304" pitchFamily="18" charset="0"/>
              </a:rPr>
              <a:t>können</a:t>
            </a:r>
            <a:r>
              <a:rPr lang="de-DE" sz="1200" spc="-30" noProof="1">
                <a:ea typeface="Courier New" panose="02070309020205020404" pitchFamily="49" charset="0"/>
                <a:cs typeface="Times New Roman" panose="02020603050405020304" pitchFamily="18" charset="0"/>
              </a:rPr>
              <a:t> </a:t>
            </a:r>
            <a:r>
              <a:rPr lang="de-DE" sz="1200" noProof="1">
                <a:ea typeface="Courier New" panose="02070309020205020404" pitchFamily="49" charset="0"/>
                <a:cs typeface="Times New Roman" panose="02020603050405020304" pitchFamily="18" charset="0"/>
              </a:rPr>
              <a:t>zur</a:t>
            </a:r>
            <a:r>
              <a:rPr lang="de-DE" sz="1200" spc="-35" noProof="1">
                <a:ea typeface="Courier New" panose="02070309020205020404" pitchFamily="49" charset="0"/>
                <a:cs typeface="Times New Roman" panose="02020603050405020304" pitchFamily="18" charset="0"/>
              </a:rPr>
              <a:t> </a:t>
            </a:r>
            <a:r>
              <a:rPr lang="de-DE" sz="1200" spc="-5" noProof="1">
                <a:ea typeface="Courier New" panose="02070309020205020404" pitchFamily="49" charset="0"/>
                <a:cs typeface="Times New Roman" panose="02020603050405020304" pitchFamily="18" charset="0"/>
              </a:rPr>
              <a:t>Identifizierung</a:t>
            </a:r>
            <a:r>
              <a:rPr lang="de-DE" sz="1200" spc="-25" noProof="1">
                <a:ea typeface="Courier New" panose="02070309020205020404" pitchFamily="49" charset="0"/>
                <a:cs typeface="Times New Roman" panose="02020603050405020304" pitchFamily="18" charset="0"/>
              </a:rPr>
              <a:t> </a:t>
            </a:r>
            <a:r>
              <a:rPr lang="de-DE" sz="1200" spc="-5" noProof="1">
                <a:ea typeface="Courier New" panose="02070309020205020404" pitchFamily="49" charset="0"/>
                <a:cs typeface="Times New Roman" panose="02020603050405020304" pitchFamily="18" charset="0"/>
              </a:rPr>
              <a:t>von</a:t>
            </a:r>
            <a:r>
              <a:rPr lang="de-DE" sz="1200" spc="-20" noProof="1">
                <a:ea typeface="Courier New" panose="02070309020205020404" pitchFamily="49" charset="0"/>
                <a:cs typeface="Times New Roman" panose="02020603050405020304" pitchFamily="18" charset="0"/>
              </a:rPr>
              <a:t> </a:t>
            </a:r>
            <a:r>
              <a:rPr lang="de-DE" sz="1200" noProof="1">
                <a:ea typeface="Courier New" panose="02070309020205020404" pitchFamily="49" charset="0"/>
                <a:cs typeface="Times New Roman" panose="02020603050405020304" pitchFamily="18" charset="0"/>
              </a:rPr>
              <a:t>Insider-</a:t>
            </a:r>
            <a:r>
              <a:rPr lang="de-DE" sz="1200" spc="205" noProof="1">
                <a:ea typeface="Courier New" panose="02070309020205020404" pitchFamily="49" charset="0"/>
                <a:cs typeface="Times New Roman" panose="02020603050405020304" pitchFamily="18" charset="0"/>
              </a:rPr>
              <a:t> </a:t>
            </a:r>
            <a:r>
              <a:rPr lang="de-DE" sz="1200" spc="-5" noProof="1">
                <a:ea typeface="Courier New" panose="02070309020205020404" pitchFamily="49" charset="0"/>
                <a:cs typeface="Times New Roman" panose="02020603050405020304" pitchFamily="18" charset="0"/>
              </a:rPr>
              <a:t>Bedrohungen</a:t>
            </a:r>
            <a:r>
              <a:rPr lang="de-DE" sz="1200" spc="-50" noProof="1">
                <a:ea typeface="Courier New" panose="02070309020205020404" pitchFamily="49" charset="0"/>
                <a:cs typeface="Times New Roman" panose="02020603050405020304" pitchFamily="18" charset="0"/>
              </a:rPr>
              <a:t> </a:t>
            </a:r>
            <a:r>
              <a:rPr lang="de-DE" sz="1200" spc="-5" noProof="1">
                <a:ea typeface="Courier New" panose="02070309020205020404" pitchFamily="49" charset="0"/>
                <a:cs typeface="Times New Roman" panose="02020603050405020304" pitchFamily="18" charset="0"/>
              </a:rPr>
              <a:t>eingesetzt</a:t>
            </a:r>
            <a:r>
              <a:rPr lang="de-DE" sz="1200" spc="-55" noProof="1">
                <a:ea typeface="Courier New" panose="02070309020205020404" pitchFamily="49" charset="0"/>
                <a:cs typeface="Times New Roman" panose="02020603050405020304" pitchFamily="18" charset="0"/>
              </a:rPr>
              <a:t> </a:t>
            </a:r>
            <a:r>
              <a:rPr lang="de-DE" sz="1200" spc="-5" noProof="1">
                <a:ea typeface="Courier New" panose="02070309020205020404" pitchFamily="49" charset="0"/>
                <a:cs typeface="Times New Roman" panose="02020603050405020304" pitchFamily="18" charset="0"/>
              </a:rPr>
              <a:t>werden</a:t>
            </a:r>
            <a:endParaRPr lang="de-DE" sz="1200" noProof="1">
              <a:ea typeface="Courier New" panose="02070309020205020404" pitchFamily="49" charset="0"/>
              <a:cs typeface="Times New Roman" panose="02020603050405020304" pitchFamily="18" charset="0"/>
            </a:endParaRPr>
          </a:p>
          <a:p>
            <a:pPr>
              <a:spcBef>
                <a:spcPts val="50"/>
              </a:spcBef>
            </a:pPr>
            <a:r>
              <a:rPr lang="en-US" sz="1100" dirty="0">
                <a:latin typeface="Calibri" panose="020F0502020204030204" pitchFamily="34" charset="0"/>
                <a:ea typeface="Calibri" panose="020F0502020204030204" pitchFamily="34" charset="0"/>
                <a:cs typeface="Calibri" panose="020F0502020204030204" pitchFamily="34" charset="0"/>
              </a:rPr>
              <a:t> </a:t>
            </a:r>
            <a:endParaRPr lang="de-DE" sz="11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6011772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29"/>
            </a:pPr>
            <a:r>
              <a:rPr lang="de-DE" sz="2000" b="1" dirty="0">
                <a:solidFill>
                  <a:prstClr val="black"/>
                </a:solidFill>
              </a:rPr>
              <a:t>Social Engineering </a:t>
            </a:r>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39E6355E-AB5A-4CB9-8932-3169AF5A827E}"/>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79F9341D-EAB6-4745-8AF1-B071DD91FD8A}"/>
              </a:ext>
            </a:extLst>
          </p:cNvPr>
          <p:cNvSpPr/>
          <p:nvPr/>
        </p:nvSpPr>
        <p:spPr>
          <a:xfrm>
            <a:off x="457200" y="2417237"/>
            <a:ext cx="9906000" cy="3837012"/>
          </a:xfrm>
          <a:prstGeom prst="rect">
            <a:avLst/>
          </a:prstGeom>
        </p:spPr>
        <p:txBody>
          <a:bodyPr wrap="square">
            <a:spAutoFit/>
          </a:bodyPr>
          <a:lstStyle/>
          <a:p>
            <a:pPr marL="342900" lvl="0" indent="-342900">
              <a:spcBef>
                <a:spcPts val="45"/>
              </a:spcBef>
              <a:spcAft>
                <a:spcPts val="0"/>
              </a:spcAft>
              <a:buSzPts val="1200"/>
              <a:buFont typeface="Symbol" panose="05050102010706020507" pitchFamily="18" charset="2"/>
              <a:buChar char=""/>
              <a:tabLst>
                <a:tab pos="294005" algn="l"/>
              </a:tabLst>
            </a:pPr>
            <a:r>
              <a:rPr lang="de-DE" sz="1200" b="1" spc="-10" noProof="1">
                <a:latin typeface="Calibri" panose="020F0502020204030204" pitchFamily="34" charset="0"/>
                <a:ea typeface="Symbol" panose="05050102010706020507" pitchFamily="18" charset="2"/>
                <a:cs typeface="Times New Roman" panose="02020603050405020304" pitchFamily="18" charset="0"/>
              </a:rPr>
              <a:t>Phishing</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0"/>
              </a:lnSpc>
              <a:spcBef>
                <a:spcPts val="60"/>
              </a:spcBef>
              <a:spcAft>
                <a:spcPts val="0"/>
              </a:spcAft>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Social</a:t>
            </a:r>
            <a:r>
              <a:rPr lang="de-DE" sz="1200" b="1" spc="-6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Engineering</a:t>
            </a:r>
            <a:endParaRPr lang="de-DE" sz="1100" noProof="1">
              <a:latin typeface="Calibri" panose="020F0502020204030204" pitchFamily="34" charset="0"/>
              <a:ea typeface="Courier New" panose="02070309020205020404" pitchFamily="49" charset="0"/>
              <a:cs typeface="Times New Roman" panose="02020603050405020304" pitchFamily="18" charset="0"/>
            </a:endParaRPr>
          </a:p>
          <a:p>
            <a:pPr marL="1143000" marR="888365" lvl="2" indent="-228600">
              <a:lnSpc>
                <a:spcPct val="99000"/>
              </a:lnSpc>
              <a:buSzPts val="1200"/>
              <a:buFont typeface="Microsoft Sans Serif" panose="020B0604020202020204" pitchFamily="34" charset="0"/>
              <a:buChar char="▪"/>
              <a:tabLst>
                <a:tab pos="1208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Immer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wenn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versuchen,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Benutzer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täuschen,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22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belügen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auszutricksen,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damit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etwas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tut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35"/>
              </a:spcBef>
              <a:buSzPts val="1200"/>
              <a:buFont typeface="Courier New" panose="02070309020205020404" pitchFamily="49" charset="0"/>
              <a:buChar char="o"/>
              <a:tabLst>
                <a:tab pos="7512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Phishing</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536575" lvl="2" indent="-228600">
              <a:lnSpc>
                <a:spcPct val="99000"/>
              </a:lnSpc>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Versuch,</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betrügerische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Weise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Informationen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25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Benutzer</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erhalten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(normalerweise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per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E-Mail)</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3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Spear-Phishing</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536575" lvl="2" indent="-228600" algn="just">
              <a:lnSpc>
                <a:spcPct val="99000"/>
              </a:lnSpc>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Versuch,</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betrügerische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Weise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Informationen von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25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Benutzer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erhalten,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meist</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per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E-Mail,</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bestimmte</a:t>
            </a:r>
            <a:r>
              <a:rPr lang="de-DE" sz="1200" spc="29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Person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abzielt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65"/>
              </a:lnSpc>
              <a:spcBef>
                <a:spcPts val="4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Whaling</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214630" lvl="2" indent="-228600">
              <a:lnSpc>
                <a:spcPct val="99000"/>
              </a:lnSpc>
              <a:buSzPts val="1200"/>
              <a:buFont typeface="Microsoft Sans Serif" panose="020B0604020202020204" pitchFamily="34" charset="0"/>
              <a:buChar char="▪"/>
              <a:tabLst>
                <a:tab pos="1208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Form von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Spear-Phishing,</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direkt</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CEO, CFO,</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CIO, CSO</a:t>
            </a:r>
            <a:r>
              <a:rPr lang="de-DE" sz="1200" spc="150"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anderes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hochrangiges</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Ziel</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Organisation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abzielt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5"/>
              </a:lnSpc>
              <a:spcBef>
                <a:spcPts val="4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Smishing</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40"/>
              </a:lnSpc>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Phishing,</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über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Textnachrichten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(SMS)</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durchgeführt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wird</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80"/>
              </a:lnSpc>
              <a:spcBef>
                <a:spcPts val="10"/>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Vishing</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40"/>
              </a:lnSpc>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Phishing,</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über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Sprach-</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Telefonanrufe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durchgeführt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wird</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10"/>
              </a:spcBef>
              <a:buSzPts val="1200"/>
              <a:buFont typeface="Courier New" panose="02070309020205020404" pitchFamily="49" charset="0"/>
              <a:buChar char="o"/>
              <a:tabLst>
                <a:tab pos="7512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Pharming</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1369060" lvl="2" indent="-228600">
              <a:lnSpc>
                <a:spcPct val="99000"/>
              </a:lnSpc>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Phishing-Versuch,</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Benutzer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andere</a:t>
            </a:r>
            <a:r>
              <a:rPr lang="de-DE" sz="1200" spc="30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gefälschte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Website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locken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(meist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durch</a:t>
            </a:r>
            <a:r>
              <a:rPr lang="de-DE" sz="1200" spc="10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Änderung</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Hosts-Datei)</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a:spcBef>
                <a:spcPts val="35"/>
              </a:spcBef>
            </a:pPr>
            <a:r>
              <a:rPr lang="de-DE" sz="1200" noProof="1">
                <a:latin typeface="Calibri" panose="020F0502020204030204" pitchFamily="34" charset="0"/>
                <a:ea typeface="Calibri" panose="020F0502020204030204" pitchFamily="34" charset="0"/>
                <a:cs typeface="Calibri" panose="020F0502020204030204" pitchFamily="34" charset="0"/>
              </a:rPr>
              <a:t> </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ts val="1495"/>
              </a:lnSpc>
              <a:buSzPts val="1200"/>
              <a:buFont typeface="Courier New" panose="02070309020205020404" pitchFamily="49" charset="0"/>
              <a:buChar char="o"/>
              <a:tabLst>
                <a:tab pos="7512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Phishing</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ist</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eine</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spezifischere</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Form</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des</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Social</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Engineering</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95"/>
              </a:lnSpc>
              <a:buSzPts val="1200"/>
              <a:buFont typeface="Courier New" panose="02070309020205020404" pitchFamily="49" charset="0"/>
              <a:buChar char="o"/>
              <a:tabLst>
                <a:tab pos="7512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Phishing</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ist</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eine</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generische</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Kategorie</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mit</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spezifischen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Techniken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p:txBody>
      </p:sp>
    </p:spTree>
    <p:extLst>
      <p:ext uri="{BB962C8B-B14F-4D97-AF65-F5344CB8AC3E}">
        <p14:creationId xmlns:p14="http://schemas.microsoft.com/office/powerpoint/2010/main" val="20134768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29"/>
            </a:pPr>
            <a:r>
              <a:rPr lang="de-DE" sz="2000" b="1" dirty="0">
                <a:solidFill>
                  <a:prstClr val="black"/>
                </a:solidFill>
              </a:rPr>
              <a:t>Social Engineering </a:t>
            </a:r>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39E6355E-AB5A-4CB9-8932-3169AF5A827E}"/>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694B4EEC-4FDA-4A78-B786-42A9E768703D}"/>
              </a:ext>
            </a:extLst>
          </p:cNvPr>
          <p:cNvSpPr/>
          <p:nvPr/>
        </p:nvSpPr>
        <p:spPr>
          <a:xfrm>
            <a:off x="241300" y="2578661"/>
            <a:ext cx="9906000" cy="2930226"/>
          </a:xfrm>
          <a:prstGeom prst="rect">
            <a:avLst/>
          </a:prstGeom>
        </p:spPr>
        <p:txBody>
          <a:bodyPr wrap="square">
            <a:spAutoFit/>
          </a:bodyPr>
          <a:lstStyle/>
          <a:p>
            <a:pPr marL="342900" marR="4099560" lvl="0" indent="-342900" algn="ctr">
              <a:spcBef>
                <a:spcPts val="275"/>
              </a:spcBef>
              <a:spcAft>
                <a:spcPts val="0"/>
              </a:spcAft>
              <a:buSzPts val="1200"/>
              <a:buFont typeface="Symbol" panose="05050102010706020507" pitchFamily="18" charset="2"/>
              <a:buChar char=""/>
              <a:tabLst>
                <a:tab pos="227965" algn="l"/>
                <a:tab pos="2940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Motivations-Faktoren</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65"/>
              </a:lnSpc>
              <a:spcBef>
                <a:spcPts val="45"/>
              </a:spcBef>
              <a:spcAft>
                <a:spcPts val="0"/>
              </a:spcAft>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Behörde</a:t>
            </a:r>
            <a:endParaRPr lang="de-DE" sz="1100" noProof="1">
              <a:latin typeface="Calibri" panose="020F0502020204030204" pitchFamily="34" charset="0"/>
              <a:ea typeface="Courier New" panose="02070309020205020404" pitchFamily="49" charset="0"/>
              <a:cs typeface="Times New Roman" panose="02020603050405020304" pitchFamily="18" charset="0"/>
            </a:endParaRPr>
          </a:p>
          <a:p>
            <a:pPr marL="1143000" marR="1325245" lvl="2" indent="-228600">
              <a:lnSpc>
                <a:spcPct val="99000"/>
              </a:lnSpc>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Menschen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sind</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eher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bereit,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Bitte</a:t>
            </a:r>
            <a:r>
              <a:rPr lang="de-DE" sz="1200" spc="17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nachzukommen,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wenn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sie</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glauben,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sie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von einer</a:t>
            </a:r>
            <a:r>
              <a:rPr lang="de-DE" sz="1200" spc="18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Autoritätsperson</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kommt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953135" lvl="2" indent="-228600">
              <a:buSzPts val="1200"/>
              <a:buFont typeface="Microsoft Sans Serif" panose="020B0604020202020204" pitchFamily="34" charset="0"/>
              <a:buChar char="▪"/>
              <a:tabLst>
                <a:tab pos="1208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Verwendung</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erkennbaren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Markennamen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wie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einer</a:t>
            </a:r>
            <a:r>
              <a:rPr lang="de-DE" sz="1200" spc="20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Bank</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PayPal</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könnte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als </a:t>
            </a:r>
            <a:r>
              <a:rPr lang="de-DE" sz="1200" spc="-5" noProof="1">
                <a:latin typeface="Calibri" panose="020F0502020204030204" pitchFamily="34" charset="0"/>
                <a:ea typeface="Calibri" panose="020F0502020204030204" pitchFamily="34" charset="0"/>
                <a:cs typeface="Times New Roman" panose="02020603050405020304" pitchFamily="18" charset="0"/>
              </a:rPr>
              <a:t>Form</a:t>
            </a:r>
            <a:r>
              <a:rPr lang="de-DE" sz="1200" spc="-2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der</a:t>
            </a:r>
            <a:r>
              <a:rPr lang="de-DE" sz="1200" spc="-2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Autorität</a:t>
            </a:r>
            <a:endParaRPr lang="de-DE" sz="1200" noProof="1">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ts val="1470"/>
              </a:lnSpc>
              <a:spcBef>
                <a:spcPts val="50"/>
              </a:spcBef>
              <a:buSzPts val="1200"/>
              <a:buFont typeface="Courier New" panose="02070309020205020404" pitchFamily="49" charset="0"/>
              <a:buChar char="o"/>
              <a:tabLst>
                <a:tab pos="7512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Dringlichkeit</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451485" lvl="2" indent="-228600">
              <a:lnSpc>
                <a:spcPct val="99000"/>
              </a:lnSpc>
              <a:buSzPts val="1200"/>
              <a:buFont typeface="Microsoft Sans Serif" panose="020B0604020202020204" pitchFamily="34" charset="0"/>
              <a:buChar char="▪"/>
              <a:tabLst>
                <a:tab pos="1208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Menschen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haben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heutzutage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meist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eilig</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Dringlichkeit</a:t>
            </a:r>
            <a:r>
              <a:rPr lang="de-DE" sz="1200" spc="27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macht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diese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Tatsache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zunutze</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4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Sozialer</a:t>
            </a:r>
            <a:r>
              <a:rPr lang="de-DE" sz="1200" b="1" spc="-5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Beweis</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588645" lvl="2" indent="-228600">
              <a:lnSpc>
                <a:spcPct val="98000"/>
              </a:lnSpc>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Menschen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klicken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eher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Link</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über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soziale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Medien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19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aufgrund</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Tatsache,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dass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andere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bereits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darauf</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geklickt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haben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65"/>
              </a:lnSpc>
              <a:spcBef>
                <a:spcPts val="50"/>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Knappheit</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382905" lvl="2" indent="-228600">
              <a:lnSpc>
                <a:spcPct val="99000"/>
              </a:lnSpc>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Technik,</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Angst</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 stützt,</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gutes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Angebot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15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verpassen,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nur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begrenzter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Menge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begrenzte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Zeit</a:t>
            </a:r>
            <a:r>
              <a:rPr lang="de-DE" sz="1200" spc="17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angeboten</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wird</a:t>
            </a:r>
          </a:p>
          <a:p>
            <a:pPr marL="742950" lvl="1" indent="-285750">
              <a:lnSpc>
                <a:spcPts val="1470"/>
              </a:lnSpc>
              <a:spcBef>
                <a:spcPts val="3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Sympathie</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382905" lvl="2" indent="-228600">
              <a:lnSpc>
                <a:spcPct val="99000"/>
              </a:lnSpc>
              <a:buSzPts val="1200"/>
              <a:buFont typeface="Microsoft Sans Serif" panose="020B0604020202020204" pitchFamily="34" charset="0"/>
              <a:buChar char="▪"/>
              <a:tabLst>
                <a:tab pos="1208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Technik,</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bei</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Social</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Engineer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versucht,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Gemeinsamkeiten</a:t>
            </a:r>
            <a:r>
              <a:rPr lang="de-DE" sz="1200" spc="26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gemeinsame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Interessen mit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seinem</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Ziel</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finden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50"/>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Furcht</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549910" lvl="2" indent="-228600">
              <a:lnSpc>
                <a:spcPct val="98000"/>
              </a:lnSpc>
              <a:buSzPts val="1200"/>
              <a:buFont typeface="Microsoft Sans Serif" panose="020B0604020202020204" pitchFamily="34" charset="0"/>
              <a:buChar char="▪"/>
              <a:tabLst>
                <a:tab pos="1208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Verwendung</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Drohungen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Forderungen,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jemanden</a:t>
            </a:r>
            <a:r>
              <a:rPr lang="de-DE" sz="1200" spc="15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einzuschüchtern,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Ihnen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bei</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dem</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Angriff</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helfen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317976238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29"/>
            </a:pPr>
            <a:r>
              <a:rPr lang="de-DE" sz="2000" b="1" dirty="0">
                <a:solidFill>
                  <a:prstClr val="black"/>
                </a:solidFill>
              </a:rPr>
              <a:t>Social Engineering </a:t>
            </a:r>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39E6355E-AB5A-4CB9-8932-3169AF5A827E}"/>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2AAE1462-383F-4B2B-B304-A214170A0B8D}"/>
              </a:ext>
            </a:extLst>
          </p:cNvPr>
          <p:cNvSpPr/>
          <p:nvPr/>
        </p:nvSpPr>
        <p:spPr>
          <a:xfrm>
            <a:off x="393700" y="2332037"/>
            <a:ext cx="9945624" cy="4053867"/>
          </a:xfrm>
          <a:prstGeom prst="rect">
            <a:avLst/>
          </a:prstGeom>
        </p:spPr>
        <p:txBody>
          <a:bodyPr wrap="square">
            <a:spAutoFit/>
          </a:bodyPr>
          <a:lstStyle/>
          <a:p>
            <a:pPr marL="342900" lvl="0" indent="-342900">
              <a:spcBef>
                <a:spcPts val="45"/>
              </a:spcBef>
              <a:spcAft>
                <a:spcPts val="0"/>
              </a:spcAft>
              <a:buSzPts val="1200"/>
              <a:buFont typeface="Symbol" panose="05050102010706020507" pitchFamily="18" charset="2"/>
              <a:buChar char=""/>
              <a:tabLst>
                <a:tab pos="2940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Mehr</a:t>
            </a:r>
            <a:r>
              <a:rPr lang="de-DE" sz="1200" b="1" spc="-30" noProof="1">
                <a:latin typeface="Calibri" panose="020F0502020204030204" pitchFamily="34" charset="0"/>
                <a:ea typeface="Symbol" panose="05050102010706020507" pitchFamily="18" charset="2"/>
                <a:cs typeface="Times New Roman" panose="02020603050405020304" pitchFamily="18" charset="0"/>
              </a:rPr>
              <a:t> </a:t>
            </a:r>
            <a:r>
              <a:rPr lang="de-DE" sz="1200" b="1" spc="-5" noProof="1">
                <a:latin typeface="Calibri" panose="020F0502020204030204" pitchFamily="34" charset="0"/>
                <a:ea typeface="Symbol" panose="05050102010706020507" pitchFamily="18" charset="2"/>
                <a:cs typeface="Times New Roman" panose="02020603050405020304" pitchFamily="18" charset="0"/>
              </a:rPr>
              <a:t>Social</a:t>
            </a:r>
            <a:r>
              <a:rPr lang="de-DE" sz="1200" b="1" spc="-40" noProof="1">
                <a:latin typeface="Calibri" panose="020F0502020204030204" pitchFamily="34" charset="0"/>
                <a:ea typeface="Symbol" panose="05050102010706020507" pitchFamily="18" charset="2"/>
                <a:cs typeface="Times New Roman" panose="02020603050405020304" pitchFamily="18" charset="0"/>
              </a:rPr>
              <a:t> </a:t>
            </a:r>
            <a:r>
              <a:rPr lang="de-DE" sz="1200" b="1" spc="-5" noProof="1">
                <a:latin typeface="Calibri" panose="020F0502020204030204" pitchFamily="34" charset="0"/>
                <a:ea typeface="Symbol" panose="05050102010706020507" pitchFamily="18" charset="2"/>
                <a:cs typeface="Times New Roman" panose="02020603050405020304" pitchFamily="18" charset="0"/>
              </a:rPr>
              <a:t>Engineering</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0"/>
              </a:lnSpc>
              <a:spcBef>
                <a:spcPts val="45"/>
              </a:spcBef>
              <a:spcAft>
                <a:spcPts val="0"/>
              </a:spcAft>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Umleitung</a:t>
            </a:r>
            <a:r>
              <a:rPr lang="de-DE" sz="1200" b="1" spc="-7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Diebstahl</a:t>
            </a:r>
            <a:endParaRPr lang="de-DE" sz="1100" noProof="1">
              <a:latin typeface="Calibri" panose="020F0502020204030204" pitchFamily="34" charset="0"/>
              <a:ea typeface="Courier New" panose="02070309020205020404" pitchFamily="49" charset="0"/>
              <a:cs typeface="Times New Roman" panose="02020603050405020304" pitchFamily="18" charset="0"/>
            </a:endParaRPr>
          </a:p>
          <a:p>
            <a:pPr marL="1143000" marR="549910" lvl="2" indent="-228600">
              <a:lnSpc>
                <a:spcPct val="99000"/>
              </a:lnSpc>
              <a:buSzPts val="1200"/>
              <a:buFont typeface="Microsoft Sans Serif" panose="020B0604020202020204" pitchFamily="34" charset="0"/>
              <a:buChar char="▪"/>
              <a:tabLst>
                <a:tab pos="1208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Wenn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Dieb</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versucht,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Verantwortung</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Sendung</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15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übernehmen,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indem</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Lieferung</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an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nahe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gelegenen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Ort</a:t>
            </a:r>
            <a:r>
              <a:rPr lang="de-DE" sz="1200" spc="27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umleitet</a:t>
            </a:r>
          </a:p>
          <a:p>
            <a:pPr marL="742950" lvl="1" indent="-285750">
              <a:lnSpc>
                <a:spcPts val="1475"/>
              </a:lnSpc>
              <a:spcBef>
                <a:spcPts val="35"/>
              </a:spcBef>
              <a:buSzPts val="1200"/>
              <a:buFont typeface="Courier New" panose="02070309020205020404" pitchFamily="49" charset="0"/>
              <a:buChar char="o"/>
              <a:tabLst>
                <a:tab pos="751205" algn="l"/>
              </a:tabLst>
            </a:pPr>
            <a:r>
              <a:rPr lang="de-DE" sz="1200" b="1" noProof="1">
                <a:latin typeface="Calibri" panose="020F0502020204030204" pitchFamily="34" charset="0"/>
                <a:ea typeface="Courier New" panose="02070309020205020404" pitchFamily="49" charset="0"/>
                <a:cs typeface="Times New Roman" panose="02020603050405020304" pitchFamily="18" charset="0"/>
              </a:rPr>
              <a:t>Hoax</a:t>
            </a:r>
          </a:p>
          <a:p>
            <a:pPr marL="1143000" marR="122555" lvl="2" indent="-228600">
              <a:lnSpc>
                <a:spcPct val="99000"/>
              </a:lnSpc>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Versuch,</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Menschen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täuschen,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damit</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glauben,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etwas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falsch</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ist,</a:t>
            </a:r>
            <a:r>
              <a:rPr lang="de-DE" sz="1200" spc="27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obwohl</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es</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wahr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ist (oder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andersherum)</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3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Schultersurfen</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1539240" lvl="2" indent="-228600">
              <a:lnSpc>
                <a:spcPct val="98000"/>
              </a:lnSpc>
              <a:buSzPts val="1200"/>
              <a:buFont typeface="Microsoft Sans Serif" panose="020B0604020202020204" pitchFamily="34" charset="0"/>
              <a:buChar char="▪"/>
              <a:tabLst>
                <a:tab pos="1208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Wenn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Person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direkte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Beobachtung</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nutzt,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16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Authentifizierungsinformationen</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erhalten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5"/>
              </a:lnSpc>
              <a:spcBef>
                <a:spcPts val="50"/>
              </a:spcBef>
              <a:buSzPts val="1200"/>
              <a:buFont typeface="Courier New" panose="02070309020205020404" pitchFamily="49" charset="0"/>
              <a:buChar char="o"/>
              <a:tabLst>
                <a:tab pos="7512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Lauschangriff</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785495" lvl="2" indent="-228600">
              <a:lnSpc>
                <a:spcPct val="98000"/>
              </a:lnSpc>
              <a:buSzPts val="1200"/>
              <a:buFont typeface="Microsoft Sans Serif" panose="020B0604020202020204" pitchFamily="34" charset="0"/>
              <a:buChar char="▪"/>
              <a:tabLst>
                <a:tab pos="1208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Wenn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Person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durch</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direkte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Beobachtung</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Gespräch</a:t>
            </a:r>
            <a:r>
              <a:rPr lang="de-DE" sz="1200" spc="28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"hineinhört"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5"/>
              </a:lnSpc>
              <a:spcBef>
                <a:spcPts val="10"/>
              </a:spcBef>
              <a:buSzPts val="1200"/>
              <a:buFont typeface="Courier New" panose="02070309020205020404" pitchFamily="49" charset="0"/>
              <a:buChar char="o"/>
              <a:tabLst>
                <a:tab pos="7512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Containertauchen</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40"/>
              </a:lnSpc>
              <a:buSzPts val="1200"/>
              <a:buFont typeface="Microsoft Sans Serif" panose="020B0604020202020204" pitchFamily="34" charset="0"/>
              <a:buChar char="▪"/>
              <a:tabLst>
                <a:tab pos="1208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Wenn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Person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Müllcontainern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nach</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privaten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Informationen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stöbert</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ts val="1465"/>
              </a:lnSpc>
              <a:spcBef>
                <a:spcPts val="255"/>
              </a:spcBef>
              <a:buSzPts val="1200"/>
              <a:buFont typeface="Courier New" panose="02070309020205020404" pitchFamily="49" charset="0"/>
              <a:buChar char="o"/>
              <a:tabLst>
                <a:tab pos="751205" algn="l"/>
              </a:tabLst>
            </a:pPr>
            <a:r>
              <a:rPr lang="de-DE" sz="1200" b="1" noProof="1">
                <a:latin typeface="Calibri" panose="020F0502020204030204" pitchFamily="34" charset="0"/>
                <a:ea typeface="Courier New" panose="02070309020205020404" pitchFamily="49" charset="0"/>
                <a:cs typeface="Times New Roman" panose="02020603050405020304" pitchFamily="18" charset="0"/>
              </a:rPr>
              <a:t>Köder</a:t>
            </a:r>
          </a:p>
          <a:p>
            <a:pPr marL="1143000" marR="148590" lvl="2" indent="-228600">
              <a:lnSpc>
                <a:spcPct val="99000"/>
              </a:lnSpc>
              <a:buSzPts val="1200"/>
              <a:buFont typeface="Microsoft Sans Serif" panose="020B0604020202020204" pitchFamily="34" charset="0"/>
              <a:buChar char="▪"/>
              <a:tabLst>
                <a:tab pos="1208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Wenn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böswillige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Person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mit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Malware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infizierte</a:t>
            </a:r>
            <a:r>
              <a:rPr lang="de-DE" sz="1200" spc="26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Wechseldatenträger,</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B.</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USB-Laufwerk</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optischen</a:t>
            </a:r>
            <a:r>
              <a:rPr lang="de-DE" sz="1200" spc="31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Datenträger,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offen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herumliegen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lässt</a:t>
            </a:r>
          </a:p>
          <a:p>
            <a:pPr marL="742950" lvl="1" indent="-285750">
              <a:lnSpc>
                <a:spcPts val="1470"/>
              </a:lnSpc>
              <a:spcBef>
                <a:spcPts val="4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Huckepack</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414655" lvl="2" indent="-228600">
              <a:lnSpc>
                <a:spcPct val="99000"/>
              </a:lnSpc>
              <a:buSzPts val="1200"/>
              <a:buFont typeface="Microsoft Sans Serif" panose="020B0604020202020204" pitchFamily="34" charset="0"/>
              <a:buChar char="▪"/>
              <a:tabLst>
                <a:tab pos="1208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Wenn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nicht</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autorisierte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Person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mit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autorisierten</a:t>
            </a:r>
            <a:r>
              <a:rPr lang="de-DE" sz="1200" spc="24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Person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zusammentut,</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Zugang</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gesperrten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Bereich</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22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erhalten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40"/>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Wasserloch-Angriff</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262255" lvl="2" indent="-228600">
              <a:lnSpc>
                <a:spcPct val="99000"/>
              </a:lnSpc>
              <a:buSzPts val="1200"/>
              <a:buFont typeface="Microsoft Sans Serif" panose="020B0604020202020204" pitchFamily="34" charset="0"/>
              <a:buChar char="▪"/>
              <a:tabLst>
                <a:tab pos="1208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Wenn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Angreifer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herausfindet,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wohin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Benutzer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gerne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gehen,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16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Malware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platziert,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sich</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Zugang</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Ihrem</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Unternehmen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24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verschaffen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02227723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29"/>
            </a:pPr>
            <a:r>
              <a:rPr lang="de-DE" sz="2000" b="1" dirty="0">
                <a:solidFill>
                  <a:prstClr val="black"/>
                </a:solidFill>
              </a:rPr>
              <a:t>Social Engineering </a:t>
            </a:r>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39E6355E-AB5A-4CB9-8932-3169AF5A827E}"/>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61C11705-A457-4C96-BECF-4CFE10049909}"/>
              </a:ext>
            </a:extLst>
          </p:cNvPr>
          <p:cNvSpPr/>
          <p:nvPr/>
        </p:nvSpPr>
        <p:spPr>
          <a:xfrm>
            <a:off x="388082" y="2594195"/>
            <a:ext cx="9969530" cy="3621312"/>
          </a:xfrm>
          <a:prstGeom prst="rect">
            <a:avLst/>
          </a:prstGeom>
        </p:spPr>
        <p:txBody>
          <a:bodyPr wrap="square">
            <a:spAutoFit/>
          </a:bodyPr>
          <a:lstStyle/>
          <a:p>
            <a:pPr marL="342900" marR="3780155" lvl="0" indent="-342900" algn="ctr">
              <a:spcBef>
                <a:spcPts val="45"/>
              </a:spcBef>
              <a:spcAft>
                <a:spcPts val="0"/>
              </a:spcAft>
              <a:buSzPts val="1200"/>
              <a:buFont typeface="Symbol" panose="05050102010706020507" pitchFamily="18" charset="2"/>
              <a:buChar char=""/>
              <a:tabLst>
                <a:tab pos="227965" algn="l"/>
                <a:tab pos="2940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Betrügereien</a:t>
            </a:r>
            <a:r>
              <a:rPr lang="de-DE" sz="1200" b="1" spc="-35" noProof="1">
                <a:latin typeface="Calibri" panose="020F0502020204030204" pitchFamily="34" charset="0"/>
                <a:ea typeface="Symbol" panose="05050102010706020507" pitchFamily="18" charset="2"/>
                <a:cs typeface="Times New Roman" panose="02020603050405020304" pitchFamily="18" charset="0"/>
              </a:rPr>
              <a:t> </a:t>
            </a:r>
            <a:r>
              <a:rPr lang="de-DE" sz="1200" b="1" spc="-5" noProof="1">
                <a:latin typeface="Calibri" panose="020F0502020204030204" pitchFamily="34" charset="0"/>
                <a:ea typeface="Symbol" panose="05050102010706020507" pitchFamily="18" charset="2"/>
                <a:cs typeface="Times New Roman" panose="02020603050405020304" pitchFamily="18" charset="0"/>
              </a:rPr>
              <a:t>und</a:t>
            </a:r>
            <a:r>
              <a:rPr lang="de-DE" sz="1200" b="1" spc="-30" noProof="1">
                <a:latin typeface="Calibri" panose="020F0502020204030204" pitchFamily="34" charset="0"/>
                <a:ea typeface="Symbol" panose="05050102010706020507" pitchFamily="18" charset="2"/>
                <a:cs typeface="Times New Roman" panose="02020603050405020304" pitchFamily="18" charset="0"/>
              </a:rPr>
              <a:t> </a:t>
            </a:r>
            <a:r>
              <a:rPr lang="de-DE" sz="1200" b="1" spc="-5" noProof="1">
                <a:latin typeface="Calibri" panose="020F0502020204030204" pitchFamily="34" charset="0"/>
                <a:ea typeface="Symbol" panose="05050102010706020507" pitchFamily="18" charset="2"/>
                <a:cs typeface="Times New Roman" panose="02020603050405020304" pitchFamily="18" charset="0"/>
              </a:rPr>
              <a:t>Scams</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65"/>
              </a:lnSpc>
              <a:spcBef>
                <a:spcPts val="45"/>
              </a:spcBef>
              <a:spcAft>
                <a:spcPts val="0"/>
              </a:spcAft>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Betrug</a:t>
            </a:r>
            <a:endParaRPr lang="de-DE" sz="1100" noProof="1">
              <a:latin typeface="Calibri" panose="020F0502020204030204" pitchFamily="34" charset="0"/>
              <a:ea typeface="Courier New" panose="02070309020205020404" pitchFamily="49" charset="0"/>
              <a:cs typeface="Times New Roman" panose="02020603050405020304" pitchFamily="18" charset="0"/>
            </a:endParaRPr>
          </a:p>
          <a:p>
            <a:pPr marL="1143000" marR="599440" lvl="2" indent="-228600">
              <a:lnSpc>
                <a:spcPct val="99000"/>
              </a:lnSpc>
              <a:buSzPts val="1200"/>
              <a:buFont typeface="Microsoft Sans Serif" panose="020B0604020202020204" pitchFamily="34" charset="0"/>
              <a:buChar char="▪"/>
              <a:tabLst>
                <a:tab pos="1208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unrechtmäßige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kriminelle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Täuschung</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mit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Absicht,</a:t>
            </a:r>
            <a:r>
              <a:rPr lang="de-DE" sz="1200" spc="26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finanziellen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persönlichen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Gewinn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erzielen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65"/>
              </a:lnSpc>
              <a:spcBef>
                <a:spcPts val="4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Identitätsbetrug</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210820" lvl="2" indent="-228600">
              <a:lnSpc>
                <a:spcPct val="99000"/>
              </a:lnSpc>
              <a:buSzPts val="1200"/>
              <a:buFont typeface="Microsoft Sans Serif" panose="020B0604020202020204" pitchFamily="34" charset="0"/>
              <a:buChar char="▪"/>
              <a:tabLst>
                <a:tab pos="1208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unbefugte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Verwendung</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persönlichen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anderen</a:t>
            </a:r>
            <a:r>
              <a:rPr lang="de-DE" sz="1200" spc="22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Person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durch</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Person,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Verbrechen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begehen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diese</a:t>
            </a:r>
            <a:r>
              <a:rPr lang="de-DE" sz="1200" spc="23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andere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Person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dritte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Person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täuschen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betrügen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363220" lvl="2" indent="-228600">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Identitätsdiebstahl</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bedeutet,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Identität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anderen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Person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24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stehlen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als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eigene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718820" lvl="2" indent="-228600">
              <a:buSzPts val="1200"/>
              <a:buFont typeface="Microsoft Sans Serif" panose="020B0604020202020204" pitchFamily="34" charset="0"/>
              <a:buChar char="▪"/>
              <a:tabLst>
                <a:tab pos="1208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Begriffe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Identitätsbetrug</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Identitätsdiebstahl</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werden</a:t>
            </a:r>
            <a:r>
              <a:rPr lang="de-DE" sz="1200" spc="27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heutzutage</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häufig</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synonym</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5"/>
              </a:lnSpc>
              <a:spcBef>
                <a:spcPts val="4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Betrug</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40"/>
              </a:lnSpc>
              <a:buSzPts val="1200"/>
              <a:buFont typeface="Microsoft Sans Serif" panose="020B0604020202020204" pitchFamily="34" charset="0"/>
              <a:buChar char="▪"/>
              <a:tabLst>
                <a:tab pos="1208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betrügerische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täuschende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Handlung</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Operation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10"/>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Rechnungsbetrug</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261620" lvl="2" indent="-228600" algn="just">
              <a:lnSpc>
                <a:spcPct val="99000"/>
              </a:lnSpc>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Betrug,</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bei</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dem</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Person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dazu</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gebracht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wird,</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gefälschte</a:t>
            </a:r>
            <a:r>
              <a:rPr lang="de-DE" sz="1200" spc="29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Rechnung</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für eine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Dienstleistung</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 ein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Produkt</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bezahlen,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31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nicht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bestellt</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hat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Identitätsbetrug</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Rechnungsbetrug</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sind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Low-Tech-Social-</a:t>
            </a:r>
            <a:r>
              <a:rPr lang="de-DE" sz="1200" spc="-5" noProof="1">
                <a:latin typeface="Calibri" panose="020F0502020204030204" pitchFamily="34" charset="0"/>
                <a:ea typeface="Calibri" panose="020F0502020204030204" pitchFamily="34" charset="0"/>
                <a:cs typeface="Times New Roman" panose="02020603050405020304" pitchFamily="18" charset="0"/>
              </a:rPr>
              <a:t>Engineering-Techniken</a:t>
            </a:r>
            <a:endParaRPr lang="de-DE" sz="1200" noProof="1">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ts val="1470"/>
              </a:lnSpc>
              <a:spcBef>
                <a:spcPts val="45"/>
              </a:spcBef>
              <a:buSzPts val="1200"/>
              <a:buFont typeface="Courier New" panose="02070309020205020404" pitchFamily="49" charset="0"/>
              <a:buChar char="o"/>
              <a:tabLst>
                <a:tab pos="7512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Vorangestellt (Prepending)</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91440" lvl="2" indent="-228600">
              <a:lnSpc>
                <a:spcPct val="99000"/>
              </a:lnSpc>
              <a:buSzPts val="1200"/>
              <a:buFont typeface="Microsoft Sans Serif" panose="020B0604020202020204" pitchFamily="34" charset="0"/>
              <a:buChar char="▪"/>
              <a:tabLst>
                <a:tab pos="1208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technische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Methode,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beim</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Social</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Engineering</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wird,</a:t>
            </a:r>
            <a:r>
              <a:rPr lang="de-DE" sz="1200" spc="25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Benutzer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Eingabe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ihres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Benutzernamens</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Kennworts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22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verleiten,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indem</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unsichtbare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Zeichenfolge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dem</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Weblink</a:t>
            </a:r>
            <a:r>
              <a:rPr lang="de-DE" sz="1200" spc="28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eingefügt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wird,</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klicken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363220" lvl="2" indent="-228600">
              <a:buSzPts val="1200"/>
              <a:buFont typeface="Microsoft Sans Serif" panose="020B0604020202020204" pitchFamily="34" charset="0"/>
              <a:buChar char="▪"/>
              <a:tabLst>
                <a:tab pos="1208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vorangestellte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Zeichenkette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(data:text)</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wandelt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Link</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in</a:t>
            </a:r>
            <a:r>
              <a:rPr lang="de-DE" sz="1200" spc="29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Daten-URI</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Daten-URL)</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kleine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Dateien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inline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in</a:t>
            </a:r>
            <a:r>
              <a:rPr lang="de-DE" sz="1200" spc="27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Dokumente</a:t>
            </a:r>
            <a:r>
              <a:rPr lang="de-DE" sz="1200" spc="-6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einbettet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52064377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29"/>
            </a:pPr>
            <a:r>
              <a:rPr lang="de-DE" sz="2000" b="1" dirty="0">
                <a:solidFill>
                  <a:prstClr val="black"/>
                </a:solidFill>
              </a:rPr>
              <a:t>Social Engineering </a:t>
            </a:r>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39E6355E-AB5A-4CB9-8932-3169AF5A827E}"/>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7A7E38D7-3EAB-4F62-8BCB-AB4AC90531D3}"/>
              </a:ext>
            </a:extLst>
          </p:cNvPr>
          <p:cNvSpPr/>
          <p:nvPr/>
        </p:nvSpPr>
        <p:spPr>
          <a:xfrm>
            <a:off x="495300" y="2423730"/>
            <a:ext cx="9652000" cy="2890791"/>
          </a:xfrm>
          <a:prstGeom prst="rect">
            <a:avLst/>
          </a:prstGeom>
        </p:spPr>
        <p:txBody>
          <a:bodyPr wrap="square">
            <a:spAutoFit/>
          </a:bodyPr>
          <a:lstStyle/>
          <a:p>
            <a:pPr marL="342900" lvl="0" indent="-342900">
              <a:spcBef>
                <a:spcPts val="275"/>
              </a:spcBef>
              <a:spcAft>
                <a:spcPts val="0"/>
              </a:spcAft>
              <a:buSzPts val="1200"/>
              <a:buFont typeface="Symbol" panose="05050102010706020507" pitchFamily="18" charset="2"/>
              <a:buChar char=""/>
              <a:tabLst>
                <a:tab pos="2940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Einfluss-Kampagnen</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65"/>
              </a:lnSpc>
              <a:spcBef>
                <a:spcPts val="45"/>
              </a:spcBef>
              <a:spcAft>
                <a:spcPts val="0"/>
              </a:spcAft>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Einflussnahme</a:t>
            </a:r>
            <a:r>
              <a:rPr lang="de-DE" sz="1200" b="1" spc="-5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auf</a:t>
            </a:r>
            <a:r>
              <a:rPr lang="de-DE" sz="1200" b="1" spc="-5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Operationen</a:t>
            </a:r>
            <a:endParaRPr lang="de-DE" sz="1100" noProof="1">
              <a:latin typeface="Calibri" panose="020F0502020204030204" pitchFamily="34" charset="0"/>
              <a:ea typeface="Courier New" panose="02070309020205020404" pitchFamily="49" charset="0"/>
              <a:cs typeface="Times New Roman" panose="02020603050405020304" pitchFamily="18" charset="0"/>
            </a:endParaRPr>
          </a:p>
          <a:p>
            <a:pPr marL="1143000" marR="279400" lvl="2" indent="-228600">
              <a:lnSpc>
                <a:spcPct val="99000"/>
              </a:lnSpc>
              <a:buSzPts val="1200"/>
              <a:buFont typeface="Microsoft Sans Serif" panose="020B0604020202020204" pitchFamily="34" charset="0"/>
              <a:buChar char="▪"/>
              <a:tabLst>
                <a:tab pos="1208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Sammeln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taktischen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Informationen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über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Gegner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sowie</a:t>
            </a:r>
            <a:r>
              <a:rPr lang="de-DE" sz="1200" spc="23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Verbreitung</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Propaganda</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zur Erlangung</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eines</a:t>
            </a:r>
            <a:r>
              <a:rPr lang="de-DE" sz="1200" spc="19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Wettbewerbsvorteils</a:t>
            </a:r>
            <a:r>
              <a:rPr lang="de-DE" sz="1200" spc="-6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gegenüber</a:t>
            </a:r>
            <a:r>
              <a:rPr lang="de-DE" sz="1200" spc="-6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6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Gegner</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700405" lvl="2" indent="-228600">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Influence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Operations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ist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militärische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Begriff,</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aber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CompTIA</a:t>
            </a:r>
            <a:r>
              <a:rPr lang="de-DE" sz="1200" spc="270"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Begriff</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Influence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Campaign</a:t>
            </a:r>
          </a:p>
          <a:p>
            <a:pPr>
              <a:spcBef>
                <a:spcPts val="10"/>
              </a:spcBef>
            </a:pPr>
            <a:r>
              <a:rPr lang="de-DE" sz="1250" noProof="1">
                <a:latin typeface="Calibri" panose="020F0502020204030204" pitchFamily="34" charset="0"/>
                <a:ea typeface="Calibri" panose="020F0502020204030204" pitchFamily="34" charset="0"/>
                <a:cs typeface="Calibri" panose="020F0502020204030204" pitchFamily="34" charset="0"/>
              </a:rPr>
              <a:t> </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ts val="1470"/>
              </a:lnSpc>
              <a:spcBef>
                <a:spcPts val="4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Hybride</a:t>
            </a:r>
            <a:r>
              <a:rPr lang="de-DE" sz="1200" b="1" spc="-8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Kriegsführung</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69215" lvl="2" indent="-228600">
              <a:lnSpc>
                <a:spcPct val="99000"/>
              </a:lnSpc>
              <a:buSzPts val="1200"/>
              <a:buFont typeface="Microsoft Sans Serif" panose="020B0604020202020204" pitchFamily="34" charset="0"/>
              <a:buChar char="▪"/>
              <a:tabLst>
                <a:tab pos="1208405"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militärische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Strategie,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politischen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Kriegsführung</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bedient</a:t>
            </a:r>
            <a:r>
              <a:rPr lang="de-DE" sz="1200" spc="25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konventionelle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Kriegsführung,</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irreguläre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Kriegsführung</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30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Cyberwarfare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mit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anderen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Beeinflussungsmethoden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wie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Fake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News,</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207770" indent="-228600">
              <a:lnSpc>
                <a:spcPts val="1455"/>
              </a:lnSpc>
            </a:pPr>
            <a:r>
              <a:rPr lang="de-DE" sz="1200" spc="-5" noProof="1">
                <a:latin typeface="Calibri" panose="020F0502020204030204" pitchFamily="34" charset="0"/>
                <a:ea typeface="Calibri" panose="020F0502020204030204" pitchFamily="34" charset="0"/>
                <a:cs typeface="Times New Roman" panose="02020603050405020304" pitchFamily="18" charset="0"/>
              </a:rPr>
              <a:t>Diplomatie</a:t>
            </a:r>
            <a:r>
              <a:rPr lang="de-DE" sz="1200" spc="-3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und</a:t>
            </a:r>
            <a:r>
              <a:rPr lang="de-DE" sz="1200" spc="-2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ausländischen</a:t>
            </a:r>
            <a:r>
              <a:rPr lang="de-DE" sz="1200" spc="-1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Wahleingriffen</a:t>
            </a:r>
            <a:r>
              <a:rPr lang="de-DE" sz="1200" spc="-2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mischt</a:t>
            </a:r>
            <a:endParaRPr lang="de-DE" sz="1200" noProof="1">
              <a:latin typeface="Calibri" panose="020F0502020204030204" pitchFamily="34" charset="0"/>
              <a:ea typeface="Calibri" panose="020F0502020204030204" pitchFamily="34" charset="0"/>
              <a:cs typeface="Times New Roman" panose="02020603050405020304" pitchFamily="18" charset="0"/>
            </a:endParaRPr>
          </a:p>
          <a:p>
            <a:pPr>
              <a:spcBef>
                <a:spcPts val="60"/>
              </a:spcBef>
            </a:pPr>
            <a:r>
              <a:rPr lang="de-DE" sz="1150" noProof="1">
                <a:latin typeface="Calibri" panose="020F0502020204030204" pitchFamily="34" charset="0"/>
                <a:ea typeface="Calibri" panose="020F0502020204030204" pitchFamily="34" charset="0"/>
                <a:cs typeface="Calibri" panose="020F0502020204030204" pitchFamily="34" charset="0"/>
              </a:rPr>
              <a:t> </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1304290" marR="92710" indent="-228600" algn="ctr">
              <a:spcAft>
                <a:spcPts val="0"/>
              </a:spcAft>
            </a:pPr>
            <a:r>
              <a:rPr lang="de-DE" sz="1200" noProof="1">
                <a:latin typeface="Calibri" panose="020F0502020204030204" pitchFamily="34" charset="0"/>
                <a:ea typeface="Calibri" panose="020F0502020204030204" pitchFamily="34" charset="0"/>
                <a:cs typeface="Times New Roman" panose="02020603050405020304" pitchFamily="18" charset="0"/>
              </a:rPr>
              <a:t>"Die</a:t>
            </a:r>
            <a:r>
              <a:rPr lang="de-DE" sz="1200" spc="-1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russische</a:t>
            </a:r>
            <a:r>
              <a:rPr lang="de-DE" sz="1200" spc="-1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Beeinflussungskampagne</a:t>
            </a:r>
            <a:r>
              <a:rPr lang="de-DE" sz="1200" spc="-10" noProof="1">
                <a:latin typeface="Calibri" panose="020F0502020204030204" pitchFamily="34" charset="0"/>
                <a:ea typeface="Calibri" panose="020F0502020204030204" pitchFamily="34" charset="0"/>
                <a:cs typeface="Times New Roman" panose="02020603050405020304" pitchFamily="18" charset="0"/>
              </a:rPr>
              <a:t> in </a:t>
            </a:r>
            <a:r>
              <a:rPr lang="de-DE" sz="1200" spc="-5" noProof="1">
                <a:latin typeface="Calibri" panose="020F0502020204030204" pitchFamily="34" charset="0"/>
                <a:ea typeface="Calibri" panose="020F0502020204030204" pitchFamily="34" charset="0"/>
                <a:cs typeface="Times New Roman" panose="02020603050405020304" pitchFamily="18" charset="0"/>
              </a:rPr>
              <a:t>den</a:t>
            </a:r>
            <a:r>
              <a:rPr lang="de-DE" sz="1200" spc="-1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sozialen</a:t>
            </a:r>
            <a:r>
              <a:rPr lang="de-DE" sz="1200" spc="-2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Medien</a:t>
            </a:r>
            <a:r>
              <a:rPr lang="de-DE" sz="1200" spc="-20" noProof="1">
                <a:latin typeface="Calibri" panose="020F0502020204030204" pitchFamily="34" charset="0"/>
                <a:ea typeface="Calibri" panose="020F0502020204030204" pitchFamily="34" charset="0"/>
                <a:cs typeface="Times New Roman" panose="02020603050405020304" pitchFamily="18" charset="0"/>
              </a:rPr>
              <a:t> </a:t>
            </a:r>
            <a:r>
              <a:rPr lang="de-DE" sz="1200" noProof="1">
                <a:latin typeface="Calibri" panose="020F0502020204030204" pitchFamily="34" charset="0"/>
                <a:ea typeface="Calibri" panose="020F0502020204030204" pitchFamily="34" charset="0"/>
                <a:cs typeface="Times New Roman" panose="02020603050405020304" pitchFamily="18" charset="0"/>
              </a:rPr>
              <a:t>bei</a:t>
            </a:r>
            <a:r>
              <a:rPr lang="de-DE" sz="1200" spc="-20" noProof="1">
                <a:latin typeface="Calibri" panose="020F0502020204030204" pitchFamily="34" charset="0"/>
                <a:ea typeface="Calibri" panose="020F0502020204030204" pitchFamily="34" charset="0"/>
                <a:cs typeface="Times New Roman" panose="02020603050405020304" pitchFamily="18" charset="0"/>
              </a:rPr>
              <a:t> </a:t>
            </a:r>
            <a:r>
              <a:rPr lang="de-DE" sz="1200" noProof="1">
                <a:latin typeface="Calibri" panose="020F0502020204030204" pitchFamily="34" charset="0"/>
                <a:ea typeface="Calibri" panose="020F0502020204030204" pitchFamily="34" charset="0"/>
                <a:cs typeface="Times New Roman" panose="02020603050405020304" pitchFamily="18" charset="0"/>
              </a:rPr>
              <a:t>der</a:t>
            </a:r>
            <a:r>
              <a:rPr lang="de-DE" sz="1200" spc="185" noProof="1">
                <a:latin typeface="Times New Roman" panose="02020603050405020304" pitchFamily="18" charset="0"/>
                <a:ea typeface="Calibri" panose="020F0502020204030204" pitchFamily="34" charset="0"/>
                <a:cs typeface="Times New Roman" panose="02020603050405020304" pitchFamily="18" charset="0"/>
              </a:rPr>
              <a:t> </a:t>
            </a:r>
            <a:r>
              <a:rPr lang="de-DE" sz="1200" noProof="1">
                <a:latin typeface="Calibri" panose="020F0502020204030204" pitchFamily="34" charset="0"/>
                <a:ea typeface="Calibri" panose="020F0502020204030204" pitchFamily="34" charset="0"/>
                <a:cs typeface="Times New Roman" panose="02020603050405020304" pitchFamily="18" charset="0"/>
              </a:rPr>
              <a:t>Wahl</a:t>
            </a:r>
            <a:r>
              <a:rPr lang="de-DE" sz="1200" spc="-2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2016</a:t>
            </a:r>
            <a:r>
              <a:rPr lang="de-DE" sz="1200" spc="-3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unternahm</a:t>
            </a:r>
            <a:r>
              <a:rPr lang="de-DE" sz="1200" spc="-2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außergewöhnliche</a:t>
            </a:r>
            <a:r>
              <a:rPr lang="de-DE" sz="1200" spc="-3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Anstrengungen,</a:t>
            </a:r>
            <a:r>
              <a:rPr lang="de-DE" sz="1200" spc="-40" noProof="1">
                <a:latin typeface="Calibri" panose="020F0502020204030204" pitchFamily="34" charset="0"/>
                <a:ea typeface="Calibri" panose="020F0502020204030204" pitchFamily="34" charset="0"/>
                <a:cs typeface="Times New Roman" panose="02020603050405020304" pitchFamily="18" charset="0"/>
              </a:rPr>
              <a:t> </a:t>
            </a:r>
            <a:r>
              <a:rPr lang="de-DE" sz="1200" noProof="1">
                <a:latin typeface="Calibri" panose="020F0502020204030204" pitchFamily="34" charset="0"/>
                <a:ea typeface="Calibri" panose="020F0502020204030204" pitchFamily="34" charset="0"/>
                <a:cs typeface="Times New Roman" panose="02020603050405020304" pitchFamily="18" charset="0"/>
              </a:rPr>
              <a:t>um</a:t>
            </a:r>
            <a:r>
              <a:rPr lang="de-DE" sz="1200" spc="225" noProof="1">
                <a:latin typeface="Times New Roman" panose="02020603050405020304" pitchFamily="18" charset="0"/>
                <a:ea typeface="Calibri" panose="020F0502020204030204" pitchFamily="34" charset="0"/>
                <a:cs typeface="Times New Roman" panose="02020603050405020304" pitchFamily="18" charset="0"/>
              </a:rPr>
              <a:t> </a:t>
            </a:r>
            <a:r>
              <a:rPr lang="de-DE" sz="1200" spc="-10" noProof="1">
                <a:latin typeface="Calibri" panose="020F0502020204030204" pitchFamily="34" charset="0"/>
                <a:ea typeface="Calibri" panose="020F0502020204030204" pitchFamily="34" charset="0"/>
                <a:cs typeface="Times New Roman" panose="02020603050405020304" pitchFamily="18" charset="0"/>
              </a:rPr>
              <a:t>Afroamerikaner</a:t>
            </a:r>
            <a:r>
              <a:rPr lang="de-DE" sz="1200" spc="-3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ins</a:t>
            </a:r>
            <a:r>
              <a:rPr lang="de-DE" sz="1200" spc="-35" noProof="1">
                <a:latin typeface="Calibri" panose="020F0502020204030204" pitchFamily="34" charset="0"/>
                <a:ea typeface="Calibri" panose="020F0502020204030204" pitchFamily="34" charset="0"/>
                <a:cs typeface="Times New Roman" panose="02020603050405020304" pitchFamily="18" charset="0"/>
              </a:rPr>
              <a:t> </a:t>
            </a:r>
            <a:r>
              <a:rPr lang="de-DE" sz="1200" spc="-10" noProof="1">
                <a:latin typeface="Calibri" panose="020F0502020204030204" pitchFamily="34" charset="0"/>
                <a:ea typeface="Calibri" panose="020F0502020204030204" pitchFamily="34" charset="0"/>
                <a:cs typeface="Times New Roman" panose="02020603050405020304" pitchFamily="18" charset="0"/>
              </a:rPr>
              <a:t>Visier</a:t>
            </a:r>
            <a:r>
              <a:rPr lang="de-DE" sz="1200" spc="-3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zu</a:t>
            </a:r>
            <a:r>
              <a:rPr lang="de-DE" sz="1200" spc="-20" noProof="1">
                <a:latin typeface="Calibri" panose="020F0502020204030204" pitchFamily="34" charset="0"/>
                <a:ea typeface="Calibri" panose="020F0502020204030204" pitchFamily="34" charset="0"/>
                <a:cs typeface="Times New Roman" panose="02020603050405020304" pitchFamily="18" charset="0"/>
              </a:rPr>
              <a:t> </a:t>
            </a:r>
            <a:r>
              <a:rPr lang="de-DE" sz="1200" spc="-10" noProof="1">
                <a:latin typeface="Calibri" panose="020F0502020204030204" pitchFamily="34" charset="0"/>
                <a:ea typeface="Calibri" panose="020F0502020204030204" pitchFamily="34" charset="0"/>
                <a:cs typeface="Times New Roman" panose="02020603050405020304" pitchFamily="18" charset="0"/>
              </a:rPr>
              <a:t>nehmen,</a:t>
            </a:r>
            <a:r>
              <a:rPr lang="de-DE" sz="1200" spc="-2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nutzte</a:t>
            </a:r>
            <a:r>
              <a:rPr lang="de-DE" sz="1200" spc="-1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eine</a:t>
            </a:r>
            <a:r>
              <a:rPr lang="de-DE" sz="1200" spc="-30" noProof="1">
                <a:latin typeface="Calibri" panose="020F0502020204030204" pitchFamily="34" charset="0"/>
                <a:ea typeface="Calibri" panose="020F0502020204030204" pitchFamily="34" charset="0"/>
                <a:cs typeface="Times New Roman" panose="02020603050405020304" pitchFamily="18" charset="0"/>
              </a:rPr>
              <a:t> </a:t>
            </a:r>
            <a:r>
              <a:rPr lang="de-DE" sz="1200" noProof="1">
                <a:latin typeface="Calibri" panose="020F0502020204030204" pitchFamily="34" charset="0"/>
                <a:ea typeface="Calibri" panose="020F0502020204030204" pitchFamily="34" charset="0"/>
                <a:cs typeface="Times New Roman" panose="02020603050405020304" pitchFamily="18" charset="0"/>
              </a:rPr>
              <a:t>Reihe</a:t>
            </a:r>
            <a:r>
              <a:rPr lang="de-DE" sz="1200" spc="-1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von</a:t>
            </a:r>
            <a:r>
              <a:rPr lang="de-DE" sz="1200" spc="-1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Taktiken,</a:t>
            </a:r>
            <a:r>
              <a:rPr lang="de-DE" sz="1200" spc="265" noProof="1">
                <a:latin typeface="Times New Roman" panose="02020603050405020304" pitchFamily="18" charset="0"/>
                <a:ea typeface="Calibri" panose="020F0502020204030204" pitchFamily="34" charset="0"/>
                <a:cs typeface="Times New Roman" panose="02020603050405020304" pitchFamily="18" charset="0"/>
              </a:rPr>
              <a:t> </a:t>
            </a:r>
            <a:r>
              <a:rPr lang="de-DE" sz="1200" noProof="1">
                <a:latin typeface="Calibri" panose="020F0502020204030204" pitchFamily="34" charset="0"/>
                <a:ea typeface="Calibri" panose="020F0502020204030204" pitchFamily="34" charset="0"/>
                <a:cs typeface="Times New Roman" panose="02020603050405020304" pitchFamily="18" charset="0"/>
              </a:rPr>
              <a:t>um</a:t>
            </a:r>
            <a:r>
              <a:rPr lang="de-DE" sz="1200" spc="-1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zu</a:t>
            </a:r>
            <a:r>
              <a:rPr lang="de-DE" sz="1200" spc="-1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versuchen,</a:t>
            </a:r>
            <a:r>
              <a:rPr lang="de-DE" sz="1200" spc="-25" noProof="1">
                <a:latin typeface="Calibri" panose="020F0502020204030204" pitchFamily="34" charset="0"/>
                <a:ea typeface="Calibri" panose="020F0502020204030204" pitchFamily="34" charset="0"/>
                <a:cs typeface="Times New Roman" panose="02020603050405020304" pitchFamily="18" charset="0"/>
              </a:rPr>
              <a:t> </a:t>
            </a:r>
            <a:r>
              <a:rPr lang="de-DE" sz="1200" noProof="1">
                <a:latin typeface="Calibri" panose="020F0502020204030204" pitchFamily="34" charset="0"/>
                <a:ea typeface="Calibri" panose="020F0502020204030204" pitchFamily="34" charset="0"/>
                <a:cs typeface="Times New Roman" panose="02020603050405020304" pitchFamily="18" charset="0"/>
              </a:rPr>
              <a:t>die</a:t>
            </a:r>
            <a:r>
              <a:rPr lang="de-DE" sz="1200" spc="-1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Wahlbeteiligung</a:t>
            </a:r>
            <a:r>
              <a:rPr lang="de-DE" sz="1200" spc="-2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unter</a:t>
            </a:r>
            <a:r>
              <a:rPr lang="de-DE" sz="1200" spc="-2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den</a:t>
            </a:r>
            <a:r>
              <a:rPr lang="de-DE" sz="1200" spc="-20" noProof="1">
                <a:latin typeface="Calibri" panose="020F0502020204030204" pitchFamily="34" charset="0"/>
                <a:ea typeface="Calibri" panose="020F0502020204030204" pitchFamily="34" charset="0"/>
                <a:cs typeface="Times New Roman" panose="02020603050405020304" pitchFamily="18" charset="0"/>
              </a:rPr>
              <a:t> </a:t>
            </a:r>
            <a:r>
              <a:rPr lang="de-DE" sz="1200" noProof="1">
                <a:latin typeface="Calibri" panose="020F0502020204030204" pitchFamily="34" charset="0"/>
                <a:ea typeface="Calibri" panose="020F0502020204030204" pitchFamily="34" charset="0"/>
                <a:cs typeface="Times New Roman" panose="02020603050405020304" pitchFamily="18" charset="0"/>
              </a:rPr>
              <a:t>Wählern</a:t>
            </a:r>
            <a:r>
              <a:rPr lang="de-DE" sz="1200" spc="-2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der</a:t>
            </a:r>
            <a:r>
              <a:rPr lang="de-DE" sz="1200" spc="215" noProof="1">
                <a:latin typeface="Times New Roman" panose="02020603050405020304" pitchFamily="18"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Demokraten</a:t>
            </a:r>
            <a:r>
              <a:rPr lang="de-DE" sz="1200" spc="-30" noProof="1">
                <a:latin typeface="Calibri" panose="020F0502020204030204" pitchFamily="34" charset="0"/>
                <a:ea typeface="Calibri" panose="020F0502020204030204" pitchFamily="34" charset="0"/>
                <a:cs typeface="Times New Roman" panose="02020603050405020304" pitchFamily="18" charset="0"/>
              </a:rPr>
              <a:t> </a:t>
            </a:r>
            <a:r>
              <a:rPr lang="de-DE" sz="1200" noProof="1">
                <a:latin typeface="Calibri" panose="020F0502020204030204" pitchFamily="34" charset="0"/>
                <a:ea typeface="Calibri" panose="020F0502020204030204" pitchFamily="34" charset="0"/>
                <a:cs typeface="Times New Roman" panose="02020603050405020304" pitchFamily="18" charset="0"/>
              </a:rPr>
              <a:t>zu</a:t>
            </a:r>
            <a:r>
              <a:rPr lang="de-DE" sz="1200" spc="-3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unterdrücken,</a:t>
            </a:r>
            <a:r>
              <a:rPr lang="de-DE" sz="1200" spc="-2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und</a:t>
            </a:r>
            <a:r>
              <a:rPr lang="de-DE" sz="1200" spc="-2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entfesselte</a:t>
            </a:r>
            <a:r>
              <a:rPr lang="de-DE" sz="1200" spc="-2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einen</a:t>
            </a:r>
            <a:r>
              <a:rPr lang="de-DE" sz="1200" spc="-2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Schneesturm</a:t>
            </a:r>
            <a:r>
              <a:rPr lang="de-DE" sz="1200" spc="-30" noProof="1">
                <a:latin typeface="Calibri" panose="020F0502020204030204" pitchFamily="34" charset="0"/>
                <a:ea typeface="Calibri" panose="020F0502020204030204" pitchFamily="34" charset="0"/>
                <a:cs typeface="Times New Roman" panose="02020603050405020304" pitchFamily="18" charset="0"/>
              </a:rPr>
              <a:t> </a:t>
            </a:r>
            <a:r>
              <a:rPr lang="de-DE" sz="1200" noProof="1">
                <a:latin typeface="Calibri" panose="020F0502020204030204" pitchFamily="34" charset="0"/>
                <a:ea typeface="Calibri" panose="020F0502020204030204" pitchFamily="34" charset="0"/>
                <a:cs typeface="Times New Roman" panose="02020603050405020304" pitchFamily="18" charset="0"/>
              </a:rPr>
              <a:t>an</a:t>
            </a:r>
            <a:r>
              <a:rPr lang="de-DE" sz="1200" spc="215" noProof="1">
                <a:latin typeface="Times New Roman" panose="02020603050405020304" pitchFamily="18"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Aktivitäten</a:t>
            </a:r>
            <a:r>
              <a:rPr lang="de-DE" sz="1200" spc="-1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auf</a:t>
            </a:r>
            <a:r>
              <a:rPr lang="de-DE" sz="1200" spc="-2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Instagram,</a:t>
            </a:r>
            <a:r>
              <a:rPr lang="de-DE" sz="1200" spc="-10" noProof="1">
                <a:latin typeface="Calibri" panose="020F0502020204030204" pitchFamily="34" charset="0"/>
                <a:ea typeface="Calibri" panose="020F0502020204030204" pitchFamily="34" charset="0"/>
                <a:cs typeface="Times New Roman" panose="02020603050405020304" pitchFamily="18" charset="0"/>
              </a:rPr>
              <a:t> </a:t>
            </a:r>
            <a:r>
              <a:rPr lang="de-DE" sz="1200" noProof="1">
                <a:latin typeface="Calibri" panose="020F0502020204030204" pitchFamily="34" charset="0"/>
                <a:ea typeface="Calibri" panose="020F0502020204030204" pitchFamily="34" charset="0"/>
                <a:cs typeface="Times New Roman" panose="02020603050405020304" pitchFamily="18" charset="0"/>
              </a:rPr>
              <a:t>der</a:t>
            </a:r>
            <a:r>
              <a:rPr lang="de-DE" sz="1200" spc="-25" noProof="1">
                <a:latin typeface="Calibri" panose="020F0502020204030204" pitchFamily="34" charset="0"/>
                <a:ea typeface="Calibri" panose="020F0502020204030204" pitchFamily="34" charset="0"/>
                <a:cs typeface="Times New Roman" panose="02020603050405020304" pitchFamily="18" charset="0"/>
              </a:rPr>
              <a:t> </a:t>
            </a:r>
            <a:r>
              <a:rPr lang="de-DE" sz="1200" noProof="1">
                <a:latin typeface="Calibri" panose="020F0502020204030204" pitchFamily="34" charset="0"/>
                <a:ea typeface="Calibri" panose="020F0502020204030204" pitchFamily="34" charset="0"/>
                <a:cs typeface="Times New Roman" panose="02020603050405020304" pitchFamily="18" charset="0"/>
              </a:rPr>
              <a:t>mit</a:t>
            </a:r>
            <a:r>
              <a:rPr lang="de-DE" sz="1200" spc="-1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den</a:t>
            </a:r>
            <a:r>
              <a:rPr lang="de-DE" sz="1200" spc="-20" noProof="1">
                <a:latin typeface="Calibri" panose="020F0502020204030204" pitchFamily="34" charset="0"/>
                <a:ea typeface="Calibri" panose="020F0502020204030204" pitchFamily="34" charset="0"/>
                <a:cs typeface="Times New Roman" panose="02020603050405020304" pitchFamily="18" charset="0"/>
              </a:rPr>
              <a:t> </a:t>
            </a:r>
            <a:r>
              <a:rPr lang="de-DE" sz="1200" noProof="1">
                <a:latin typeface="Calibri" panose="020F0502020204030204" pitchFamily="34" charset="0"/>
                <a:ea typeface="Calibri" panose="020F0502020204030204" pitchFamily="34" charset="0"/>
                <a:cs typeface="Times New Roman" panose="02020603050405020304" pitchFamily="18" charset="0"/>
              </a:rPr>
              <a:t>Posts</a:t>
            </a:r>
            <a:r>
              <a:rPr lang="de-DE" sz="1200" spc="-3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auf</a:t>
            </a:r>
            <a:r>
              <a:rPr lang="de-DE" sz="1200" spc="-2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Facebook</a:t>
            </a:r>
            <a:r>
              <a:rPr lang="de-DE" sz="1200" spc="-2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konkurrierte</a:t>
            </a:r>
            <a:r>
              <a:rPr lang="de-DE" sz="1200" spc="235" noProof="1">
                <a:latin typeface="Times New Roman" panose="02020603050405020304" pitchFamily="18" charset="0"/>
                <a:ea typeface="Calibri" panose="020F0502020204030204" pitchFamily="34" charset="0"/>
                <a:cs typeface="Times New Roman" panose="02020603050405020304" pitchFamily="18" charset="0"/>
              </a:rPr>
              <a:t> </a:t>
            </a:r>
            <a:r>
              <a:rPr lang="de-DE" sz="1200" noProof="1">
                <a:latin typeface="Calibri" panose="020F0502020204030204" pitchFamily="34" charset="0"/>
                <a:ea typeface="Calibri" panose="020F0502020204030204" pitchFamily="34" charset="0"/>
                <a:cs typeface="Times New Roman" panose="02020603050405020304" pitchFamily="18" charset="0"/>
              </a:rPr>
              <a:t>oder</a:t>
            </a:r>
            <a:r>
              <a:rPr lang="de-DE" sz="1200" spc="-20" noProof="1">
                <a:latin typeface="Calibri" panose="020F0502020204030204" pitchFamily="34" charset="0"/>
                <a:ea typeface="Calibri" panose="020F0502020204030204" pitchFamily="34" charset="0"/>
                <a:cs typeface="Times New Roman" panose="02020603050405020304" pitchFamily="18" charset="0"/>
              </a:rPr>
              <a:t> </a:t>
            </a:r>
            <a:r>
              <a:rPr lang="de-DE" sz="1200" spc="-10" noProof="1">
                <a:latin typeface="Calibri" panose="020F0502020204030204" pitchFamily="34" charset="0"/>
                <a:ea typeface="Calibri" panose="020F0502020204030204" pitchFamily="34" charset="0"/>
                <a:cs typeface="Times New Roman" panose="02020603050405020304" pitchFamily="18" charset="0"/>
              </a:rPr>
              <a:t>sie</a:t>
            </a:r>
            <a:r>
              <a:rPr lang="de-DE" sz="1200" spc="-1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sogar</a:t>
            </a:r>
            <a:r>
              <a:rPr lang="de-DE" sz="1200" spc="-2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übertraf."</a:t>
            </a:r>
            <a:r>
              <a:rPr lang="de-DE" sz="1200" spc="-20" noProof="1">
                <a:latin typeface="Calibri" panose="020F0502020204030204" pitchFamily="34" charset="0"/>
                <a:ea typeface="Calibri" panose="020F0502020204030204" pitchFamily="34" charset="0"/>
                <a:cs typeface="Times New Roman" panose="02020603050405020304" pitchFamily="18" charset="0"/>
              </a:rPr>
              <a:t> </a:t>
            </a:r>
            <a:r>
              <a:rPr lang="de-DE" sz="1200" noProof="1">
                <a:latin typeface="Calibri" panose="020F0502020204030204" pitchFamily="34" charset="0"/>
                <a:ea typeface="Calibri" panose="020F0502020204030204" pitchFamily="34" charset="0"/>
                <a:cs typeface="Times New Roman" panose="02020603050405020304" pitchFamily="18" charset="0"/>
              </a:rPr>
              <a:t>-</a:t>
            </a:r>
            <a:r>
              <a:rPr lang="de-DE" sz="1200" spc="-10" noProof="1">
                <a:latin typeface="Calibri" panose="020F0502020204030204" pitchFamily="34" charset="0"/>
                <a:ea typeface="Calibri" panose="020F0502020204030204" pitchFamily="34" charset="0"/>
                <a:cs typeface="Times New Roman" panose="02020603050405020304" pitchFamily="18" charset="0"/>
              </a:rPr>
              <a:t> </a:t>
            </a:r>
            <a:r>
              <a:rPr lang="de-DE" sz="1200" b="1" spc="-5" noProof="1">
                <a:latin typeface="Calibri" panose="020F0502020204030204" pitchFamily="34" charset="0"/>
                <a:ea typeface="Calibri" panose="020F0502020204030204" pitchFamily="34" charset="0"/>
                <a:cs typeface="Times New Roman" panose="02020603050405020304" pitchFamily="18" charset="0"/>
              </a:rPr>
              <a:t>Scott</a:t>
            </a:r>
            <a:r>
              <a:rPr lang="de-DE" sz="1200" b="1" spc="-15" noProof="1">
                <a:latin typeface="Calibri" panose="020F0502020204030204" pitchFamily="34" charset="0"/>
                <a:ea typeface="Calibri" panose="020F0502020204030204" pitchFamily="34" charset="0"/>
                <a:cs typeface="Times New Roman" panose="02020603050405020304" pitchFamily="18" charset="0"/>
              </a:rPr>
              <a:t> </a:t>
            </a:r>
            <a:r>
              <a:rPr lang="de-DE" sz="1200" b="1" spc="-5" noProof="1">
                <a:latin typeface="Calibri" panose="020F0502020204030204" pitchFamily="34" charset="0"/>
                <a:ea typeface="Calibri" panose="020F0502020204030204" pitchFamily="34" charset="0"/>
                <a:cs typeface="Times New Roman" panose="02020603050405020304" pitchFamily="18" charset="0"/>
              </a:rPr>
              <a:t>Shane</a:t>
            </a:r>
            <a:r>
              <a:rPr lang="de-DE" sz="1200" b="1" spc="-20" noProof="1">
                <a:latin typeface="Calibri" panose="020F0502020204030204" pitchFamily="34" charset="0"/>
                <a:ea typeface="Calibri" panose="020F0502020204030204" pitchFamily="34" charset="0"/>
                <a:cs typeface="Times New Roman" panose="02020603050405020304" pitchFamily="18" charset="0"/>
              </a:rPr>
              <a:t> </a:t>
            </a:r>
            <a:r>
              <a:rPr lang="de-DE" sz="1200" b="1" spc="-5" noProof="1">
                <a:latin typeface="Calibri" panose="020F0502020204030204" pitchFamily="34" charset="0"/>
                <a:ea typeface="Calibri" panose="020F0502020204030204" pitchFamily="34" charset="0"/>
                <a:cs typeface="Times New Roman" panose="02020603050405020304" pitchFamily="18" charset="0"/>
              </a:rPr>
              <a:t>und</a:t>
            </a:r>
            <a:r>
              <a:rPr lang="de-DE" sz="1200" b="1" spc="-20" noProof="1">
                <a:latin typeface="Calibri" panose="020F0502020204030204" pitchFamily="34" charset="0"/>
                <a:ea typeface="Calibri" panose="020F0502020204030204" pitchFamily="34" charset="0"/>
                <a:cs typeface="Times New Roman" panose="02020603050405020304" pitchFamily="18" charset="0"/>
              </a:rPr>
              <a:t> </a:t>
            </a:r>
            <a:r>
              <a:rPr lang="de-DE" sz="1200" b="1" spc="-5" noProof="1">
                <a:latin typeface="Calibri" panose="020F0502020204030204" pitchFamily="34" charset="0"/>
                <a:ea typeface="Calibri" panose="020F0502020204030204" pitchFamily="34" charset="0"/>
                <a:cs typeface="Times New Roman" panose="02020603050405020304" pitchFamily="18" charset="0"/>
              </a:rPr>
              <a:t>Sheera</a:t>
            </a:r>
            <a:r>
              <a:rPr lang="de-DE" sz="1200" b="1" spc="-20" noProof="1">
                <a:latin typeface="Calibri" panose="020F0502020204030204" pitchFamily="34" charset="0"/>
                <a:ea typeface="Calibri" panose="020F0502020204030204" pitchFamily="34" charset="0"/>
                <a:cs typeface="Times New Roman" panose="02020603050405020304" pitchFamily="18" charset="0"/>
              </a:rPr>
              <a:t> </a:t>
            </a:r>
            <a:r>
              <a:rPr lang="de-DE" sz="1200" b="1" spc="-5" noProof="1">
                <a:latin typeface="Calibri" panose="020F0502020204030204" pitchFamily="34" charset="0"/>
                <a:ea typeface="Calibri" panose="020F0502020204030204" pitchFamily="34" charset="0"/>
                <a:cs typeface="Times New Roman" panose="02020603050405020304" pitchFamily="18" charset="0"/>
              </a:rPr>
              <a:t>Frenkel</a:t>
            </a:r>
            <a:r>
              <a:rPr lang="de-DE" sz="1200" b="1" spc="-15" noProof="1">
                <a:latin typeface="Calibri" panose="020F0502020204030204" pitchFamily="34" charset="0"/>
                <a:ea typeface="Calibri" panose="020F0502020204030204" pitchFamily="34" charset="0"/>
                <a:cs typeface="Times New Roman" panose="02020603050405020304" pitchFamily="18" charset="0"/>
              </a:rPr>
              <a:t> </a:t>
            </a:r>
            <a:r>
              <a:rPr lang="de-DE" sz="1200" b="1" spc="-5" noProof="1">
                <a:latin typeface="Calibri" panose="020F0502020204030204" pitchFamily="34" charset="0"/>
                <a:ea typeface="Calibri" panose="020F0502020204030204" pitchFamily="34" charset="0"/>
                <a:cs typeface="Times New Roman" panose="02020603050405020304" pitchFamily="18" charset="0"/>
              </a:rPr>
              <a:t>(New</a:t>
            </a:r>
            <a:r>
              <a:rPr lang="de-DE" sz="1200" b="1" spc="-25" noProof="1">
                <a:latin typeface="Calibri" panose="020F0502020204030204" pitchFamily="34" charset="0"/>
                <a:ea typeface="Calibri" panose="020F0502020204030204" pitchFamily="34" charset="0"/>
                <a:cs typeface="Times New Roman" panose="02020603050405020304" pitchFamily="18" charset="0"/>
              </a:rPr>
              <a:t> </a:t>
            </a:r>
            <a:r>
              <a:rPr lang="de-DE" sz="1200" b="1" noProof="1">
                <a:latin typeface="Calibri" panose="020F0502020204030204" pitchFamily="34" charset="0"/>
                <a:ea typeface="Calibri" panose="020F0502020204030204" pitchFamily="34" charset="0"/>
                <a:cs typeface="Times New Roman" panose="02020603050405020304" pitchFamily="18" charset="0"/>
              </a:rPr>
              <a:t>York</a:t>
            </a:r>
            <a:r>
              <a:rPr lang="de-DE" sz="1200" b="1" spc="285" noProof="1">
                <a:latin typeface="Times New Roman" panose="02020603050405020304" pitchFamily="18" charset="0"/>
                <a:ea typeface="Calibri" panose="020F0502020204030204" pitchFamily="34" charset="0"/>
                <a:cs typeface="Times New Roman" panose="02020603050405020304" pitchFamily="18" charset="0"/>
              </a:rPr>
              <a:t> </a:t>
            </a:r>
            <a:r>
              <a:rPr lang="de-DE" sz="1200" b="1" spc="-10" noProof="1">
                <a:latin typeface="Calibri" panose="020F0502020204030204" pitchFamily="34" charset="0"/>
                <a:ea typeface="Calibri" panose="020F0502020204030204" pitchFamily="34" charset="0"/>
                <a:cs typeface="Times New Roman" panose="02020603050405020304" pitchFamily="18" charset="0"/>
              </a:rPr>
              <a:t>Times)</a:t>
            </a:r>
            <a:endParaRPr lang="de-DE" sz="1200" noProof="1">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9987707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29"/>
            </a:pPr>
            <a:r>
              <a:rPr lang="de-DE" sz="2000" b="1" dirty="0">
                <a:solidFill>
                  <a:prstClr val="black"/>
                </a:solidFill>
              </a:rPr>
              <a:t>Social Engineering </a:t>
            </a:r>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39E6355E-AB5A-4CB9-8932-3169AF5A827E}"/>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B725C32B-E860-4C1C-A9B9-27D103DBDF55}"/>
              </a:ext>
            </a:extLst>
          </p:cNvPr>
          <p:cNvSpPr/>
          <p:nvPr/>
        </p:nvSpPr>
        <p:spPr>
          <a:xfrm>
            <a:off x="1308100" y="3045270"/>
            <a:ext cx="7467600" cy="1400640"/>
          </a:xfrm>
          <a:prstGeom prst="rect">
            <a:avLst/>
          </a:prstGeom>
        </p:spPr>
        <p:txBody>
          <a:bodyPr wrap="square">
            <a:spAutoFit/>
          </a:bodyPr>
          <a:lstStyle/>
          <a:p>
            <a:pPr marL="342900" lvl="0" indent="-342900">
              <a:spcBef>
                <a:spcPts val="45"/>
              </a:spcBef>
              <a:spcAft>
                <a:spcPts val="0"/>
              </a:spcAft>
              <a:buSzPts val="1200"/>
              <a:buFont typeface="Symbol" panose="05050102010706020507" pitchFamily="18" charset="2"/>
              <a:buChar char=""/>
              <a:tabLst>
                <a:tab pos="2940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Benutzerschulung</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90"/>
              </a:lnSpc>
              <a:spcBef>
                <a:spcPts val="45"/>
              </a:spcBef>
              <a:spcAft>
                <a:spcPts val="0"/>
              </a:spcAft>
              <a:buSzPts val="1200"/>
              <a:buFont typeface="Courier New" panose="02070309020205020404" pitchFamily="49" charset="0"/>
              <a:buChar char="o"/>
              <a:tabLst>
                <a:tab pos="751205" algn="l"/>
              </a:tabLst>
            </a:pPr>
            <a:r>
              <a:rPr lang="de-DE" sz="1200" noProof="1">
                <a:latin typeface="Calibri" panose="020F0502020204030204" pitchFamily="34" charset="0"/>
                <a:ea typeface="Courier New" panose="02070309020205020404" pitchFamily="49" charset="0"/>
                <a:cs typeface="Times New Roman" panose="02020603050405020304" pitchFamily="18" charset="0"/>
              </a:rPr>
              <a:t>Geben</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Sie</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niemals</a:t>
            </a:r>
            <a:r>
              <a:rPr lang="de-DE" sz="1200" spc="-4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Authentifizierungsinformationen</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weiter</a:t>
            </a:r>
          </a:p>
          <a:p>
            <a:pPr marL="742950" lvl="1" indent="-285750">
              <a:lnSpc>
                <a:spcPts val="1450"/>
              </a:lnSpc>
              <a:spcBef>
                <a:spcPts val="4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Richtlinie</a:t>
            </a:r>
            <a:r>
              <a:rPr lang="de-DE" sz="1200" b="1" spc="-3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für</a:t>
            </a:r>
            <a:r>
              <a:rPr lang="de-DE" sz="1200" b="1" spc="-2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saubere</a:t>
            </a:r>
            <a:r>
              <a:rPr lang="de-DE" sz="1200" b="1" spc="-3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Schreibtische</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112395" lvl="2" indent="-228600">
              <a:lnSpc>
                <a:spcPct val="99000"/>
              </a:lnSpc>
              <a:buSzPts val="1200"/>
              <a:buFont typeface="Microsoft Sans Serif" panose="020B0604020202020204" pitchFamily="34" charset="0"/>
              <a:buChar char="▪"/>
              <a:tabLst>
                <a:tab pos="1208405"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Richtlinie,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nach</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alle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Mitarbeiter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am</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Ende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Tages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alles</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ihrem</a:t>
            </a:r>
            <a:r>
              <a:rPr lang="de-DE" sz="1200" spc="27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Schreibtisch</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in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verschlossene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Schubladen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Schränke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räumen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müssen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95"/>
              </a:lnSpc>
              <a:spcBef>
                <a:spcPts val="35"/>
              </a:spcBef>
              <a:spcAft>
                <a:spcPts val="0"/>
              </a:spcAft>
              <a:buSzPts val="1200"/>
              <a:buFont typeface="Courier New" panose="02070309020205020404" pitchFamily="49" charset="0"/>
              <a:buChar char="o"/>
              <a:tabLst>
                <a:tab pos="7512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Anwender</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schulen,</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wie</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man</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E-Mails</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und</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Daten</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verschlüsselt</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marR="69215" lvl="1" indent="-285750">
              <a:lnSpc>
                <a:spcPct val="98000"/>
              </a:lnSpc>
              <a:spcAft>
                <a:spcPts val="0"/>
              </a:spcAft>
              <a:buSzPts val="1200"/>
              <a:buFont typeface="Courier New" panose="02070309020205020404" pitchFamily="49" charset="0"/>
              <a:buChar char="o"/>
              <a:tabLst>
                <a:tab pos="7512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Befolgen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Sie</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die</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Richtlinien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des</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Unternehmens</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zur</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Handhabung</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und</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Entsorgung</a:t>
            </a:r>
            <a:r>
              <a:rPr lang="de-DE" sz="1200" spc="33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von</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Daten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p:txBody>
      </p:sp>
    </p:spTree>
    <p:extLst>
      <p:ext uri="{BB962C8B-B14F-4D97-AF65-F5344CB8AC3E}">
        <p14:creationId xmlns:p14="http://schemas.microsoft.com/office/powerpoint/2010/main" val="20752713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29"/>
            </a:pPr>
            <a:r>
              <a:rPr lang="de-DE" sz="2000" b="1" dirty="0">
                <a:solidFill>
                  <a:prstClr val="black"/>
                </a:solidFill>
              </a:rPr>
              <a:t>Social Engineering </a:t>
            </a:r>
          </a:p>
          <a:p>
            <a:pPr marL="457200" indent="-457200">
              <a:buFont typeface="+mj-lt"/>
              <a:buAutoNum type="arabicPeriod" startAt="8"/>
            </a:pPr>
            <a:endParaRPr lang="de-DE" sz="2000" b="1" dirty="0"/>
          </a:p>
          <a:p>
            <a:r>
              <a:rPr lang="de-DE" sz="2000" b="1" dirty="0"/>
              <a:t>Quiz:</a:t>
            </a:r>
          </a:p>
          <a:p>
            <a:pPr marL="457200" indent="-457200">
              <a:buFont typeface="+mj-lt"/>
              <a:buAutoNum type="arabicPeriod" startAt="8"/>
            </a:pPr>
            <a:endParaRPr lang="de-DE" sz="2000" b="1" dirty="0"/>
          </a:p>
          <a:p>
            <a:pPr marL="457200" indent="-457200">
              <a:buFont typeface="+mj-lt"/>
              <a:buAutoNum type="arabicPeriod" startAt="8"/>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E74EA592-9650-4C71-A3A7-EED6DB9D6976}"/>
              </a:ext>
            </a:extLst>
          </p:cNvPr>
          <p:cNvPicPr>
            <a:picLocks noChangeAspect="1"/>
          </p:cNvPicPr>
          <p:nvPr/>
        </p:nvPicPr>
        <p:blipFill>
          <a:blip r:embed="rId4"/>
          <a:stretch>
            <a:fillRect/>
          </a:stretch>
        </p:blipFill>
        <p:spPr>
          <a:xfrm>
            <a:off x="1292947" y="2390849"/>
            <a:ext cx="8640680" cy="4290367"/>
          </a:xfrm>
          <a:prstGeom prst="rect">
            <a:avLst/>
          </a:prstGeom>
        </p:spPr>
      </p:pic>
    </p:spTree>
    <p:extLst>
      <p:ext uri="{BB962C8B-B14F-4D97-AF65-F5344CB8AC3E}">
        <p14:creationId xmlns:p14="http://schemas.microsoft.com/office/powerpoint/2010/main" val="37334944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839"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p>
        </p:txBody>
      </p:sp>
      <p:sp>
        <p:nvSpPr>
          <p:cNvPr id="7" name="Rechteck 6"/>
          <p:cNvSpPr/>
          <p:nvPr/>
        </p:nvSpPr>
        <p:spPr>
          <a:xfrm>
            <a:off x="666634" y="1265237"/>
            <a:ext cx="10395065" cy="400110"/>
          </a:xfrm>
          <a:prstGeom prst="rect">
            <a:avLst/>
          </a:prstGeom>
        </p:spPr>
        <p:txBody>
          <a:bodyPr wrap="square">
            <a:spAutoFit/>
          </a:bodyPr>
          <a:lstStyle/>
          <a:p>
            <a:pPr marL="457200" indent="-457200">
              <a:buFont typeface="+mj-lt"/>
              <a:buAutoNum type="arabicPeriod" startAt="2"/>
            </a:pPr>
            <a:r>
              <a:rPr lang="de-DE" sz="2000" b="1"/>
              <a:t>Malware</a:t>
            </a:r>
          </a:p>
        </p:txBody>
      </p:sp>
      <p:sp>
        <p:nvSpPr>
          <p:cNvPr id="3" name="Rechteck 2"/>
          <p:cNvSpPr/>
          <p:nvPr/>
        </p:nvSpPr>
        <p:spPr>
          <a:xfrm>
            <a:off x="927100" y="1883419"/>
            <a:ext cx="3733800" cy="923330"/>
          </a:xfrm>
          <a:prstGeom prst="rect">
            <a:avLst/>
          </a:prstGeom>
        </p:spPr>
        <p:txBody>
          <a:bodyPr wrap="square">
            <a:spAutoFit/>
          </a:bodyPr>
          <a:lstStyle/>
          <a:p>
            <a:endParaRPr lang="de-DE"/>
          </a:p>
          <a:p>
            <a:r>
              <a:rPr lang="de-DE" b="1"/>
              <a:t>DISKUSSION ca. 10 min:</a:t>
            </a:r>
          </a:p>
          <a:p>
            <a:r>
              <a:rPr lang="de-DE"/>
              <a:t> </a:t>
            </a:r>
            <a:endParaRPr lang="en-GB" b="1"/>
          </a:p>
        </p:txBody>
      </p:sp>
      <p:pic>
        <p:nvPicPr>
          <p:cNvPr id="1026" name="Picture 2" descr="Bildergebnis für gruppendiskussi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43772" y="2713037"/>
            <a:ext cx="6669638"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215440"/>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29"/>
            </a:pPr>
            <a:r>
              <a:rPr lang="de-DE" sz="2000" b="1" dirty="0">
                <a:solidFill>
                  <a:prstClr val="black"/>
                </a:solidFill>
              </a:rPr>
              <a:t>Social Engineering </a:t>
            </a:r>
          </a:p>
          <a:p>
            <a:pPr marL="457200" indent="-457200">
              <a:buFont typeface="+mj-lt"/>
              <a:buAutoNum type="arabicPeriod" startAt="8"/>
            </a:pPr>
            <a:endParaRPr lang="de-DE" sz="2000" b="1" dirty="0"/>
          </a:p>
          <a:p>
            <a:r>
              <a:rPr lang="de-DE" sz="2000" b="1" dirty="0"/>
              <a:t>Quiz:</a:t>
            </a:r>
          </a:p>
          <a:p>
            <a:pPr marL="457200" indent="-457200">
              <a:buFont typeface="+mj-lt"/>
              <a:buAutoNum type="arabicPeriod" startAt="8"/>
            </a:pPr>
            <a:endParaRPr lang="de-DE" sz="2000" b="1" dirty="0"/>
          </a:p>
          <a:p>
            <a:pPr marL="457200" indent="-457200">
              <a:buFont typeface="+mj-lt"/>
              <a:buAutoNum type="arabicPeriod" startAt="8"/>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8E6607E9-0412-465A-B364-9FB37F908D78}"/>
              </a:ext>
            </a:extLst>
          </p:cNvPr>
          <p:cNvPicPr>
            <a:picLocks noChangeAspect="1"/>
          </p:cNvPicPr>
          <p:nvPr/>
        </p:nvPicPr>
        <p:blipFill>
          <a:blip r:embed="rId4"/>
          <a:stretch>
            <a:fillRect/>
          </a:stretch>
        </p:blipFill>
        <p:spPr>
          <a:xfrm>
            <a:off x="1355725" y="2412394"/>
            <a:ext cx="8855443" cy="4471387"/>
          </a:xfrm>
          <a:prstGeom prst="rect">
            <a:avLst/>
          </a:prstGeom>
        </p:spPr>
      </p:pic>
    </p:spTree>
    <p:extLst>
      <p:ext uri="{BB962C8B-B14F-4D97-AF65-F5344CB8AC3E}">
        <p14:creationId xmlns:p14="http://schemas.microsoft.com/office/powerpoint/2010/main" val="9550929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29"/>
            </a:pPr>
            <a:r>
              <a:rPr lang="de-DE" sz="2000" b="1" dirty="0">
                <a:solidFill>
                  <a:prstClr val="black"/>
                </a:solidFill>
              </a:rPr>
              <a:t>Social Engineering </a:t>
            </a:r>
          </a:p>
          <a:p>
            <a:pPr marL="457200" indent="-457200">
              <a:buFont typeface="+mj-lt"/>
              <a:buAutoNum type="arabicPeriod" startAt="8"/>
            </a:pPr>
            <a:endParaRPr lang="de-DE" sz="2000" b="1" dirty="0"/>
          </a:p>
          <a:p>
            <a:r>
              <a:rPr lang="de-DE" sz="2000" b="1" dirty="0"/>
              <a:t>Quiz:</a:t>
            </a:r>
          </a:p>
          <a:p>
            <a:pPr marL="457200" indent="-457200">
              <a:buFont typeface="+mj-lt"/>
              <a:buAutoNum type="arabicPeriod" startAt="8"/>
            </a:pPr>
            <a:endParaRPr lang="de-DE" sz="2000" b="1" dirty="0"/>
          </a:p>
          <a:p>
            <a:pPr marL="457200" indent="-457200">
              <a:buFont typeface="+mj-lt"/>
              <a:buAutoNum type="arabicPeriod" startAt="8"/>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7315A505-96C6-4F0B-932C-7DE0F6BCF5BF}"/>
              </a:ext>
            </a:extLst>
          </p:cNvPr>
          <p:cNvPicPr>
            <a:picLocks noChangeAspect="1"/>
          </p:cNvPicPr>
          <p:nvPr/>
        </p:nvPicPr>
        <p:blipFill>
          <a:blip r:embed="rId4"/>
          <a:stretch>
            <a:fillRect/>
          </a:stretch>
        </p:blipFill>
        <p:spPr>
          <a:xfrm>
            <a:off x="1460500" y="2369714"/>
            <a:ext cx="8305800" cy="4702181"/>
          </a:xfrm>
          <a:prstGeom prst="rect">
            <a:avLst/>
          </a:prstGeom>
        </p:spPr>
      </p:pic>
    </p:spTree>
    <p:extLst>
      <p:ext uri="{BB962C8B-B14F-4D97-AF65-F5344CB8AC3E}">
        <p14:creationId xmlns:p14="http://schemas.microsoft.com/office/powerpoint/2010/main" val="379599960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839"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p>
        </p:txBody>
      </p:sp>
      <p:sp>
        <p:nvSpPr>
          <p:cNvPr id="7" name="Rechteck 6"/>
          <p:cNvSpPr/>
          <p:nvPr/>
        </p:nvSpPr>
        <p:spPr>
          <a:xfrm>
            <a:off x="666634" y="1265237"/>
            <a:ext cx="10395065" cy="400110"/>
          </a:xfrm>
          <a:prstGeom prst="rect">
            <a:avLst/>
          </a:prstGeom>
        </p:spPr>
        <p:txBody>
          <a:bodyPr wrap="square">
            <a:spAutoFit/>
          </a:bodyPr>
          <a:lstStyle/>
          <a:p>
            <a:pPr marL="457200" lvl="0" indent="-457200">
              <a:buFont typeface="+mj-lt"/>
              <a:buAutoNum type="arabicPeriod" startAt="29"/>
            </a:pPr>
            <a:r>
              <a:rPr lang="de-DE" sz="2000" b="1" dirty="0">
                <a:solidFill>
                  <a:prstClr val="black"/>
                </a:solidFill>
              </a:rPr>
              <a:t>Social Engineering </a:t>
            </a:r>
          </a:p>
        </p:txBody>
      </p:sp>
      <p:sp>
        <p:nvSpPr>
          <p:cNvPr id="3" name="Rechteck 2"/>
          <p:cNvSpPr/>
          <p:nvPr/>
        </p:nvSpPr>
        <p:spPr>
          <a:xfrm>
            <a:off x="927100" y="1883419"/>
            <a:ext cx="3733800" cy="923330"/>
          </a:xfrm>
          <a:prstGeom prst="rect">
            <a:avLst/>
          </a:prstGeom>
        </p:spPr>
        <p:txBody>
          <a:bodyPr wrap="square">
            <a:spAutoFit/>
          </a:bodyPr>
          <a:lstStyle/>
          <a:p>
            <a:endParaRPr lang="de-DE"/>
          </a:p>
          <a:p>
            <a:r>
              <a:rPr lang="de-DE" b="1"/>
              <a:t>DISKUSSION ca. 10 min:</a:t>
            </a:r>
          </a:p>
          <a:p>
            <a:r>
              <a:rPr lang="de-DE"/>
              <a:t> </a:t>
            </a:r>
            <a:endParaRPr lang="en-GB" b="1"/>
          </a:p>
        </p:txBody>
      </p:sp>
      <p:pic>
        <p:nvPicPr>
          <p:cNvPr id="1026" name="Picture 2" descr="Bildergebnis für gruppendiskussi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43772" y="2713037"/>
            <a:ext cx="6669638"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508895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7140416"/>
          </a:xfrm>
          <a:prstGeom prst="rect">
            <a:avLst/>
          </a:prstGeom>
        </p:spPr>
        <p:txBody>
          <a:bodyPr wrap="square">
            <a:spAutoFit/>
          </a:bodyPr>
          <a:lstStyle/>
          <a:p>
            <a:r>
              <a:rPr lang="en-GB" sz="2000" b="1"/>
              <a:t>Security+ (SEC+) Inhalt II</a:t>
            </a:r>
          </a:p>
          <a:p>
            <a:pPr marL="457200" indent="-457200">
              <a:buFont typeface="+mj-lt"/>
              <a:buAutoNum type="arabicPeriod"/>
            </a:pPr>
            <a:endParaRPr lang="de-DE" b="1"/>
          </a:p>
          <a:p>
            <a:pPr marL="457200" indent="-457200">
              <a:buFont typeface="+mj-lt"/>
              <a:buAutoNum type="arabicPeriod" startAt="17"/>
            </a:pPr>
            <a:r>
              <a:rPr lang="de-DE" sz="2000" b="1">
                <a:solidFill>
                  <a:schemeClr val="bg1">
                    <a:lumMod val="75000"/>
                  </a:schemeClr>
                </a:solidFill>
              </a:rPr>
              <a:t>Physische Sicherheit </a:t>
            </a:r>
          </a:p>
          <a:p>
            <a:pPr marL="457200" indent="-457200">
              <a:buFont typeface="+mj-lt"/>
              <a:buAutoNum type="arabicPeriod" startAt="17"/>
            </a:pPr>
            <a:endParaRPr lang="de-DE" sz="2000" b="1"/>
          </a:p>
          <a:p>
            <a:pPr marL="457200" indent="-457200">
              <a:buFont typeface="+mj-lt"/>
              <a:buAutoNum type="arabicPeriod" startAt="17"/>
            </a:pPr>
            <a:r>
              <a:rPr lang="de-DE" sz="2000" b="1">
                <a:solidFill>
                  <a:schemeClr val="bg1">
                    <a:lumMod val="75000"/>
                  </a:schemeClr>
                </a:solidFill>
              </a:rPr>
              <a:t>Sicherung von Einrichtungen(Gebäude) </a:t>
            </a:r>
          </a:p>
          <a:p>
            <a:pPr marL="457200" indent="-457200">
              <a:buFont typeface="+mj-lt"/>
              <a:buAutoNum type="arabicPeriod" startAt="17"/>
            </a:pPr>
            <a:endParaRPr lang="de-DE" sz="2000" b="1">
              <a:solidFill>
                <a:schemeClr val="bg1">
                  <a:lumMod val="75000"/>
                </a:schemeClr>
              </a:solidFill>
            </a:endParaRPr>
          </a:p>
          <a:p>
            <a:pPr marL="457200" indent="-457200">
              <a:buFont typeface="+mj-lt"/>
              <a:buAutoNum type="arabicPeriod" startAt="17"/>
            </a:pPr>
            <a:r>
              <a:rPr lang="de-DE" sz="2000" b="1">
                <a:solidFill>
                  <a:schemeClr val="bg1">
                    <a:lumMod val="75000"/>
                  </a:schemeClr>
                </a:solidFill>
              </a:rPr>
              <a:t>Authentifizierung </a:t>
            </a:r>
          </a:p>
          <a:p>
            <a:pPr marL="457200" indent="-457200">
              <a:buFont typeface="+mj-lt"/>
              <a:buAutoNum type="arabicPeriod" startAt="17"/>
            </a:pPr>
            <a:endParaRPr lang="de-DE" sz="2000" b="1">
              <a:solidFill>
                <a:schemeClr val="bg1">
                  <a:lumMod val="75000"/>
                </a:schemeClr>
              </a:solidFill>
            </a:endParaRPr>
          </a:p>
          <a:p>
            <a:pPr marL="457200" indent="-457200">
              <a:buFont typeface="+mj-lt"/>
              <a:buAutoNum type="arabicPeriod" startAt="17"/>
            </a:pPr>
            <a:r>
              <a:rPr lang="de-DE" sz="2000" b="1">
                <a:solidFill>
                  <a:schemeClr val="bg1">
                    <a:lumMod val="75000"/>
                  </a:schemeClr>
                </a:solidFill>
              </a:rPr>
              <a:t>Zugriffskontrolle </a:t>
            </a:r>
          </a:p>
          <a:p>
            <a:pPr marL="457200" indent="-457200">
              <a:buFont typeface="+mj-lt"/>
              <a:buAutoNum type="arabicPeriod" startAt="17"/>
            </a:pPr>
            <a:endParaRPr lang="de-DE" sz="2000" b="1">
              <a:solidFill>
                <a:schemeClr val="bg1">
                  <a:lumMod val="75000"/>
                </a:schemeClr>
              </a:solidFill>
            </a:endParaRPr>
          </a:p>
          <a:p>
            <a:pPr marL="457200" indent="-457200">
              <a:buFont typeface="+mj-lt"/>
              <a:buAutoNum type="arabicPeriod" startAt="17"/>
            </a:pPr>
            <a:r>
              <a:rPr lang="de-DE" sz="2000" b="1">
                <a:solidFill>
                  <a:schemeClr val="bg1">
                    <a:lumMod val="75000"/>
                  </a:schemeClr>
                </a:solidFill>
              </a:rPr>
              <a:t>Risikobewertungen </a:t>
            </a:r>
          </a:p>
          <a:p>
            <a:pPr marL="457200" indent="-457200">
              <a:buFont typeface="+mj-lt"/>
              <a:buAutoNum type="arabicPeriod" startAt="17"/>
            </a:pPr>
            <a:endParaRPr lang="de-DE" sz="2000" b="1">
              <a:solidFill>
                <a:schemeClr val="bg1">
                  <a:lumMod val="75000"/>
                </a:schemeClr>
              </a:solidFill>
            </a:endParaRPr>
          </a:p>
          <a:p>
            <a:pPr marL="457200" indent="-457200">
              <a:buFont typeface="+mj-lt"/>
              <a:buAutoNum type="arabicPeriod" startAt="17"/>
            </a:pPr>
            <a:r>
              <a:rPr lang="de-DE" sz="2000" b="1">
                <a:solidFill>
                  <a:schemeClr val="bg1">
                    <a:lumMod val="75000"/>
                  </a:schemeClr>
                </a:solidFill>
              </a:rPr>
              <a:t>Schwachstellen-Management </a:t>
            </a:r>
          </a:p>
          <a:p>
            <a:pPr marL="457200" indent="-457200">
              <a:buFont typeface="+mj-lt"/>
              <a:buAutoNum type="arabicPeriod" startAt="17"/>
            </a:pPr>
            <a:endParaRPr lang="de-DE" sz="2000" b="1">
              <a:solidFill>
                <a:schemeClr val="bg1">
                  <a:lumMod val="75000"/>
                </a:schemeClr>
              </a:solidFill>
            </a:endParaRPr>
          </a:p>
          <a:p>
            <a:pPr marL="457200" indent="-457200">
              <a:buFont typeface="+mj-lt"/>
              <a:buAutoNum type="arabicPeriod" startAt="17"/>
            </a:pPr>
            <a:r>
              <a:rPr lang="de-DE" sz="2000" b="1">
                <a:solidFill>
                  <a:schemeClr val="bg1">
                    <a:lumMod val="75000"/>
                  </a:schemeClr>
                </a:solidFill>
              </a:rPr>
              <a:t>Überwachung und Auditierung </a:t>
            </a:r>
          </a:p>
          <a:p>
            <a:pPr marL="457200" indent="-457200">
              <a:buFont typeface="+mj-lt"/>
              <a:buAutoNum type="arabicPeriod" startAt="17"/>
            </a:pPr>
            <a:endParaRPr lang="de-DE" sz="2000" b="1">
              <a:solidFill>
                <a:schemeClr val="bg1">
                  <a:lumMod val="75000"/>
                </a:schemeClr>
              </a:solidFill>
            </a:endParaRPr>
          </a:p>
          <a:p>
            <a:pPr marL="457200" indent="-457200">
              <a:buFont typeface="+mj-lt"/>
              <a:buAutoNum type="arabicPeriod" startAt="17"/>
            </a:pPr>
            <a:r>
              <a:rPr lang="de-DE" sz="2000" b="1">
                <a:solidFill>
                  <a:schemeClr val="bg1">
                    <a:lumMod val="75000"/>
                  </a:schemeClr>
                </a:solidFill>
              </a:rPr>
              <a:t>Kryptographie </a:t>
            </a:r>
          </a:p>
          <a:p>
            <a:pPr marL="457200" indent="-457200">
              <a:buFont typeface="+mj-lt"/>
              <a:buAutoNum type="arabicPeriod" startAt="17"/>
            </a:pPr>
            <a:endParaRPr lang="de-DE" sz="2000" b="1"/>
          </a:p>
          <a:p>
            <a:pPr marL="457200" indent="-457200">
              <a:buFont typeface="+mj-lt"/>
              <a:buAutoNum type="arabicPeriod" startAt="17"/>
            </a:pPr>
            <a:endParaRPr lang="de-DE" sz="2000" b="1"/>
          </a:p>
          <a:p>
            <a:pPr marL="457200" indent="-457200">
              <a:buFont typeface="+mj-lt"/>
              <a:buAutoNum type="arabicPeriod" startAt="17"/>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5" name="Rechteck 4">
            <a:extLst>
              <a:ext uri="{FF2B5EF4-FFF2-40B4-BE49-F238E27FC236}">
                <a16:creationId xmlns:a16="http://schemas.microsoft.com/office/drawing/2014/main" id="{3A0736C4-B130-4575-8080-EF3E7DB4FCFF}"/>
              </a:ext>
            </a:extLst>
          </p:cNvPr>
          <p:cNvSpPr/>
          <p:nvPr/>
        </p:nvSpPr>
        <p:spPr>
          <a:xfrm>
            <a:off x="6108700" y="1903535"/>
            <a:ext cx="5346700" cy="5324535"/>
          </a:xfrm>
          <a:prstGeom prst="rect">
            <a:avLst/>
          </a:prstGeom>
        </p:spPr>
        <p:txBody>
          <a:bodyPr>
            <a:spAutoFit/>
          </a:bodyPr>
          <a:lstStyle/>
          <a:p>
            <a:pPr marL="457200" indent="-457200">
              <a:buFont typeface="+mj-lt"/>
              <a:buAutoNum type="arabicPeriod" startAt="25"/>
            </a:pPr>
            <a:r>
              <a:rPr lang="de-DE" sz="2000" b="1" dirty="0">
                <a:solidFill>
                  <a:schemeClr val="bg1">
                    <a:lumMod val="75000"/>
                  </a:schemeClr>
                </a:solidFill>
              </a:rPr>
              <a:t>Hashing </a:t>
            </a:r>
          </a:p>
          <a:p>
            <a:pPr marL="457200" indent="-457200">
              <a:buFont typeface="+mj-lt"/>
              <a:buAutoNum type="arabicPeriod" startAt="25"/>
            </a:pPr>
            <a:endParaRPr lang="de-DE" sz="2000" b="1" dirty="0">
              <a:solidFill>
                <a:schemeClr val="bg1">
                  <a:lumMod val="75000"/>
                </a:schemeClr>
              </a:solidFill>
            </a:endParaRPr>
          </a:p>
          <a:p>
            <a:pPr marL="457200" indent="-457200">
              <a:buFont typeface="+mj-lt"/>
              <a:buAutoNum type="arabicPeriod" startAt="25"/>
            </a:pPr>
            <a:r>
              <a:rPr lang="de-DE" sz="2000" b="1" dirty="0">
                <a:solidFill>
                  <a:schemeClr val="bg1">
                    <a:lumMod val="75000"/>
                  </a:schemeClr>
                </a:solidFill>
              </a:rPr>
              <a:t>Public Key Infrastruktur</a:t>
            </a:r>
          </a:p>
          <a:p>
            <a:pPr marL="457200" indent="-457200">
              <a:buFont typeface="+mj-lt"/>
              <a:buAutoNum type="arabicPeriod" startAt="25"/>
            </a:pPr>
            <a:endParaRPr lang="de-DE" sz="2000" b="1" dirty="0">
              <a:solidFill>
                <a:schemeClr val="bg1">
                  <a:lumMod val="75000"/>
                </a:schemeClr>
              </a:solidFill>
            </a:endParaRPr>
          </a:p>
          <a:p>
            <a:pPr marL="457200" indent="-457200">
              <a:buFont typeface="+mj-lt"/>
              <a:buAutoNum type="arabicPeriod" startAt="25"/>
            </a:pPr>
            <a:r>
              <a:rPr lang="de-DE" sz="2000" b="1" dirty="0">
                <a:solidFill>
                  <a:schemeClr val="bg1">
                    <a:lumMod val="75000"/>
                  </a:schemeClr>
                </a:solidFill>
              </a:rPr>
              <a:t>Sicherheitsprotokolle </a:t>
            </a:r>
          </a:p>
          <a:p>
            <a:pPr marL="457200" indent="-457200">
              <a:buFont typeface="+mj-lt"/>
              <a:buAutoNum type="arabicPeriod" startAt="25"/>
            </a:pPr>
            <a:endParaRPr lang="de-DE" sz="2000" b="1" dirty="0">
              <a:solidFill>
                <a:schemeClr val="bg1">
                  <a:lumMod val="75000"/>
                </a:schemeClr>
              </a:solidFill>
            </a:endParaRPr>
          </a:p>
          <a:p>
            <a:pPr marL="457200" indent="-457200">
              <a:buFont typeface="+mj-lt"/>
              <a:buAutoNum type="arabicPeriod" startAt="25"/>
            </a:pPr>
            <a:r>
              <a:rPr lang="de-DE" sz="2000" b="1" dirty="0">
                <a:solidFill>
                  <a:schemeClr val="bg1">
                    <a:lumMod val="75000"/>
                  </a:schemeClr>
                </a:solidFill>
              </a:rPr>
              <a:t>Worst-Case Planung</a:t>
            </a:r>
          </a:p>
          <a:p>
            <a:pPr marL="457200" indent="-457200">
              <a:buFont typeface="+mj-lt"/>
              <a:buAutoNum type="arabicPeriod" startAt="25"/>
            </a:pPr>
            <a:endParaRPr lang="de-DE" sz="2000" b="1" dirty="0">
              <a:solidFill>
                <a:schemeClr val="bg1">
                  <a:lumMod val="75000"/>
                </a:schemeClr>
              </a:solidFill>
            </a:endParaRPr>
          </a:p>
          <a:p>
            <a:pPr marL="457200" indent="-457200">
              <a:buFont typeface="+mj-lt"/>
              <a:buAutoNum type="arabicPeriod" startAt="25"/>
            </a:pPr>
            <a:r>
              <a:rPr lang="de-DE" sz="2000" b="1" dirty="0">
                <a:solidFill>
                  <a:schemeClr val="bg1">
                    <a:lumMod val="75000"/>
                  </a:schemeClr>
                </a:solidFill>
              </a:rPr>
              <a:t>Social Engineering </a:t>
            </a:r>
          </a:p>
          <a:p>
            <a:pPr marL="457200" indent="-457200">
              <a:buFont typeface="+mj-lt"/>
              <a:buAutoNum type="arabicPeriod" startAt="25"/>
            </a:pPr>
            <a:endParaRPr lang="de-DE" sz="2000" b="1" dirty="0">
              <a:solidFill>
                <a:schemeClr val="bg1">
                  <a:lumMod val="75000"/>
                </a:schemeClr>
              </a:solidFill>
            </a:endParaRPr>
          </a:p>
          <a:p>
            <a:pPr marL="457200" indent="-457200">
              <a:buFont typeface="+mj-lt"/>
              <a:buAutoNum type="arabicPeriod" startAt="25"/>
            </a:pPr>
            <a:r>
              <a:rPr lang="de-DE" sz="2000" b="1" dirty="0"/>
              <a:t>Richtlinien und Prozeduren </a:t>
            </a:r>
          </a:p>
          <a:p>
            <a:pPr marL="457200" indent="-457200">
              <a:buFont typeface="+mj-lt"/>
              <a:buAutoNum type="arabicPeriod" startAt="25"/>
            </a:pPr>
            <a:endParaRPr lang="de-DE" sz="2000" b="1" dirty="0">
              <a:solidFill>
                <a:schemeClr val="bg1">
                  <a:lumMod val="75000"/>
                </a:schemeClr>
              </a:solidFill>
            </a:endParaRPr>
          </a:p>
          <a:p>
            <a:pPr marL="457200" indent="-457200">
              <a:buFont typeface="+mj-lt"/>
              <a:buAutoNum type="arabicPeriod" startAt="25"/>
            </a:pPr>
            <a:r>
              <a:rPr lang="de-DE" sz="2000" b="1" dirty="0">
                <a:solidFill>
                  <a:schemeClr val="bg1">
                    <a:lumMod val="75000"/>
                  </a:schemeClr>
                </a:solidFill>
              </a:rPr>
              <a:t>Incident Response und Forensik </a:t>
            </a:r>
          </a:p>
          <a:p>
            <a:pPr marL="457200" indent="-457200">
              <a:buFont typeface="+mj-lt"/>
              <a:buAutoNum type="arabicPeriod" startAt="25"/>
            </a:pPr>
            <a:endParaRPr lang="de-DE" sz="2000" b="1" dirty="0">
              <a:solidFill>
                <a:schemeClr val="bg1">
                  <a:lumMod val="75000"/>
                </a:schemeClr>
              </a:solidFill>
            </a:endParaRPr>
          </a:p>
          <a:p>
            <a:pPr marL="457200" indent="-457200">
              <a:buFont typeface="+mj-lt"/>
              <a:buAutoNum type="arabicPeriod" startAt="25"/>
            </a:pPr>
            <a:r>
              <a:rPr lang="de-DE" sz="2000" b="1" dirty="0">
                <a:solidFill>
                  <a:schemeClr val="bg1">
                    <a:lumMod val="75000"/>
                  </a:schemeClr>
                </a:solidFill>
              </a:rPr>
              <a:t>Fazit </a:t>
            </a:r>
          </a:p>
          <a:p>
            <a:pPr marL="457200" indent="-457200">
              <a:buFont typeface="+mj-lt"/>
              <a:buAutoNum type="arabicPeriod" startAt="25"/>
            </a:pPr>
            <a:endParaRPr lang="de-DE" sz="2000" b="1" dirty="0">
              <a:solidFill>
                <a:schemeClr val="bg1">
                  <a:lumMod val="75000"/>
                </a:schemeClr>
              </a:solidFill>
            </a:endParaRPr>
          </a:p>
          <a:p>
            <a:pPr marL="457200" indent="-457200">
              <a:buFont typeface="+mj-lt"/>
              <a:buAutoNum type="arabicPeriod" startAt="25"/>
            </a:pPr>
            <a:r>
              <a:rPr lang="de-DE" sz="2000" b="1" dirty="0">
                <a:solidFill>
                  <a:schemeClr val="bg1">
                    <a:lumMod val="75000"/>
                  </a:schemeClr>
                </a:solidFill>
              </a:rPr>
              <a:t>Prüfungsvorbereitung</a:t>
            </a:r>
          </a:p>
        </p:txBody>
      </p:sp>
    </p:spTree>
    <p:extLst>
      <p:ext uri="{BB962C8B-B14F-4D97-AF65-F5344CB8AC3E}">
        <p14:creationId xmlns:p14="http://schemas.microsoft.com/office/powerpoint/2010/main" val="287140756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30"/>
            </a:pPr>
            <a:r>
              <a:rPr lang="de-DE" sz="2000" b="1" dirty="0">
                <a:solidFill>
                  <a:prstClr val="black"/>
                </a:solidFill>
              </a:rPr>
              <a:t>Richtlinien und Prozeduren </a:t>
            </a:r>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001C0CD7-81EB-482C-AE61-2C2D0D790DDD}"/>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90E649F5-831D-44FB-B7C0-6F1A5BB1B147}"/>
              </a:ext>
            </a:extLst>
          </p:cNvPr>
          <p:cNvSpPr/>
          <p:nvPr/>
        </p:nvSpPr>
        <p:spPr>
          <a:xfrm>
            <a:off x="393700" y="2269424"/>
            <a:ext cx="9633065" cy="3464666"/>
          </a:xfrm>
          <a:prstGeom prst="rect">
            <a:avLst/>
          </a:prstGeom>
        </p:spPr>
        <p:txBody>
          <a:bodyPr wrap="square">
            <a:spAutoFit/>
          </a:bodyPr>
          <a:lstStyle/>
          <a:p>
            <a:pPr marL="342900" lvl="0" indent="-342900">
              <a:spcBef>
                <a:spcPts val="1475"/>
              </a:spcBef>
              <a:spcAft>
                <a:spcPts val="0"/>
              </a:spcAft>
              <a:buSzPts val="1200"/>
              <a:buFont typeface="Symbol" panose="05050102010706020507" pitchFamily="18" charset="2"/>
              <a:buChar char=""/>
              <a:tabLst>
                <a:tab pos="1373505" algn="l"/>
              </a:tabLst>
            </a:pPr>
            <a:r>
              <a:rPr lang="de-DE" sz="1200" b="1" spc="-10" noProof="1">
                <a:latin typeface="Calibri" panose="020F0502020204030204" pitchFamily="34" charset="0"/>
                <a:ea typeface="Symbol" panose="05050102010706020507" pitchFamily="18" charset="2"/>
                <a:cs typeface="Times New Roman" panose="02020603050405020304" pitchFamily="18" charset="0"/>
              </a:rPr>
              <a:t>Richtlinien</a:t>
            </a:r>
            <a:r>
              <a:rPr lang="de-DE" sz="1200" b="1" spc="-65" noProof="1">
                <a:latin typeface="Calibri" panose="020F0502020204030204" pitchFamily="34" charset="0"/>
                <a:ea typeface="Symbol" panose="05050102010706020507" pitchFamily="18" charset="2"/>
                <a:cs typeface="Times New Roman" panose="02020603050405020304" pitchFamily="18" charset="0"/>
              </a:rPr>
              <a:t> </a:t>
            </a:r>
            <a:r>
              <a:rPr lang="de-DE" sz="1200" b="1" spc="-5" noProof="1">
                <a:latin typeface="Calibri" panose="020F0502020204030204" pitchFamily="34" charset="0"/>
                <a:ea typeface="Symbol" panose="05050102010706020507" pitchFamily="18" charset="2"/>
                <a:cs typeface="Times New Roman" panose="02020603050405020304" pitchFamily="18" charset="0"/>
              </a:rPr>
              <a:t>und</a:t>
            </a:r>
            <a:r>
              <a:rPr lang="de-DE" sz="1200" b="1" spc="-60" noProof="1">
                <a:latin typeface="Calibri" panose="020F0502020204030204" pitchFamily="34" charset="0"/>
                <a:ea typeface="Symbol" panose="05050102010706020507" pitchFamily="18" charset="2"/>
                <a:cs typeface="Times New Roman" panose="02020603050405020304" pitchFamily="18" charset="0"/>
              </a:rPr>
              <a:t> </a:t>
            </a:r>
            <a:r>
              <a:rPr lang="de-DE" sz="1200" b="1" spc="-10" noProof="1">
                <a:latin typeface="Calibri" panose="020F0502020204030204" pitchFamily="34" charset="0"/>
                <a:ea typeface="Symbol" panose="05050102010706020507" pitchFamily="18" charset="2"/>
                <a:cs typeface="Times New Roman" panose="02020603050405020304" pitchFamily="18" charset="0"/>
              </a:rPr>
              <a:t>Verfahrensweisen</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90"/>
              </a:lnSpc>
              <a:spcBef>
                <a:spcPts val="45"/>
              </a:spcBef>
              <a:spcAft>
                <a:spcPts val="0"/>
              </a:spcAft>
              <a:buSzPts val="1200"/>
              <a:buFont typeface="Courier New" panose="02070309020205020404" pitchFamily="49" charset="0"/>
              <a:buChar char="o"/>
              <a:tabLst>
                <a:tab pos="1830705" algn="l"/>
              </a:tabLst>
            </a:pPr>
            <a:r>
              <a:rPr lang="de-DE" sz="1200" noProof="1">
                <a:latin typeface="Calibri" panose="020F0502020204030204" pitchFamily="34" charset="0"/>
                <a:ea typeface="Courier New" panose="02070309020205020404" pitchFamily="49" charset="0"/>
                <a:cs typeface="Times New Roman" panose="02020603050405020304" pitchFamily="18" charset="0"/>
              </a:rPr>
              <a:t>Governance</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bietet</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einen</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umfassenden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Rahmen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für</a:t>
            </a:r>
            <a:r>
              <a:rPr lang="de-DE" sz="1200" spc="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das</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Sicherheitsmanagement</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45"/>
              </a:lnSpc>
              <a:spcBef>
                <a:spcPts val="45"/>
              </a:spcBef>
              <a:spcAft>
                <a:spcPts val="0"/>
              </a:spcAft>
              <a:buSzPts val="1200"/>
              <a:buFont typeface="Courier New" panose="02070309020205020404" pitchFamily="49" charset="0"/>
              <a:buChar char="o"/>
              <a:tabLst>
                <a:tab pos="18307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Policy</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1350010" lvl="2" indent="-228600">
              <a:lnSpc>
                <a:spcPct val="99000"/>
              </a:lnSpc>
              <a:spcAft>
                <a:spcPts val="0"/>
              </a:spcAft>
              <a:buSzPts val="1200"/>
              <a:buFont typeface="Microsoft Sans Serif" panose="020B0604020202020204" pitchFamily="34" charset="0"/>
              <a:buChar char="▪"/>
              <a:tabLst>
                <a:tab pos="22885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Definiert</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Rolle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Sicherheit</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in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Organisation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legt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den</a:t>
            </a:r>
            <a:r>
              <a:rPr lang="de-DE" sz="1200" spc="22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gewünschten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Endzustand</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Sicherheitsprogramms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fest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2288540"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Richtlinien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sind</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sehr</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weit</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gefasst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65"/>
              </a:lnSpc>
              <a:spcBef>
                <a:spcPts val="50"/>
              </a:spcBef>
              <a:spcAft>
                <a:spcPts val="0"/>
              </a:spcAft>
              <a:buSzPts val="1200"/>
              <a:buFont typeface="Courier New" panose="02070309020205020404" pitchFamily="49" charset="0"/>
              <a:buChar char="o"/>
              <a:tabLst>
                <a:tab pos="18307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Organisatorische</a:t>
            </a:r>
            <a:r>
              <a:rPr lang="de-DE" sz="1200" b="1" spc="-10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Richtlinien</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1272540" lvl="2" indent="-228600">
              <a:lnSpc>
                <a:spcPct val="99000"/>
              </a:lnSpc>
              <a:spcAft>
                <a:spcPts val="0"/>
              </a:spcAft>
              <a:buSzPts val="1200"/>
              <a:buFont typeface="Microsoft Sans Serif" panose="020B0604020202020204" pitchFamily="34" charset="0"/>
              <a:buChar char="▪"/>
              <a:tabLst>
                <a:tab pos="2288540"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Geben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allgemeine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Richtung</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Ziele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Rahmen,</a:t>
            </a:r>
            <a:r>
              <a:rPr lang="de-DE" sz="1200" spc="23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Geschäftsziele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erreichen,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definieren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Rollen,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2287905" indent="-229235">
              <a:lnSpc>
                <a:spcPts val="1450"/>
              </a:lnSpc>
            </a:pPr>
            <a:r>
              <a:rPr lang="de-DE" sz="1200" spc="-5" noProof="1">
                <a:latin typeface="Calibri" panose="020F0502020204030204" pitchFamily="34" charset="0"/>
                <a:ea typeface="Calibri" panose="020F0502020204030204" pitchFamily="34" charset="0"/>
                <a:cs typeface="Times New Roman" panose="02020603050405020304" pitchFamily="18" charset="0"/>
              </a:rPr>
              <a:t>Verantwortlichkeiten</a:t>
            </a:r>
            <a:r>
              <a:rPr lang="de-DE" sz="1200" spc="-50" noProof="1">
                <a:latin typeface="Calibri" panose="020F0502020204030204" pitchFamily="34" charset="0"/>
                <a:ea typeface="Calibri" panose="020F0502020204030204" pitchFamily="34" charset="0"/>
                <a:cs typeface="Times New Roman" panose="02020603050405020304" pitchFamily="18" charset="0"/>
              </a:rPr>
              <a:t> </a:t>
            </a:r>
            <a:r>
              <a:rPr lang="de-DE" sz="1200" spc="-10" noProof="1">
                <a:latin typeface="Calibri" panose="020F0502020204030204" pitchFamily="34" charset="0"/>
                <a:ea typeface="Calibri" panose="020F0502020204030204" pitchFamily="34" charset="0"/>
                <a:cs typeface="Times New Roman" panose="02020603050405020304" pitchFamily="18" charset="0"/>
              </a:rPr>
              <a:t>und</a:t>
            </a:r>
            <a:r>
              <a:rPr lang="de-DE" sz="1200" spc="-4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Bedingungen</a:t>
            </a:r>
            <a:endParaRPr lang="de-DE" sz="1200" noProof="1">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ts val="1470"/>
              </a:lnSpc>
              <a:spcBef>
                <a:spcPts val="45"/>
              </a:spcBef>
              <a:buSzPts val="1200"/>
              <a:buFont typeface="Courier New" panose="02070309020205020404" pitchFamily="49" charset="0"/>
              <a:buChar char="o"/>
              <a:tabLst>
                <a:tab pos="18307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Systemspezifische</a:t>
            </a:r>
            <a:r>
              <a:rPr lang="de-DE" sz="1200" b="1" spc="-7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Policies</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1350010" lvl="2" indent="-228600">
              <a:lnSpc>
                <a:spcPct val="98000"/>
              </a:lnSpc>
              <a:spcAft>
                <a:spcPts val="0"/>
              </a:spcAft>
              <a:buSzPts val="1200"/>
              <a:buFont typeface="Microsoft Sans Serif" panose="020B0604020202020204" pitchFamily="34" charset="0"/>
              <a:buChar char="▪"/>
              <a:tabLst>
                <a:tab pos="22885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Berücksichtigung</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Sicherheitsanforderungen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bestimmten</a:t>
            </a:r>
            <a:r>
              <a:rPr lang="de-DE" sz="1200" spc="27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Technologie,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Anwendung,</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eines</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Netzwerks</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Computersystems</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65"/>
              </a:lnSpc>
              <a:spcBef>
                <a:spcPts val="50"/>
              </a:spcBef>
              <a:spcAft>
                <a:spcPts val="0"/>
              </a:spcAft>
              <a:buSzPts val="1200"/>
              <a:buFont typeface="Courier New" panose="02070309020205020404" pitchFamily="49" charset="0"/>
              <a:buChar char="o"/>
              <a:tabLst>
                <a:tab pos="18307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(Issue Based )Ausgabespezifische</a:t>
            </a:r>
            <a:r>
              <a:rPr lang="de-DE" sz="1200" b="1" spc="-6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Policies</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1052195" lvl="2" indent="-228600">
              <a:lnSpc>
                <a:spcPct val="99000"/>
              </a:lnSpc>
              <a:spcAft>
                <a:spcPts val="0"/>
              </a:spcAft>
              <a:buSzPts val="1200"/>
              <a:buFont typeface="Microsoft Sans Serif" panose="020B0604020202020204" pitchFamily="34" charset="0"/>
              <a:buChar char="▪"/>
              <a:tabLst>
                <a:tab pos="22885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Entwickelt,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bestimmtes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Sicherheitsproblem</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lösen,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B.</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E-</a:t>
            </a:r>
            <a:r>
              <a:rPr lang="de-DE" sz="1200" spc="26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Mail-Datenschutz,</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Verfahren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Kündigung</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Mitarbeitern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70"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andere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spezifische</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Probleme</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90"/>
              </a:lnSpc>
              <a:spcBef>
                <a:spcPts val="35"/>
              </a:spcBef>
              <a:spcAft>
                <a:spcPts val="0"/>
              </a:spcAft>
              <a:buSzPts val="1200"/>
              <a:buFont typeface="Courier New" panose="02070309020205020404" pitchFamily="49" charset="0"/>
              <a:buChar char="o"/>
              <a:tabLst>
                <a:tab pos="18307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Richtlinien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10" noProof="1">
                <a:latin typeface="Calibri" panose="020F0502020204030204" pitchFamily="34" charset="0"/>
                <a:ea typeface="Courier New" panose="02070309020205020404" pitchFamily="49" charset="0"/>
                <a:cs typeface="Times New Roman" panose="02020603050405020304" pitchFamily="18" charset="0"/>
              </a:rPr>
              <a:t>können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regulierend,</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beratend</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oder</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informativ</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sein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70"/>
              </a:lnSpc>
              <a:buSzPts val="1200"/>
              <a:buFont typeface="Courier New" panose="02070309020205020404" pitchFamily="49" charset="0"/>
              <a:buChar char="o"/>
              <a:tabLst>
                <a:tab pos="18307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Normen</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werden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verwendet,</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um</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eine</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Richtlinie</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in</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einer</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Organisation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umzusetzen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p:txBody>
      </p:sp>
      <p:sp>
        <p:nvSpPr>
          <p:cNvPr id="4" name="Rechteck 3">
            <a:extLst>
              <a:ext uri="{FF2B5EF4-FFF2-40B4-BE49-F238E27FC236}">
                <a16:creationId xmlns:a16="http://schemas.microsoft.com/office/drawing/2014/main" id="{CCB41A20-B167-4D91-AF55-ED30247EC945}"/>
              </a:ext>
            </a:extLst>
          </p:cNvPr>
          <p:cNvSpPr/>
          <p:nvPr/>
        </p:nvSpPr>
        <p:spPr>
          <a:xfrm>
            <a:off x="383308" y="5630129"/>
            <a:ext cx="10144991" cy="1400640"/>
          </a:xfrm>
          <a:prstGeom prst="rect">
            <a:avLst/>
          </a:prstGeom>
        </p:spPr>
        <p:txBody>
          <a:bodyPr wrap="square">
            <a:spAutoFit/>
          </a:bodyPr>
          <a:lstStyle/>
          <a:p>
            <a:pPr marL="742950" lvl="1" indent="-285750">
              <a:lnSpc>
                <a:spcPts val="1445"/>
              </a:lnSpc>
              <a:spcBef>
                <a:spcPts val="45"/>
              </a:spcBef>
              <a:buSzPts val="1200"/>
              <a:buFont typeface="Courier New" panose="02070309020205020404" pitchFamily="49" charset="0"/>
              <a:buChar char="o"/>
              <a:tabLst>
                <a:tab pos="1830705" algn="l"/>
              </a:tabLst>
            </a:pPr>
            <a:r>
              <a:rPr lang="de-DE" sz="1200" b="1" spc="-1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Baseline</a:t>
            </a:r>
            <a:endParaRPr lang="de-DE" sz="1200" b="1" noProof="1">
              <a:solidFill>
                <a:prstClr val="black"/>
              </a:solidFill>
              <a:latin typeface="Calibri" panose="020F0502020204030204" pitchFamily="34" charset="0"/>
              <a:ea typeface="Courier New" panose="02070309020205020404" pitchFamily="49" charset="0"/>
              <a:cs typeface="Times New Roman" panose="02020603050405020304" pitchFamily="18" charset="0"/>
            </a:endParaRPr>
          </a:p>
          <a:p>
            <a:pPr marL="1143000" marR="1570355" lvl="2" indent="-228600">
              <a:lnSpc>
                <a:spcPct val="99000"/>
              </a:lnSpc>
              <a:buSzPts val="1200"/>
              <a:buFont typeface="Microsoft Sans Serif" panose="020B0604020202020204" pitchFamily="34" charset="0"/>
              <a:buChar char="▪"/>
              <a:tabLst>
                <a:tab pos="2288540" algn="l"/>
              </a:tabLst>
            </a:pP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Erstellt</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als</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Referenzpunkte,</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für</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Verwendung</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als</a:t>
            </a:r>
            <a:r>
              <a:rPr lang="de-DE" sz="1200" spc="11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Vergleichsmethode</a:t>
            </a:r>
            <a:r>
              <a:rPr lang="de-DE" sz="1200" spc="-3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bei</a:t>
            </a:r>
            <a:r>
              <a:rPr lang="de-DE" sz="1200" spc="-3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einer</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zukünftig</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durchgeführten</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Analyse</a:t>
            </a:r>
            <a:r>
              <a:rPr lang="de-DE" sz="1200" spc="30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dokumentiert</a:t>
            </a:r>
            <a:r>
              <a:rPr lang="de-DE" sz="1200" spc="-7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werden</a:t>
            </a:r>
            <a:endPar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95"/>
              </a:lnSpc>
              <a:spcBef>
                <a:spcPts val="60"/>
              </a:spcBef>
              <a:buSzPts val="1200"/>
              <a:buFont typeface="Courier New" panose="02070309020205020404" pitchFamily="49" charset="0"/>
              <a:buChar char="o"/>
              <a:tabLst>
                <a:tab pos="1830705" algn="l"/>
              </a:tabLst>
            </a:pP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Richtlinien</a:t>
            </a:r>
            <a:r>
              <a:rPr lang="de-DE" sz="1200" spc="-4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werden</a:t>
            </a:r>
            <a:r>
              <a:rPr lang="de-DE" sz="1200" spc="-3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verwendet,</a:t>
            </a:r>
            <a:r>
              <a:rPr lang="de-DE" sz="1200" spc="-4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um</a:t>
            </a:r>
            <a:r>
              <a:rPr lang="de-DE" sz="1200" spc="-4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Maßnahmen</a:t>
            </a:r>
            <a:r>
              <a:rPr lang="de-DE" sz="1200" spc="-3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zu</a:t>
            </a:r>
            <a:r>
              <a:rPr lang="de-DE" sz="1200" spc="-3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empfehlen</a:t>
            </a:r>
            <a:endParaRPr lang="de-DE" sz="1200" noProof="1">
              <a:solidFill>
                <a:prstClr val="black"/>
              </a:solidFill>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50"/>
              </a:lnSpc>
              <a:spcBef>
                <a:spcPts val="45"/>
              </a:spcBef>
              <a:buSzPts val="1200"/>
              <a:buFont typeface="Courier New" panose="02070309020205020404" pitchFamily="49" charset="0"/>
              <a:buChar char="o"/>
              <a:tabLst>
                <a:tab pos="1830705" algn="l"/>
              </a:tabLst>
            </a:pPr>
            <a:r>
              <a:rPr lang="de-DE" sz="1200" b="1" spc="-1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Abläufe</a:t>
            </a:r>
            <a:endParaRPr lang="de-DE" sz="1200" b="1" noProof="1">
              <a:solidFill>
                <a:prstClr val="black"/>
              </a:solidFill>
              <a:latin typeface="Calibri" panose="020F0502020204030204" pitchFamily="34" charset="0"/>
              <a:ea typeface="Courier New" panose="02070309020205020404" pitchFamily="49" charset="0"/>
              <a:cs typeface="Times New Roman" panose="02020603050405020304" pitchFamily="18" charset="0"/>
            </a:endParaRPr>
          </a:p>
          <a:p>
            <a:pPr marL="1143000" marR="1278255" lvl="2" indent="-228600" algn="just">
              <a:lnSpc>
                <a:spcPct val="99000"/>
              </a:lnSpc>
              <a:buSzPts val="1200"/>
              <a:buFont typeface="Microsoft Sans Serif" panose="020B0604020202020204" pitchFamily="34" charset="0"/>
              <a:buChar char="▪"/>
              <a:tabLst>
                <a:tab pos="2288540" algn="l"/>
              </a:tabLst>
            </a:pP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Detaillierte</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Schritt-für-Schritt-Anweisungen,</a:t>
            </a:r>
            <a:r>
              <a:rPr lang="de-DE" sz="1200" spc="-3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erstellt</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werden,</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um</a:t>
            </a:r>
            <a:r>
              <a:rPr lang="de-DE" sz="1200" spc="31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sicherzustellen,</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dass</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das</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Personal</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bestimmte</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Aktion</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ausführen</a:t>
            </a:r>
            <a:r>
              <a:rPr lang="de-DE" sz="1200" spc="29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kann</a:t>
            </a:r>
            <a:endPar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endParaRPr>
          </a:p>
        </p:txBody>
      </p:sp>
      <p:sp>
        <p:nvSpPr>
          <p:cNvPr id="5" name="Rechteck 4">
            <a:extLst>
              <a:ext uri="{FF2B5EF4-FFF2-40B4-BE49-F238E27FC236}">
                <a16:creationId xmlns:a16="http://schemas.microsoft.com/office/drawing/2014/main" id="{70036B1B-0066-4A00-BDBE-D47BB4788457}"/>
              </a:ext>
            </a:extLst>
          </p:cNvPr>
          <p:cNvSpPr/>
          <p:nvPr/>
        </p:nvSpPr>
        <p:spPr>
          <a:xfrm>
            <a:off x="6626397" y="1571314"/>
            <a:ext cx="3092335" cy="649152"/>
          </a:xfrm>
          <a:prstGeom prst="rect">
            <a:avLst/>
          </a:prstGeom>
          <a:solidFill>
            <a:srgbClr val="FFC000"/>
          </a:solidFill>
        </p:spPr>
        <p:txBody>
          <a:bodyPr wrap="square">
            <a:spAutoFit/>
          </a:bodyPr>
          <a:lstStyle/>
          <a:p>
            <a:pPr marL="742950" lvl="1" indent="-285750">
              <a:lnSpc>
                <a:spcPts val="1480"/>
              </a:lnSpc>
              <a:spcBef>
                <a:spcPts val="45"/>
              </a:spcBef>
              <a:buSzPts val="1200"/>
              <a:buFont typeface="Courier New" panose="02070309020205020404" pitchFamily="49" charset="0"/>
              <a:buChar char="o"/>
              <a:tabLst>
                <a:tab pos="1830705" algn="l"/>
              </a:tabLst>
            </a:pP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Prüfung</a:t>
            </a:r>
            <a:r>
              <a:rPr lang="de-DE" sz="1200" b="1" spc="-3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Tipp</a:t>
            </a:r>
            <a:endParaRPr lang="de-DE" sz="1200" b="1" noProof="1">
              <a:solidFill>
                <a:prstClr val="black"/>
              </a:solidFill>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30"/>
              </a:lnSpc>
              <a:buSzPts val="1200"/>
              <a:buFont typeface="Microsoft Sans Serif" panose="020B0604020202020204" pitchFamily="34" charset="0"/>
              <a:buChar char="▪"/>
              <a:tabLst>
                <a:tab pos="2288540" algn="l"/>
              </a:tabLst>
            </a:pP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Policies</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sind</a:t>
            </a:r>
            <a:r>
              <a:rPr lang="de-DE" sz="1200" spc="-4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generisch</a:t>
            </a:r>
            <a:endPar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lnSpc>
                <a:spcPts val="1450"/>
              </a:lnSpc>
              <a:buSzPts val="1200"/>
              <a:buFont typeface="Microsoft Sans Serif" panose="020B0604020202020204" pitchFamily="34" charset="0"/>
              <a:buChar char="▪"/>
              <a:tabLst>
                <a:tab pos="2288540" algn="l"/>
              </a:tabLst>
            </a:pP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Prozeduren</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sind</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spezifisch</a:t>
            </a:r>
            <a:endPar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28964021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30"/>
            </a:pPr>
            <a:r>
              <a:rPr lang="de-DE" sz="2000" b="1" dirty="0">
                <a:solidFill>
                  <a:prstClr val="black"/>
                </a:solidFill>
              </a:rPr>
              <a:t>Richtlinien und Prozeduren </a:t>
            </a:r>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001C0CD7-81EB-482C-AE61-2C2D0D790DDD}"/>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5" name="Rechteck 4">
            <a:extLst>
              <a:ext uri="{FF2B5EF4-FFF2-40B4-BE49-F238E27FC236}">
                <a16:creationId xmlns:a16="http://schemas.microsoft.com/office/drawing/2014/main" id="{4C5A0489-F692-4298-A334-8B4F29C26171}"/>
              </a:ext>
            </a:extLst>
          </p:cNvPr>
          <p:cNvSpPr/>
          <p:nvPr/>
        </p:nvSpPr>
        <p:spPr>
          <a:xfrm>
            <a:off x="546100" y="2583188"/>
            <a:ext cx="9338818" cy="3657155"/>
          </a:xfrm>
          <a:prstGeom prst="rect">
            <a:avLst/>
          </a:prstGeom>
        </p:spPr>
        <p:txBody>
          <a:bodyPr wrap="square">
            <a:spAutoFit/>
          </a:bodyPr>
          <a:lstStyle/>
          <a:p>
            <a:pPr marL="342900" lvl="0" indent="-342900">
              <a:spcBef>
                <a:spcPts val="45"/>
              </a:spcBef>
              <a:spcAft>
                <a:spcPts val="0"/>
              </a:spcAft>
              <a:buSzPts val="1200"/>
              <a:buFont typeface="Symbol" panose="05050102010706020507" pitchFamily="18" charset="2"/>
              <a:buChar char=""/>
              <a:tabLst>
                <a:tab pos="1373505" algn="l"/>
              </a:tabLst>
            </a:pPr>
            <a:r>
              <a:rPr lang="de-DE" sz="1200" b="1" spc="-10" noProof="1">
                <a:latin typeface="Calibri" panose="020F0502020204030204" pitchFamily="34" charset="0"/>
                <a:ea typeface="Symbol" panose="05050102010706020507" pitchFamily="18" charset="2"/>
                <a:cs typeface="Times New Roman" panose="02020603050405020304" pitchFamily="18" charset="0"/>
              </a:rPr>
              <a:t>Daten-Klassifikationen</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0"/>
              </a:lnSpc>
              <a:spcBef>
                <a:spcPts val="45"/>
              </a:spcBef>
              <a:spcAft>
                <a:spcPts val="0"/>
              </a:spcAft>
              <a:buSzPts val="1200"/>
              <a:buFont typeface="Courier New" panose="02070309020205020404" pitchFamily="49" charset="0"/>
              <a:buChar char="o"/>
              <a:tabLst>
                <a:tab pos="18307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Daten-Klassifizierung</a:t>
            </a:r>
            <a:endParaRPr lang="de-DE" sz="1100" noProof="1">
              <a:latin typeface="Calibri" panose="020F0502020204030204" pitchFamily="34" charset="0"/>
              <a:ea typeface="Courier New" panose="02070309020205020404" pitchFamily="49" charset="0"/>
              <a:cs typeface="Times New Roman" panose="02020603050405020304" pitchFamily="18" charset="0"/>
            </a:endParaRPr>
          </a:p>
          <a:p>
            <a:pPr marL="1143000" marR="1272540" lvl="2" indent="-228600">
              <a:lnSpc>
                <a:spcPct val="98000"/>
              </a:lnSpc>
              <a:spcAft>
                <a:spcPts val="0"/>
              </a:spcAft>
              <a:buSzPts val="1200"/>
              <a:buFont typeface="Microsoft Sans Serif" panose="020B0604020202020204" pitchFamily="34" charset="0"/>
              <a:buChar char="▪"/>
              <a:tabLst>
                <a:tab pos="2288540"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Kategorie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basierend</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dem</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Wert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Organisation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12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Sensibilität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Informationen,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wenn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offengelegt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werden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würden</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ts val="1465"/>
              </a:lnSpc>
              <a:spcBef>
                <a:spcPts val="25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Sensible</a:t>
            </a:r>
            <a:r>
              <a:rPr lang="de-DE" sz="1200" b="1" spc="-4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Daten</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200150" marR="135890" lvl="2" indent="-285750">
              <a:lnSpc>
                <a:spcPct val="99000"/>
              </a:lnSpc>
              <a:buSzPts val="1200"/>
              <a:buFont typeface="Microsoft Sans Serif" panose="020B0604020202020204" pitchFamily="34" charset="0"/>
              <a:buChar char="▪"/>
              <a:tabLst>
                <a:tab pos="1209040"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Alle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Informationen,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 einem</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Verlust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Sicherheit oder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24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Verlust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Vorteilen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Unternehmen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führen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können,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wenn</a:t>
            </a:r>
            <a:r>
              <a:rPr lang="de-DE" sz="1200" spc="24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Unbefugte</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darauf</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zugreifen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800100" marR="201930" lvl="1" indent="-342900">
              <a:lnSpc>
                <a:spcPct val="97000"/>
              </a:lnSpc>
              <a:spcBef>
                <a:spcPts val="55"/>
              </a:spcBef>
              <a:buSzPts val="1200"/>
              <a:buFont typeface="Courier New" panose="02070309020205020404" pitchFamily="49" charset="0"/>
              <a:buChar char="o"/>
              <a:tabLst>
                <a:tab pos="751205" algn="l"/>
              </a:tabLst>
            </a:pPr>
            <a:r>
              <a:rPr lang="de-DE" sz="1200" i="1" spc="-5" noProof="1">
                <a:latin typeface="Calibri" panose="020F0502020204030204" pitchFamily="34" charset="0"/>
                <a:ea typeface="Courier New" panose="02070309020205020404" pitchFamily="49" charset="0"/>
                <a:cs typeface="Times New Roman" panose="02020603050405020304" pitchFamily="18" charset="0"/>
              </a:rPr>
              <a:t>Kommerzielle</a:t>
            </a:r>
            <a:r>
              <a:rPr lang="de-DE" sz="1200" i="1" spc="-35" noProof="1">
                <a:latin typeface="Calibri" panose="020F0502020204030204" pitchFamily="34" charset="0"/>
                <a:ea typeface="Courier New" panose="02070309020205020404" pitchFamily="49" charset="0"/>
                <a:cs typeface="Times New Roman" panose="02020603050405020304" pitchFamily="18" charset="0"/>
              </a:rPr>
              <a:t> </a:t>
            </a:r>
            <a:r>
              <a:rPr lang="de-DE" sz="1200" i="1" spc="-5" noProof="1">
                <a:latin typeface="Calibri" panose="020F0502020204030204" pitchFamily="34" charset="0"/>
                <a:ea typeface="Courier New" panose="02070309020205020404" pitchFamily="49" charset="0"/>
                <a:cs typeface="Times New Roman" panose="02020603050405020304" pitchFamily="18" charset="0"/>
              </a:rPr>
              <a:t>Unternehmen</a:t>
            </a:r>
            <a:r>
              <a:rPr lang="de-DE" sz="1200" i="1" spc="-40" noProof="1">
                <a:latin typeface="Calibri" panose="020F0502020204030204" pitchFamily="34" charset="0"/>
                <a:ea typeface="Courier New" panose="02070309020205020404" pitchFamily="49" charset="0"/>
                <a:cs typeface="Times New Roman" panose="02020603050405020304" pitchFamily="18" charset="0"/>
              </a:rPr>
              <a:t> </a:t>
            </a:r>
            <a:r>
              <a:rPr lang="de-DE" sz="1200" i="1" spc="-5" noProof="1">
                <a:latin typeface="Calibri" panose="020F0502020204030204" pitchFamily="34" charset="0"/>
                <a:ea typeface="Courier New" panose="02070309020205020404" pitchFamily="49" charset="0"/>
                <a:cs typeface="Times New Roman" panose="02020603050405020304" pitchFamily="18" charset="0"/>
              </a:rPr>
              <a:t>und</a:t>
            </a:r>
            <a:r>
              <a:rPr lang="de-DE" sz="1200" i="1" spc="-30" noProof="1">
                <a:latin typeface="Calibri" panose="020F0502020204030204" pitchFamily="34" charset="0"/>
                <a:ea typeface="Courier New" panose="02070309020205020404" pitchFamily="49" charset="0"/>
                <a:cs typeface="Times New Roman" panose="02020603050405020304" pitchFamily="18" charset="0"/>
              </a:rPr>
              <a:t> </a:t>
            </a:r>
            <a:r>
              <a:rPr lang="de-DE" sz="1200" i="1" spc="-5" noProof="1">
                <a:latin typeface="Calibri" panose="020F0502020204030204" pitchFamily="34" charset="0"/>
                <a:ea typeface="Courier New" panose="02070309020205020404" pitchFamily="49" charset="0"/>
                <a:cs typeface="Times New Roman" panose="02020603050405020304" pitchFamily="18" charset="0"/>
              </a:rPr>
              <a:t>die</a:t>
            </a:r>
            <a:r>
              <a:rPr lang="de-DE" sz="1200" i="1" spc="-35" noProof="1">
                <a:latin typeface="Calibri" panose="020F0502020204030204" pitchFamily="34" charset="0"/>
                <a:ea typeface="Courier New" panose="02070309020205020404" pitchFamily="49" charset="0"/>
                <a:cs typeface="Times New Roman" panose="02020603050405020304" pitchFamily="18" charset="0"/>
              </a:rPr>
              <a:t> </a:t>
            </a:r>
            <a:r>
              <a:rPr lang="de-DE" sz="1200" i="1" spc="-5" noProof="1">
                <a:latin typeface="Calibri" panose="020F0502020204030204" pitchFamily="34" charset="0"/>
                <a:ea typeface="Courier New" panose="02070309020205020404" pitchFamily="49" charset="0"/>
                <a:cs typeface="Times New Roman" panose="02020603050405020304" pitchFamily="18" charset="0"/>
              </a:rPr>
              <a:t>Regierung</a:t>
            </a:r>
            <a:r>
              <a:rPr lang="de-DE" sz="1200" i="1" spc="-45" noProof="1">
                <a:latin typeface="Calibri" panose="020F0502020204030204" pitchFamily="34" charset="0"/>
                <a:ea typeface="Courier New" panose="02070309020205020404" pitchFamily="49" charset="0"/>
                <a:cs typeface="Times New Roman" panose="02020603050405020304" pitchFamily="18" charset="0"/>
              </a:rPr>
              <a:t> </a:t>
            </a:r>
            <a:r>
              <a:rPr lang="de-DE" sz="1200" i="1" spc="-5" noProof="1">
                <a:latin typeface="Calibri" panose="020F0502020204030204" pitchFamily="34" charset="0"/>
                <a:ea typeface="Courier New" panose="02070309020205020404" pitchFamily="49" charset="0"/>
                <a:cs typeface="Times New Roman" panose="02020603050405020304" pitchFamily="18" charset="0"/>
              </a:rPr>
              <a:t>verwenden</a:t>
            </a:r>
            <a:r>
              <a:rPr lang="de-DE" sz="1200" i="1" spc="-45" noProof="1">
                <a:latin typeface="Calibri" panose="020F0502020204030204" pitchFamily="34" charset="0"/>
                <a:ea typeface="Courier New" panose="02070309020205020404" pitchFamily="49" charset="0"/>
                <a:cs typeface="Times New Roman" panose="02020603050405020304" pitchFamily="18" charset="0"/>
              </a:rPr>
              <a:t> </a:t>
            </a:r>
            <a:r>
              <a:rPr lang="de-DE" sz="1200" i="1" spc="-5" noProof="1">
                <a:latin typeface="Calibri" panose="020F0502020204030204" pitchFamily="34" charset="0"/>
                <a:ea typeface="Courier New" panose="02070309020205020404" pitchFamily="49" charset="0"/>
                <a:cs typeface="Times New Roman" panose="02020603050405020304" pitchFamily="18" charset="0"/>
              </a:rPr>
              <a:t>unterschiedliche</a:t>
            </a:r>
            <a:r>
              <a:rPr lang="de-DE" sz="1200" i="1" spc="40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i="1" spc="-5" noProof="1">
                <a:latin typeface="Calibri" panose="020F0502020204030204" pitchFamily="34" charset="0"/>
                <a:ea typeface="Courier New" panose="02070309020205020404" pitchFamily="49" charset="0"/>
                <a:cs typeface="Times New Roman" panose="02020603050405020304" pitchFamily="18" charset="0"/>
              </a:rPr>
              <a:t>Klassifizierungssysteme</a:t>
            </a:r>
            <a:endParaRPr lang="de-DE" sz="1200" i="1" noProof="1">
              <a:latin typeface="Calibri" panose="020F0502020204030204" pitchFamily="34" charset="0"/>
              <a:ea typeface="Courier New" panose="02070309020205020404" pitchFamily="49" charset="0"/>
              <a:cs typeface="Times New Roman" panose="02020603050405020304" pitchFamily="18" charset="0"/>
            </a:endParaRPr>
          </a:p>
          <a:p>
            <a:pPr marL="342900" marR="3891915" indent="-342900">
              <a:lnSpc>
                <a:spcPct val="102000"/>
              </a:lnSpc>
              <a:spcBef>
                <a:spcPts val="45"/>
              </a:spcBef>
              <a:buSzPts val="1200"/>
              <a:buFont typeface="Symbol" panose="05050102010706020507" pitchFamily="18" charset="2"/>
              <a:buChar char=""/>
              <a:tabLst>
                <a:tab pos="814070" algn="l"/>
              </a:tabLst>
            </a:pPr>
            <a:r>
              <a:rPr lang="de-DE" sz="1200" b="1" spc="-10" noProof="1">
                <a:latin typeface="Calibri" panose="020F0502020204030204" pitchFamily="34" charset="0"/>
                <a:ea typeface="Symbol" panose="05050102010706020507" pitchFamily="18" charset="2"/>
                <a:cs typeface="Times New Roman" panose="02020603050405020304" pitchFamily="18" charset="0"/>
              </a:rPr>
              <a:t>Kommerzielle</a:t>
            </a:r>
            <a:r>
              <a:rPr lang="de-DE" sz="1200" b="1" spc="150" noProof="1">
                <a:latin typeface="Times New Roman" panose="02020603050405020304" pitchFamily="18" charset="0"/>
                <a:ea typeface="Symbol" panose="05050102010706020507" pitchFamily="18" charset="2"/>
                <a:cs typeface="Times New Roman" panose="02020603050405020304" pitchFamily="18" charset="0"/>
              </a:rPr>
              <a:t> </a:t>
            </a:r>
            <a:r>
              <a:rPr lang="de-DE" sz="1200" b="1" spc="-10" noProof="1">
                <a:latin typeface="Calibri" panose="020F0502020204030204" pitchFamily="34" charset="0"/>
                <a:ea typeface="Symbol" panose="05050102010706020507" pitchFamily="18" charset="2"/>
                <a:cs typeface="Times New Roman" panose="02020603050405020304" pitchFamily="18" charset="0"/>
              </a:rPr>
              <a:t>Klassifizierungen</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800100" lvl="1" indent="-342900">
              <a:lnSpc>
                <a:spcPts val="1460"/>
              </a:lnSpc>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Öffentliche</a:t>
            </a:r>
            <a:r>
              <a:rPr lang="de-DE" sz="1200" b="1" spc="-4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Daten</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200150" marR="512445" lvl="2" indent="-285750">
              <a:lnSpc>
                <a:spcPct val="99000"/>
              </a:lnSpc>
              <a:buSzPts val="1200"/>
              <a:buFont typeface="Microsoft Sans Serif" panose="020B0604020202020204" pitchFamily="34" charset="0"/>
              <a:buChar char="▪"/>
              <a:tabLst>
                <a:tab pos="12090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Hat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keine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Auswirkungen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Unternehmen,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wenn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es</a:t>
            </a:r>
            <a:r>
              <a:rPr lang="de-DE" sz="1200" spc="23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veröffentlicht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wird,</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wird</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oft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in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Open-Source-Umgebung</a:t>
            </a:r>
            <a:r>
              <a:rPr lang="de-DE" sz="1200" spc="27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veröffentlicht.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200150" lvl="2" indent="-285750">
              <a:spcBef>
                <a:spcPts val="25"/>
              </a:spcBef>
              <a:buSzPts val="1200"/>
              <a:buFont typeface="Microsoft Sans Serif" panose="020B0604020202020204" pitchFamily="34" charset="0"/>
              <a:buChar char="▪"/>
              <a:tabLst>
                <a:tab pos="12090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Sensible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könnten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bei</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Freigabe minimale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Auswirkungen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haben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800100" lvl="1" indent="-342900">
              <a:lnSpc>
                <a:spcPts val="1475"/>
              </a:lnSpc>
              <a:spcBef>
                <a:spcPts val="45"/>
              </a:spcBef>
              <a:buSzPts val="1200"/>
              <a:buFont typeface="Courier New" panose="02070309020205020404" pitchFamily="49" charset="0"/>
              <a:buChar char="o"/>
              <a:tabLst>
                <a:tab pos="751205" algn="l"/>
              </a:tabLst>
            </a:pPr>
            <a:r>
              <a:rPr lang="de-DE" sz="1200" b="1" noProof="1">
                <a:latin typeface="Calibri" panose="020F0502020204030204" pitchFamily="34" charset="0"/>
                <a:ea typeface="Courier New" panose="02070309020205020404" pitchFamily="49" charset="0"/>
                <a:cs typeface="Times New Roman" panose="02020603050405020304" pitchFamily="18" charset="0"/>
              </a:rPr>
              <a:t>Private</a:t>
            </a:r>
            <a:r>
              <a:rPr lang="de-DE" sz="1200" b="1" spc="-5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Daten</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200150" marR="201930" lvl="2" indent="-285750">
              <a:lnSpc>
                <a:spcPct val="97000"/>
              </a:lnSpc>
              <a:buSzPts val="1200"/>
              <a:buFont typeface="Microsoft Sans Serif" panose="020B0604020202020204" pitchFamily="34" charset="0"/>
              <a:buChar char="▪"/>
              <a:tabLst>
                <a:tab pos="12090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Enthält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nur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innerhalb</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Organisation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werden</a:t>
            </a:r>
            <a:r>
              <a:rPr lang="de-DE" sz="1200" spc="25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sollen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800100" lvl="1" indent="-342900">
              <a:lnSpc>
                <a:spcPts val="1465"/>
              </a:lnSpc>
              <a:spcBef>
                <a:spcPts val="2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Vertrauliche</a:t>
            </a:r>
            <a:r>
              <a:rPr lang="de-DE" sz="1200" b="1" spc="-6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Daten</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200150" marR="512445" lvl="2" indent="-285750">
              <a:lnSpc>
                <a:spcPct val="99000"/>
              </a:lnSpc>
              <a:buSzPts val="1200"/>
              <a:buFont typeface="Microsoft Sans Serif" panose="020B0604020202020204" pitchFamily="34" charset="0"/>
              <a:buChar char="▪"/>
              <a:tabLst>
                <a:tab pos="12090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Höchste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Klassifizierungsstufe,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Elemente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wie</a:t>
            </a:r>
            <a:r>
              <a:rPr lang="de-DE" sz="1200" spc="20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Geschäftsgeheimnisse,</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geistigem</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Eigentum,</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Quellcode</a:t>
            </a:r>
            <a:r>
              <a:rPr lang="de-DE" sz="1200" spc="32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andere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Arten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enthält,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Offenlegung</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Unternehmen</a:t>
            </a:r>
            <a:r>
              <a:rPr lang="de-DE" sz="1200" spc="27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ernsthaft</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beeinträchtigen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würde</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lvl="1">
              <a:spcBef>
                <a:spcPts val="45"/>
              </a:spcBef>
            </a:pPr>
            <a:r>
              <a:rPr lang="en-US" sz="1150" dirty="0">
                <a:latin typeface="Calibri" panose="020F0502020204030204" pitchFamily="34" charset="0"/>
                <a:ea typeface="Calibri" panose="020F0502020204030204" pitchFamily="34" charset="0"/>
                <a:cs typeface="Calibri" panose="020F0502020204030204" pitchFamily="34" charset="0"/>
              </a:rPr>
              <a:t> </a:t>
            </a:r>
            <a:endParaRPr lang="de-DE" sz="11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5309517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30"/>
            </a:pPr>
            <a:r>
              <a:rPr lang="de-DE" sz="2000" b="1" dirty="0">
                <a:solidFill>
                  <a:prstClr val="black"/>
                </a:solidFill>
              </a:rPr>
              <a:t>Richtlinien und Prozeduren </a:t>
            </a:r>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001C0CD7-81EB-482C-AE61-2C2D0D790DDD}"/>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5C5D49ED-48C1-4C2C-8D98-A57C66AADED3}"/>
              </a:ext>
            </a:extLst>
          </p:cNvPr>
          <p:cNvSpPr/>
          <p:nvPr/>
        </p:nvSpPr>
        <p:spPr>
          <a:xfrm>
            <a:off x="796728" y="3095413"/>
            <a:ext cx="9099943" cy="2724400"/>
          </a:xfrm>
          <a:prstGeom prst="rect">
            <a:avLst/>
          </a:prstGeom>
        </p:spPr>
        <p:txBody>
          <a:bodyPr wrap="square">
            <a:spAutoFit/>
          </a:bodyPr>
          <a:lstStyle/>
          <a:p>
            <a:pPr marL="342900" lvl="0" indent="-342900">
              <a:spcBef>
                <a:spcPts val="45"/>
              </a:spcBef>
              <a:spcAft>
                <a:spcPts val="0"/>
              </a:spcAft>
              <a:buSzPts val="1200"/>
              <a:buFont typeface="Symbol" panose="05050102010706020507" pitchFamily="18" charset="2"/>
              <a:buChar char=""/>
              <a:tabLst>
                <a:tab pos="2940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Regierung</a:t>
            </a:r>
            <a:r>
              <a:rPr lang="de-DE" sz="1200" b="1" spc="-120" noProof="1">
                <a:latin typeface="Calibri" panose="020F0502020204030204" pitchFamily="34" charset="0"/>
                <a:ea typeface="Symbol" panose="05050102010706020507" pitchFamily="18" charset="2"/>
                <a:cs typeface="Times New Roman" panose="02020603050405020304" pitchFamily="18" charset="0"/>
              </a:rPr>
              <a:t> </a:t>
            </a:r>
            <a:r>
              <a:rPr lang="de-DE" sz="1200" b="1" spc="-10" noProof="1">
                <a:latin typeface="Calibri" panose="020F0502020204030204" pitchFamily="34" charset="0"/>
                <a:ea typeface="Symbol" panose="05050102010706020507" pitchFamily="18" charset="2"/>
                <a:cs typeface="Times New Roman" panose="02020603050405020304" pitchFamily="18" charset="0"/>
              </a:rPr>
              <a:t>Klassifikationen</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85"/>
              </a:lnSpc>
              <a:spcBef>
                <a:spcPts val="60"/>
              </a:spcBef>
              <a:spcAft>
                <a:spcPts val="0"/>
              </a:spcAft>
              <a:buSzPts val="1200"/>
              <a:buFont typeface="Courier New" panose="02070309020205020404" pitchFamily="49" charset="0"/>
              <a:buChar char="o"/>
              <a:tabLst>
                <a:tab pos="7512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Nicht</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klassifizierte</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Daten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können</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für</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die</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Öffentlichkeit</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freigegeben</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werden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50"/>
              </a:lnSpc>
              <a:buSzPts val="1200"/>
              <a:buFont typeface="Courier New" panose="02070309020205020404" pitchFamily="49" charset="0"/>
              <a:buChar char="o"/>
              <a:tabLst>
                <a:tab pos="7512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Sensibel,</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10" noProof="1">
                <a:latin typeface="Calibri" panose="020F0502020204030204" pitchFamily="34" charset="0"/>
                <a:ea typeface="Courier New" panose="02070309020205020404" pitchFamily="49" charset="0"/>
                <a:cs typeface="Times New Roman" panose="02020603050405020304" pitchFamily="18" charset="0"/>
              </a:rPr>
              <a:t>aber</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nicht</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klassifiziert</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1143000" marR="455930" lvl="2" indent="-228600">
              <a:lnSpc>
                <a:spcPct val="99000"/>
              </a:lnSpc>
              <a:buSzPts val="1200"/>
              <a:buFont typeface="Microsoft Sans Serif" panose="020B0604020202020204" pitchFamily="34" charset="0"/>
              <a:buChar char="▪"/>
              <a:tabLst>
                <a:tab pos="12090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Elemente,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deren Freigabe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nationale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Sicherheit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nicht</a:t>
            </a:r>
            <a:r>
              <a:rPr lang="de-DE" sz="1200" spc="21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beeinträchtigen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würde,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aber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Auswirkungen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diejenigen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haben</a:t>
            </a:r>
            <a:r>
              <a:rPr lang="de-DE" sz="1200" spc="23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könnte,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darin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enthalten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sind</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65"/>
              </a:lnSpc>
              <a:spcBef>
                <a:spcPts val="45"/>
              </a:spcBef>
              <a:spcAft>
                <a:spcPts val="0"/>
              </a:spcAft>
              <a:buSzPts val="1200"/>
              <a:buFont typeface="Courier New" panose="02070309020205020404" pitchFamily="49" charset="0"/>
              <a:buChar char="o"/>
              <a:tabLst>
                <a:tab pos="7512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Vertrauliche</a:t>
            </a:r>
            <a:r>
              <a:rPr lang="de-DE" sz="1200" spc="-6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Daten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1143000" marR="714375" lvl="2" indent="-228600">
              <a:lnSpc>
                <a:spcPct val="99000"/>
              </a:lnSpc>
              <a:buSzPts val="1200"/>
              <a:buFont typeface="Microsoft Sans Serif" panose="020B0604020202020204" pitchFamily="34" charset="0"/>
              <a:buChar char="▪"/>
              <a:tabLst>
                <a:tab pos="12090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im</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Falle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unbefugten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Offenlegung</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ernsthafte</a:t>
            </a:r>
            <a:r>
              <a:rPr lang="de-DE" sz="1200" spc="28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Auswirkungen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Regierung</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haben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könnten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5"/>
              </a:lnSpc>
              <a:spcBef>
                <a:spcPts val="50"/>
              </a:spcBef>
              <a:spcAft>
                <a:spcPts val="0"/>
              </a:spcAft>
              <a:buSzPts val="1200"/>
              <a:buFont typeface="Courier New" panose="02070309020205020404" pitchFamily="49" charset="0"/>
              <a:buChar char="o"/>
              <a:tabLst>
                <a:tab pos="751205" algn="l"/>
              </a:tabLst>
            </a:pPr>
            <a:r>
              <a:rPr lang="de-DE" sz="1200" noProof="1">
                <a:latin typeface="Calibri" panose="020F0502020204030204" pitchFamily="34" charset="0"/>
                <a:ea typeface="Courier New" panose="02070309020205020404" pitchFamily="49" charset="0"/>
                <a:cs typeface="Times New Roman" panose="02020603050405020304" pitchFamily="18" charset="0"/>
              </a:rPr>
              <a:t>Geheime</a:t>
            </a:r>
            <a:r>
              <a:rPr lang="de-DE" sz="1200" spc="-6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Daten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1143000" marR="74295" lvl="2" indent="-228600">
              <a:lnSpc>
                <a:spcPct val="97000"/>
              </a:lnSpc>
              <a:buSzPts val="1200"/>
              <a:buFont typeface="Microsoft Sans Serif" panose="020B0604020202020204" pitchFamily="34" charset="0"/>
              <a:buChar char="▪"/>
              <a:tabLst>
                <a:tab pos="12090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Offenlegung</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nationale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Sicherheit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ernsthaft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gefährden</a:t>
            </a:r>
            <a:r>
              <a:rPr lang="de-DE" sz="1200" spc="23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könnte</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15"/>
              </a:spcBef>
              <a:spcAft>
                <a:spcPts val="0"/>
              </a:spcAft>
              <a:buSzPts val="1200"/>
              <a:buFont typeface="Courier New" panose="02070309020205020404" pitchFamily="49" charset="0"/>
              <a:buChar char="o"/>
              <a:tabLst>
                <a:tab pos="751205" algn="l"/>
              </a:tabLst>
            </a:pPr>
            <a:r>
              <a:rPr lang="de-DE" sz="1200" noProof="1">
                <a:latin typeface="Calibri" panose="020F0502020204030204" pitchFamily="34" charset="0"/>
                <a:ea typeface="Courier New" panose="02070309020205020404" pitchFamily="49" charset="0"/>
                <a:cs typeface="Times New Roman" panose="02020603050405020304" pitchFamily="18" charset="0"/>
              </a:rPr>
              <a:t>Streng</a:t>
            </a:r>
            <a:r>
              <a:rPr lang="de-DE" sz="1200" spc="-5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geheime</a:t>
            </a:r>
            <a:r>
              <a:rPr lang="de-DE" sz="1200" spc="-4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Daten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1143000" marR="455930" lvl="2" indent="-228600">
              <a:lnSpc>
                <a:spcPct val="99000"/>
              </a:lnSpc>
              <a:buSzPts val="1200"/>
              <a:buFont typeface="Microsoft Sans Serif" panose="020B0604020202020204" pitchFamily="34" charset="0"/>
              <a:buChar char="▪"/>
              <a:tabLst>
                <a:tab pos="12090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nationale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Sicherheit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ernsthaft</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gefährden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könnten,</a:t>
            </a:r>
            <a:r>
              <a:rPr lang="de-DE" sz="1200" spc="23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wenn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Personen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bekannt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würden,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nicht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diese</a:t>
            </a:r>
            <a:r>
              <a:rPr lang="de-DE" sz="1200" spc="18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Informationsstufe</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autorisiert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sind</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spcBef>
                <a:spcPts val="4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Daten</a:t>
            </a:r>
            <a:r>
              <a:rPr lang="de-DE" sz="1200" b="1" spc="-2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sollten</a:t>
            </a:r>
            <a:r>
              <a:rPr lang="de-DE" sz="1200" b="1" spc="-1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nie</a:t>
            </a:r>
            <a:r>
              <a:rPr lang="de-DE" sz="1200" b="1" spc="-1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für</a:t>
            </a:r>
            <a:r>
              <a:rPr lang="de-DE" sz="1200" b="1" spc="-2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immer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gespeichert</a:t>
            </a:r>
            <a:r>
              <a:rPr lang="de-DE" sz="1200" b="1" spc="-2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werden</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a:spcBef>
                <a:spcPts val="55"/>
              </a:spcBef>
            </a:pPr>
            <a:r>
              <a:rPr lang="en-US" sz="1100" b="1" dirty="0">
                <a:latin typeface="Calibri" panose="020F0502020204030204" pitchFamily="34" charset="0"/>
                <a:ea typeface="Calibri" panose="020F0502020204030204" pitchFamily="34" charset="0"/>
                <a:cs typeface="Calibri" panose="020F0502020204030204" pitchFamily="34" charset="0"/>
              </a:rPr>
              <a:t> </a:t>
            </a:r>
            <a:endParaRPr lang="de-DE" sz="11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4287924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30"/>
            </a:pPr>
            <a:r>
              <a:rPr lang="de-DE" sz="2000" b="1" dirty="0">
                <a:solidFill>
                  <a:prstClr val="black"/>
                </a:solidFill>
              </a:rPr>
              <a:t>Richtlinien und Prozeduren </a:t>
            </a:r>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001C0CD7-81EB-482C-AE61-2C2D0D790DDD}"/>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1B3B93FA-BD2D-40C5-8A48-298EEBC63777}"/>
              </a:ext>
            </a:extLst>
          </p:cNvPr>
          <p:cNvSpPr/>
          <p:nvPr/>
        </p:nvSpPr>
        <p:spPr>
          <a:xfrm>
            <a:off x="666356" y="2647150"/>
            <a:ext cx="9785743" cy="3137910"/>
          </a:xfrm>
          <a:prstGeom prst="rect">
            <a:avLst/>
          </a:prstGeom>
        </p:spPr>
        <p:txBody>
          <a:bodyPr wrap="square">
            <a:spAutoFit/>
          </a:bodyPr>
          <a:lstStyle/>
          <a:p>
            <a:pPr marL="342900" lvl="0" indent="-342900">
              <a:buSzPts val="1200"/>
              <a:buFont typeface="Symbol" panose="05050102010706020507" pitchFamily="18" charset="2"/>
              <a:buChar char=""/>
              <a:tabLst>
                <a:tab pos="294005" algn="l"/>
              </a:tabLst>
            </a:pPr>
            <a:r>
              <a:rPr lang="de-DE" sz="1200" b="1" spc="-10" noProof="1">
                <a:latin typeface="Calibri" panose="020F0502020204030204" pitchFamily="34" charset="0"/>
                <a:ea typeface="Symbol" panose="05050102010706020507" pitchFamily="18" charset="2"/>
                <a:cs typeface="Times New Roman" panose="02020603050405020304" pitchFamily="18" charset="0"/>
              </a:rPr>
              <a:t>Dateneigentum</a:t>
            </a:r>
            <a:endParaRPr lang="de-DE" sz="1100" noProof="1">
              <a:latin typeface="Calibri" panose="020F0502020204030204" pitchFamily="34" charset="0"/>
              <a:ea typeface="Symbol" panose="05050102010706020507" pitchFamily="18" charset="2"/>
              <a:cs typeface="Times New Roman" panose="02020603050405020304" pitchFamily="18" charset="0"/>
            </a:endParaRPr>
          </a:p>
          <a:p>
            <a:pPr>
              <a:spcBef>
                <a:spcPts val="55"/>
              </a:spcBef>
            </a:pPr>
            <a:br>
              <a:rPr lang="de-DE" sz="1200" noProof="1">
                <a:latin typeface="Calibri" panose="020F0502020204030204" pitchFamily="34" charset="0"/>
                <a:ea typeface="Calibri" panose="020F0502020204030204" pitchFamily="34" charset="0"/>
              </a:rPr>
            </a:br>
            <a:r>
              <a:rPr lang="de-DE" sz="1200" b="1" noProof="1">
                <a:latin typeface="Calibri" panose="020F0502020204030204" pitchFamily="34" charset="0"/>
                <a:ea typeface="Calibri" panose="020F0502020204030204" pitchFamily="34" charset="0"/>
                <a:cs typeface="Calibri" panose="020F0502020204030204" pitchFamily="34" charset="0"/>
              </a:rPr>
              <a:t> </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742950" marR="232410" lvl="1" indent="-285750">
              <a:lnSpc>
                <a:spcPct val="95000"/>
              </a:lnSpc>
              <a:spcBef>
                <a:spcPts val="305"/>
              </a:spcBef>
              <a:spcAft>
                <a:spcPts val="0"/>
              </a:spcAft>
              <a:buSzPts val="1200"/>
              <a:buFont typeface="Courier New" panose="02070309020205020404" pitchFamily="49" charset="0"/>
              <a:buChar char="o"/>
              <a:tabLst>
                <a:tab pos="738505" algn="l"/>
              </a:tabLst>
            </a:pPr>
            <a:r>
              <a:rPr lang="de-DE" sz="1200" noProof="1">
                <a:latin typeface="Calibri" panose="020F0502020204030204" pitchFamily="34" charset="0"/>
                <a:ea typeface="Courier New" panose="02070309020205020404" pitchFamily="49" charset="0"/>
                <a:cs typeface="Times New Roman" panose="02020603050405020304" pitchFamily="18" charset="0"/>
              </a:rPr>
              <a:t>Der</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Prozess</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der</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Identifizierung</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der</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Person,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die</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für</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die</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Vertraulichkeit,</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die</a:t>
            </a:r>
            <a:r>
              <a:rPr lang="de-DE" sz="1200" spc="27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Integrität,</a:t>
            </a:r>
            <a:r>
              <a:rPr lang="de-DE" sz="1200" spc="-4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die</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Verfügbarkeit</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und</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den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Datenschutz</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von</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Informationswerten</a:t>
            </a:r>
            <a:r>
              <a:rPr lang="de-DE" sz="1200" spc="25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verantwortlich</a:t>
            </a:r>
            <a:r>
              <a:rPr lang="de-DE" sz="1200" spc="-6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ist</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ts val="1465"/>
              </a:lnSpc>
              <a:spcBef>
                <a:spcPts val="25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Dateneigentümer</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424180" lvl="2" indent="-228600">
              <a:lnSpc>
                <a:spcPct val="99000"/>
              </a:lnSpc>
              <a:buSzPts val="1200"/>
              <a:buFont typeface="Microsoft Sans Serif" panose="020B0604020202020204" pitchFamily="34" charset="0"/>
              <a:buChar char="▪"/>
              <a:tabLst>
                <a:tab pos="1209040"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leitende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(ausführende)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Funktion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mit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letztendlichen</a:t>
            </a:r>
            <a:r>
              <a:rPr lang="de-DE" sz="1200" spc="14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Verantwortung</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Wahrung</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Vertraulichkeit,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Integrität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7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Verfügbarkeit</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des</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Informationsbestands</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621665" lvl="2" indent="-228600">
              <a:buSzPts val="1200"/>
              <a:buFont typeface="Microsoft Sans Serif" panose="020B0604020202020204" pitchFamily="34" charset="0"/>
              <a:buChar char="▪"/>
              <a:tabLst>
                <a:tab pos="1209040"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Dateneigentümer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ist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Kennzeichnung</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Assets</a:t>
            </a:r>
            <a:r>
              <a:rPr lang="de-DE" sz="1200" spc="19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verantwortlich</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muss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sicherstellen,</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dass</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durch</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geeignete</a:t>
            </a:r>
            <a:r>
              <a:rPr lang="de-DE" sz="1200" spc="30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Kontrollen</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geschützt</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wird</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80"/>
              </a:lnSpc>
              <a:spcBef>
                <a:spcPts val="45"/>
              </a:spcBef>
              <a:buSzPts val="1200"/>
              <a:buFont typeface="Courier New" panose="02070309020205020404" pitchFamily="49" charset="0"/>
              <a:buChar char="o"/>
              <a:tabLst>
                <a:tab pos="7512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Daten-Steward</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424180" lvl="2" indent="-228600">
              <a:lnSpc>
                <a:spcPct val="98000"/>
              </a:lnSpc>
              <a:buSzPts val="1200"/>
              <a:buFont typeface="Microsoft Sans Serif" panose="020B0604020202020204" pitchFamily="34" charset="0"/>
              <a:buChar char="▪"/>
              <a:tabLst>
                <a:tab pos="1209040"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Rolle, die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Qualität</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zugehörigen</a:t>
            </a:r>
            <a:r>
              <a:rPr lang="de-DE" sz="1200" spc="24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Metadaten</a:t>
            </a:r>
            <a:r>
              <a:rPr lang="de-DE" sz="1200" spc="-7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konzentriert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65"/>
              </a:lnSpc>
              <a:spcBef>
                <a:spcPts val="15"/>
              </a:spcBef>
              <a:buSzPts val="1200"/>
              <a:buFont typeface="Courier New" panose="02070309020205020404" pitchFamily="49" charset="0"/>
              <a:buChar char="o"/>
              <a:tabLst>
                <a:tab pos="7512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Datenverwahrer</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73660" lvl="2" indent="-228600">
              <a:lnSpc>
                <a:spcPct val="99000"/>
              </a:lnSpc>
              <a:buSzPts val="1200"/>
              <a:buFont typeface="Microsoft Sans Serif" panose="020B0604020202020204" pitchFamily="34" charset="0"/>
              <a:buChar char="▪"/>
              <a:tabLst>
                <a:tab pos="1209040"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Rolle, 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Verwaltung</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Systems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zuständig</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ist,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dem</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7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Datenbestände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gespeichert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sind</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65"/>
              </a:lnSpc>
              <a:spcBef>
                <a:spcPts val="45"/>
              </a:spcBef>
              <a:buSzPts val="1200"/>
              <a:buFont typeface="Courier New" panose="02070309020205020404" pitchFamily="49" charset="0"/>
              <a:buChar char="o"/>
              <a:tabLst>
                <a:tab pos="7512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Datenschutzbeauftragter</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110490" lvl="2" indent="-228600">
              <a:lnSpc>
                <a:spcPct val="99000"/>
              </a:lnSpc>
              <a:buSzPts val="1200"/>
              <a:buFont typeface="Microsoft Sans Serif" panose="020B0604020202020204" pitchFamily="34" charset="0"/>
              <a:buChar char="▪"/>
              <a:tabLst>
                <a:tab pos="1209040"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Rolle,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Aufsicht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über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alle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vom</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Unternehmen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verwalteten</a:t>
            </a:r>
            <a:r>
              <a:rPr lang="de-DE" sz="1200" spc="21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PII/SPI/PHI-Assets</a:t>
            </a:r>
            <a:r>
              <a:rPr lang="de-DE" sz="1200" spc="-6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verantwortlich</a:t>
            </a:r>
            <a:r>
              <a:rPr lang="de-DE" sz="1200" spc="-5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ist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376360762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30"/>
            </a:pPr>
            <a:r>
              <a:rPr lang="de-DE" sz="2000" b="1" dirty="0">
                <a:solidFill>
                  <a:prstClr val="black"/>
                </a:solidFill>
              </a:rPr>
              <a:t>Richtlinien und Prozeduren </a:t>
            </a:r>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001C0CD7-81EB-482C-AE61-2C2D0D790DDD}"/>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4559F31B-6C42-4005-A323-B30746DA8B64}"/>
              </a:ext>
            </a:extLst>
          </p:cNvPr>
          <p:cNvSpPr/>
          <p:nvPr/>
        </p:nvSpPr>
        <p:spPr>
          <a:xfrm>
            <a:off x="393700" y="2900397"/>
            <a:ext cx="9287256" cy="3146567"/>
          </a:xfrm>
          <a:prstGeom prst="rect">
            <a:avLst/>
          </a:prstGeom>
        </p:spPr>
        <p:txBody>
          <a:bodyPr wrap="square">
            <a:spAutoFit/>
          </a:bodyPr>
          <a:lstStyle/>
          <a:p>
            <a:pPr marL="342900" lvl="0" indent="-342900">
              <a:spcBef>
                <a:spcPts val="45"/>
              </a:spcBef>
              <a:spcAft>
                <a:spcPts val="0"/>
              </a:spcAft>
              <a:buSzPts val="1200"/>
              <a:buFont typeface="Symbol" panose="05050102010706020507" pitchFamily="18" charset="2"/>
              <a:buChar char=""/>
              <a:tabLst>
                <a:tab pos="294005" algn="l"/>
              </a:tabLst>
            </a:pPr>
            <a:r>
              <a:rPr lang="de-DE" sz="1200" b="1" spc="-10" noProof="1">
                <a:latin typeface="Calibri" panose="020F0502020204030204" pitchFamily="34" charset="0"/>
                <a:ea typeface="Symbol" panose="05050102010706020507" pitchFamily="18" charset="2"/>
                <a:cs typeface="Times New Roman" panose="02020603050405020304" pitchFamily="18" charset="0"/>
              </a:rPr>
              <a:t>PII</a:t>
            </a:r>
            <a:r>
              <a:rPr lang="de-DE" sz="1200" b="1" spc="-25" noProof="1">
                <a:latin typeface="Calibri" panose="020F0502020204030204" pitchFamily="34" charset="0"/>
                <a:ea typeface="Symbol" panose="05050102010706020507" pitchFamily="18" charset="2"/>
                <a:cs typeface="Times New Roman" panose="02020603050405020304" pitchFamily="18" charset="0"/>
              </a:rPr>
              <a:t> </a:t>
            </a:r>
            <a:r>
              <a:rPr lang="de-DE" sz="1200" b="1" spc="-10" noProof="1">
                <a:latin typeface="Calibri" panose="020F0502020204030204" pitchFamily="34" charset="0"/>
                <a:ea typeface="Symbol" panose="05050102010706020507" pitchFamily="18" charset="2"/>
                <a:cs typeface="Times New Roman" panose="02020603050405020304" pitchFamily="18" charset="0"/>
              </a:rPr>
              <a:t>und</a:t>
            </a:r>
            <a:r>
              <a:rPr lang="de-DE" sz="1200" b="1" spc="-25" noProof="1">
                <a:latin typeface="Calibri" panose="020F0502020204030204" pitchFamily="34" charset="0"/>
                <a:ea typeface="Symbol" panose="05050102010706020507" pitchFamily="18" charset="2"/>
                <a:cs typeface="Times New Roman" panose="02020603050405020304" pitchFamily="18" charset="0"/>
              </a:rPr>
              <a:t> </a:t>
            </a:r>
            <a:r>
              <a:rPr lang="de-DE" sz="1200" b="1" spc="-5" noProof="1">
                <a:latin typeface="Calibri" panose="020F0502020204030204" pitchFamily="34" charset="0"/>
                <a:ea typeface="Symbol" panose="05050102010706020507" pitchFamily="18" charset="2"/>
                <a:cs typeface="Times New Roman" panose="02020603050405020304" pitchFamily="18" charset="0"/>
              </a:rPr>
              <a:t>PHI</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90"/>
              </a:lnSpc>
              <a:spcBef>
                <a:spcPts val="45"/>
              </a:spcBef>
              <a:spcAft>
                <a:spcPts val="0"/>
              </a:spcAft>
              <a:buSzPts val="1200"/>
              <a:buFont typeface="Courier New" panose="02070309020205020404" pitchFamily="49" charset="0"/>
              <a:buChar char="o"/>
              <a:tabLst>
                <a:tab pos="7512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Es</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liegt</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in</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Ihrer</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Verantwortung,</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die</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gesammelten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Daten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zu</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schützen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55"/>
              </a:lnSpc>
              <a:spcBef>
                <a:spcPts val="45"/>
              </a:spcBef>
              <a:buSzPts val="1200"/>
              <a:buFont typeface="Courier New" panose="02070309020205020404" pitchFamily="49" charset="0"/>
              <a:buChar char="o"/>
              <a:tabLst>
                <a:tab pos="7512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Persönlich</a:t>
            </a:r>
            <a:r>
              <a:rPr lang="de-DE" sz="1200" b="1" spc="-6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identifizierbare</a:t>
            </a:r>
            <a:r>
              <a:rPr lang="de-DE" sz="1200" b="1" spc="-7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Informationen</a:t>
            </a:r>
            <a:r>
              <a:rPr lang="de-DE" sz="1200" b="1" spc="-6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(PII) (Personal Identifiable Information)</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321310" lvl="2" indent="-228600">
              <a:lnSpc>
                <a:spcPct val="99000"/>
              </a:lnSpc>
              <a:buSzPts val="1200"/>
              <a:buFont typeface="Microsoft Sans Serif" panose="020B0604020202020204" pitchFamily="34" charset="0"/>
              <a:buChar char="▪"/>
              <a:tabLst>
                <a:tab pos="12090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Datenelement,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entweder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allein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Kombination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mit</a:t>
            </a:r>
            <a:r>
              <a:rPr lang="de-DE" sz="1200" spc="18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einigen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anderen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Datenelementen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werden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kann,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9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einzelne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Person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identifizieren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lvl="3" indent="-228600">
              <a:lnSpc>
                <a:spcPts val="1525"/>
              </a:lnSpc>
              <a:spcBef>
                <a:spcPts val="20"/>
              </a:spcBef>
              <a:spcAft>
                <a:spcPts val="0"/>
              </a:spcAft>
              <a:buSzPts val="1200"/>
              <a:buFont typeface="Symbol" panose="05050102010706020507" pitchFamily="18" charset="2"/>
              <a:buChar char=""/>
              <a:tabLst>
                <a:tab pos="16662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Vollständiger</a:t>
            </a:r>
            <a:r>
              <a:rPr lang="de-DE" sz="1200" spc="-5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Name</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20"/>
              </a:lnSpc>
              <a:buSzPts val="1200"/>
              <a:buFont typeface="Symbol" panose="05050102010706020507" pitchFamily="18" charset="2"/>
              <a:buChar char=""/>
              <a:tabLst>
                <a:tab pos="1701165" algn="l"/>
              </a:tabLst>
            </a:pPr>
            <a:r>
              <a:rPr lang="de-DE" sz="1200" spc="-10" noProof="1">
                <a:latin typeface="Calibri" panose="020F0502020204030204" pitchFamily="34" charset="0"/>
                <a:ea typeface="Symbol" panose="05050102010706020507" pitchFamily="18" charset="2"/>
                <a:cs typeface="Times New Roman" panose="02020603050405020304" pitchFamily="18" charset="0"/>
              </a:rPr>
              <a:t>Führerschein</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20"/>
              </a:lnSpc>
              <a:buSzPts val="1200"/>
              <a:buFont typeface="Symbol" panose="05050102010706020507" pitchFamily="18" charset="2"/>
              <a:buChar char=""/>
              <a:tabLst>
                <a:tab pos="1701165"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Geburtsdatum</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20"/>
              </a:lnSpc>
              <a:spcBef>
                <a:spcPts val="20"/>
              </a:spcBef>
              <a:spcAft>
                <a:spcPts val="0"/>
              </a:spcAft>
              <a:buSzPts val="1200"/>
              <a:buFont typeface="Symbol" panose="05050102010706020507" pitchFamily="18" charset="2"/>
              <a:buChar char=""/>
              <a:tabLst>
                <a:tab pos="1701165"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Ort</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der</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Geburt</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10"/>
              </a:lnSpc>
              <a:buSzPts val="1200"/>
              <a:buFont typeface="Symbol" panose="05050102010706020507" pitchFamily="18" charset="2"/>
              <a:buChar char=""/>
              <a:tabLst>
                <a:tab pos="1701165"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Biometrische</a:t>
            </a:r>
            <a:r>
              <a:rPr lang="de-DE" sz="1200" spc="-5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Daten</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20"/>
              </a:lnSpc>
              <a:buSzPts val="1200"/>
              <a:buFont typeface="Symbol" panose="05050102010706020507" pitchFamily="18" charset="2"/>
              <a:buChar char=""/>
              <a:tabLst>
                <a:tab pos="1701165"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Finanzielle</a:t>
            </a:r>
            <a:r>
              <a:rPr lang="de-DE" sz="1200" spc="-5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Kontonummern</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25"/>
              </a:lnSpc>
              <a:spcBef>
                <a:spcPts val="20"/>
              </a:spcBef>
              <a:spcAft>
                <a:spcPts val="0"/>
              </a:spcAft>
              <a:buSzPts val="1200"/>
              <a:buFont typeface="Symbol" panose="05050102010706020507" pitchFamily="18" charset="2"/>
              <a:buChar char=""/>
              <a:tabLst>
                <a:tab pos="1701165"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E-Mail-Adressen</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15"/>
              </a:lnSpc>
              <a:buSzPts val="1200"/>
              <a:buFont typeface="Symbol" panose="05050102010706020507" pitchFamily="18" charset="2"/>
              <a:buChar char=""/>
              <a:tabLst>
                <a:tab pos="1701165"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Benutzernamen</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für</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soziale</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Medien</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143000" lvl="2" indent="-228600">
              <a:lnSpc>
                <a:spcPts val="1455"/>
              </a:lnSpc>
              <a:buSzPts val="1200"/>
              <a:buFont typeface="Microsoft Sans Serif" panose="020B0604020202020204" pitchFamily="34" charset="0"/>
              <a:buChar char="▪"/>
              <a:tabLst>
                <a:tab pos="12090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Überprüfen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Sie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mit</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Ihrem</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Rechtsteam,</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was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als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PII</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gilt</a:t>
            </a:r>
          </a:p>
          <a:p>
            <a:pPr marL="742950" lvl="1" indent="-285750">
              <a:lnSpc>
                <a:spcPts val="1470"/>
              </a:lnSpc>
              <a:spcBef>
                <a:spcPts val="60"/>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Datenschutzgesetz</a:t>
            </a:r>
            <a:r>
              <a:rPr lang="de-DE" sz="1200" b="1" spc="-3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von</a:t>
            </a:r>
            <a:r>
              <a:rPr lang="de-DE" sz="1200" b="1" spc="-40" noProof="1">
                <a:latin typeface="Calibri" panose="020F0502020204030204" pitchFamily="34" charset="0"/>
                <a:ea typeface="Courier New" panose="02070309020205020404" pitchFamily="49" charset="0"/>
                <a:cs typeface="Times New Roman" panose="02020603050405020304" pitchFamily="18" charset="0"/>
              </a:rPr>
              <a:t> </a:t>
            </a:r>
            <a:r>
              <a:rPr lang="de-DE" sz="1200" b="1" noProof="1">
                <a:latin typeface="Calibri" panose="020F0502020204030204" pitchFamily="34" charset="0"/>
                <a:ea typeface="Courier New" panose="02070309020205020404" pitchFamily="49" charset="0"/>
                <a:cs typeface="Times New Roman" panose="02020603050405020304" pitchFamily="18" charset="0"/>
              </a:rPr>
              <a:t>1974</a:t>
            </a:r>
          </a:p>
          <a:p>
            <a:pPr marL="1143000" marR="321310" lvl="2" indent="-228600">
              <a:lnSpc>
                <a:spcPct val="99000"/>
              </a:lnSpc>
              <a:buSzPts val="1200"/>
              <a:buFont typeface="Microsoft Sans Serif" panose="020B0604020202020204" pitchFamily="34" charset="0"/>
              <a:buChar char="▪"/>
              <a:tabLst>
                <a:tab pos="12090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Betrifft</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Computersysteme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US-Regierung,</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5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personenbezogene</a:t>
            </a:r>
            <a:r>
              <a:rPr lang="de-DE" sz="1200" spc="29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sammeln,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speichern,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verbreiten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426883450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30"/>
            </a:pPr>
            <a:r>
              <a:rPr lang="de-DE" sz="2000" b="1" dirty="0">
                <a:solidFill>
                  <a:prstClr val="black"/>
                </a:solidFill>
              </a:rPr>
              <a:t>Richtlinien und Prozeduren </a:t>
            </a:r>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001C0CD7-81EB-482C-AE61-2C2D0D790DDD}"/>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ACE9DDA9-8558-4673-BF7E-FB9723A3A5E0}"/>
              </a:ext>
            </a:extLst>
          </p:cNvPr>
          <p:cNvSpPr/>
          <p:nvPr/>
        </p:nvSpPr>
        <p:spPr>
          <a:xfrm>
            <a:off x="422564" y="2743510"/>
            <a:ext cx="7702550" cy="3654142"/>
          </a:xfrm>
          <a:prstGeom prst="rect">
            <a:avLst/>
          </a:prstGeom>
        </p:spPr>
        <p:txBody>
          <a:bodyPr wrap="square">
            <a:spAutoFit/>
          </a:bodyPr>
          <a:lstStyle/>
          <a:p>
            <a:pPr marL="742950" lvl="1" indent="-285750">
              <a:lnSpc>
                <a:spcPts val="1470"/>
              </a:lnSpc>
              <a:spcBef>
                <a:spcPts val="35"/>
              </a:spcBef>
              <a:buSzPts val="1200"/>
              <a:buFont typeface="Courier New" panose="02070309020205020404" pitchFamily="49" charset="0"/>
              <a:buChar char="o"/>
              <a:tabLst>
                <a:tab pos="751205" algn="l"/>
              </a:tabLst>
            </a:pP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Health</a:t>
            </a:r>
            <a:r>
              <a:rPr lang="de-DE" sz="1200" b="1" spc="-3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Insurance</a:t>
            </a:r>
            <a:r>
              <a:rPr lang="de-DE" sz="1200" b="1" spc="-3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Portability</a:t>
            </a:r>
            <a:r>
              <a:rPr lang="de-DE" sz="1200" b="1" spc="-4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and</a:t>
            </a:r>
            <a:r>
              <a:rPr lang="de-DE" sz="1200" b="1" spc="-4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Accountability</a:t>
            </a:r>
            <a:r>
              <a:rPr lang="de-DE" sz="1200" b="1" spc="-4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Act</a:t>
            </a:r>
            <a:r>
              <a:rPr lang="de-DE" sz="1200" b="1" spc="-3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(HIPAA)</a:t>
            </a:r>
            <a:endParaRPr lang="de-DE" sz="1200" b="1" noProof="1">
              <a:solidFill>
                <a:prstClr val="black"/>
              </a:solidFill>
              <a:latin typeface="Calibri" panose="020F0502020204030204" pitchFamily="34" charset="0"/>
              <a:ea typeface="Courier New" panose="02070309020205020404" pitchFamily="49" charset="0"/>
              <a:cs typeface="Times New Roman" panose="02020603050405020304" pitchFamily="18" charset="0"/>
            </a:endParaRPr>
          </a:p>
          <a:p>
            <a:pPr marL="1143000" marR="118110" lvl="2" indent="-228600">
              <a:lnSpc>
                <a:spcPct val="99000"/>
              </a:lnSpc>
              <a:buSzPts val="1200"/>
              <a:buFont typeface="Microsoft Sans Serif" panose="020B0604020202020204" pitchFamily="34" charset="0"/>
              <a:buChar char="▪"/>
              <a:tabLst>
                <a:tab pos="1209040" algn="l"/>
              </a:tabLst>
            </a:pP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Betrifft</a:t>
            </a:r>
            <a:r>
              <a:rPr lang="de-DE" sz="1200" spc="-4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Gesundheitsdienstleister,</a:t>
            </a:r>
            <a:r>
              <a:rPr lang="de-DE" sz="1200" spc="-4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Einrichtungen,</a:t>
            </a:r>
            <a:r>
              <a:rPr lang="de-DE" sz="1200" spc="24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Versicherungsunternehmen</a:t>
            </a:r>
            <a:r>
              <a:rPr lang="de-DE" sz="1200" spc="-3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und</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Clearingstellen</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für</a:t>
            </a:r>
            <a:r>
              <a:rPr lang="de-DE" sz="1200" spc="-4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medizinische</a:t>
            </a:r>
            <a:r>
              <a:rPr lang="de-DE" sz="1200" spc="-4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Daten</a:t>
            </a:r>
            <a:endParaRPr lang="de-DE" sz="1100" noProof="1">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ts val="1465"/>
              </a:lnSpc>
              <a:spcBef>
                <a:spcPts val="255"/>
              </a:spcBef>
              <a:buSzPts val="1200"/>
              <a:buFont typeface="Courier New" panose="02070309020205020404" pitchFamily="49" charset="0"/>
              <a:buChar char="o"/>
              <a:tabLst>
                <a:tab pos="751205" algn="l"/>
              </a:tabLst>
            </a:pPr>
            <a:r>
              <a:rPr lang="de-DE" sz="1200" b="1" spc="-1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Sarbanes-Oxley</a:t>
            </a:r>
            <a:r>
              <a:rPr lang="de-DE" sz="1200" b="1" spc="-8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(SOX)</a:t>
            </a:r>
            <a:endParaRPr lang="de-DE" sz="1200" b="1" noProof="1">
              <a:solidFill>
                <a:prstClr val="black"/>
              </a:solidFill>
              <a:latin typeface="Calibri" panose="020F0502020204030204" pitchFamily="34" charset="0"/>
              <a:ea typeface="Courier New" panose="02070309020205020404" pitchFamily="49" charset="0"/>
              <a:cs typeface="Times New Roman" panose="02020603050405020304" pitchFamily="18" charset="0"/>
            </a:endParaRPr>
          </a:p>
          <a:p>
            <a:pPr marL="1143000" marR="666750" lvl="2" indent="-228600">
              <a:lnSpc>
                <a:spcPct val="99000"/>
              </a:lnSpc>
              <a:buSzPts val="1200"/>
              <a:buFont typeface="Microsoft Sans Serif" panose="020B0604020202020204" pitchFamily="34" charset="0"/>
              <a:buChar char="▪"/>
              <a:tabLst>
                <a:tab pos="1209040" algn="l"/>
              </a:tabLst>
            </a:pP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Betrifft</a:t>
            </a:r>
            <a:r>
              <a:rPr lang="de-DE" sz="1200" spc="-4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börsennotierte</a:t>
            </a:r>
            <a:r>
              <a:rPr lang="de-DE" sz="1200" spc="-4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U.S.-Kapitalgesellschaften</a:t>
            </a:r>
            <a:r>
              <a:rPr lang="de-DE" sz="1200" spc="-5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und</a:t>
            </a:r>
            <a:r>
              <a:rPr lang="de-DE" sz="1200" spc="-4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erfordert</a:t>
            </a:r>
            <a:r>
              <a:rPr lang="de-DE" sz="1200" spc="32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bestimmte</a:t>
            </a:r>
            <a:r>
              <a:rPr lang="de-DE" sz="1200" spc="-5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Rechnungslegungsmethoden</a:t>
            </a:r>
            <a:r>
              <a:rPr lang="de-DE" sz="1200" spc="-5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und</a:t>
            </a:r>
            <a:r>
              <a:rPr lang="de-DE" sz="1200" spc="19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Finanzberichterstattungsvorschriften</a:t>
            </a:r>
            <a:endPar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45"/>
              </a:spcBef>
              <a:buSzPts val="1200"/>
              <a:buFont typeface="Courier New" panose="02070309020205020404" pitchFamily="49" charset="0"/>
              <a:buChar char="o"/>
              <a:tabLst>
                <a:tab pos="751205" algn="l"/>
              </a:tabLst>
            </a:pP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Gramm-Leach-Bliley-Gesetz</a:t>
            </a:r>
            <a:r>
              <a:rPr lang="de-DE" sz="1200" b="1" spc="-7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b="1"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(GLBA)</a:t>
            </a:r>
          </a:p>
          <a:p>
            <a:pPr marL="1143000" marR="853440" lvl="2" indent="-228600">
              <a:lnSpc>
                <a:spcPct val="99000"/>
              </a:lnSpc>
              <a:buSzPts val="1200"/>
              <a:buFont typeface="Microsoft Sans Serif" panose="020B0604020202020204" pitchFamily="34" charset="0"/>
              <a:buChar char="▪"/>
              <a:tabLst>
                <a:tab pos="1209040" algn="l"/>
              </a:tabLst>
            </a:pP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Betrifft</a:t>
            </a:r>
            <a:r>
              <a:rPr lang="de-DE" sz="1200" spc="-5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Banken,</a:t>
            </a:r>
            <a:r>
              <a:rPr lang="de-DE" sz="1200" spc="-5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Hypothekengesellschaften,</a:t>
            </a:r>
            <a:r>
              <a:rPr lang="de-DE" sz="1200" spc="-6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Kreditbüros,</a:t>
            </a:r>
            <a:r>
              <a:rPr lang="de-DE" sz="1200" spc="300"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Versicherungsgesellschaften,</a:t>
            </a:r>
            <a:r>
              <a:rPr lang="de-DE" sz="1200" spc="-1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Investmentgesellschaften</a:t>
            </a:r>
            <a:r>
              <a:rPr lang="de-DE" sz="1200" spc="-9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und</a:t>
            </a:r>
            <a:r>
              <a:rPr lang="de-DE" sz="1200" spc="34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Kreditkartenanbieter</a:t>
            </a:r>
            <a:endPar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40"/>
              </a:spcBef>
              <a:buSzPts val="1200"/>
              <a:buFont typeface="Courier New" panose="02070309020205020404" pitchFamily="49" charset="0"/>
              <a:buChar char="o"/>
              <a:tabLst>
                <a:tab pos="751205" algn="l"/>
              </a:tabLst>
            </a:pPr>
            <a:r>
              <a:rPr lang="de-DE" sz="1200" b="1"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Federal</a:t>
            </a:r>
            <a:r>
              <a:rPr lang="de-DE" sz="1200" b="1" spc="-2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Information</a:t>
            </a:r>
            <a:r>
              <a:rPr lang="de-DE" sz="1200" b="1" spc="-1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Security</a:t>
            </a:r>
            <a:r>
              <a:rPr lang="de-DE" sz="1200" b="1" spc="-2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Management</a:t>
            </a:r>
            <a:r>
              <a:rPr lang="de-DE" sz="1200" b="1" spc="-2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(FISMA)</a:t>
            </a:r>
            <a:r>
              <a:rPr lang="de-DE" sz="1200" b="1" spc="-2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Gesetz</a:t>
            </a:r>
            <a:r>
              <a:rPr lang="de-DE" sz="1200" b="1" spc="-2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von</a:t>
            </a:r>
            <a:r>
              <a:rPr lang="de-DE" sz="1200" b="1" spc="-2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2002</a:t>
            </a:r>
            <a:endParaRPr lang="de-DE" sz="1200" b="1" noProof="1">
              <a:solidFill>
                <a:prstClr val="black"/>
              </a:solidFill>
              <a:latin typeface="Calibri" panose="020F0502020204030204" pitchFamily="34" charset="0"/>
              <a:ea typeface="Courier New" panose="02070309020205020404" pitchFamily="49" charset="0"/>
              <a:cs typeface="Times New Roman" panose="02020603050405020304" pitchFamily="18" charset="0"/>
            </a:endParaRPr>
          </a:p>
          <a:p>
            <a:pPr marL="1143000" marR="125095" lvl="2" indent="-228600">
              <a:lnSpc>
                <a:spcPct val="99000"/>
              </a:lnSpc>
              <a:buSzPts val="1200"/>
              <a:buFont typeface="Microsoft Sans Serif" panose="020B0604020202020204" pitchFamily="34" charset="0"/>
              <a:buChar char="▪"/>
              <a:tabLst>
                <a:tab pos="1209040" algn="l"/>
              </a:tabLst>
            </a:pP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Erfordert,</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dass</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jede</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Behörde</a:t>
            </a:r>
            <a:r>
              <a:rPr lang="de-DE" sz="1200" spc="-3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behördenweites</a:t>
            </a:r>
            <a:r>
              <a:rPr lang="de-DE" sz="1200" spc="-3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Sicherheitsprogramm</a:t>
            </a:r>
            <a:r>
              <a:rPr lang="de-DE" sz="1200" spc="30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für</a:t>
            </a:r>
            <a:r>
              <a:rPr lang="de-DE" sz="1200" spc="-4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Informationssysteme</a:t>
            </a:r>
            <a:r>
              <a:rPr lang="de-DE" sz="1200" spc="-4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entwickelt,</a:t>
            </a:r>
            <a:r>
              <a:rPr lang="de-DE" sz="1200" spc="-5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dokumentiert</a:t>
            </a:r>
            <a:r>
              <a:rPr lang="de-DE" sz="1200" spc="-3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und</a:t>
            </a:r>
            <a:r>
              <a:rPr lang="de-DE" sz="1200" spc="-4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implementiert,</a:t>
            </a:r>
            <a:r>
              <a:rPr lang="de-DE" sz="1200" spc="27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um</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ihre</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Daten</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zu</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schützen</a:t>
            </a:r>
            <a:endPar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endParaRPr>
          </a:p>
          <a:p>
            <a:pPr marL="742950" marR="1054100" lvl="1" indent="-285750">
              <a:lnSpc>
                <a:spcPts val="1430"/>
              </a:lnSpc>
              <a:buSzPts val="1200"/>
              <a:buFont typeface="Courier New" panose="02070309020205020404" pitchFamily="49" charset="0"/>
              <a:buChar char="o"/>
              <a:tabLst>
                <a:tab pos="751205" algn="l"/>
              </a:tabLst>
            </a:pPr>
            <a:r>
              <a:rPr lang="de-DE" sz="120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Payment</a:t>
            </a:r>
            <a:r>
              <a:rPr lang="de-DE" sz="1200" spc="-2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Card</a:t>
            </a:r>
            <a:r>
              <a:rPr lang="de-DE" sz="1200" spc="-1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Industry</a:t>
            </a:r>
            <a:r>
              <a:rPr lang="de-DE" sz="1200" spc="-2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Data</a:t>
            </a:r>
            <a:r>
              <a:rPr lang="de-DE" sz="1200" spc="-1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Security</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Standard</a:t>
            </a:r>
            <a:r>
              <a:rPr lang="de-DE" sz="1200" spc="-1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(PCI </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DSS)</a:t>
            </a:r>
            <a:r>
              <a:rPr lang="de-DE" sz="1200" spc="-1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ist</a:t>
            </a:r>
            <a:r>
              <a:rPr lang="de-DE" sz="1200" spc="-2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eine</a:t>
            </a:r>
            <a:r>
              <a:rPr lang="de-DE" sz="1200" spc="255" noProof="1">
                <a:solidFill>
                  <a:prstClr val="black"/>
                </a:solidFill>
                <a:latin typeface="Times New Roman" panose="02020603050405020304" pitchFamily="18" charset="0"/>
                <a:ea typeface="Courier New" panose="02070309020205020404" pitchFamily="49" charset="0"/>
                <a:cs typeface="Times New Roman" panose="02020603050405020304" pitchFamily="18" charset="0"/>
              </a:rPr>
              <a:t> </a:t>
            </a:r>
            <a:r>
              <a:rPr lang="de-DE" sz="1200" spc="-1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vertragliche</a:t>
            </a:r>
            <a:r>
              <a:rPr lang="de-DE" sz="1200" spc="-7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Verpflichtung</a:t>
            </a:r>
            <a:endParaRPr lang="de-DE" sz="1200" noProof="1">
              <a:solidFill>
                <a:prstClr val="black"/>
              </a:solidFill>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65"/>
              </a:lnSpc>
              <a:spcBef>
                <a:spcPts val="70"/>
              </a:spcBef>
              <a:buSzPts val="1200"/>
              <a:buFont typeface="Courier New" panose="02070309020205020404" pitchFamily="49" charset="0"/>
              <a:buChar char="o"/>
              <a:tabLst>
                <a:tab pos="751205" algn="l"/>
              </a:tabLst>
            </a:pP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Help</a:t>
            </a:r>
            <a:r>
              <a:rPr lang="de-DE" sz="1200" b="1" spc="-1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America</a:t>
            </a:r>
            <a:r>
              <a:rPr lang="de-DE" sz="1200" b="1" spc="-2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Vote</a:t>
            </a:r>
            <a:r>
              <a:rPr lang="de-DE" sz="1200" b="1" spc="-1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Act</a:t>
            </a:r>
            <a:r>
              <a:rPr lang="de-DE" sz="1200" b="1" spc="-1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(HAVA)</a:t>
            </a:r>
            <a:r>
              <a:rPr lang="de-DE" sz="1200" b="1" spc="-2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von</a:t>
            </a:r>
            <a:r>
              <a:rPr lang="de-DE" sz="1200" b="1" spc="-2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2002</a:t>
            </a:r>
            <a:endParaRPr lang="de-DE" sz="1200" b="1" noProof="1">
              <a:solidFill>
                <a:prstClr val="black"/>
              </a:solidFill>
              <a:latin typeface="Calibri" panose="020F0502020204030204" pitchFamily="34" charset="0"/>
              <a:ea typeface="Courier New" panose="02070309020205020404" pitchFamily="49" charset="0"/>
              <a:cs typeface="Times New Roman" panose="02020603050405020304" pitchFamily="18" charset="0"/>
            </a:endParaRPr>
          </a:p>
          <a:p>
            <a:pPr marL="1143000" marR="413385" lvl="2" indent="-228600">
              <a:lnSpc>
                <a:spcPct val="99000"/>
              </a:lnSpc>
              <a:buSzPts val="1200"/>
              <a:buFont typeface="Microsoft Sans Serif" panose="020B0604020202020204" pitchFamily="34" charset="0"/>
              <a:buChar char="▪"/>
              <a:tabLst>
                <a:tab pos="1209040" algn="l"/>
              </a:tabLst>
            </a:pP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Stellt</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Vorschriften</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zur</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Verfügung,</a:t>
            </a:r>
            <a:r>
              <a:rPr lang="de-DE" sz="1200" spc="-3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Sicherheit,</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Vertraulichkeit</a:t>
            </a:r>
            <a:r>
              <a:rPr lang="de-DE" sz="1200" spc="27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Integrität</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persönlichen</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Daten</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regeln,</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während</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des</a:t>
            </a:r>
            <a:r>
              <a:rPr lang="de-DE" sz="1200" spc="21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Wahl-</a:t>
            </a:r>
            <a:r>
              <a:rPr lang="de-DE" sz="1200" spc="-4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und</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Abstimmungsprozesses</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gesammelt,</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gespeichert</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4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verarbeitet</a:t>
            </a:r>
            <a:r>
              <a:rPr lang="de-DE" sz="1200" spc="-7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werden</a:t>
            </a:r>
            <a:endPar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endParaRPr>
          </a:p>
          <a:p>
            <a:pPr marL="742950" marR="483235" lvl="1" indent="-285750">
              <a:lnSpc>
                <a:spcPct val="97000"/>
              </a:lnSpc>
              <a:spcBef>
                <a:spcPts val="25"/>
              </a:spcBef>
              <a:buSzPts val="1200"/>
              <a:buFont typeface="Courier New" panose="02070309020205020404" pitchFamily="49" charset="0"/>
              <a:buChar char="o"/>
              <a:tabLst>
                <a:tab pos="751205" algn="l"/>
              </a:tabLst>
            </a:pP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SB</a:t>
            </a:r>
            <a:r>
              <a:rPr lang="de-DE" sz="1200" spc="-3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1386</a:t>
            </a:r>
            <a:r>
              <a:rPr lang="de-DE" sz="1200" spc="-2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verlangt</a:t>
            </a:r>
            <a:r>
              <a:rPr lang="de-DE" sz="1200" spc="-2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von</a:t>
            </a:r>
            <a:r>
              <a:rPr lang="de-DE" sz="1200" spc="-2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jedem</a:t>
            </a:r>
            <a:r>
              <a:rPr lang="de-DE" sz="1200" spc="-2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Unternehmen,</a:t>
            </a:r>
            <a:r>
              <a:rPr lang="de-DE" sz="1200" spc="-3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das</a:t>
            </a:r>
            <a:r>
              <a:rPr lang="de-DE" sz="1200" spc="-4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personenbezogene</a:t>
            </a:r>
            <a:r>
              <a:rPr lang="de-DE" sz="1200" spc="-3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Daten</a:t>
            </a:r>
            <a:r>
              <a:rPr lang="de-DE" sz="1200" spc="255" noProof="1">
                <a:solidFill>
                  <a:prstClr val="black"/>
                </a:solidFill>
                <a:latin typeface="Times New Roman" panose="02020603050405020304" pitchFamily="18" charset="0"/>
                <a:ea typeface="Courier New" panose="02070309020205020404" pitchFamily="49" charset="0"/>
                <a:cs typeface="Times New Roman" panose="02020603050405020304" pitchFamily="18" charset="0"/>
              </a:rPr>
              <a:t> </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speichert,</a:t>
            </a:r>
            <a:r>
              <a:rPr lang="de-DE" sz="1200" spc="-3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die</a:t>
            </a:r>
            <a:r>
              <a:rPr lang="de-DE" sz="1200" spc="-2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Offenlegung</a:t>
            </a:r>
            <a:r>
              <a:rPr lang="de-DE" sz="1200" spc="-2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einer</a:t>
            </a:r>
            <a:r>
              <a:rPr lang="de-DE" sz="1200" spc="-2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Verletzung</a:t>
            </a:r>
            <a:endParaRPr lang="de-DE" sz="1200" noProof="1">
              <a:solidFill>
                <a:prstClr val="black"/>
              </a:solidFill>
              <a:latin typeface="Calibri" panose="020F0502020204030204" pitchFamily="34" charset="0"/>
              <a:ea typeface="Courier New" panose="02070309020205020404" pitchFamily="49" charset="0"/>
              <a:cs typeface="Times New Roman" panose="02020603050405020304" pitchFamily="18" charset="0"/>
            </a:endParaRPr>
          </a:p>
        </p:txBody>
      </p:sp>
    </p:spTree>
    <p:extLst>
      <p:ext uri="{BB962C8B-B14F-4D97-AF65-F5344CB8AC3E}">
        <p14:creationId xmlns:p14="http://schemas.microsoft.com/office/powerpoint/2010/main" val="15139348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7140416"/>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a:pPr>
            <a:r>
              <a:rPr lang="de-DE" sz="2000" b="1">
                <a:solidFill>
                  <a:schemeClr val="bg1">
                    <a:lumMod val="75000"/>
                  </a:schemeClr>
                </a:solidFill>
              </a:rPr>
              <a:t>Überblick über die Sicherheit </a:t>
            </a:r>
          </a:p>
          <a:p>
            <a:pPr marL="457200" indent="-457200">
              <a:buFont typeface="+mj-lt"/>
              <a:buAutoNum type="arabicPeriod"/>
            </a:pPr>
            <a:endParaRPr lang="de-DE" sz="2000" b="1"/>
          </a:p>
          <a:p>
            <a:pPr marL="457200" indent="-457200">
              <a:buFont typeface="+mj-lt"/>
              <a:buAutoNum type="arabicPeriod"/>
            </a:pPr>
            <a:r>
              <a:rPr lang="de-DE" sz="2000" b="1">
                <a:solidFill>
                  <a:schemeClr val="bg1">
                    <a:lumMod val="75000"/>
                  </a:schemeClr>
                </a:solidFill>
              </a:rPr>
              <a:t>Malware</a:t>
            </a:r>
            <a:r>
              <a:rPr lang="de-DE" sz="2000" b="1"/>
              <a:t> </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t>Malware-Infektionen</a:t>
            </a:r>
            <a:r>
              <a:rPr lang="de-DE" sz="2000" b="1">
                <a:solidFill>
                  <a:schemeClr val="bg1">
                    <a:lumMod val="75000"/>
                  </a:schemeClr>
                </a:solidFill>
              </a:rPr>
              <a:t> </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Sicherheit Software und Geräte </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Mobile Geräte Sicherheit</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System-Härtung </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Management der Supplychain</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Virtualisierung </a:t>
            </a:r>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5" name="Rechteck 4">
            <a:extLst>
              <a:ext uri="{FF2B5EF4-FFF2-40B4-BE49-F238E27FC236}">
                <a16:creationId xmlns:a16="http://schemas.microsoft.com/office/drawing/2014/main" id="{3A0736C4-B130-4575-8080-EF3E7DB4FCFF}"/>
              </a:ext>
            </a:extLst>
          </p:cNvPr>
          <p:cNvSpPr/>
          <p:nvPr/>
        </p:nvSpPr>
        <p:spPr>
          <a:xfrm>
            <a:off x="6096000" y="1903535"/>
            <a:ext cx="5346700" cy="4708981"/>
          </a:xfrm>
          <a:prstGeom prst="rect">
            <a:avLst/>
          </a:prstGeom>
        </p:spPr>
        <p:txBody>
          <a:bodyPr>
            <a:spAutoFit/>
          </a:bodyPr>
          <a:lstStyle/>
          <a:p>
            <a:pPr marL="457200" indent="-457200">
              <a:buFont typeface="+mj-lt"/>
              <a:buAutoNum type="arabicPeriod" startAt="9"/>
            </a:pPr>
            <a:r>
              <a:rPr lang="de-DE" sz="2000" b="1">
                <a:solidFill>
                  <a:schemeClr val="bg1">
                    <a:lumMod val="75000"/>
                  </a:schemeClr>
                </a:solidFill>
              </a:rPr>
              <a:t>Anwendungssicherheit</a:t>
            </a:r>
          </a:p>
          <a:p>
            <a:r>
              <a:rPr lang="de-DE" sz="2000" b="1">
                <a:solidFill>
                  <a:schemeClr val="bg1">
                    <a:lumMod val="75000"/>
                  </a:schemeClr>
                </a:solidFill>
              </a:rPr>
              <a:t> </a:t>
            </a:r>
          </a:p>
          <a:p>
            <a:pPr marL="457200" indent="-457200">
              <a:buFont typeface="+mj-lt"/>
              <a:buAutoNum type="arabicPeriod" startAt="10"/>
            </a:pPr>
            <a:r>
              <a:rPr lang="de-DE" sz="2000" b="1">
                <a:solidFill>
                  <a:schemeClr val="bg1">
                    <a:lumMod val="75000"/>
                  </a:schemeClr>
                </a:solidFill>
              </a:rPr>
              <a:t>Sichere Software-Entwicklung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Netzwerk-Design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Perimeter-Sicherheit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Cloud-Sicherheit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Automatisierung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Netzwerk-Angriffe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Absicherung von Netzwerken </a:t>
            </a:r>
          </a:p>
        </p:txBody>
      </p:sp>
    </p:spTree>
    <p:extLst>
      <p:ext uri="{BB962C8B-B14F-4D97-AF65-F5344CB8AC3E}">
        <p14:creationId xmlns:p14="http://schemas.microsoft.com/office/powerpoint/2010/main" val="1147406750"/>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30"/>
            </a:pPr>
            <a:r>
              <a:rPr lang="de-DE" sz="2000" b="1" dirty="0">
                <a:solidFill>
                  <a:prstClr val="black"/>
                </a:solidFill>
              </a:rPr>
              <a:t>Richtlinien und Prozeduren </a:t>
            </a:r>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001C0CD7-81EB-482C-AE61-2C2D0D790DDD}"/>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F3744E5D-8174-4A09-99D1-0B98956B54FD}"/>
              </a:ext>
            </a:extLst>
          </p:cNvPr>
          <p:cNvSpPr/>
          <p:nvPr/>
        </p:nvSpPr>
        <p:spPr>
          <a:xfrm>
            <a:off x="931141" y="2573959"/>
            <a:ext cx="8831118" cy="3616118"/>
          </a:xfrm>
          <a:prstGeom prst="rect">
            <a:avLst/>
          </a:prstGeom>
        </p:spPr>
        <p:txBody>
          <a:bodyPr wrap="square">
            <a:spAutoFit/>
          </a:bodyPr>
          <a:lstStyle/>
          <a:p>
            <a:pPr marL="342900" lvl="0" indent="-342900">
              <a:spcBef>
                <a:spcPts val="45"/>
              </a:spcBef>
              <a:spcAft>
                <a:spcPts val="0"/>
              </a:spcAft>
              <a:buSzPts val="1200"/>
              <a:buFont typeface="Symbol" panose="05050102010706020507" pitchFamily="18" charset="2"/>
              <a:buChar char=""/>
              <a:tabLst>
                <a:tab pos="2940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Gesetzliche</a:t>
            </a:r>
            <a:r>
              <a:rPr lang="de-DE" sz="1200" b="1" spc="-55" noProof="1">
                <a:latin typeface="Calibri" panose="020F0502020204030204" pitchFamily="34" charset="0"/>
                <a:ea typeface="Symbol" panose="05050102010706020507" pitchFamily="18" charset="2"/>
                <a:cs typeface="Times New Roman" panose="02020603050405020304" pitchFamily="18" charset="0"/>
              </a:rPr>
              <a:t> </a:t>
            </a:r>
            <a:r>
              <a:rPr lang="de-DE" sz="1200" b="1" spc="-5" noProof="1">
                <a:latin typeface="Calibri" panose="020F0502020204030204" pitchFamily="34" charset="0"/>
                <a:ea typeface="Symbol" panose="05050102010706020507" pitchFamily="18" charset="2"/>
                <a:cs typeface="Times New Roman" panose="02020603050405020304" pitchFamily="18" charset="0"/>
              </a:rPr>
              <a:t>Anforderungen</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marR="510540" lvl="1" indent="-285750">
              <a:lnSpc>
                <a:spcPct val="95000"/>
              </a:lnSpc>
              <a:spcBef>
                <a:spcPts val="45"/>
              </a:spcBef>
              <a:spcAft>
                <a:spcPts val="0"/>
              </a:spcAft>
              <a:buSzPts val="1200"/>
              <a:buFont typeface="Courier New" panose="02070309020205020404" pitchFamily="49" charset="0"/>
              <a:buChar char="o"/>
              <a:tabLst>
                <a:tab pos="7512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Bei</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jeder</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Art</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von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Informationen</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oder</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Vermögenswerten</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sollte</a:t>
            </a:r>
            <a:r>
              <a:rPr lang="de-DE" sz="1200" spc="24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berücksichtigt</a:t>
            </a:r>
            <a:r>
              <a:rPr lang="de-DE" sz="1200" spc="-4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werden,</a:t>
            </a:r>
            <a:r>
              <a:rPr lang="de-DE" sz="1200" spc="-4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wie</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eine</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10" noProof="1">
                <a:latin typeface="Calibri" panose="020F0502020204030204" pitchFamily="34" charset="0"/>
                <a:ea typeface="Courier New" panose="02070309020205020404" pitchFamily="49" charset="0"/>
                <a:cs typeface="Times New Roman" panose="02020603050405020304" pitchFamily="18" charset="0"/>
              </a:rPr>
              <a:t>Kompromittierung</a:t>
            </a:r>
            <a:r>
              <a:rPr lang="de-DE" sz="1200" spc="-4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dieser</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Informationen</a:t>
            </a:r>
            <a:r>
              <a:rPr lang="de-DE" sz="1200" spc="26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die</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drei</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zentralen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Sicherheitsattribute</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der</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CIA-Trias</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bedrohen</a:t>
            </a:r>
            <a:r>
              <a:rPr lang="de-DE" sz="1200" spc="-10" noProof="1">
                <a:latin typeface="Calibri" panose="020F0502020204030204" pitchFamily="34" charset="0"/>
                <a:ea typeface="Courier New" panose="02070309020205020404" pitchFamily="49" charset="0"/>
                <a:cs typeface="Times New Roman" panose="02020603050405020304" pitchFamily="18" charset="0"/>
              </a:rPr>
              <a:t> kann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marR="666750" lvl="1" indent="-285750">
              <a:lnSpc>
                <a:spcPts val="1490"/>
              </a:lnSpc>
              <a:spcAft>
                <a:spcPts val="0"/>
              </a:spcAft>
              <a:buSzPts val="1200"/>
              <a:buFont typeface="Courier New" panose="02070309020205020404" pitchFamily="49" charset="0"/>
              <a:buChar char="o"/>
              <a:tabLst>
                <a:tab pos="7512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Sicherheitskontrollen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konzentrieren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sich</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auf</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die</a:t>
            </a:r>
            <a:r>
              <a:rPr lang="de-DE" sz="1200" spc="-4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CIA-Eigenschaften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des</a:t>
            </a:r>
            <a:r>
              <a:rPr lang="de-DE" sz="1200" spc="31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Verarbeitungssystems</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60"/>
              </a:lnSpc>
              <a:spcBef>
                <a:spcPts val="35"/>
              </a:spcBef>
              <a:buSzPts val="1200"/>
              <a:buFont typeface="Courier New" panose="02070309020205020404" pitchFamily="49" charset="0"/>
              <a:buChar char="o"/>
              <a:tabLst>
                <a:tab pos="7512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Datenschutz</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687705" lvl="2" indent="-228600">
              <a:lnSpc>
                <a:spcPct val="99000"/>
              </a:lnSpc>
              <a:buSzPts val="1200"/>
              <a:buFont typeface="Microsoft Sans Serif" panose="020B0604020202020204" pitchFamily="34" charset="0"/>
              <a:buChar char="▪"/>
              <a:tabLst>
                <a:tab pos="1209040"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Data-Governance-Anforderung,</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bei</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Erhebung</a:t>
            </a:r>
            <a:r>
              <a:rPr lang="de-DE" sz="1200" spc="21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Verarbeitung</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personenbezogener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ergibt,</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9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Rechte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Betroffenen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gewährleisten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72390" lvl="2" indent="-228600">
              <a:buSzPts val="1200"/>
              <a:buFont typeface="Microsoft Sans Serif" panose="020B0604020202020204" pitchFamily="34" charset="0"/>
              <a:buChar char="▪"/>
              <a:tabLst>
                <a:tab pos="12090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Gesetzliche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Anforderungen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wirken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sich</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Ihre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Unternehmensführung</a:t>
            </a:r>
            <a:r>
              <a:rPr lang="de-DE" sz="1200" spc="22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Richtlinien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in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Bezug</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Schutz</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Ihrer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Benutzer aus</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4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Allgemeine</a:t>
            </a:r>
            <a:r>
              <a:rPr lang="de-DE" sz="1200" b="1" spc="-4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Datenschutzverordnung</a:t>
            </a:r>
            <a:r>
              <a:rPr lang="de-DE" sz="1200" b="1" spc="-4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(GDPR) (DS-GVO)</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666750" lvl="2" indent="-228600">
              <a:lnSpc>
                <a:spcPct val="99000"/>
              </a:lnSpc>
              <a:buSzPts val="1200"/>
              <a:buFont typeface="Microsoft Sans Serif" panose="020B0604020202020204" pitchFamily="34" charset="0"/>
              <a:buChar char="▪"/>
              <a:tabLst>
                <a:tab pos="12090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Personenbezogene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können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nicht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ohne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informierte</a:t>
            </a:r>
            <a:r>
              <a:rPr lang="de-DE" sz="1200" spc="23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Zustimmung</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Person</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erhoben,</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verarbeitet</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gespeichert</a:t>
            </a:r>
            <a:r>
              <a:rPr lang="de-DE" sz="1200" spc="36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werden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263525" lvl="2" indent="-228600" algn="just">
              <a:buSzPts val="1200"/>
              <a:buFont typeface="Microsoft Sans Serif" panose="020B0604020202020204" pitchFamily="34" charset="0"/>
              <a:buChar char="▪"/>
              <a:tabLst>
                <a:tab pos="1209040"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GDPR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sieht</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auch</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Recht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Benutzers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seine</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Zustimmung</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19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widerrufen,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über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ihn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gespeicherten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einzusehen,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ändern</a:t>
            </a:r>
            <a:r>
              <a:rPr lang="de-DE" sz="1200" spc="24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löschen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a:spcBef>
                <a:spcPts val="5"/>
              </a:spcBef>
            </a:pPr>
            <a:br>
              <a:rPr lang="de-DE" sz="1100" noProof="1">
                <a:latin typeface="Calibri" panose="020F0502020204030204" pitchFamily="34" charset="0"/>
                <a:ea typeface="Calibri" panose="020F0502020204030204" pitchFamily="34" charset="0"/>
                <a:cs typeface="Times New Roman" panose="02020603050405020304" pitchFamily="18" charset="0"/>
              </a:rPr>
            </a:br>
            <a:r>
              <a:rPr lang="de-DE" sz="1200" noProof="1">
                <a:latin typeface="Calibri" panose="020F0502020204030204" pitchFamily="34" charset="0"/>
                <a:ea typeface="Calibri" panose="020F0502020204030204" pitchFamily="34" charset="0"/>
                <a:cs typeface="Calibri" panose="020F0502020204030204" pitchFamily="34" charset="0"/>
              </a:rPr>
              <a:t> </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1143000" marR="92075" lvl="2" indent="-228600">
              <a:spcBef>
                <a:spcPts val="330"/>
              </a:spcBef>
              <a:spcAft>
                <a:spcPts val="0"/>
              </a:spcAft>
              <a:buSzPts val="1200"/>
              <a:buFont typeface="Microsoft Sans Serif" panose="020B0604020202020204" pitchFamily="34" charset="0"/>
              <a:buChar char="▪"/>
              <a:tabLst>
                <a:tab pos="1196340"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GDPR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erfordert</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Benachrichtigung</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über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Datenverletzungen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innerhalb</a:t>
            </a:r>
            <a:r>
              <a:rPr lang="de-DE" sz="1200" spc="22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72 Stunden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marR="951230" lvl="1" indent="-285750">
              <a:lnSpc>
                <a:spcPts val="1420"/>
              </a:lnSpc>
              <a:spcBef>
                <a:spcPts val="5"/>
              </a:spcBef>
              <a:spcAft>
                <a:spcPts val="0"/>
              </a:spcAft>
              <a:buSzPts val="1200"/>
              <a:buFont typeface="Courier New" panose="02070309020205020404" pitchFamily="49" charset="0"/>
              <a:buChar char="o"/>
              <a:tabLst>
                <a:tab pos="738505" algn="l"/>
              </a:tabLst>
            </a:pPr>
            <a:r>
              <a:rPr lang="de-DE" sz="1200" noProof="1">
                <a:latin typeface="Calibri" panose="020F0502020204030204" pitchFamily="34" charset="0"/>
                <a:ea typeface="Courier New" panose="02070309020205020404" pitchFamily="49" charset="0"/>
                <a:cs typeface="Times New Roman" panose="02020603050405020304" pitchFamily="18" charset="0"/>
              </a:rPr>
              <a:t>WARNUNG:</a:t>
            </a:r>
            <a:r>
              <a:rPr lang="de-DE" sz="1200" spc="-5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Datenverletzungen</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können</a:t>
            </a:r>
            <a:r>
              <a:rPr lang="de-DE" sz="1200" spc="-4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versehentlich</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oder</a:t>
            </a:r>
            <a:r>
              <a:rPr lang="de-DE" sz="1200" spc="-5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durch</a:t>
            </a:r>
            <a:r>
              <a:rPr lang="de-DE" sz="1200" spc="20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böswillige</a:t>
            </a:r>
            <a:r>
              <a:rPr lang="de-DE" sz="1200" spc="-5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Eingriffe</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geschehen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r>
              <a:rPr lang="de-DE" sz="1200" noProof="1">
                <a:latin typeface="Calibri" panose="020F0502020204030204" pitchFamily="34" charset="0"/>
                <a:ea typeface="Calibri" panose="020F0502020204030204" pitchFamily="34" charset="0"/>
                <a:cs typeface="Calibri" panose="020F0502020204030204" pitchFamily="34" charset="0"/>
              </a:rPr>
              <a:t> </a:t>
            </a:r>
            <a:endParaRPr lang="de-DE" sz="1100" noProof="1">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4318881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30"/>
            </a:pPr>
            <a:r>
              <a:rPr lang="de-DE" sz="2000" b="1" dirty="0">
                <a:solidFill>
                  <a:prstClr val="black"/>
                </a:solidFill>
              </a:rPr>
              <a:t>Richtlinien und Prozeduren </a:t>
            </a:r>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001C0CD7-81EB-482C-AE61-2C2D0D790DDD}"/>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4" name="Rechteck 3">
            <a:extLst>
              <a:ext uri="{FF2B5EF4-FFF2-40B4-BE49-F238E27FC236}">
                <a16:creationId xmlns:a16="http://schemas.microsoft.com/office/drawing/2014/main" id="{92309288-89FE-4390-8DDD-C69A2631FCF3}"/>
              </a:ext>
            </a:extLst>
          </p:cNvPr>
          <p:cNvSpPr/>
          <p:nvPr/>
        </p:nvSpPr>
        <p:spPr>
          <a:xfrm>
            <a:off x="891658" y="2467619"/>
            <a:ext cx="8874641" cy="3074303"/>
          </a:xfrm>
          <a:prstGeom prst="rect">
            <a:avLst/>
          </a:prstGeom>
        </p:spPr>
        <p:txBody>
          <a:bodyPr wrap="square">
            <a:spAutoFit/>
          </a:bodyPr>
          <a:lstStyle/>
          <a:p>
            <a:pPr marL="342900" lvl="0" indent="-342900">
              <a:spcBef>
                <a:spcPts val="275"/>
              </a:spcBef>
              <a:spcAft>
                <a:spcPts val="0"/>
              </a:spcAft>
              <a:buSzPts val="1200"/>
              <a:buFont typeface="Symbol" panose="05050102010706020507" pitchFamily="18" charset="2"/>
              <a:buChar char=""/>
              <a:tabLst>
                <a:tab pos="294005" algn="l"/>
              </a:tabLst>
            </a:pPr>
            <a:r>
              <a:rPr lang="de-DE" sz="1200" b="1" spc="-10" noProof="1">
                <a:latin typeface="Calibri" panose="020F0502020204030204" pitchFamily="34" charset="0"/>
                <a:ea typeface="Symbol" panose="05050102010706020507" pitchFamily="18" charset="2"/>
                <a:cs typeface="Times New Roman" panose="02020603050405020304" pitchFamily="18" charset="0"/>
              </a:rPr>
              <a:t>Datenschutz-Technologien</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65"/>
              </a:lnSpc>
              <a:spcBef>
                <a:spcPts val="45"/>
              </a:spcBef>
              <a:spcAft>
                <a:spcPts val="0"/>
              </a:spcAft>
              <a:buSzPts val="1200"/>
              <a:buFont typeface="Courier New" panose="02070309020205020404" pitchFamily="49" charset="0"/>
              <a:buChar char="o"/>
              <a:tabLst>
                <a:tab pos="7512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Deidentifizierung  (Anonymisierung)</a:t>
            </a:r>
            <a:endParaRPr lang="de-DE" sz="1100" noProof="1">
              <a:latin typeface="Calibri" panose="020F0502020204030204" pitchFamily="34" charset="0"/>
              <a:ea typeface="Courier New" panose="02070309020205020404" pitchFamily="49" charset="0"/>
              <a:cs typeface="Times New Roman" panose="02020603050405020304" pitchFamily="18" charset="0"/>
            </a:endParaRPr>
          </a:p>
          <a:p>
            <a:pPr marL="1143000" marR="313055" lvl="2" indent="-228600">
              <a:lnSpc>
                <a:spcPct val="99000"/>
              </a:lnSpc>
              <a:buSzPts val="1200"/>
              <a:buFont typeface="Microsoft Sans Serif" panose="020B0604020202020204" pitchFamily="34" charset="0"/>
              <a:buChar char="▪"/>
              <a:tabLst>
                <a:tab pos="12090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Methoden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Technologien,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identifizierende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Informationen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aus</a:t>
            </a:r>
            <a:r>
              <a:rPr lang="de-DE" sz="1200" spc="28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entfernen,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bevor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verteilt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werden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90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Deidentifizierung</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wird</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oft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als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Teil</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des</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Datenbankdesigns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implementiert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4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Datenmaskierung</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213995" lvl="2" indent="-228600">
              <a:lnSpc>
                <a:spcPct val="100000"/>
              </a:lnSpc>
              <a:buSzPts val="1200"/>
              <a:buFont typeface="Microsoft Sans Serif" panose="020B0604020202020204" pitchFamily="34" charset="0"/>
              <a:buChar char="▪"/>
              <a:tabLst>
                <a:tab pos="12090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Deidentifizierung</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Methode,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bei</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generische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Platzhalter-</a:t>
            </a:r>
            <a:r>
              <a:rPr lang="de-DE" sz="1200" spc="32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Etiketten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anstelle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echter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werden,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wobei</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Struktur</a:t>
            </a:r>
            <a:r>
              <a:rPr lang="de-DE" sz="1200" spc="32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Format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ursprünglichen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erhalten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bleibt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65"/>
              </a:lnSpc>
              <a:spcBef>
                <a:spcPts val="2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Tokenisierung</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624840" lvl="2" indent="-228600">
              <a:lnSpc>
                <a:spcPct val="99000"/>
              </a:lnSpc>
              <a:buSzPts val="1200"/>
              <a:buFont typeface="Microsoft Sans Serif" panose="020B0604020202020204" pitchFamily="34" charset="0"/>
              <a:buChar char="▪"/>
              <a:tabLst>
                <a:tab pos="1209040"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De-Identifizierungsmethode,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bei</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eindeutiges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Token</a:t>
            </a:r>
            <a:r>
              <a:rPr lang="de-DE" sz="1200" spc="270"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anstelle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echten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wird</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65"/>
              </a:lnSpc>
              <a:spcBef>
                <a:spcPts val="4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Aggregation/Banding</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748030" lvl="2" indent="-228600">
              <a:lnSpc>
                <a:spcPct val="99000"/>
              </a:lnSpc>
              <a:buSzPts val="1200"/>
              <a:buFont typeface="Microsoft Sans Serif" panose="020B0604020202020204" pitchFamily="34" charset="0"/>
              <a:buChar char="▪"/>
              <a:tabLst>
                <a:tab pos="1209040"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Deidentifizierungstechnik,</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bei</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verallgemeinert</a:t>
            </a:r>
            <a:r>
              <a:rPr lang="de-DE" sz="1200" spc="25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werden,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betroffenen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Personen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schützen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65"/>
              </a:lnSpc>
              <a:spcBef>
                <a:spcPts val="4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Re-Identifizierung</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139065" lvl="2" indent="-228600">
              <a:lnSpc>
                <a:spcPct val="99000"/>
              </a:lnSpc>
              <a:buSzPts val="1200"/>
              <a:buFont typeface="Microsoft Sans Serif" panose="020B0604020202020204" pitchFamily="34" charset="0"/>
              <a:buChar char="▪"/>
              <a:tabLst>
                <a:tab pos="12090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Angriff,</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Deidentifizierungsdatensatz</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mit</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 einer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anderen</a:t>
            </a:r>
            <a:r>
              <a:rPr lang="de-DE" sz="1200" spc="25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Datenquelle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kombiniert,</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herauszufinden,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verwendete</a:t>
            </a:r>
            <a:r>
              <a:rPr lang="de-DE" sz="1200" spc="31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Deidentifizierungsmethode</a:t>
            </a:r>
            <a:r>
              <a:rPr lang="de-DE" sz="1200" spc="-6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ist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a:spcBef>
                <a:spcPts val="10"/>
              </a:spcBef>
            </a:pPr>
            <a:r>
              <a:rPr lang="en-US" sz="1200" dirty="0">
                <a:latin typeface="Calibri" panose="020F0502020204030204" pitchFamily="34" charset="0"/>
                <a:ea typeface="Calibri" panose="020F0502020204030204" pitchFamily="34" charset="0"/>
                <a:cs typeface="Calibri" panose="020F0502020204030204" pitchFamily="34" charset="0"/>
              </a:rPr>
              <a:t> </a:t>
            </a:r>
            <a:endParaRPr lang="de-DE" sz="11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0993563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30"/>
            </a:pPr>
            <a:r>
              <a:rPr lang="de-DE" sz="2000" b="1" dirty="0">
                <a:solidFill>
                  <a:prstClr val="black"/>
                </a:solidFill>
              </a:rPr>
              <a:t>Richtlinien und Prozeduren </a:t>
            </a:r>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001C0CD7-81EB-482C-AE61-2C2D0D790DDD}"/>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145D7EDC-3FB3-43BF-B2F8-E426AA7BA1D7}"/>
              </a:ext>
            </a:extLst>
          </p:cNvPr>
          <p:cNvSpPr/>
          <p:nvPr/>
        </p:nvSpPr>
        <p:spPr>
          <a:xfrm>
            <a:off x="546100" y="2383866"/>
            <a:ext cx="9753600" cy="4068614"/>
          </a:xfrm>
          <a:prstGeom prst="rect">
            <a:avLst/>
          </a:prstGeom>
        </p:spPr>
        <p:txBody>
          <a:bodyPr wrap="square">
            <a:spAutoFit/>
          </a:bodyPr>
          <a:lstStyle/>
          <a:p>
            <a:pPr marL="342900" lvl="0" indent="-342900">
              <a:spcBef>
                <a:spcPts val="45"/>
              </a:spcBef>
              <a:spcAft>
                <a:spcPts val="0"/>
              </a:spcAft>
              <a:buSzPts val="1200"/>
              <a:buFont typeface="Symbol" panose="05050102010706020507" pitchFamily="18" charset="2"/>
              <a:buChar char=""/>
              <a:tabLst>
                <a:tab pos="2940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Sicherheitsrichtlinien</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90"/>
              </a:lnSpc>
              <a:spcBef>
                <a:spcPts val="45"/>
              </a:spcBef>
              <a:spcAft>
                <a:spcPts val="0"/>
              </a:spcAft>
              <a:buSzPts val="1200"/>
              <a:buFont typeface="Courier New" panose="02070309020205020404" pitchFamily="49" charset="0"/>
              <a:buChar char="o"/>
              <a:tabLst>
                <a:tab pos="7512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Datenschutzrichtlinien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regeln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die </a:t>
            </a:r>
            <a:r>
              <a:rPr lang="de-DE" sz="1200" spc="-5" noProof="1">
                <a:latin typeface="Calibri" panose="020F0502020204030204" pitchFamily="34" charset="0"/>
                <a:ea typeface="Courier New" panose="02070309020205020404" pitchFamily="49" charset="0"/>
                <a:cs typeface="Times New Roman" panose="02020603050405020304" pitchFamily="18" charset="0"/>
              </a:rPr>
              <a:t>Kennzeichnung</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und</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den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Umgang</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mit</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Daten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50"/>
              </a:lnSpc>
              <a:spcBef>
                <a:spcPts val="4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Richtlinie</a:t>
            </a:r>
            <a:r>
              <a:rPr lang="de-DE" sz="1200" b="1" spc="-3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zur</a:t>
            </a:r>
            <a:r>
              <a:rPr lang="de-DE" sz="1200" b="1" spc="-3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akzeptablen</a:t>
            </a:r>
            <a:r>
              <a:rPr lang="de-DE" sz="1200" b="1" spc="-2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Nutzung</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139065" lvl="2" indent="-228600">
              <a:lnSpc>
                <a:spcPct val="98000"/>
              </a:lnSpc>
              <a:buSzPts val="1200"/>
              <a:buFont typeface="Microsoft Sans Serif" panose="020B0604020202020204" pitchFamily="34" charset="0"/>
              <a:buChar char="▪"/>
              <a:tabLst>
                <a:tab pos="12090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Definiert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Regeln,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einschränken,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Computer,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Netzwerk</a:t>
            </a:r>
            <a:r>
              <a:rPr lang="de-DE" sz="1200" spc="31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andere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Systeme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werden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dürfen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65"/>
              </a:lnSpc>
              <a:spcBef>
                <a:spcPts val="50"/>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Änderungsmanagement-Richtlinie (Change Management Tech.)</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139065" lvl="2" indent="-228600">
              <a:lnSpc>
                <a:spcPct val="99000"/>
              </a:lnSpc>
              <a:buSzPts val="1200"/>
              <a:buFont typeface="Microsoft Sans Serif" panose="020B0604020202020204" pitchFamily="34" charset="0"/>
              <a:buChar char="▪"/>
              <a:tabLst>
                <a:tab pos="12090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Definiert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strukturierte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Art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 Weise,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Zustand</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eines</a:t>
            </a:r>
            <a:r>
              <a:rPr lang="de-DE" sz="1200" spc="20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Computersystems,</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eines</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Netzwerks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IT-Verfahrens</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ändern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90"/>
              </a:lnSpc>
              <a:spcBef>
                <a:spcPts val="45"/>
              </a:spcBef>
              <a:spcAft>
                <a:spcPts val="0"/>
              </a:spcAft>
              <a:buSzPts val="1200"/>
              <a:buFont typeface="Courier New" panose="02070309020205020404" pitchFamily="49" charset="0"/>
              <a:buChar char="o"/>
              <a:tabLst>
                <a:tab pos="7512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Funktionstrennung</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ist</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eine</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präventive</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Art</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der</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administrativen</a:t>
            </a:r>
            <a:r>
              <a:rPr lang="de-DE" sz="1200" spc="5" noProof="1">
                <a:latin typeface="Calibri" panose="020F0502020204030204" pitchFamily="34" charset="0"/>
                <a:ea typeface="Courier New" panose="02070309020205020404" pitchFamily="49" charset="0"/>
                <a:cs typeface="Times New Roman" panose="02020603050405020304" pitchFamily="18" charset="0"/>
              </a:rPr>
              <a:t> </a:t>
            </a:r>
            <a:r>
              <a:rPr lang="de-DE" sz="1200" spc="-10" noProof="1">
                <a:latin typeface="Calibri" panose="020F0502020204030204" pitchFamily="34" charset="0"/>
                <a:ea typeface="Courier New" panose="02070309020205020404" pitchFamily="49" charset="0"/>
                <a:cs typeface="Times New Roman" panose="02020603050405020304" pitchFamily="18" charset="0"/>
              </a:rPr>
              <a:t>Kontrolle</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45"/>
              </a:lnSpc>
              <a:spcBef>
                <a:spcPts val="4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Job-Rotation</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213995" lvl="2" indent="-228600">
              <a:buSzPts val="1200"/>
              <a:buFont typeface="Microsoft Sans Serif" panose="020B0604020202020204" pitchFamily="34" charset="0"/>
              <a:buChar char="▪"/>
              <a:tabLst>
                <a:tab pos="12090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Verschiedene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Benutzer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werden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Aufgaben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gleichen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Position</a:t>
            </a:r>
            <a:r>
              <a:rPr lang="de-DE" sz="1200" spc="30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geschult,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Betrug</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verhindern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erkennen,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auftreten</a:t>
            </a:r>
            <a:r>
              <a:rPr lang="de-DE" sz="1200" spc="21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könnte,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wenn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nur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Mitarbeiter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Aufgabe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hätte</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35"/>
              </a:spcBef>
              <a:buSzPts val="1200"/>
              <a:buFont typeface="Courier New" panose="02070309020205020404" pitchFamily="49" charset="0"/>
              <a:buChar char="o"/>
              <a:tabLst>
                <a:tab pos="7512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Onboarding-</a:t>
            </a:r>
            <a:r>
              <a:rPr lang="de-DE" sz="1200" b="1" spc="-8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und</a:t>
            </a:r>
            <a:r>
              <a:rPr lang="de-DE" sz="1200" b="1" spc="-8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Offboarding-Richtlinie</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69215" lvl="2" indent="-228600">
              <a:lnSpc>
                <a:spcPct val="98000"/>
              </a:lnSpc>
              <a:buSzPts val="1200"/>
              <a:buFont typeface="Microsoft Sans Serif" panose="020B0604020202020204" pitchFamily="34" charset="0"/>
              <a:buChar char="▪"/>
              <a:tabLst>
                <a:tab pos="12090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Legt</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fest,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was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tun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ist,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wenn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Mitarbeiter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eingestellt,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entlassen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36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gekündigt</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wird</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90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Gekündigte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Mitarbeiter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sind</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oft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nicht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kooperativ</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ts val="1475"/>
              </a:lnSpc>
              <a:spcBef>
                <a:spcPts val="255"/>
              </a:spcBef>
              <a:buSzPts val="1200"/>
              <a:buFont typeface="Courier New" panose="02070309020205020404" pitchFamily="49" charset="0"/>
              <a:buChar char="o"/>
              <a:tabLst>
                <a:tab pos="7512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Sorgfaltspflicht</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465455" lvl="2" indent="-228600">
              <a:lnSpc>
                <a:spcPct val="97000"/>
              </a:lnSpc>
              <a:buSzPts val="1200"/>
              <a:buFont typeface="Microsoft Sans Serif" panose="020B0604020202020204" pitchFamily="34" charset="0"/>
              <a:buChar char="▪"/>
              <a:tabLst>
                <a:tab pos="12090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Sicherstellen,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Risiken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IT-Infrastruktur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bekannt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sind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32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ordnungsgemäß</a:t>
            </a:r>
            <a:r>
              <a:rPr lang="de-DE" sz="1200" spc="-6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verwaltet</a:t>
            </a:r>
            <a:r>
              <a:rPr lang="de-DE" sz="1200" spc="-5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werden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15"/>
              </a:spcBef>
              <a:buSzPts val="1200"/>
              <a:buFont typeface="Courier New" panose="02070309020205020404" pitchFamily="49" charset="0"/>
              <a:buChar char="o"/>
              <a:tabLst>
                <a:tab pos="7512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Sorgfaltspflicht</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365125" lvl="2" indent="-228600">
              <a:lnSpc>
                <a:spcPct val="98000"/>
              </a:lnSpc>
              <a:buSzPts val="1200"/>
              <a:buFont typeface="Microsoft Sans Serif" panose="020B0604020202020204" pitchFamily="34" charset="0"/>
              <a:buChar char="▪"/>
              <a:tabLst>
                <a:tab pos="12090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Abhilfemaßnahmen,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Organisation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ergreift,</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gegen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3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während</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Due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Diligence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aufgedeckten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Risiken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schützen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50"/>
              </a:spcBef>
              <a:buSzPts val="1200"/>
              <a:buFont typeface="Courier New" panose="02070309020205020404" pitchFamily="49" charset="0"/>
              <a:buChar char="o"/>
              <a:tabLst>
                <a:tab pos="7512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Ordnungsgemäßes</a:t>
            </a:r>
            <a:r>
              <a:rPr lang="de-DE" sz="1200" b="1" spc="-7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Verfahren</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1175385" lvl="2" indent="-228600" algn="just">
              <a:lnSpc>
                <a:spcPct val="99000"/>
              </a:lnSpc>
              <a:buSzPts val="1200"/>
              <a:buFont typeface="Microsoft Sans Serif" panose="020B0604020202020204" pitchFamily="34" charset="0"/>
              <a:buChar char="▪"/>
              <a:tabLst>
                <a:tab pos="12090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 rechtlicher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Begriff,</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darauf</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bezieht,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wie eine</a:t>
            </a:r>
            <a:r>
              <a:rPr lang="de-DE" sz="1200" spc="23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Organisation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Rechte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Personals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respektieren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schützen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muss</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173355" lvl="2" indent="-228600">
              <a:buSzPts val="1200"/>
              <a:buFont typeface="Microsoft Sans Serif" panose="020B0604020202020204" pitchFamily="34" charset="0"/>
              <a:buChar char="▪"/>
              <a:tabLst>
                <a:tab pos="12090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ordnungsgemäßes</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Verfahren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schützt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Bürger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ihrer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Regierung</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8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Unternehmen</a:t>
            </a:r>
            <a:r>
              <a:rPr lang="de-DE" sz="1200" spc="-7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vor</a:t>
            </a:r>
            <a:r>
              <a:rPr lang="de-DE" sz="1200" spc="-6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Gerichtsverfahren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74650046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30"/>
            </a:pPr>
            <a:r>
              <a:rPr lang="de-DE" sz="2000" b="1" dirty="0">
                <a:solidFill>
                  <a:prstClr val="black"/>
                </a:solidFill>
              </a:rPr>
              <a:t>Richtlinien und Prozeduren </a:t>
            </a:r>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001C0CD7-81EB-482C-AE61-2C2D0D790DDD}"/>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4" name="Rechteck 3">
            <a:extLst>
              <a:ext uri="{FF2B5EF4-FFF2-40B4-BE49-F238E27FC236}">
                <a16:creationId xmlns:a16="http://schemas.microsoft.com/office/drawing/2014/main" id="{0A9CD220-16F2-4AC0-AFAB-0EA98E8214E7}"/>
              </a:ext>
            </a:extLst>
          </p:cNvPr>
          <p:cNvSpPr/>
          <p:nvPr/>
        </p:nvSpPr>
        <p:spPr>
          <a:xfrm>
            <a:off x="2146300" y="2842110"/>
            <a:ext cx="7373112" cy="2513765"/>
          </a:xfrm>
          <a:prstGeom prst="rect">
            <a:avLst/>
          </a:prstGeom>
        </p:spPr>
        <p:txBody>
          <a:bodyPr wrap="square">
            <a:spAutoFit/>
          </a:bodyPr>
          <a:lstStyle/>
          <a:p>
            <a:pPr marL="342900" lvl="0" indent="-342900">
              <a:spcBef>
                <a:spcPts val="45"/>
              </a:spcBef>
              <a:spcAft>
                <a:spcPts val="0"/>
              </a:spcAft>
              <a:buSzPts val="1200"/>
              <a:buFont typeface="Symbol" panose="05050102010706020507" pitchFamily="18" charset="2"/>
              <a:buChar char=""/>
              <a:tabLst>
                <a:tab pos="2940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Benutzerschulung</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0"/>
              </a:lnSpc>
              <a:spcBef>
                <a:spcPts val="45"/>
              </a:spcBef>
              <a:spcAft>
                <a:spcPts val="0"/>
              </a:spcAft>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Schulung</a:t>
            </a:r>
            <a:r>
              <a:rPr lang="de-DE" sz="1200" b="1" spc="-65" noProof="1">
                <a:latin typeface="Calibri" panose="020F0502020204030204" pitchFamily="34" charset="0"/>
                <a:ea typeface="Courier New" panose="02070309020205020404" pitchFamily="49" charset="0"/>
                <a:cs typeface="Times New Roman" panose="02020603050405020304" pitchFamily="18" charset="0"/>
              </a:rPr>
              <a:t> </a:t>
            </a:r>
            <a:r>
              <a:rPr lang="de-DE" sz="1200" b="1" noProof="1">
                <a:latin typeface="Calibri" panose="020F0502020204030204" pitchFamily="34" charset="0"/>
                <a:ea typeface="Courier New" panose="02070309020205020404" pitchFamily="49" charset="0"/>
                <a:cs typeface="Times New Roman" panose="02020603050405020304" pitchFamily="18" charset="0"/>
              </a:rPr>
              <a:t>zum</a:t>
            </a:r>
            <a:r>
              <a:rPr lang="de-DE" sz="1200" b="1" spc="-6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Sicherheitsbewusstsein</a:t>
            </a:r>
            <a:endParaRPr lang="de-DE" sz="1100" noProof="1">
              <a:latin typeface="Calibri" panose="020F0502020204030204" pitchFamily="34" charset="0"/>
              <a:ea typeface="Courier New" panose="02070309020205020404" pitchFamily="49" charset="0"/>
              <a:cs typeface="Times New Roman" panose="02020603050405020304" pitchFamily="18" charset="0"/>
            </a:endParaRPr>
          </a:p>
          <a:p>
            <a:pPr marL="1143000" marR="487680" lvl="2" indent="-228600">
              <a:lnSpc>
                <a:spcPct val="99000"/>
              </a:lnSpc>
              <a:buSzPts val="1200"/>
              <a:buFont typeface="Microsoft Sans Serif" panose="020B0604020202020204" pitchFamily="34" charset="0"/>
              <a:buChar char="▪"/>
              <a:tabLst>
                <a:tab pos="1209040"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Wird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Anwendern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verdeutlichen,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wie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wichtig</a:t>
            </a:r>
            <a:r>
              <a:rPr lang="de-DE" sz="1200" spc="24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ihre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Hilfe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bei</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Sicherung</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wertvollen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Ressourcen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15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Organisation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ist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69215" lvl="2" indent="-228600">
              <a:buSzPts val="1200"/>
              <a:buFont typeface="Microsoft Sans Serif" panose="020B0604020202020204" pitchFamily="34" charset="0"/>
              <a:buChar char="▪"/>
              <a:tabLst>
                <a:tab pos="12090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Schulungen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zum</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Sicherheitsbewusstsein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Anwender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haben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besten</a:t>
            </a:r>
            <a:r>
              <a:rPr lang="de-DE" sz="1200" spc="24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Return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Investment</a:t>
            </a:r>
          </a:p>
          <a:p>
            <a:pPr marL="1143000" marR="69215" lvl="2" indent="-228600">
              <a:buSzPts val="1200"/>
              <a:buFont typeface="Microsoft Sans Serif" panose="020B0604020202020204" pitchFamily="34" charset="0"/>
              <a:buChar char="▪"/>
              <a:tabLst>
                <a:tab pos="1209040" algn="l"/>
              </a:tabLst>
            </a:pPr>
            <a:endParaRPr lang="de-DE" sz="1200" spc="-5"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69215" lvl="2" indent="-228600">
              <a:buSzPts val="1200"/>
              <a:buFont typeface="Microsoft Sans Serif" panose="020B0604020202020204" pitchFamily="34" charset="0"/>
              <a:buChar char="▪"/>
              <a:tabLst>
                <a:tab pos="1209040" algn="l"/>
              </a:tabLst>
            </a:pP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50"/>
              </a:spcBef>
              <a:buSzPts val="1200"/>
              <a:buFont typeface="Courier New" panose="02070309020205020404" pitchFamily="49" charset="0"/>
              <a:buChar char="o"/>
              <a:tabLst>
                <a:tab pos="7512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Sicherheitstraining</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955675" lvl="2" indent="-228600" algn="just">
              <a:lnSpc>
                <a:spcPct val="99000"/>
              </a:lnSpc>
              <a:buSzPts val="1200"/>
              <a:buFont typeface="Microsoft Sans Serif" panose="020B0604020202020204" pitchFamily="34" charset="0"/>
              <a:buChar char="▪"/>
              <a:tabLst>
                <a:tab pos="1209040"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Wird</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Mitarbeitern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Organisation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4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Fähigkeiten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vermitteln,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benötigen,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ihre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Arbeit</a:t>
            </a:r>
            <a:r>
              <a:rPr lang="de-DE" sz="1200" spc="24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sicherer</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auszuführen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95"/>
              </a:lnSpc>
              <a:spcBef>
                <a:spcPts val="35"/>
              </a:spcBef>
              <a:spcAft>
                <a:spcPts val="0"/>
              </a:spcAft>
              <a:buSzPts val="1200"/>
              <a:buFont typeface="Courier New" panose="02070309020205020404" pitchFamily="49" charset="0"/>
              <a:buChar char="o"/>
              <a:tabLst>
                <a:tab pos="7512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Sicherheitsschulung</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ist</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eine</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generalisierte</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Ausbildung</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(wie</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Security+)</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95"/>
              </a:lnSpc>
              <a:buSzPts val="1200"/>
              <a:buFont typeface="Courier New" panose="02070309020205020404" pitchFamily="49" charset="0"/>
              <a:buChar char="o"/>
              <a:tabLst>
                <a:tab pos="7512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Es</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können</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auch</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spezialisierte</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Schulungen</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entwickelt</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werden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a:spcBef>
                <a:spcPts val="30"/>
              </a:spcBef>
            </a:pPr>
            <a:r>
              <a:rPr lang="en-US" sz="1100" dirty="0">
                <a:latin typeface="Calibri" panose="020F0502020204030204" pitchFamily="34" charset="0"/>
                <a:ea typeface="Calibri" panose="020F0502020204030204" pitchFamily="34" charset="0"/>
                <a:cs typeface="Calibri" panose="020F0502020204030204" pitchFamily="34" charset="0"/>
              </a:rPr>
              <a:t> </a:t>
            </a:r>
            <a:endParaRPr lang="de-DE" sz="11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961175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30"/>
            </a:pPr>
            <a:r>
              <a:rPr lang="de-DE" sz="2000" b="1" dirty="0">
                <a:solidFill>
                  <a:prstClr val="black"/>
                </a:solidFill>
              </a:rPr>
              <a:t>Richtlinien und Prozeduren </a:t>
            </a:r>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001C0CD7-81EB-482C-AE61-2C2D0D790DDD}"/>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5D6B7504-F79C-43E4-AC0E-A4F8098F761B}"/>
              </a:ext>
            </a:extLst>
          </p:cNvPr>
          <p:cNvSpPr/>
          <p:nvPr/>
        </p:nvSpPr>
        <p:spPr>
          <a:xfrm>
            <a:off x="393699" y="2415508"/>
            <a:ext cx="9633065" cy="3663054"/>
          </a:xfrm>
          <a:prstGeom prst="rect">
            <a:avLst/>
          </a:prstGeom>
        </p:spPr>
        <p:txBody>
          <a:bodyPr wrap="square">
            <a:spAutoFit/>
          </a:bodyPr>
          <a:lstStyle/>
          <a:p>
            <a:pPr marL="342900" lvl="0" indent="-342900">
              <a:spcBef>
                <a:spcPts val="45"/>
              </a:spcBef>
              <a:spcAft>
                <a:spcPts val="0"/>
              </a:spcAft>
              <a:buSzPts val="1200"/>
              <a:buFont typeface="Symbol" panose="05050102010706020507" pitchFamily="18" charset="2"/>
              <a:buChar char=""/>
              <a:tabLst>
                <a:tab pos="2940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Lieferanten-Beziehungen</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65"/>
              </a:lnSpc>
              <a:spcBef>
                <a:spcPts val="45"/>
              </a:spcBef>
              <a:spcAft>
                <a:spcPts val="0"/>
              </a:spcAft>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Vertraulichkeitsvereinbarung</a:t>
            </a:r>
            <a:r>
              <a:rPr lang="de-DE" sz="1200" b="1" spc="-100" noProof="1">
                <a:latin typeface="Calibri" panose="020F0502020204030204" pitchFamily="34" charset="0"/>
                <a:ea typeface="Courier New" panose="02070309020205020404" pitchFamily="49" charset="0"/>
                <a:cs typeface="Times New Roman" panose="02020603050405020304" pitchFamily="18" charset="0"/>
              </a:rPr>
              <a:t> </a:t>
            </a:r>
            <a:r>
              <a:rPr lang="de-DE" sz="1200" b="1" noProof="1">
                <a:latin typeface="Calibri" panose="020F0502020204030204" pitchFamily="34" charset="0"/>
                <a:ea typeface="Courier New" panose="02070309020205020404" pitchFamily="49" charset="0"/>
                <a:cs typeface="Times New Roman" panose="02020603050405020304" pitchFamily="18" charset="0"/>
              </a:rPr>
              <a:t>(NDA)</a:t>
            </a:r>
            <a:endParaRPr lang="de-DE" sz="1100" noProof="1">
              <a:latin typeface="Calibri" panose="020F0502020204030204" pitchFamily="34" charset="0"/>
              <a:ea typeface="Courier New" panose="02070309020205020404" pitchFamily="49" charset="0"/>
              <a:cs typeface="Times New Roman" panose="02020603050405020304" pitchFamily="18" charset="0"/>
            </a:endParaRPr>
          </a:p>
          <a:p>
            <a:pPr marL="1143000" marR="365760" lvl="2" indent="-228600" algn="just">
              <a:buSzPts val="1200"/>
              <a:buFont typeface="Microsoft Sans Serif" panose="020B0604020202020204" pitchFamily="34" charset="0"/>
              <a:buChar char="▪"/>
              <a:tabLst>
                <a:tab pos="12090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Vereinbarung</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zwischen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zwei</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Parteien,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definiert,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welche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als</a:t>
            </a:r>
            <a:r>
              <a:rPr lang="de-DE" sz="1200" spc="29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vertraulich</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gelten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nicht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außerhalb</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Beziehung</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weitergegeben</a:t>
            </a:r>
            <a:r>
              <a:rPr lang="de-DE" sz="1200" spc="34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werden</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dürfen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9040"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NDAs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sind</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verbindlicher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Vertrag</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3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Memorandum</a:t>
            </a:r>
            <a:r>
              <a:rPr lang="de-DE" sz="1200" b="1" spc="-40" noProof="1">
                <a:latin typeface="Calibri" panose="020F0502020204030204" pitchFamily="34" charset="0"/>
                <a:ea typeface="Courier New" panose="02070309020205020404" pitchFamily="49" charset="0"/>
                <a:cs typeface="Times New Roman" panose="02020603050405020304" pitchFamily="18" charset="0"/>
              </a:rPr>
              <a:t> </a:t>
            </a:r>
            <a:r>
              <a:rPr lang="de-DE" sz="1200" b="1" noProof="1">
                <a:latin typeface="Calibri" panose="020F0502020204030204" pitchFamily="34" charset="0"/>
                <a:ea typeface="Courier New" panose="02070309020205020404" pitchFamily="49" charset="0"/>
                <a:cs typeface="Times New Roman" panose="02020603050405020304" pitchFamily="18" charset="0"/>
              </a:rPr>
              <a:t>of</a:t>
            </a:r>
            <a:r>
              <a:rPr lang="de-DE" sz="1200" b="1" spc="-3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Understanding</a:t>
            </a:r>
            <a:r>
              <a:rPr lang="de-DE" sz="1200" b="1" spc="-4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(MOU)</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365125" lvl="2" indent="-228600">
              <a:lnSpc>
                <a:spcPct val="99000"/>
              </a:lnSpc>
              <a:buSzPts val="1200"/>
              <a:buFont typeface="Microsoft Sans Serif" panose="020B0604020202020204" pitchFamily="34" charset="0"/>
              <a:buChar char="▪"/>
              <a:tabLst>
                <a:tab pos="1209040"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unverbindliche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Vereinbarung</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zwischen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zwei</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mehreren</a:t>
            </a:r>
            <a:r>
              <a:rPr lang="de-DE" sz="1200" spc="22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Organisationen,</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beabsichtigte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gemeinsame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Vorgehensweise</a:t>
            </a:r>
            <a:r>
              <a:rPr lang="de-DE" sz="1200" spc="27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beschreiben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90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MOUs</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können</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zwischen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mehreren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Organisationen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bestehen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65"/>
              </a:lnSpc>
              <a:spcBef>
                <a:spcPts val="4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Service-Level-Vereinbarung</a:t>
            </a:r>
            <a:r>
              <a:rPr lang="de-DE" sz="1200" b="1" spc="-7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(SLA)</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366395" lvl="2" indent="-228600">
              <a:lnSpc>
                <a:spcPct val="99000"/>
              </a:lnSpc>
              <a:buSzPts val="1200"/>
              <a:buFont typeface="Microsoft Sans Serif" panose="020B0604020202020204" pitchFamily="34" charset="0"/>
              <a:buChar char="▪"/>
              <a:tabLst>
                <a:tab pos="1209040"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Vereinbarung,</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sich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mit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Fähigkeit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befasst,</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innerhalb</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eines</a:t>
            </a:r>
            <a:r>
              <a:rPr lang="de-DE" sz="1200" spc="26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bestimmten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Zeitrahmens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unterstützen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Probleme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 </a:t>
            </a:r>
            <a:r>
              <a:rPr lang="de-DE" sz="1200" spc="-5" noProof="1">
                <a:latin typeface="Calibri" panose="020F0502020204030204" pitchFamily="34" charset="0"/>
                <a:ea typeface="Calibri" panose="020F0502020204030204" pitchFamily="34" charset="0"/>
                <a:cs typeface="Times New Roman" panose="02020603050405020304" pitchFamily="18" charset="0"/>
              </a:rPr>
              <a:t>reagieren</a:t>
            </a:r>
            <a:r>
              <a:rPr lang="de-DE" sz="1200" spc="-2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und</a:t>
            </a:r>
            <a:r>
              <a:rPr lang="de-DE" sz="1200" spc="-30" noProof="1">
                <a:latin typeface="Calibri" panose="020F0502020204030204" pitchFamily="34" charset="0"/>
                <a:ea typeface="Calibri" panose="020F0502020204030204" pitchFamily="34" charset="0"/>
                <a:cs typeface="Times New Roman" panose="02020603050405020304" pitchFamily="18" charset="0"/>
              </a:rPr>
              <a:t> </a:t>
            </a:r>
            <a:r>
              <a:rPr lang="de-DE" sz="1200" noProof="1">
                <a:latin typeface="Calibri" panose="020F0502020204030204" pitchFamily="34" charset="0"/>
                <a:ea typeface="Calibri" panose="020F0502020204030204" pitchFamily="34" charset="0"/>
                <a:cs typeface="Times New Roman" panose="02020603050405020304" pitchFamily="18" charset="0"/>
              </a:rPr>
              <a:t>dem</a:t>
            </a:r>
            <a:r>
              <a:rPr lang="de-DE" sz="1200" spc="-3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Anwender</a:t>
            </a:r>
            <a:r>
              <a:rPr lang="de-DE" sz="1200" spc="-2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weiterhin</a:t>
            </a:r>
            <a:r>
              <a:rPr lang="de-DE" sz="1200" spc="-2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den</a:t>
            </a:r>
            <a:r>
              <a:rPr lang="de-DE" sz="1200" spc="-1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vereinbarten</a:t>
            </a:r>
            <a:r>
              <a:rPr lang="de-DE" sz="1200" spc="-2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Servicegrad</a:t>
            </a:r>
            <a:r>
              <a:rPr lang="de-DE" sz="1200" spc="275" noProof="1">
                <a:latin typeface="Times New Roman" panose="02020603050405020304" pitchFamily="18" charset="0"/>
                <a:ea typeface="Calibri" panose="020F0502020204030204" pitchFamily="34" charset="0"/>
                <a:cs typeface="Times New Roman" panose="02020603050405020304" pitchFamily="18" charset="0"/>
              </a:rPr>
              <a:t> </a:t>
            </a:r>
            <a:r>
              <a:rPr lang="de-DE" sz="1200" noProof="1">
                <a:latin typeface="Calibri" panose="020F0502020204030204" pitchFamily="34" charset="0"/>
                <a:ea typeface="Calibri" panose="020F0502020204030204" pitchFamily="34" charset="0"/>
                <a:cs typeface="Times New Roman" panose="02020603050405020304" pitchFamily="18" charset="0"/>
              </a:rPr>
              <a:t>zu</a:t>
            </a:r>
            <a:r>
              <a:rPr lang="de-DE" sz="1200" spc="-3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bieten</a:t>
            </a:r>
            <a:endParaRPr lang="de-DE" sz="1200" noProof="1">
              <a:latin typeface="Calibri" panose="020F0502020204030204" pitchFamily="34" charset="0"/>
              <a:ea typeface="Calibri" panose="020F0502020204030204" pitchFamily="34" charset="0"/>
              <a:cs typeface="Times New Roman" panose="02020603050405020304" pitchFamily="18" charset="0"/>
            </a:endParaRPr>
          </a:p>
          <a:p>
            <a:pPr marL="1143000" lvl="2" indent="-228600">
              <a:spcBef>
                <a:spcPts val="30"/>
              </a:spcBef>
              <a:spcAft>
                <a:spcPts val="0"/>
              </a:spcAft>
              <a:buSzPts val="1200"/>
              <a:buFont typeface="Microsoft Sans Serif" panose="020B0604020202020204" pitchFamily="34" charset="0"/>
              <a:buChar char="▪"/>
              <a:tabLst>
                <a:tab pos="11963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SLA</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kann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99,999</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Betriebszeit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versprechen</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ts val="1465"/>
              </a:lnSpc>
              <a:spcBef>
                <a:spcPts val="25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Zusammenschaltungssicherheitsvereinbarung</a:t>
            </a:r>
            <a:r>
              <a:rPr lang="de-DE" sz="1200" b="1" spc="-16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(ISA) Industry Standard Architecture</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321310" lvl="2" indent="-228600">
              <a:lnSpc>
                <a:spcPct val="99000"/>
              </a:lnSpc>
              <a:buSzPts val="1200"/>
              <a:buFont typeface="Microsoft Sans Serif" panose="020B0604020202020204" pitchFamily="34" charset="0"/>
              <a:buChar char="▪"/>
              <a:tabLst>
                <a:tab pos="1209040"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Vereinbarung</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Eigentümer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Betreiber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IT-Systeme,</a:t>
            </a:r>
            <a:r>
              <a:rPr lang="de-DE" sz="1200" spc="32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dokumentieren,</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welche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technischen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Anforderungen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jede</a:t>
            </a:r>
            <a:r>
              <a:rPr lang="de-DE" sz="1200" spc="26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Organisation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erfüllen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muss</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4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Business</a:t>
            </a:r>
            <a:r>
              <a:rPr lang="de-DE" sz="1200" b="1" spc="-4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Partnership</a:t>
            </a:r>
            <a:r>
              <a:rPr lang="de-DE" sz="1200" b="1" spc="-5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Agreement</a:t>
            </a:r>
            <a:r>
              <a:rPr lang="de-DE" sz="1200" b="1" spc="-3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(BPA)</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736600" lvl="2" indent="-228600">
              <a:lnSpc>
                <a:spcPct val="98000"/>
              </a:lnSpc>
              <a:buSzPts val="1200"/>
              <a:buFont typeface="Microsoft Sans Serif" panose="020B0604020202020204" pitchFamily="34" charset="0"/>
              <a:buChar char="▪"/>
              <a:tabLst>
                <a:tab pos="1209040"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Wird</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zwischen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zwei</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Geschäftspartnern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durchgeführt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legt</a:t>
            </a:r>
            <a:r>
              <a:rPr lang="de-DE" sz="1200" spc="23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Bedingungen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ihre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Beziehung</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fest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9040"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BPA</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kann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auch</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Sicherheitsanforderungen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enthalten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4277002737"/>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30"/>
            </a:pPr>
            <a:r>
              <a:rPr lang="de-DE" sz="2000" b="1" dirty="0">
                <a:solidFill>
                  <a:prstClr val="black"/>
                </a:solidFill>
              </a:rPr>
              <a:t>Richtlinien und Prozeduren </a:t>
            </a:r>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001C0CD7-81EB-482C-AE61-2C2D0D790DDD}"/>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66504CF6-9100-4AC8-95B8-B1BBF827BF6D}"/>
              </a:ext>
            </a:extLst>
          </p:cNvPr>
          <p:cNvSpPr/>
          <p:nvPr/>
        </p:nvSpPr>
        <p:spPr>
          <a:xfrm>
            <a:off x="420255" y="2596941"/>
            <a:ext cx="9690469" cy="3455370"/>
          </a:xfrm>
          <a:prstGeom prst="rect">
            <a:avLst/>
          </a:prstGeom>
        </p:spPr>
        <p:txBody>
          <a:bodyPr wrap="square">
            <a:spAutoFit/>
          </a:bodyPr>
          <a:lstStyle/>
          <a:p>
            <a:pPr marL="342900" lvl="0" indent="-342900">
              <a:spcBef>
                <a:spcPts val="45"/>
              </a:spcBef>
              <a:spcAft>
                <a:spcPts val="0"/>
              </a:spcAft>
              <a:buSzPts val="1200"/>
              <a:buFont typeface="Symbol" panose="05050102010706020507" pitchFamily="18" charset="2"/>
              <a:buChar char=""/>
              <a:tabLst>
                <a:tab pos="294005" algn="l"/>
              </a:tabLst>
            </a:pPr>
            <a:r>
              <a:rPr lang="de-DE" sz="1200" b="1" spc="-10" noProof="1">
                <a:latin typeface="Calibri" panose="020F0502020204030204" pitchFamily="34" charset="0"/>
                <a:ea typeface="Symbol" panose="05050102010706020507" pitchFamily="18" charset="2"/>
                <a:cs typeface="Times New Roman" panose="02020603050405020304" pitchFamily="18" charset="0"/>
              </a:rPr>
              <a:t>Entsorgungsrichtlinien</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90"/>
              </a:lnSpc>
              <a:spcBef>
                <a:spcPts val="45"/>
              </a:spcBef>
              <a:spcAft>
                <a:spcPts val="0"/>
              </a:spcAft>
              <a:buSzPts val="1200"/>
              <a:buFont typeface="Courier New" panose="02070309020205020404" pitchFamily="49" charset="0"/>
              <a:buChar char="o"/>
              <a:tabLst>
                <a:tab pos="751205" algn="l"/>
              </a:tabLst>
            </a:pPr>
            <a:r>
              <a:rPr lang="de-DE" sz="1200" noProof="1">
                <a:latin typeface="Calibri" panose="020F0502020204030204" pitchFamily="34" charset="0"/>
                <a:ea typeface="Courier New" panose="02070309020205020404" pitchFamily="49" charset="0"/>
                <a:cs typeface="Times New Roman" panose="02020603050405020304" pitchFamily="18" charset="0"/>
              </a:rPr>
              <a:t>Die</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Entsorgung</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von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Anlagen erfolgt,</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wenn</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ein</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System</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nicht</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mehr</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benötigt</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wird</a:t>
            </a:r>
          </a:p>
          <a:p>
            <a:pPr marL="742950" lvl="1" indent="-285750">
              <a:lnSpc>
                <a:spcPts val="1445"/>
              </a:lnSpc>
              <a:spcBef>
                <a:spcPts val="45"/>
              </a:spcBef>
              <a:buSzPts val="1200"/>
              <a:buFont typeface="Courier New" panose="02070309020205020404" pitchFamily="49" charset="0"/>
              <a:buChar char="o"/>
              <a:tabLst>
                <a:tab pos="7512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Entmagnetisierung</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118110" lvl="2" indent="-228600">
              <a:lnSpc>
                <a:spcPct val="99000"/>
              </a:lnSpc>
              <a:buSzPts val="1200"/>
              <a:buFont typeface="Microsoft Sans Serif" panose="020B0604020202020204" pitchFamily="34" charset="0"/>
              <a:buChar char="▪"/>
              <a:tabLst>
                <a:tab pos="12090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Setzt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Festplatte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starken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Magnetfeld</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aus,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was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wiederum</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dazu</a:t>
            </a:r>
            <a:r>
              <a:rPr lang="de-DE" sz="1200" spc="20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führt,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zuvor</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geschriebene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Festplatte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gelöscht</a:t>
            </a:r>
            <a:r>
              <a:rPr lang="de-DE" sz="1200" spc="22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werden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3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Spülen</a:t>
            </a:r>
            <a:r>
              <a:rPr lang="de-DE" sz="1200" b="1" spc="-7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(Desinfizieren)</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554990" lvl="2" indent="-228600">
              <a:lnSpc>
                <a:spcPct val="98000"/>
              </a:lnSpc>
              <a:buSzPts val="1200"/>
              <a:buFont typeface="Microsoft Sans Serif" panose="020B0604020202020204" pitchFamily="34" charset="0"/>
              <a:buChar char="▪"/>
              <a:tabLst>
                <a:tab pos="12090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Akt</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Entfernens</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in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Weise,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dass</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mit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keiner</a:t>
            </a:r>
            <a:r>
              <a:rPr lang="de-DE" sz="1200" spc="26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bekannten</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forensischen</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Technik</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rekonstruiert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werden</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können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50"/>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Löschung</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495300" lvl="2" indent="-228600">
              <a:lnSpc>
                <a:spcPct val="99000"/>
              </a:lnSpc>
              <a:buSzPts val="1200"/>
              <a:buFont typeface="Microsoft Sans Serif" panose="020B0604020202020204" pitchFamily="34" charset="0"/>
              <a:buChar char="▪"/>
              <a:tabLst>
                <a:tab pos="12090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Entfernen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mit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gewissen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Sicherheit,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nicht</a:t>
            </a:r>
            <a:r>
              <a:rPr lang="de-DE" sz="1200" spc="26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rekonstruiert</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werden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können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90"/>
              </a:lnSpc>
              <a:spcBef>
                <a:spcPts val="50"/>
              </a:spcBef>
              <a:spcAft>
                <a:spcPts val="0"/>
              </a:spcAft>
              <a:buSzPts val="1200"/>
              <a:buFont typeface="Courier New" panose="02070309020205020404" pitchFamily="49" charset="0"/>
              <a:buChar char="o"/>
              <a:tabLst>
                <a:tab pos="7512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Datenreste</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sind</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ein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großes</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Sicherheitsproblem</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marR="964565" lvl="1" indent="-285750">
              <a:lnSpc>
                <a:spcPct val="97000"/>
              </a:lnSpc>
              <a:spcBef>
                <a:spcPts val="15"/>
              </a:spcBef>
              <a:spcAft>
                <a:spcPts val="0"/>
              </a:spcAft>
              <a:buSzPts val="1200"/>
              <a:buFont typeface="Courier New" panose="02070309020205020404" pitchFamily="49" charset="0"/>
              <a:buChar char="o"/>
              <a:tabLst>
                <a:tab pos="751205" algn="l"/>
              </a:tabLst>
            </a:pPr>
            <a:r>
              <a:rPr lang="de-DE" sz="1200" noProof="1">
                <a:latin typeface="Calibri" panose="020F0502020204030204" pitchFamily="34" charset="0"/>
                <a:ea typeface="Courier New" panose="02070309020205020404" pitchFamily="49" charset="0"/>
                <a:cs typeface="Times New Roman" panose="02020603050405020304" pitchFamily="18" charset="0"/>
              </a:rPr>
              <a:t>Eine</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mögliche</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Wiederverwendung</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des</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Geräts</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hat</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Einfluss</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auf</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die</a:t>
            </a:r>
            <a:r>
              <a:rPr lang="de-DE" sz="1200" spc="24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Entsorgungsmethode</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35"/>
              </a:lnSpc>
              <a:buSzPts val="1200"/>
              <a:buFont typeface="Microsoft Sans Serif" panose="020B0604020202020204" pitchFamily="34" charset="0"/>
              <a:buChar char="▪"/>
              <a:tabLst>
                <a:tab pos="1209040"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1.</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Definieren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welche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Geräte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entsorgt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werden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sollen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lnSpc>
                <a:spcPts val="1450"/>
              </a:lnSpc>
              <a:buSzPts val="1200"/>
              <a:buFont typeface="Microsoft Sans Serif" panose="020B0604020202020204" pitchFamily="34" charset="0"/>
              <a:buChar char="▪"/>
              <a:tabLst>
                <a:tab pos="1209040"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2.</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Bestimmen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Lagerort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bis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Entsorgung</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1199515" lvl="2" indent="-228600">
              <a:buSzPts val="1200"/>
              <a:buFont typeface="Microsoft Sans Serif" panose="020B0604020202020204" pitchFamily="34" charset="0"/>
              <a:buChar char="▪"/>
              <a:tabLst>
                <a:tab pos="1209040"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3.</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Analysieren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Sie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Geräte,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Entsorgung</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20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bestimmen</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Wiederverwendung,</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Wiederverkauf</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5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Zerstörung</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9040"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4.</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Sanitisieren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Gerät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entfernen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alle seine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9040"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5.</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Gerät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wegwerfen,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recyceln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weiterverkaufen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a:spcBef>
                <a:spcPts val="10"/>
              </a:spcBef>
            </a:pPr>
            <a:r>
              <a:rPr lang="de-DE" sz="1200" noProof="1">
                <a:latin typeface="Calibri" panose="020F0502020204030204" pitchFamily="34" charset="0"/>
                <a:ea typeface="Calibri" panose="020F0502020204030204" pitchFamily="34" charset="0"/>
                <a:cs typeface="Calibri" panose="020F0502020204030204" pitchFamily="34" charset="0"/>
              </a:rPr>
              <a:t> </a:t>
            </a:r>
            <a:endParaRPr lang="de-DE" sz="1100" noProof="1">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3941373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30"/>
            </a:pPr>
            <a:r>
              <a:rPr lang="de-DE" sz="2000" b="1" dirty="0">
                <a:solidFill>
                  <a:prstClr val="black"/>
                </a:solidFill>
              </a:rPr>
              <a:t>Richtlinien und Prozeduren </a:t>
            </a:r>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001C0CD7-81EB-482C-AE61-2C2D0D790DDD}"/>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7F576F17-2D62-4B9E-9D9E-BEE1C8CC63E7}"/>
              </a:ext>
            </a:extLst>
          </p:cNvPr>
          <p:cNvSpPr/>
          <p:nvPr/>
        </p:nvSpPr>
        <p:spPr>
          <a:xfrm>
            <a:off x="393700" y="2300981"/>
            <a:ext cx="10299700" cy="3467168"/>
          </a:xfrm>
          <a:prstGeom prst="rect">
            <a:avLst/>
          </a:prstGeom>
        </p:spPr>
        <p:txBody>
          <a:bodyPr wrap="square">
            <a:spAutoFit/>
          </a:bodyPr>
          <a:lstStyle/>
          <a:p>
            <a:pPr marL="342900" lvl="0" indent="-342900">
              <a:spcBef>
                <a:spcPts val="45"/>
              </a:spcBef>
              <a:spcAft>
                <a:spcPts val="0"/>
              </a:spcAft>
              <a:buSzPts val="1200"/>
              <a:buFont typeface="Symbol" panose="05050102010706020507" pitchFamily="18" charset="2"/>
              <a:buChar char=""/>
              <a:tabLst>
                <a:tab pos="2940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Verfahren</a:t>
            </a:r>
            <a:r>
              <a:rPr lang="de-DE" sz="1200" b="1" spc="-20" noProof="1">
                <a:latin typeface="Calibri" panose="020F0502020204030204" pitchFamily="34" charset="0"/>
                <a:ea typeface="Symbol" panose="05050102010706020507" pitchFamily="18" charset="2"/>
                <a:cs typeface="Times New Roman" panose="02020603050405020304" pitchFamily="18" charset="0"/>
              </a:rPr>
              <a:t> </a:t>
            </a:r>
            <a:r>
              <a:rPr lang="de-DE" sz="1200" b="1" spc="-5" noProof="1">
                <a:latin typeface="Calibri" panose="020F0502020204030204" pitchFamily="34" charset="0"/>
                <a:ea typeface="Symbol" panose="05050102010706020507" pitchFamily="18" charset="2"/>
                <a:cs typeface="Times New Roman" panose="02020603050405020304" pitchFamily="18" charset="0"/>
              </a:rPr>
              <a:t>für</a:t>
            </a:r>
            <a:r>
              <a:rPr lang="de-DE" sz="1200" b="1" spc="-25" noProof="1">
                <a:latin typeface="Calibri" panose="020F0502020204030204" pitchFamily="34" charset="0"/>
                <a:ea typeface="Symbol" panose="05050102010706020507" pitchFamily="18" charset="2"/>
                <a:cs typeface="Times New Roman" panose="02020603050405020304" pitchFamily="18" charset="0"/>
              </a:rPr>
              <a:t> </a:t>
            </a:r>
            <a:r>
              <a:rPr lang="de-DE" sz="1200" b="1" noProof="1">
                <a:latin typeface="Calibri" panose="020F0502020204030204" pitchFamily="34" charset="0"/>
                <a:ea typeface="Symbol" panose="05050102010706020507" pitchFamily="18" charset="2"/>
                <a:cs typeface="Times New Roman" panose="02020603050405020304" pitchFamily="18" charset="0"/>
              </a:rPr>
              <a:t>die</a:t>
            </a:r>
            <a:r>
              <a:rPr lang="de-DE" sz="1200" b="1" spc="-20" noProof="1">
                <a:latin typeface="Calibri" panose="020F0502020204030204" pitchFamily="34" charset="0"/>
                <a:ea typeface="Symbol" panose="05050102010706020507" pitchFamily="18" charset="2"/>
                <a:cs typeface="Times New Roman" panose="02020603050405020304" pitchFamily="18" charset="0"/>
              </a:rPr>
              <a:t> </a:t>
            </a:r>
            <a:r>
              <a:rPr lang="de-DE" sz="1200" b="1" spc="-5" noProof="1">
                <a:latin typeface="Calibri" panose="020F0502020204030204" pitchFamily="34" charset="0"/>
                <a:ea typeface="Symbol" panose="05050102010706020507" pitchFamily="18" charset="2"/>
                <a:cs typeface="Times New Roman" panose="02020603050405020304" pitchFamily="18" charset="0"/>
              </a:rPr>
              <a:t>Reaktion</a:t>
            </a:r>
            <a:r>
              <a:rPr lang="de-DE" sz="1200" b="1" spc="-10" noProof="1">
                <a:latin typeface="Calibri" panose="020F0502020204030204" pitchFamily="34" charset="0"/>
                <a:ea typeface="Symbol" panose="05050102010706020507" pitchFamily="18" charset="2"/>
                <a:cs typeface="Times New Roman" panose="02020603050405020304" pitchFamily="18" charset="0"/>
              </a:rPr>
              <a:t> </a:t>
            </a:r>
            <a:r>
              <a:rPr lang="de-DE" sz="1200" b="1" spc="-5" noProof="1">
                <a:latin typeface="Calibri" panose="020F0502020204030204" pitchFamily="34" charset="0"/>
                <a:ea typeface="Symbol" panose="05050102010706020507" pitchFamily="18" charset="2"/>
                <a:cs typeface="Times New Roman" panose="02020603050405020304" pitchFamily="18" charset="0"/>
              </a:rPr>
              <a:t>auf</a:t>
            </a:r>
            <a:r>
              <a:rPr lang="de-DE" sz="1200" b="1" spc="-25" noProof="1">
                <a:latin typeface="Calibri" panose="020F0502020204030204" pitchFamily="34" charset="0"/>
                <a:ea typeface="Symbol" panose="05050102010706020507" pitchFamily="18" charset="2"/>
                <a:cs typeface="Times New Roman" panose="02020603050405020304" pitchFamily="18" charset="0"/>
              </a:rPr>
              <a:t> </a:t>
            </a:r>
            <a:r>
              <a:rPr lang="de-DE" sz="1200" b="1" spc="-5" noProof="1">
                <a:latin typeface="Calibri" panose="020F0502020204030204" pitchFamily="34" charset="0"/>
                <a:ea typeface="Symbol" panose="05050102010706020507" pitchFamily="18" charset="2"/>
                <a:cs typeface="Times New Roman" panose="02020603050405020304" pitchFamily="18" charset="0"/>
              </a:rPr>
              <a:t>Vorfälle</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90"/>
              </a:lnSpc>
              <a:spcBef>
                <a:spcPts val="45"/>
              </a:spcBef>
              <a:spcAft>
                <a:spcPts val="0"/>
              </a:spcAft>
              <a:buSzPts val="1200"/>
              <a:buFont typeface="Courier New" panose="02070309020205020404" pitchFamily="49" charset="0"/>
              <a:buChar char="o"/>
              <a:tabLst>
                <a:tab pos="7512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Unsere</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Systeme</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werden</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nie</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100%</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sicher</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sein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45"/>
              </a:lnSpc>
              <a:spcBef>
                <a:spcPts val="4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Reaktion</a:t>
            </a:r>
            <a:r>
              <a:rPr lang="de-DE" sz="1200" b="1" spc="-2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auf</a:t>
            </a:r>
            <a:r>
              <a:rPr lang="de-DE" sz="1200" b="1" spc="-2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Vorfälle</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1199515" lvl="2" indent="-228600">
              <a:lnSpc>
                <a:spcPct val="99000"/>
              </a:lnSpc>
              <a:buSzPts val="1200"/>
              <a:buFont typeface="Microsoft Sans Serif" panose="020B0604020202020204" pitchFamily="34" charset="0"/>
              <a:buChar char="▪"/>
              <a:tabLst>
                <a:tab pos="1209040"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Reihe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Verfahren,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denen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Ermittler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bei</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19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Untersuchung</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eines</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Computersicherheitsvorfalls</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folgt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65"/>
              </a:lnSpc>
              <a:spcBef>
                <a:spcPts val="4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Incident</a:t>
            </a:r>
            <a:r>
              <a:rPr lang="de-DE" sz="1200" b="1" spc="-3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Management</a:t>
            </a:r>
            <a:r>
              <a:rPr lang="de-DE" sz="1200" b="1" spc="-2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Programm</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73660" lvl="2" indent="-228600">
              <a:lnSpc>
                <a:spcPct val="99000"/>
              </a:lnSpc>
              <a:buSzPts val="1200"/>
              <a:buFont typeface="Microsoft Sans Serif" panose="020B0604020202020204" pitchFamily="34" charset="0"/>
              <a:buChar char="▪"/>
              <a:tabLst>
                <a:tab pos="12090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Programm,</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Überwachung</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Erkennung</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22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Sicherheitsereignissen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Computernetzwerk</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Ausführung</a:t>
            </a:r>
            <a:r>
              <a:rPr lang="de-DE" sz="1200" spc="19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angemessenen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Reaktionen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diese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Sicherheitsereignisse</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besteht</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1143000" lvl="2" indent="-228600">
              <a:spcBef>
                <a:spcPts val="330"/>
              </a:spcBef>
              <a:buSzPts val="1200"/>
              <a:buFont typeface="Microsoft Sans Serif" panose="020B0604020202020204" pitchFamily="34" charset="0"/>
              <a:buChar char="▪"/>
              <a:tabLst>
                <a:tab pos="12090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Vorbereitung</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lnSpc>
                <a:spcPts val="1445"/>
              </a:lnSpc>
              <a:spcBef>
                <a:spcPts val="20"/>
              </a:spcBef>
              <a:buSzPts val="1200"/>
              <a:buFont typeface="Microsoft Sans Serif" panose="020B0604020202020204" pitchFamily="34" charset="0"/>
              <a:buChar char="▪"/>
              <a:tabLst>
                <a:tab pos="12090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Identifikation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marR="624840" lvl="3" indent="-228600">
              <a:lnSpc>
                <a:spcPct val="100000"/>
              </a:lnSpc>
              <a:spcAft>
                <a:spcPts val="0"/>
              </a:spcAft>
              <a:buSzPts val="1200"/>
              <a:buFont typeface="Symbol" panose="05050102010706020507" pitchFamily="18" charset="2"/>
              <a:buChar char=""/>
              <a:tabLst>
                <a:tab pos="1666240" algn="l"/>
              </a:tabLst>
            </a:pPr>
            <a:r>
              <a:rPr lang="de-DE" sz="1200" noProof="1">
                <a:latin typeface="Calibri" panose="020F0502020204030204" pitchFamily="34" charset="0"/>
                <a:ea typeface="Symbol" panose="05050102010706020507" pitchFamily="18" charset="2"/>
                <a:cs typeface="Times New Roman" panose="02020603050405020304" pitchFamily="18" charset="0"/>
              </a:rPr>
              <a:t>Prozess</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des</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Erkennens,</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ob</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ein</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eingetretenes</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Ereignis</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als</a:t>
            </a:r>
            <a:r>
              <a:rPr lang="de-DE" sz="1200" spc="19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Vorfall</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klassifiziert</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werden</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sollte</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143000" lvl="2" indent="-228600">
              <a:lnSpc>
                <a:spcPts val="1455"/>
              </a:lnSpc>
              <a:buSzPts val="1200"/>
              <a:buFont typeface="Microsoft Sans Serif" panose="020B0604020202020204" pitchFamily="34" charset="0"/>
              <a:buChar char="▪"/>
              <a:tabLst>
                <a:tab pos="12090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Eingrenzung</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lvl="3" indent="-228600">
              <a:spcBef>
                <a:spcPts val="5"/>
              </a:spcBef>
              <a:spcAft>
                <a:spcPts val="0"/>
              </a:spcAft>
              <a:buSzPts val="1200"/>
              <a:buFont typeface="Symbol" panose="05050102010706020507" pitchFamily="18" charset="2"/>
              <a:buChar char=""/>
              <a:tabLst>
                <a:tab pos="1666240" algn="l"/>
              </a:tabLst>
            </a:pPr>
            <a:r>
              <a:rPr lang="de-DE" sz="1200" noProof="1">
                <a:latin typeface="Calibri" panose="020F0502020204030204" pitchFamily="34" charset="0"/>
                <a:ea typeface="Symbol" panose="05050102010706020507" pitchFamily="18" charset="2"/>
                <a:cs typeface="Times New Roman" panose="02020603050405020304" pitchFamily="18" charset="0"/>
              </a:rPr>
              <a:t>Die</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Eindämmung</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konzentriert</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sich</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auf</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die</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Isolierung</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des</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Vorfalls</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143000" lvl="2" indent="-228600">
              <a:buSzPts val="1200"/>
              <a:buFont typeface="Microsoft Sans Serif" panose="020B0604020202020204" pitchFamily="34" charset="0"/>
              <a:buChar char="▪"/>
              <a:tabLst>
                <a:tab pos="12090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Ausmerzung</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90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Wiederherstellung</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marR="300355" lvl="3" indent="-228600">
              <a:spcBef>
                <a:spcPts val="10"/>
              </a:spcBef>
              <a:spcAft>
                <a:spcPts val="0"/>
              </a:spcAft>
              <a:buSzPts val="1200"/>
              <a:buFont typeface="Symbol" panose="05050102010706020507" pitchFamily="18" charset="2"/>
              <a:buChar char=""/>
              <a:tabLst>
                <a:tab pos="16662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Konzentriert</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sich</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auf</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die</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Wiederherstellung</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von</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Daten,</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die</a:t>
            </a:r>
            <a:r>
              <a:rPr lang="de-DE" sz="1200" spc="20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Systemreparatur</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und</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die</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Wiederinbetriebnahme</a:t>
            </a:r>
            <a:r>
              <a:rPr lang="de-DE" sz="1200" spc="-4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von</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Servern</a:t>
            </a:r>
            <a:r>
              <a:rPr lang="de-DE" sz="1200" spc="285" noProof="1">
                <a:latin typeface="Times New Roman" panose="02020603050405020304" pitchFamily="18"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oder</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Netzwerken,</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die</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während</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der</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Reaktion</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auf</a:t>
            </a:r>
            <a:r>
              <a:rPr lang="de-DE" sz="1200" spc="-1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den</a:t>
            </a:r>
            <a:r>
              <a:rPr lang="de-DE" sz="1200" spc="-1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Vorfall</a:t>
            </a:r>
            <a:r>
              <a:rPr lang="de-DE" sz="1200" spc="19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offline</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genommen</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wurden</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143000" lvl="2" indent="-228600">
              <a:buSzPts val="1200"/>
              <a:buFont typeface="Microsoft Sans Serif" panose="020B0604020202020204" pitchFamily="34" charset="0"/>
              <a:buChar char="▪"/>
              <a:tabLst>
                <a:tab pos="12090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Gelernte</a:t>
            </a:r>
            <a:r>
              <a:rPr lang="de-DE" sz="1200" spc="-5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Lektionen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a:spcBef>
                <a:spcPts val="55"/>
              </a:spcBef>
            </a:pPr>
            <a:r>
              <a:rPr lang="en-US" sz="1150" dirty="0">
                <a:latin typeface="Calibri" panose="020F0502020204030204" pitchFamily="34" charset="0"/>
                <a:ea typeface="Calibri" panose="020F0502020204030204" pitchFamily="34" charset="0"/>
                <a:cs typeface="Calibri" panose="020F0502020204030204" pitchFamily="34" charset="0"/>
              </a:rPr>
              <a:t> </a:t>
            </a:r>
            <a:endParaRPr lang="de-DE" sz="11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1303015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30"/>
            </a:pPr>
            <a:r>
              <a:rPr lang="de-DE" sz="2000" b="1" dirty="0">
                <a:solidFill>
                  <a:prstClr val="black"/>
                </a:solidFill>
              </a:rPr>
              <a:t>Richtlinien und Prozeduren </a:t>
            </a:r>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001C0CD7-81EB-482C-AE61-2C2D0D790DDD}"/>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966F0E91-759A-49C8-9EE7-63380743DCB1}"/>
              </a:ext>
            </a:extLst>
          </p:cNvPr>
          <p:cNvSpPr/>
          <p:nvPr/>
        </p:nvSpPr>
        <p:spPr>
          <a:xfrm>
            <a:off x="1536700" y="3019869"/>
            <a:ext cx="6992112" cy="2318583"/>
          </a:xfrm>
          <a:prstGeom prst="rect">
            <a:avLst/>
          </a:prstGeom>
        </p:spPr>
        <p:txBody>
          <a:bodyPr wrap="square">
            <a:spAutoFit/>
          </a:bodyPr>
          <a:lstStyle/>
          <a:p>
            <a:pPr marL="342900" lvl="0" indent="-342900">
              <a:spcBef>
                <a:spcPts val="45"/>
              </a:spcBef>
              <a:spcAft>
                <a:spcPts val="0"/>
              </a:spcAft>
              <a:buSzPts val="1200"/>
              <a:buFont typeface="Symbol" panose="05050102010706020507" pitchFamily="18" charset="2"/>
              <a:buChar char=""/>
              <a:tabLst>
                <a:tab pos="294005" algn="l"/>
              </a:tabLst>
            </a:pPr>
            <a:r>
              <a:rPr lang="de-DE" sz="1200" b="1" spc="-10" noProof="1">
                <a:latin typeface="Calibri" panose="020F0502020204030204" pitchFamily="34" charset="0"/>
                <a:ea typeface="Symbol" panose="05050102010706020507" pitchFamily="18" charset="2"/>
                <a:cs typeface="Times New Roman" panose="02020603050405020304" pitchFamily="18" charset="0"/>
              </a:rPr>
              <a:t>Verfahren</a:t>
            </a:r>
            <a:r>
              <a:rPr lang="de-DE" sz="1200" b="1" spc="-55" noProof="1">
                <a:latin typeface="Calibri" panose="020F0502020204030204" pitchFamily="34" charset="0"/>
                <a:ea typeface="Symbol" panose="05050102010706020507" pitchFamily="18" charset="2"/>
                <a:cs typeface="Times New Roman" panose="02020603050405020304" pitchFamily="18" charset="0"/>
              </a:rPr>
              <a:t> </a:t>
            </a:r>
            <a:r>
              <a:rPr lang="de-DE" sz="1200" b="1" spc="-10" noProof="1">
                <a:latin typeface="Calibri" panose="020F0502020204030204" pitchFamily="34" charset="0"/>
                <a:ea typeface="Symbol" panose="05050102010706020507" pitchFamily="18" charset="2"/>
                <a:cs typeface="Times New Roman" panose="02020603050405020304" pitchFamily="18" charset="0"/>
              </a:rPr>
              <a:t>zur</a:t>
            </a:r>
            <a:r>
              <a:rPr lang="de-DE" sz="1200" b="1" spc="-40" noProof="1">
                <a:latin typeface="Calibri" panose="020F0502020204030204" pitchFamily="34" charset="0"/>
                <a:ea typeface="Symbol" panose="05050102010706020507" pitchFamily="18" charset="2"/>
                <a:cs typeface="Times New Roman" panose="02020603050405020304" pitchFamily="18" charset="0"/>
              </a:rPr>
              <a:t> </a:t>
            </a:r>
            <a:r>
              <a:rPr lang="de-DE" sz="1200" b="1" spc="-10" noProof="1">
                <a:latin typeface="Calibri" panose="020F0502020204030204" pitchFamily="34" charset="0"/>
                <a:ea typeface="Symbol" panose="05050102010706020507" pitchFamily="18" charset="2"/>
                <a:cs typeface="Times New Roman" panose="02020603050405020304" pitchFamily="18" charset="0"/>
              </a:rPr>
              <a:t>Datenerfassung</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5"/>
              </a:lnSpc>
              <a:spcBef>
                <a:spcPts val="60"/>
              </a:spcBef>
              <a:spcAft>
                <a:spcPts val="0"/>
              </a:spcAft>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Erstellen</a:t>
            </a:r>
            <a:r>
              <a:rPr lang="de-DE" sz="1200" b="1" spc="-2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eines</a:t>
            </a:r>
            <a:r>
              <a:rPr lang="de-DE" sz="1200" b="1" spc="-3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forensischen</a:t>
            </a:r>
            <a:r>
              <a:rPr lang="de-DE" sz="1200" b="1" spc="-2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Disk-Images</a:t>
            </a:r>
            <a:r>
              <a:rPr lang="de-DE" sz="1200" b="1" spc="-2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der</a:t>
            </a:r>
            <a:r>
              <a:rPr lang="de-DE" sz="1200" b="1" spc="-2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Daten</a:t>
            </a:r>
            <a:r>
              <a:rPr lang="de-DE" sz="1200" b="1" spc="-2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als</a:t>
            </a:r>
            <a:r>
              <a:rPr lang="de-DE" sz="1200" b="1" spc="-2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Beweismittel</a:t>
            </a:r>
            <a:endParaRPr lang="de-DE" sz="1100" noProof="1">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20"/>
              </a:lnSpc>
              <a:buSzPts val="1200"/>
              <a:buFont typeface="Microsoft Sans Serif" panose="020B0604020202020204" pitchFamily="34" charset="0"/>
              <a:buChar char="▪"/>
              <a:tabLst>
                <a:tab pos="12090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Erfassen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 Hashing</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von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Systembildern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lnSpc>
                <a:spcPts val="1445"/>
              </a:lnSpc>
              <a:buSzPts val="1200"/>
              <a:buFont typeface="Microsoft Sans Serif" panose="020B0604020202020204" pitchFamily="34" charset="0"/>
              <a:buChar char="▪"/>
              <a:tabLst>
                <a:tab pos="1209040"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Analysieren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mit</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Tools</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90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Bildschirmphotos</a:t>
            </a:r>
            <a:r>
              <a:rPr lang="de-DE" sz="1200" spc="-7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aufnehmen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90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Überprüfung</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des</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Netzwerkverkehrs</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Protokolle</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9040"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Video</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aufzeichnen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90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Reihenfolge</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Volatilität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berücksichtigen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90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Aussagen</a:t>
            </a:r>
            <a:r>
              <a:rPr lang="de-DE" sz="1200" spc="-7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treffen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90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Lizenzierung</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Dokumentation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überprüfen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spcBef>
                <a:spcPts val="10"/>
              </a:spcBef>
              <a:buSzPts val="1200"/>
              <a:buFont typeface="Microsoft Sans Serif" panose="020B0604020202020204" pitchFamily="34" charset="0"/>
              <a:buChar char="▪"/>
              <a:tabLst>
                <a:tab pos="12090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Verfolgen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Arbeitsstunden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Ausgaben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spcBef>
                <a:spcPts val="45"/>
              </a:spcBef>
              <a:buSzPts val="1200"/>
              <a:buFont typeface="Courier New" panose="02070309020205020404" pitchFamily="49" charset="0"/>
              <a:buChar char="o"/>
              <a:tabLst>
                <a:tab pos="751205" algn="l"/>
              </a:tabLst>
            </a:pPr>
            <a:r>
              <a:rPr lang="de-DE" sz="1200" b="1" noProof="1">
                <a:latin typeface="Calibri" panose="020F0502020204030204" pitchFamily="34" charset="0"/>
                <a:ea typeface="Courier New" panose="02070309020205020404" pitchFamily="49" charset="0"/>
                <a:cs typeface="Times New Roman" panose="02020603050405020304" pitchFamily="18" charset="0"/>
              </a:rPr>
              <a:t>FTK</a:t>
            </a:r>
            <a:r>
              <a:rPr lang="de-DE" sz="1200" b="1" spc="-30" noProof="1">
                <a:latin typeface="Calibri" panose="020F0502020204030204" pitchFamily="34" charset="0"/>
                <a:ea typeface="Courier New" panose="02070309020205020404" pitchFamily="49" charset="0"/>
                <a:cs typeface="Times New Roman" panose="02020603050405020304" pitchFamily="18" charset="0"/>
              </a:rPr>
              <a:t> </a:t>
            </a:r>
            <a:r>
              <a:rPr lang="de-DE" sz="1200" b="1" noProof="1">
                <a:latin typeface="Calibri" panose="020F0502020204030204" pitchFamily="34" charset="0"/>
                <a:ea typeface="Courier New" panose="02070309020205020404" pitchFamily="49" charset="0"/>
                <a:cs typeface="Times New Roman" panose="02020603050405020304" pitchFamily="18" charset="0"/>
              </a:rPr>
              <a:t>und</a:t>
            </a:r>
            <a:r>
              <a:rPr lang="de-DE" sz="1200" b="1" spc="-3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EnCase</a:t>
            </a:r>
            <a:r>
              <a:rPr lang="de-DE" sz="1200" b="1" spc="-2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sind</a:t>
            </a:r>
            <a:r>
              <a:rPr lang="de-DE" sz="1200" b="1" spc="-3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beliebte</a:t>
            </a:r>
            <a:r>
              <a:rPr lang="de-DE" sz="1200" b="1" spc="-2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forensische</a:t>
            </a:r>
            <a:r>
              <a:rPr lang="de-DE" sz="1200" b="1" spc="-2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Tools</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p:txBody>
      </p:sp>
    </p:spTree>
    <p:extLst>
      <p:ext uri="{BB962C8B-B14F-4D97-AF65-F5344CB8AC3E}">
        <p14:creationId xmlns:p14="http://schemas.microsoft.com/office/powerpoint/2010/main" val="101080764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50837"/>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30"/>
            </a:pPr>
            <a:r>
              <a:rPr lang="de-DE" sz="2000" b="1" dirty="0">
                <a:solidFill>
                  <a:prstClr val="black"/>
                </a:solidFill>
              </a:rPr>
              <a:t>Richtlinien und Prozeduren </a:t>
            </a:r>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001C0CD7-81EB-482C-AE61-2C2D0D790DDD}"/>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B94B9132-5681-4983-B1E7-4FEDF7F23B37}"/>
              </a:ext>
            </a:extLst>
          </p:cNvPr>
          <p:cNvSpPr/>
          <p:nvPr/>
        </p:nvSpPr>
        <p:spPr>
          <a:xfrm>
            <a:off x="850900" y="2893620"/>
            <a:ext cx="8763000" cy="2530949"/>
          </a:xfrm>
          <a:prstGeom prst="rect">
            <a:avLst/>
          </a:prstGeom>
        </p:spPr>
        <p:txBody>
          <a:bodyPr wrap="square">
            <a:spAutoFit/>
          </a:bodyPr>
          <a:lstStyle/>
          <a:p>
            <a:pPr marL="342900" lvl="0" indent="-342900">
              <a:buSzPts val="1200"/>
              <a:buFont typeface="Symbol" panose="05050102010706020507" pitchFamily="18" charset="2"/>
              <a:buChar char=""/>
              <a:tabLst>
                <a:tab pos="2940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IT-Sicherheits-Frameworks</a:t>
            </a:r>
            <a:endParaRPr lang="de-DE" sz="1100" noProof="1">
              <a:latin typeface="Calibri" panose="020F0502020204030204" pitchFamily="34" charset="0"/>
              <a:ea typeface="Symbol" panose="05050102010706020507" pitchFamily="18" charset="2"/>
              <a:cs typeface="Times New Roman" panose="02020603050405020304" pitchFamily="18" charset="0"/>
            </a:endParaRPr>
          </a:p>
          <a:p>
            <a:pPr marL="742950" marR="962660" lvl="1" indent="-285750">
              <a:lnSpc>
                <a:spcPts val="1430"/>
              </a:lnSpc>
              <a:spcAft>
                <a:spcPts val="0"/>
              </a:spcAft>
              <a:buSzPts val="1200"/>
              <a:buFont typeface="Courier New" panose="02070309020205020404" pitchFamily="49" charset="0"/>
              <a:buChar char="o"/>
              <a:tabLst>
                <a:tab pos="7512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Sherwood</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Applied</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Business</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Security</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Architecture</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(SABSA)</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ist</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eine</a:t>
            </a:r>
            <a:r>
              <a:rPr lang="de-DE" sz="1200" spc="26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spc="-10" noProof="1">
                <a:latin typeface="Calibri" panose="020F0502020204030204" pitchFamily="34" charset="0"/>
                <a:ea typeface="Courier New" panose="02070309020205020404" pitchFamily="49" charset="0"/>
                <a:cs typeface="Times New Roman" panose="02020603050405020304" pitchFamily="18" charset="0"/>
              </a:rPr>
              <a:t>risikobasierte</a:t>
            </a:r>
            <a:r>
              <a:rPr lang="de-DE" sz="1200" spc="-7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Architektur</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65"/>
              </a:lnSpc>
              <a:spcBef>
                <a:spcPts val="70"/>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Control</a:t>
            </a:r>
            <a:r>
              <a:rPr lang="de-DE" sz="1200" b="1" spc="-3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Objectives</a:t>
            </a:r>
            <a:r>
              <a:rPr lang="de-DE" sz="1200" b="1" spc="-2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for</a:t>
            </a:r>
            <a:r>
              <a:rPr lang="de-DE" sz="1200" b="1" spc="-2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Information</a:t>
            </a:r>
            <a:r>
              <a:rPr lang="de-DE" sz="1200" b="1" spc="-2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and</a:t>
            </a:r>
            <a:r>
              <a:rPr lang="de-DE" sz="1200" b="1" spc="-3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Related</a:t>
            </a:r>
            <a:r>
              <a:rPr lang="de-DE" sz="1200" b="1" spc="-2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Technology</a:t>
            </a:r>
            <a:r>
              <a:rPr lang="de-DE" sz="1200" b="1" spc="-3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(COBIT)</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69215" lvl="2" indent="-228600">
              <a:lnSpc>
                <a:spcPct val="99000"/>
              </a:lnSpc>
              <a:buSzPts val="1200"/>
              <a:buFont typeface="Microsoft Sans Serif" panose="020B0604020202020204" pitchFamily="34" charset="0"/>
              <a:buChar char="▪"/>
              <a:tabLst>
                <a:tab pos="12090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Sicherheits-Framework,</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vier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Domänen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unterteilt: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Planen</a:t>
            </a:r>
            <a:r>
              <a:rPr lang="de-DE" sz="1200" spc="26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Organisieren,</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Beschaffen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Implementieren,</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Bereitstellen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6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Unterstützen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sowie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Überwachen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Evaluieren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marR="661670" lvl="1" indent="-285750">
              <a:lnSpc>
                <a:spcPts val="1420"/>
              </a:lnSpc>
              <a:spcBef>
                <a:spcPts val="5"/>
              </a:spcBef>
              <a:spcAft>
                <a:spcPts val="0"/>
              </a:spcAft>
              <a:buSzPts val="1200"/>
              <a:buFont typeface="Courier New" panose="02070309020205020404" pitchFamily="49" charset="0"/>
              <a:buChar char="o"/>
              <a:tabLst>
                <a:tab pos="751205" algn="l"/>
              </a:tabLst>
            </a:pPr>
            <a:r>
              <a:rPr lang="de-DE" sz="1200" noProof="1">
                <a:latin typeface="Calibri" panose="020F0502020204030204" pitchFamily="34" charset="0"/>
                <a:ea typeface="Courier New" panose="02070309020205020404" pitchFamily="49" charset="0"/>
                <a:cs typeface="Times New Roman" panose="02020603050405020304" pitchFamily="18" charset="0"/>
              </a:rPr>
              <a:t>NIST</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SP</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800-53</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ist</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ein</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Rahmenwerk</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für</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Sicherheitskontrollen,</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das</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vom</a:t>
            </a:r>
            <a:r>
              <a:rPr lang="de-DE" sz="1200" spc="30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spc="-10" noProof="1">
                <a:latin typeface="Calibri" panose="020F0502020204030204" pitchFamily="34" charset="0"/>
                <a:ea typeface="Courier New" panose="02070309020205020404" pitchFamily="49" charset="0"/>
                <a:cs typeface="Times New Roman" panose="02020603050405020304" pitchFamily="18" charset="0"/>
              </a:rPr>
              <a:t>US-Handelsministerium</a:t>
            </a:r>
            <a:r>
              <a:rPr lang="de-DE" sz="1200" spc="-4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(Dept.</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of</a:t>
            </a:r>
            <a:r>
              <a:rPr lang="de-DE" sz="1200" spc="-10" noProof="1">
                <a:latin typeface="Calibri" panose="020F0502020204030204" pitchFamily="34" charset="0"/>
                <a:ea typeface="Courier New" panose="02070309020205020404" pitchFamily="49" charset="0"/>
                <a:cs typeface="Times New Roman" panose="02020603050405020304" pitchFamily="18" charset="0"/>
              </a:rPr>
              <a:t> Commerce)</a:t>
            </a:r>
            <a:r>
              <a:rPr lang="de-DE" sz="1200" spc="-4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entwickelt</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wurde.</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95"/>
              </a:lnSpc>
              <a:spcBef>
                <a:spcPts val="70"/>
              </a:spcBef>
              <a:spcAft>
                <a:spcPts val="0"/>
              </a:spcAft>
              <a:buSzPts val="1200"/>
              <a:buFont typeface="Courier New" panose="02070309020205020404" pitchFamily="49" charset="0"/>
              <a:buChar char="o"/>
              <a:tabLst>
                <a:tab pos="751205" algn="l"/>
              </a:tabLst>
            </a:pPr>
            <a:r>
              <a:rPr lang="de-DE" sz="1200" noProof="1">
                <a:latin typeface="Calibri" panose="020F0502020204030204" pitchFamily="34" charset="0"/>
                <a:ea typeface="Courier New" panose="02070309020205020404" pitchFamily="49" charset="0"/>
                <a:cs typeface="Times New Roman" panose="02020603050405020304" pitchFamily="18" charset="0"/>
              </a:rPr>
              <a:t>ISO</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27000</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marR="1468755" lvl="1" indent="-285750">
              <a:lnSpc>
                <a:spcPct val="292000"/>
              </a:lnSpc>
              <a:spcAft>
                <a:spcPts val="0"/>
              </a:spcAft>
              <a:buSzPts val="1200"/>
              <a:buFont typeface="Courier New" panose="02070309020205020404" pitchFamily="49" charset="0"/>
              <a:buChar char="o"/>
              <a:tabLst>
                <a:tab pos="751205" algn="l"/>
              </a:tabLst>
            </a:pPr>
            <a:r>
              <a:rPr lang="de-DE" sz="1200" noProof="1">
                <a:latin typeface="Calibri" panose="020F0502020204030204" pitchFamily="34" charset="0"/>
                <a:ea typeface="Courier New" panose="02070309020205020404" pitchFamily="49" charset="0"/>
                <a:cs typeface="Times New Roman" panose="02020603050405020304" pitchFamily="18" charset="0"/>
              </a:rPr>
              <a:t>ITIL</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ist</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der</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De-facto-Standard</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für</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IT-Service-Management</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1143000" marR="955040" lvl="2" indent="-228600">
              <a:spcBef>
                <a:spcPts val="330"/>
              </a:spcBef>
              <a:spcAft>
                <a:spcPts val="0"/>
              </a:spcAft>
              <a:buSzPts val="1200"/>
              <a:buFont typeface="Microsoft Sans Serif" panose="020B0604020202020204" pitchFamily="34" charset="0"/>
              <a:buChar char="▪"/>
              <a:tabLst>
                <a:tab pos="1209040"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Fähigkeit,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über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ITIL</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diskutieren,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wird</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Ihnen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bei</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Ihren</a:t>
            </a:r>
            <a:r>
              <a:rPr lang="de-DE" sz="1200" spc="20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Bewerbungsgesprächen</a:t>
            </a:r>
            <a:r>
              <a:rPr lang="de-DE" sz="1200" spc="-10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helfen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a:spcBef>
                <a:spcPts val="45"/>
              </a:spcBef>
            </a:pPr>
            <a:r>
              <a:rPr lang="en-US" sz="1150" dirty="0">
                <a:latin typeface="Calibri" panose="020F0502020204030204" pitchFamily="34" charset="0"/>
                <a:ea typeface="Calibri" panose="020F0502020204030204" pitchFamily="34" charset="0"/>
                <a:cs typeface="Calibri" panose="020F0502020204030204" pitchFamily="34" charset="0"/>
              </a:rPr>
              <a:t> </a:t>
            </a:r>
            <a:endParaRPr lang="de-DE" sz="11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9744520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30"/>
            </a:pPr>
            <a:r>
              <a:rPr lang="de-DE" sz="2000" b="1" dirty="0">
                <a:solidFill>
                  <a:prstClr val="black"/>
                </a:solidFill>
              </a:rPr>
              <a:t>Richtlinien und Prozeduren </a:t>
            </a:r>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001C0CD7-81EB-482C-AE61-2C2D0D790DDD}"/>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BC20788D-34C0-4917-B1D9-4DEA09376C98}"/>
              </a:ext>
            </a:extLst>
          </p:cNvPr>
          <p:cNvSpPr/>
          <p:nvPr/>
        </p:nvSpPr>
        <p:spPr>
          <a:xfrm>
            <a:off x="546100" y="2751056"/>
            <a:ext cx="9906000" cy="2146550"/>
          </a:xfrm>
          <a:prstGeom prst="rect">
            <a:avLst/>
          </a:prstGeom>
        </p:spPr>
        <p:txBody>
          <a:bodyPr wrap="square">
            <a:spAutoFit/>
          </a:bodyPr>
          <a:lstStyle/>
          <a:p>
            <a:pPr marL="342900" lvl="0" indent="-342900">
              <a:spcBef>
                <a:spcPts val="45"/>
              </a:spcBef>
              <a:spcAft>
                <a:spcPts val="0"/>
              </a:spcAft>
              <a:buSzPts val="1200"/>
              <a:buFont typeface="Symbol" panose="05050102010706020507" pitchFamily="18" charset="2"/>
              <a:buChar char=""/>
              <a:tabLst>
                <a:tab pos="294005" algn="l"/>
              </a:tabLst>
            </a:pPr>
            <a:r>
              <a:rPr lang="en-US" sz="1200" b="1" spc="-5" dirty="0" err="1">
                <a:latin typeface="Calibri" panose="020F0502020204030204" pitchFamily="34" charset="0"/>
                <a:ea typeface="Symbol" panose="05050102010706020507" pitchFamily="18" charset="2"/>
                <a:cs typeface="Times New Roman" panose="02020603050405020304" pitchFamily="18" charset="0"/>
              </a:rPr>
              <a:t>Wichtige</a:t>
            </a:r>
            <a:r>
              <a:rPr lang="en-US" sz="1200" b="1" spc="-40" dirty="0">
                <a:latin typeface="Calibri" panose="020F0502020204030204" pitchFamily="34" charset="0"/>
                <a:ea typeface="Symbol" panose="05050102010706020507" pitchFamily="18" charset="2"/>
                <a:cs typeface="Times New Roman" panose="02020603050405020304" pitchFamily="18" charset="0"/>
              </a:rPr>
              <a:t> </a:t>
            </a:r>
            <a:r>
              <a:rPr lang="de-DE" sz="1200" b="1" spc="-5" noProof="1">
                <a:latin typeface="Calibri" panose="020F0502020204030204" pitchFamily="34" charset="0"/>
                <a:ea typeface="Symbol" panose="05050102010706020507" pitchFamily="18" charset="2"/>
                <a:cs typeface="Times New Roman" panose="02020603050405020304" pitchFamily="18" charset="0"/>
              </a:rPr>
              <a:t>Rahmenwerke</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0"/>
              </a:lnSpc>
              <a:spcBef>
                <a:spcPts val="45"/>
              </a:spcBef>
              <a:spcAft>
                <a:spcPts val="0"/>
              </a:spcAft>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Zentrum</a:t>
            </a:r>
            <a:r>
              <a:rPr lang="de-DE" sz="1200" b="1" spc="-5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für</a:t>
            </a:r>
            <a:r>
              <a:rPr lang="de-DE" sz="1200" b="1" spc="-4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Internet-Sicherheit</a:t>
            </a:r>
            <a:r>
              <a:rPr lang="de-DE" sz="1200" b="1" spc="-3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(CIS)</a:t>
            </a:r>
            <a:endParaRPr lang="de-DE" sz="1100" noProof="1">
              <a:latin typeface="Calibri" panose="020F0502020204030204" pitchFamily="34" charset="0"/>
              <a:ea typeface="Courier New" panose="02070309020205020404" pitchFamily="49" charset="0"/>
              <a:cs typeface="Times New Roman" panose="02020603050405020304" pitchFamily="18" charset="0"/>
            </a:endParaRPr>
          </a:p>
          <a:p>
            <a:pPr marL="1143000" marR="412750" lvl="2" indent="-228600">
              <a:lnSpc>
                <a:spcPct val="99000"/>
              </a:lnSpc>
              <a:buSzPts val="1200"/>
              <a:buFont typeface="Microsoft Sans Serif" panose="020B0604020202020204" pitchFamily="34" charset="0"/>
              <a:buChar char="▪"/>
              <a:tabLst>
                <a:tab pos="1209040"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Im</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Konsens</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entwickelte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Konfigurationsrichtlinien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4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Härtung</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(Benchmarks)</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präskriptive,</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nach</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Prioritäten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geordnete</a:t>
            </a:r>
            <a:r>
              <a:rPr lang="de-DE" sz="1200" spc="24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vereinfachte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Sätze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von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Best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Practices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Cybersicherheit</a:t>
            </a:r>
            <a:r>
              <a:rPr lang="de-DE" sz="1200" spc="31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(Konfigurationsleitfäden)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60"/>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Risikomanagement-Rahmenwerk</a:t>
            </a:r>
            <a:r>
              <a:rPr lang="de-DE" sz="1200" b="1" spc="-12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(RMF)</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262890" lvl="2" indent="-228600">
              <a:lnSpc>
                <a:spcPct val="99000"/>
              </a:lnSpc>
              <a:buSzPts val="1200"/>
              <a:buFont typeface="Microsoft Sans Serif" panose="020B0604020202020204" pitchFamily="34" charset="0"/>
              <a:buChar char="▪"/>
              <a:tabLst>
                <a:tab pos="12090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Prozess,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Sicherheits-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Risikomanagement-Aktivitäten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den</a:t>
            </a:r>
            <a:r>
              <a:rPr lang="de-DE" sz="1200" spc="36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Lebenszyklus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Systementwicklung</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integriert,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zwar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durch</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einen</a:t>
            </a:r>
            <a:r>
              <a:rPr lang="de-DE" sz="1200" spc="27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Ansatz</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Auswahl</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Spezifikation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Sicherheitskontrollen,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30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Effektivität,</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Effizienz</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Einschränkungen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aufgrund</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geltenden</a:t>
            </a:r>
            <a:r>
              <a:rPr lang="de-DE" sz="1200" spc="26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Gesetzen,</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Direktiven,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Executive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Orders,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Richtlinien,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Standards</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30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Vorschriften</a:t>
            </a:r>
            <a:r>
              <a:rPr lang="de-DE" sz="1200" spc="-7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berücksichtigt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4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Cybersecurity</a:t>
            </a:r>
            <a:r>
              <a:rPr lang="de-DE" sz="1200" b="1" spc="-4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Framework</a:t>
            </a:r>
            <a:r>
              <a:rPr lang="de-DE" sz="1200" b="1" spc="-3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(CSF)</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546735" lvl="2" indent="-228600">
              <a:lnSpc>
                <a:spcPct val="99000"/>
              </a:lnSpc>
              <a:buSzPts val="1200"/>
              <a:buFont typeface="Microsoft Sans Serif" panose="020B0604020202020204" pitchFamily="34" charset="0"/>
              <a:buChar char="▪"/>
              <a:tabLst>
                <a:tab pos="1209040"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Reihe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Industriestandards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Best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Practices,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NIST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erstellt</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wurden,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Organisationen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beim</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Management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17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Cybersicherheitsrisiken</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unterstützen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747997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7140416"/>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a:pPr>
            <a:r>
              <a:rPr lang="de-DE" sz="2000" b="1"/>
              <a:t>Überblick über die Sicherheit </a:t>
            </a:r>
          </a:p>
          <a:p>
            <a:pPr marL="457200" indent="-457200">
              <a:buFont typeface="+mj-lt"/>
              <a:buAutoNum type="arabicPeriod"/>
            </a:pPr>
            <a:endParaRPr lang="de-DE" sz="2000" b="1"/>
          </a:p>
          <a:p>
            <a:pPr marL="457200" indent="-457200">
              <a:buFont typeface="+mj-lt"/>
              <a:buAutoNum type="arabicPeriod"/>
            </a:pPr>
            <a:r>
              <a:rPr lang="de-DE" sz="2000" b="1">
                <a:solidFill>
                  <a:schemeClr val="bg1">
                    <a:lumMod val="75000"/>
                  </a:schemeClr>
                </a:solidFill>
              </a:rPr>
              <a:t>Malware </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Malware-Infektionen </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Sicherheit Software und Geräte </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Mobile Geräte Sicherheit</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System-Härtung </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Management der Supplychain</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Virtualisierung </a:t>
            </a:r>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5" name="Rechteck 4">
            <a:extLst>
              <a:ext uri="{FF2B5EF4-FFF2-40B4-BE49-F238E27FC236}">
                <a16:creationId xmlns:a16="http://schemas.microsoft.com/office/drawing/2014/main" id="{3A0736C4-B130-4575-8080-EF3E7DB4FCFF}"/>
              </a:ext>
            </a:extLst>
          </p:cNvPr>
          <p:cNvSpPr/>
          <p:nvPr/>
        </p:nvSpPr>
        <p:spPr>
          <a:xfrm>
            <a:off x="6096000" y="1903535"/>
            <a:ext cx="5346700" cy="4708981"/>
          </a:xfrm>
          <a:prstGeom prst="rect">
            <a:avLst/>
          </a:prstGeom>
        </p:spPr>
        <p:txBody>
          <a:bodyPr>
            <a:spAutoFit/>
          </a:bodyPr>
          <a:lstStyle/>
          <a:p>
            <a:pPr marL="457200" indent="-457200">
              <a:buFont typeface="+mj-lt"/>
              <a:buAutoNum type="arabicPeriod" startAt="9"/>
            </a:pPr>
            <a:r>
              <a:rPr lang="de-DE" sz="2000" b="1">
                <a:solidFill>
                  <a:schemeClr val="bg1">
                    <a:lumMod val="75000"/>
                  </a:schemeClr>
                </a:solidFill>
              </a:rPr>
              <a:t>Anwendungssicherheit</a:t>
            </a:r>
          </a:p>
          <a:p>
            <a:r>
              <a:rPr lang="de-DE" sz="2000" b="1">
                <a:solidFill>
                  <a:schemeClr val="bg1">
                    <a:lumMod val="75000"/>
                  </a:schemeClr>
                </a:solidFill>
              </a:rPr>
              <a:t> </a:t>
            </a:r>
          </a:p>
          <a:p>
            <a:pPr marL="457200" indent="-457200">
              <a:buFont typeface="+mj-lt"/>
              <a:buAutoNum type="arabicPeriod" startAt="10"/>
            </a:pPr>
            <a:r>
              <a:rPr lang="de-DE" sz="2000" b="1">
                <a:solidFill>
                  <a:schemeClr val="bg1">
                    <a:lumMod val="75000"/>
                  </a:schemeClr>
                </a:solidFill>
              </a:rPr>
              <a:t>Sichere Software-Entwicklung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Netzwerk-Design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Perimeter-Sicherheit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Cloud-Sicherheit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Automatisierung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Netzwerk-Angriffe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Absicherung von Netzwerken </a:t>
            </a:r>
          </a:p>
        </p:txBody>
      </p:sp>
    </p:spTree>
    <p:extLst>
      <p:ext uri="{BB962C8B-B14F-4D97-AF65-F5344CB8AC3E}">
        <p14:creationId xmlns:p14="http://schemas.microsoft.com/office/powerpoint/2010/main" val="24758655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831544"/>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3"/>
            </a:pPr>
            <a:r>
              <a:rPr lang="de-DE" sz="2000" b="1"/>
              <a:t>Malware-Infektionen</a:t>
            </a:r>
          </a:p>
          <a:p>
            <a:pPr marL="457200" indent="-457200">
              <a:buFont typeface="+mj-lt"/>
              <a:buAutoNum type="arabicPeriod" startAt="3"/>
            </a:pPr>
            <a:endParaRPr lang="de-DE" sz="2000" b="1"/>
          </a:p>
          <a:p>
            <a:pPr marL="457200" indent="-457200">
              <a:buFont typeface="+mj-lt"/>
              <a:buAutoNum type="arabicPeriod" startAt="3"/>
            </a:pPr>
            <a:endParaRPr lang="de-DE" sz="2000" b="1"/>
          </a:p>
          <a:p>
            <a:pPr marL="457200" indent="-457200">
              <a:buFont typeface="+mj-lt"/>
              <a:buAutoNum type="arabicPeriod" startAt="3"/>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C745805B-FCF7-4AA4-9AA0-00F7200A8E41}"/>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BDD84371-1C7A-4201-8D4A-18C5B5DD0316}"/>
              </a:ext>
            </a:extLst>
          </p:cNvPr>
          <p:cNvSpPr/>
          <p:nvPr/>
        </p:nvSpPr>
        <p:spPr>
          <a:xfrm>
            <a:off x="393700" y="2570572"/>
            <a:ext cx="10344912" cy="3240759"/>
          </a:xfrm>
          <a:prstGeom prst="rect">
            <a:avLst/>
          </a:prstGeom>
        </p:spPr>
        <p:txBody>
          <a:bodyPr wrap="square">
            <a:spAutoFit/>
          </a:bodyPr>
          <a:lstStyle/>
          <a:p>
            <a:pPr marL="342900" lvl="0" indent="-342900">
              <a:spcBef>
                <a:spcPts val="1465"/>
              </a:spcBef>
              <a:spcAft>
                <a:spcPts val="0"/>
              </a:spcAft>
              <a:buSzPts val="1200"/>
              <a:buFont typeface="Symbol" panose="05050102010706020507" pitchFamily="18" charset="2"/>
              <a:buChar char=""/>
              <a:tabLst>
                <a:tab pos="294005" algn="l"/>
              </a:tabLst>
            </a:pPr>
            <a:r>
              <a:rPr lang="de-DE" b="1" spc="-5">
                <a:ea typeface="Symbol" panose="05050102010706020507" pitchFamily="18" charset="2"/>
                <a:cs typeface="Times New Roman" panose="02020603050405020304" pitchFamily="18" charset="0"/>
              </a:rPr>
              <a:t>Malware-Infektion</a:t>
            </a:r>
            <a:endParaRPr lang="de-DE" b="1">
              <a:ea typeface="Symbol" panose="05050102010706020507" pitchFamily="18" charset="2"/>
              <a:cs typeface="Times New Roman" panose="02020603050405020304" pitchFamily="18" charset="0"/>
            </a:endParaRPr>
          </a:p>
          <a:p>
            <a:pPr marL="742950" lvl="1" indent="-285750">
              <a:lnSpc>
                <a:spcPts val="1475"/>
              </a:lnSpc>
              <a:spcBef>
                <a:spcPts val="45"/>
              </a:spcBef>
              <a:spcAft>
                <a:spcPts val="0"/>
              </a:spcAft>
              <a:buSzPts val="1200"/>
              <a:buFont typeface="Courier New" panose="02070309020205020404" pitchFamily="49" charset="0"/>
              <a:buChar char="o"/>
              <a:tabLst>
                <a:tab pos="751205" algn="l"/>
              </a:tabLst>
            </a:pPr>
            <a:r>
              <a:rPr lang="de-DE" b="1" spc="-10">
                <a:ea typeface="Courier New" panose="02070309020205020404" pitchFamily="49" charset="0"/>
                <a:cs typeface="Times New Roman" panose="02020603050405020304" pitchFamily="18" charset="0"/>
              </a:rPr>
              <a:t>Bedrohungsvektor</a:t>
            </a:r>
            <a:endParaRPr lang="de-DE">
              <a:ea typeface="Courier New" panose="02070309020205020404" pitchFamily="49" charset="0"/>
              <a:cs typeface="Times New Roman" panose="02020603050405020304" pitchFamily="18" charset="0"/>
            </a:endParaRPr>
          </a:p>
          <a:p>
            <a:pPr marL="1143000" marR="67945" lvl="2" indent="-228600">
              <a:lnSpc>
                <a:spcPct val="98000"/>
              </a:lnSpc>
              <a:buSzPts val="1200"/>
              <a:buFont typeface="Microsoft Sans Serif" panose="020B0604020202020204" pitchFamily="34" charset="0"/>
              <a:buChar char="▪"/>
              <a:tabLst>
                <a:tab pos="1209040" algn="l"/>
              </a:tabLst>
            </a:pPr>
            <a:r>
              <a:rPr lang="de-DE" spc="-5">
                <a:ea typeface="Microsoft Sans Serif" panose="020B0604020202020204" pitchFamily="34" charset="0"/>
                <a:cs typeface="Times New Roman" panose="02020603050405020304" pitchFamily="18" charset="0"/>
              </a:rPr>
              <a:t>Methode,</a:t>
            </a:r>
            <a:r>
              <a:rPr lang="de-DE" spc="-25">
                <a:ea typeface="Microsoft Sans Serif" panose="020B0604020202020204" pitchFamily="34" charset="0"/>
                <a:cs typeface="Times New Roman" panose="02020603050405020304" pitchFamily="18" charset="0"/>
              </a:rPr>
              <a:t> </a:t>
            </a:r>
            <a:r>
              <a:rPr lang="de-DE">
                <a:ea typeface="Microsoft Sans Serif" panose="020B0604020202020204" pitchFamily="34" charset="0"/>
                <a:cs typeface="Times New Roman" panose="02020603050405020304" pitchFamily="18" charset="0"/>
              </a:rPr>
              <a:t>die</a:t>
            </a:r>
            <a:r>
              <a:rPr lang="de-DE" spc="-15">
                <a:ea typeface="Microsoft Sans Serif" panose="020B0604020202020204" pitchFamily="34" charset="0"/>
                <a:cs typeface="Times New Roman" panose="02020603050405020304" pitchFamily="18" charset="0"/>
              </a:rPr>
              <a:t> </a:t>
            </a:r>
            <a:r>
              <a:rPr lang="de-DE" spc="-5">
                <a:ea typeface="Microsoft Sans Serif" panose="020B0604020202020204" pitchFamily="34" charset="0"/>
                <a:cs typeface="Times New Roman" panose="02020603050405020304" pitchFamily="18" charset="0"/>
              </a:rPr>
              <a:t>ein</a:t>
            </a:r>
            <a:r>
              <a:rPr lang="de-DE" spc="-15">
                <a:ea typeface="Microsoft Sans Serif" panose="020B0604020202020204" pitchFamily="34" charset="0"/>
                <a:cs typeface="Times New Roman" panose="02020603050405020304" pitchFamily="18" charset="0"/>
              </a:rPr>
              <a:t> </a:t>
            </a:r>
            <a:r>
              <a:rPr lang="de-DE" spc="-5">
                <a:ea typeface="Microsoft Sans Serif" panose="020B0604020202020204" pitchFamily="34" charset="0"/>
                <a:cs typeface="Times New Roman" panose="02020603050405020304" pitchFamily="18" charset="0"/>
              </a:rPr>
              <a:t>Angreifer</a:t>
            </a:r>
            <a:r>
              <a:rPr lang="de-DE" spc="-15">
                <a:ea typeface="Microsoft Sans Serif" panose="020B0604020202020204" pitchFamily="34" charset="0"/>
                <a:cs typeface="Times New Roman" panose="02020603050405020304" pitchFamily="18" charset="0"/>
              </a:rPr>
              <a:t> </a:t>
            </a:r>
            <a:r>
              <a:rPr lang="de-DE" spc="-5">
                <a:ea typeface="Microsoft Sans Serif" panose="020B0604020202020204" pitchFamily="34" charset="0"/>
                <a:cs typeface="Times New Roman" panose="02020603050405020304" pitchFamily="18" charset="0"/>
              </a:rPr>
              <a:t>verwendet,</a:t>
            </a:r>
            <a:r>
              <a:rPr lang="de-DE" spc="-30">
                <a:ea typeface="Microsoft Sans Serif" panose="020B0604020202020204" pitchFamily="34" charset="0"/>
                <a:cs typeface="Times New Roman" panose="02020603050405020304" pitchFamily="18" charset="0"/>
              </a:rPr>
              <a:t> </a:t>
            </a:r>
            <a:r>
              <a:rPr lang="de-DE">
                <a:ea typeface="Microsoft Sans Serif" panose="020B0604020202020204" pitchFamily="34" charset="0"/>
                <a:cs typeface="Times New Roman" panose="02020603050405020304" pitchFamily="18" charset="0"/>
              </a:rPr>
              <a:t>um</a:t>
            </a:r>
            <a:r>
              <a:rPr lang="de-DE" spc="-30">
                <a:ea typeface="Microsoft Sans Serif" panose="020B0604020202020204" pitchFamily="34" charset="0"/>
                <a:cs typeface="Times New Roman" panose="02020603050405020304" pitchFamily="18" charset="0"/>
              </a:rPr>
              <a:t> </a:t>
            </a:r>
            <a:r>
              <a:rPr lang="de-DE" spc="-5">
                <a:ea typeface="Microsoft Sans Serif" panose="020B0604020202020204" pitchFamily="34" charset="0"/>
                <a:cs typeface="Times New Roman" panose="02020603050405020304" pitchFamily="18" charset="0"/>
              </a:rPr>
              <a:t>auf</a:t>
            </a:r>
            <a:r>
              <a:rPr lang="de-DE" spc="-25">
                <a:ea typeface="Microsoft Sans Serif" panose="020B0604020202020204" pitchFamily="34" charset="0"/>
                <a:cs typeface="Times New Roman" panose="02020603050405020304" pitchFamily="18" charset="0"/>
              </a:rPr>
              <a:t> </a:t>
            </a:r>
            <a:r>
              <a:rPr lang="de-DE" spc="-5">
                <a:ea typeface="Microsoft Sans Serif" panose="020B0604020202020204" pitchFamily="34" charset="0"/>
                <a:cs typeface="Times New Roman" panose="02020603050405020304" pitchFamily="18" charset="0"/>
              </a:rPr>
              <a:t>den</a:t>
            </a:r>
            <a:r>
              <a:rPr lang="de-DE" spc="-15">
                <a:ea typeface="Microsoft Sans Serif" panose="020B0604020202020204" pitchFamily="34" charset="0"/>
                <a:cs typeface="Times New Roman" panose="02020603050405020304" pitchFamily="18" charset="0"/>
              </a:rPr>
              <a:t> </a:t>
            </a:r>
            <a:r>
              <a:rPr lang="de-DE" spc="-5">
                <a:ea typeface="Microsoft Sans Serif" panose="020B0604020202020204" pitchFamily="34" charset="0"/>
                <a:cs typeface="Times New Roman" panose="02020603050405020304" pitchFamily="18" charset="0"/>
              </a:rPr>
              <a:t>Rechner</a:t>
            </a:r>
            <a:r>
              <a:rPr lang="de-DE" spc="-15">
                <a:ea typeface="Microsoft Sans Serif" panose="020B0604020202020204" pitchFamily="34" charset="0"/>
                <a:cs typeface="Times New Roman" panose="02020603050405020304" pitchFamily="18" charset="0"/>
              </a:rPr>
              <a:t> </a:t>
            </a:r>
            <a:r>
              <a:rPr lang="de-DE" spc="-5">
                <a:ea typeface="Microsoft Sans Serif" panose="020B0604020202020204" pitchFamily="34" charset="0"/>
                <a:cs typeface="Times New Roman" panose="02020603050405020304" pitchFamily="18" charset="0"/>
              </a:rPr>
              <a:t>eines</a:t>
            </a:r>
            <a:r>
              <a:rPr lang="de-DE" spc="-15">
                <a:ea typeface="Microsoft Sans Serif" panose="020B0604020202020204" pitchFamily="34" charset="0"/>
                <a:cs typeface="Times New Roman" panose="02020603050405020304" pitchFamily="18" charset="0"/>
              </a:rPr>
              <a:t> </a:t>
            </a:r>
            <a:r>
              <a:rPr lang="de-DE" spc="-5">
                <a:ea typeface="Microsoft Sans Serif" panose="020B0604020202020204" pitchFamily="34" charset="0"/>
                <a:cs typeface="Times New Roman" panose="02020603050405020304" pitchFamily="18" charset="0"/>
              </a:rPr>
              <a:t>Opfers</a:t>
            </a:r>
            <a:r>
              <a:rPr lang="de-DE" spc="285">
                <a:ea typeface="Microsoft Sans Serif" panose="020B0604020202020204" pitchFamily="34" charset="0"/>
                <a:cs typeface="Times New Roman" panose="02020603050405020304" pitchFamily="18" charset="0"/>
              </a:rPr>
              <a:t> </a:t>
            </a:r>
            <a:r>
              <a:rPr lang="de-DE" spc="-5">
                <a:ea typeface="Microsoft Sans Serif" panose="020B0604020202020204" pitchFamily="34" charset="0"/>
                <a:cs typeface="Times New Roman" panose="02020603050405020304" pitchFamily="18" charset="0"/>
              </a:rPr>
              <a:t>zuzugreifen</a:t>
            </a:r>
            <a:endParaRPr lang="de-DE">
              <a:ea typeface="Microsoft Sans Serif" panose="020B0604020202020204" pitchFamily="34" charset="0"/>
              <a:cs typeface="Times New Roman" panose="02020603050405020304" pitchFamily="18" charset="0"/>
            </a:endParaRPr>
          </a:p>
          <a:p>
            <a:pPr marL="742950" lvl="1" indent="-285750">
              <a:lnSpc>
                <a:spcPts val="1470"/>
              </a:lnSpc>
              <a:spcBef>
                <a:spcPts val="15"/>
              </a:spcBef>
              <a:buSzPts val="1200"/>
              <a:buFont typeface="Courier New" panose="02070309020205020404" pitchFamily="49" charset="0"/>
              <a:buChar char="o"/>
              <a:tabLst>
                <a:tab pos="751205" algn="l"/>
              </a:tabLst>
            </a:pPr>
            <a:r>
              <a:rPr lang="de-DE" b="1" spc="-5">
                <a:ea typeface="Courier New" panose="02070309020205020404" pitchFamily="49" charset="0"/>
                <a:cs typeface="Times New Roman" panose="02020603050405020304" pitchFamily="18" charset="0"/>
              </a:rPr>
              <a:t>Angriffsvektor</a:t>
            </a:r>
            <a:endParaRPr lang="de-DE" b="1">
              <a:ea typeface="Courier New" panose="02070309020205020404" pitchFamily="49" charset="0"/>
              <a:cs typeface="Times New Roman" panose="02020603050405020304" pitchFamily="18" charset="0"/>
            </a:endParaRPr>
          </a:p>
          <a:p>
            <a:pPr marL="1143000" marR="521970" lvl="2" indent="-228600">
              <a:lnSpc>
                <a:spcPct val="99000"/>
              </a:lnSpc>
              <a:buSzPts val="1200"/>
              <a:buFont typeface="Microsoft Sans Serif" panose="020B0604020202020204" pitchFamily="34" charset="0"/>
              <a:buChar char="▪"/>
              <a:tabLst>
                <a:tab pos="1209040" algn="l"/>
              </a:tabLst>
            </a:pPr>
            <a:r>
              <a:rPr lang="de-DE" spc="-5">
                <a:ea typeface="Microsoft Sans Serif" panose="020B0604020202020204" pitchFamily="34" charset="0"/>
                <a:cs typeface="Times New Roman" panose="02020603050405020304" pitchFamily="18" charset="0"/>
              </a:rPr>
              <a:t>Methode,</a:t>
            </a:r>
            <a:r>
              <a:rPr lang="de-DE" spc="-10">
                <a:ea typeface="Microsoft Sans Serif" panose="020B0604020202020204" pitchFamily="34" charset="0"/>
                <a:cs typeface="Times New Roman" panose="02020603050405020304" pitchFamily="18" charset="0"/>
              </a:rPr>
              <a:t> </a:t>
            </a:r>
            <a:r>
              <a:rPr lang="de-DE" spc="-5">
                <a:ea typeface="Microsoft Sans Serif" panose="020B0604020202020204" pitchFamily="34" charset="0"/>
                <a:cs typeface="Times New Roman" panose="02020603050405020304" pitchFamily="18" charset="0"/>
              </a:rPr>
              <a:t>mit</a:t>
            </a:r>
            <a:r>
              <a:rPr lang="de-DE" spc="-20">
                <a:ea typeface="Microsoft Sans Serif" panose="020B0604020202020204" pitchFamily="34" charset="0"/>
                <a:cs typeface="Times New Roman" panose="02020603050405020304" pitchFamily="18" charset="0"/>
              </a:rPr>
              <a:t> </a:t>
            </a:r>
            <a:r>
              <a:rPr lang="de-DE">
                <a:ea typeface="Microsoft Sans Serif" panose="020B0604020202020204" pitchFamily="34" charset="0"/>
                <a:cs typeface="Times New Roman" panose="02020603050405020304" pitchFamily="18" charset="0"/>
              </a:rPr>
              <a:t>der</a:t>
            </a:r>
            <a:r>
              <a:rPr lang="de-DE" spc="-5">
                <a:ea typeface="Microsoft Sans Serif" panose="020B0604020202020204" pitchFamily="34" charset="0"/>
                <a:cs typeface="Times New Roman" panose="02020603050405020304" pitchFamily="18" charset="0"/>
              </a:rPr>
              <a:t> sich</a:t>
            </a:r>
            <a:r>
              <a:rPr lang="de-DE" spc="-20">
                <a:ea typeface="Microsoft Sans Serif" panose="020B0604020202020204" pitchFamily="34" charset="0"/>
                <a:cs typeface="Times New Roman" panose="02020603050405020304" pitchFamily="18" charset="0"/>
              </a:rPr>
              <a:t> </a:t>
            </a:r>
            <a:r>
              <a:rPr lang="de-DE" spc="-5">
                <a:ea typeface="Microsoft Sans Serif" panose="020B0604020202020204" pitchFamily="34" charset="0"/>
                <a:cs typeface="Times New Roman" panose="02020603050405020304" pitchFamily="18" charset="0"/>
              </a:rPr>
              <a:t>ein Angreifer</a:t>
            </a:r>
            <a:r>
              <a:rPr lang="de-DE" spc="-10">
                <a:ea typeface="Microsoft Sans Serif" panose="020B0604020202020204" pitchFamily="34" charset="0"/>
                <a:cs typeface="Times New Roman" panose="02020603050405020304" pitchFamily="18" charset="0"/>
              </a:rPr>
              <a:t> </a:t>
            </a:r>
            <a:r>
              <a:rPr lang="de-DE" spc="-5">
                <a:ea typeface="Microsoft Sans Serif" panose="020B0604020202020204" pitchFamily="34" charset="0"/>
                <a:cs typeface="Times New Roman" panose="02020603050405020304" pitchFamily="18" charset="0"/>
              </a:rPr>
              <a:t>Zugriff auf</a:t>
            </a:r>
            <a:r>
              <a:rPr lang="de-DE" spc="-20">
                <a:ea typeface="Microsoft Sans Serif" panose="020B0604020202020204" pitchFamily="34" charset="0"/>
                <a:cs typeface="Times New Roman" panose="02020603050405020304" pitchFamily="18" charset="0"/>
              </a:rPr>
              <a:t> </a:t>
            </a:r>
            <a:r>
              <a:rPr lang="de-DE" spc="-5">
                <a:ea typeface="Microsoft Sans Serif" panose="020B0604020202020204" pitchFamily="34" charset="0"/>
                <a:cs typeface="Times New Roman" panose="02020603050405020304" pitchFamily="18" charset="0"/>
              </a:rPr>
              <a:t>den Rechner</a:t>
            </a:r>
            <a:r>
              <a:rPr lang="de-DE" spc="-10">
                <a:ea typeface="Microsoft Sans Serif" panose="020B0604020202020204" pitchFamily="34" charset="0"/>
                <a:cs typeface="Times New Roman" panose="02020603050405020304" pitchFamily="18" charset="0"/>
              </a:rPr>
              <a:t> </a:t>
            </a:r>
            <a:r>
              <a:rPr lang="de-DE" spc="-5">
                <a:ea typeface="Microsoft Sans Serif" panose="020B0604020202020204" pitchFamily="34" charset="0"/>
                <a:cs typeface="Times New Roman" panose="02020603050405020304" pitchFamily="18" charset="0"/>
              </a:rPr>
              <a:t>eines</a:t>
            </a:r>
            <a:r>
              <a:rPr lang="de-DE" spc="265">
                <a:ea typeface="Microsoft Sans Serif" panose="020B0604020202020204" pitchFamily="34" charset="0"/>
                <a:cs typeface="Times New Roman" panose="02020603050405020304" pitchFamily="18" charset="0"/>
              </a:rPr>
              <a:t> </a:t>
            </a:r>
            <a:r>
              <a:rPr lang="de-DE" spc="-5">
                <a:ea typeface="Microsoft Sans Serif" panose="020B0604020202020204" pitchFamily="34" charset="0"/>
                <a:cs typeface="Times New Roman" panose="02020603050405020304" pitchFamily="18" charset="0"/>
              </a:rPr>
              <a:t>Opfers</a:t>
            </a:r>
            <a:r>
              <a:rPr lang="de-DE" spc="-20">
                <a:ea typeface="Microsoft Sans Serif" panose="020B0604020202020204" pitchFamily="34" charset="0"/>
                <a:cs typeface="Times New Roman" panose="02020603050405020304" pitchFamily="18" charset="0"/>
              </a:rPr>
              <a:t> </a:t>
            </a:r>
            <a:r>
              <a:rPr lang="de-DE" spc="-5">
                <a:ea typeface="Microsoft Sans Serif" panose="020B0604020202020204" pitchFamily="34" charset="0"/>
                <a:cs typeface="Times New Roman" panose="02020603050405020304" pitchFamily="18" charset="0"/>
              </a:rPr>
              <a:t>verschafft,</a:t>
            </a:r>
            <a:r>
              <a:rPr lang="de-DE" spc="-25">
                <a:ea typeface="Microsoft Sans Serif" panose="020B0604020202020204" pitchFamily="34" charset="0"/>
                <a:cs typeface="Times New Roman" panose="02020603050405020304" pitchFamily="18" charset="0"/>
              </a:rPr>
              <a:t> </a:t>
            </a:r>
            <a:r>
              <a:rPr lang="de-DE">
                <a:ea typeface="Microsoft Sans Serif" panose="020B0604020202020204" pitchFamily="34" charset="0"/>
                <a:cs typeface="Times New Roman" panose="02020603050405020304" pitchFamily="18" charset="0"/>
              </a:rPr>
              <a:t>um</a:t>
            </a:r>
            <a:r>
              <a:rPr lang="de-DE" spc="-30">
                <a:ea typeface="Microsoft Sans Serif" panose="020B0604020202020204" pitchFamily="34" charset="0"/>
                <a:cs typeface="Times New Roman" panose="02020603050405020304" pitchFamily="18" charset="0"/>
              </a:rPr>
              <a:t> </a:t>
            </a:r>
            <a:r>
              <a:rPr lang="de-DE" spc="-5">
                <a:ea typeface="Microsoft Sans Serif" panose="020B0604020202020204" pitchFamily="34" charset="0"/>
                <a:cs typeface="Times New Roman" panose="02020603050405020304" pitchFamily="18" charset="0"/>
              </a:rPr>
              <a:t>ihn</a:t>
            </a:r>
            <a:r>
              <a:rPr lang="de-DE" spc="-10">
                <a:ea typeface="Microsoft Sans Serif" panose="020B0604020202020204" pitchFamily="34" charset="0"/>
                <a:cs typeface="Times New Roman" panose="02020603050405020304" pitchFamily="18" charset="0"/>
              </a:rPr>
              <a:t> </a:t>
            </a:r>
            <a:r>
              <a:rPr lang="de-DE" spc="-5">
                <a:ea typeface="Microsoft Sans Serif" panose="020B0604020202020204" pitchFamily="34" charset="0"/>
                <a:cs typeface="Times New Roman" panose="02020603050405020304" pitchFamily="18" charset="0"/>
              </a:rPr>
              <a:t>mit</a:t>
            </a:r>
            <a:r>
              <a:rPr lang="de-DE" spc="-15">
                <a:ea typeface="Microsoft Sans Serif" panose="020B0604020202020204" pitchFamily="34" charset="0"/>
                <a:cs typeface="Times New Roman" panose="02020603050405020304" pitchFamily="18" charset="0"/>
              </a:rPr>
              <a:t> </a:t>
            </a:r>
            <a:r>
              <a:rPr lang="de-DE" spc="-5">
                <a:ea typeface="Microsoft Sans Serif" panose="020B0604020202020204" pitchFamily="34" charset="0"/>
                <a:cs typeface="Times New Roman" panose="02020603050405020304" pitchFamily="18" charset="0"/>
              </a:rPr>
              <a:t>Malware</a:t>
            </a:r>
            <a:r>
              <a:rPr lang="de-DE" spc="-10">
                <a:ea typeface="Microsoft Sans Serif" panose="020B0604020202020204" pitchFamily="34" charset="0"/>
                <a:cs typeface="Times New Roman" panose="02020603050405020304" pitchFamily="18" charset="0"/>
              </a:rPr>
              <a:t> </a:t>
            </a:r>
            <a:r>
              <a:rPr lang="de-DE" spc="-5">
                <a:ea typeface="Microsoft Sans Serif" panose="020B0604020202020204" pitchFamily="34" charset="0"/>
                <a:cs typeface="Times New Roman" panose="02020603050405020304" pitchFamily="18" charset="0"/>
              </a:rPr>
              <a:t>zu</a:t>
            </a:r>
            <a:r>
              <a:rPr lang="de-DE" spc="-15">
                <a:ea typeface="Microsoft Sans Serif" panose="020B0604020202020204" pitchFamily="34" charset="0"/>
                <a:cs typeface="Times New Roman" panose="02020603050405020304" pitchFamily="18" charset="0"/>
              </a:rPr>
              <a:t> </a:t>
            </a:r>
            <a:r>
              <a:rPr lang="de-DE" spc="-5">
                <a:ea typeface="Microsoft Sans Serif" panose="020B0604020202020204" pitchFamily="34" charset="0"/>
                <a:cs typeface="Times New Roman" panose="02020603050405020304" pitchFamily="18" charset="0"/>
              </a:rPr>
              <a:t>infizieren</a:t>
            </a:r>
            <a:endParaRPr lang="de-DE">
              <a:ea typeface="Microsoft Sans Serif" panose="020B0604020202020204" pitchFamily="34" charset="0"/>
              <a:cs typeface="Times New Roman" panose="02020603050405020304" pitchFamily="18" charset="0"/>
            </a:endParaRPr>
          </a:p>
          <a:p>
            <a:pPr>
              <a:spcBef>
                <a:spcPts val="10"/>
              </a:spcBef>
            </a:pPr>
            <a:r>
              <a:rPr lang="de-DE">
                <a:ea typeface="Calibri" panose="020F0502020204030204" pitchFamily="34" charset="0"/>
                <a:cs typeface="Calibri" panose="020F0502020204030204" pitchFamily="34" charset="0"/>
              </a:rPr>
              <a:t> </a:t>
            </a:r>
            <a:endParaRPr lang="de-DE">
              <a:ea typeface="Calibri" panose="020F0502020204030204" pitchFamily="34" charset="0"/>
              <a:cs typeface="Times New Roman" panose="02020603050405020304" pitchFamily="18" charset="0"/>
            </a:endParaRPr>
          </a:p>
          <a:p>
            <a:pPr marL="342900" lvl="0" indent="-342900">
              <a:buSzPts val="1200"/>
              <a:buFont typeface="Symbol" panose="05050102010706020507" pitchFamily="18" charset="2"/>
              <a:buChar char=""/>
              <a:tabLst>
                <a:tab pos="294005" algn="l"/>
              </a:tabLst>
            </a:pPr>
            <a:r>
              <a:rPr lang="de-DE" b="1" spc="-5">
                <a:ea typeface="Symbol" panose="05050102010706020507" pitchFamily="18" charset="2"/>
                <a:cs typeface="Times New Roman" panose="02020603050405020304" pitchFamily="18" charset="0"/>
              </a:rPr>
              <a:t>Gängige</a:t>
            </a:r>
            <a:r>
              <a:rPr lang="de-DE" b="1" spc="-55">
                <a:ea typeface="Symbol" panose="05050102010706020507" pitchFamily="18" charset="2"/>
                <a:cs typeface="Times New Roman" panose="02020603050405020304" pitchFamily="18" charset="0"/>
              </a:rPr>
              <a:t> </a:t>
            </a:r>
            <a:r>
              <a:rPr lang="de-DE" b="1" spc="-5">
                <a:ea typeface="Symbol" panose="05050102010706020507" pitchFamily="18" charset="2"/>
                <a:cs typeface="Times New Roman" panose="02020603050405020304" pitchFamily="18" charset="0"/>
              </a:rPr>
              <a:t>Verbreitungsmethoden</a:t>
            </a:r>
            <a:endParaRPr lang="de-DE" b="1">
              <a:ea typeface="Symbol" panose="05050102010706020507" pitchFamily="18" charset="2"/>
              <a:cs typeface="Times New Roman" panose="02020603050405020304" pitchFamily="18" charset="0"/>
            </a:endParaRPr>
          </a:p>
          <a:p>
            <a:pPr marL="742950" lvl="1" indent="-285750">
              <a:lnSpc>
                <a:spcPts val="1490"/>
              </a:lnSpc>
              <a:spcBef>
                <a:spcPts val="45"/>
              </a:spcBef>
              <a:spcAft>
                <a:spcPts val="0"/>
              </a:spcAft>
              <a:buSzPts val="1200"/>
              <a:buFont typeface="Courier New" panose="02070309020205020404" pitchFamily="49" charset="0"/>
              <a:buChar char="o"/>
              <a:tabLst>
                <a:tab pos="993775" algn="l"/>
              </a:tabLst>
            </a:pPr>
            <a:r>
              <a:rPr lang="de-DE" spc="-5">
                <a:ea typeface="Courier New" panose="02070309020205020404" pitchFamily="49" charset="0"/>
                <a:cs typeface="Times New Roman" panose="02020603050405020304" pitchFamily="18" charset="0"/>
              </a:rPr>
              <a:t>Malware-Infektionen</a:t>
            </a:r>
            <a:r>
              <a:rPr lang="de-DE" spc="-40">
                <a:ea typeface="Courier New" panose="02070309020205020404" pitchFamily="49" charset="0"/>
                <a:cs typeface="Times New Roman" panose="02020603050405020304" pitchFamily="18" charset="0"/>
              </a:rPr>
              <a:t> </a:t>
            </a:r>
            <a:r>
              <a:rPr lang="de-DE" spc="-10">
                <a:ea typeface="Courier New" panose="02070309020205020404" pitchFamily="49" charset="0"/>
                <a:cs typeface="Times New Roman" panose="02020603050405020304" pitchFamily="18" charset="0"/>
              </a:rPr>
              <a:t>beginnen</a:t>
            </a:r>
            <a:r>
              <a:rPr lang="de-DE" spc="-35">
                <a:ea typeface="Courier New" panose="02070309020205020404" pitchFamily="49" charset="0"/>
                <a:cs typeface="Times New Roman" panose="02020603050405020304" pitchFamily="18" charset="0"/>
              </a:rPr>
              <a:t> </a:t>
            </a:r>
            <a:r>
              <a:rPr lang="de-DE" spc="-5">
                <a:ea typeface="Courier New" panose="02070309020205020404" pitchFamily="49" charset="0"/>
                <a:cs typeface="Times New Roman" panose="02020603050405020304" pitchFamily="18" charset="0"/>
              </a:rPr>
              <a:t>meist</a:t>
            </a:r>
            <a:r>
              <a:rPr lang="de-DE" spc="-25">
                <a:ea typeface="Courier New" panose="02070309020205020404" pitchFamily="49" charset="0"/>
                <a:cs typeface="Times New Roman" panose="02020603050405020304" pitchFamily="18" charset="0"/>
              </a:rPr>
              <a:t> </a:t>
            </a:r>
            <a:r>
              <a:rPr lang="de-DE" spc="-10">
                <a:ea typeface="Courier New" panose="02070309020205020404" pitchFamily="49" charset="0"/>
                <a:cs typeface="Times New Roman" panose="02020603050405020304" pitchFamily="18" charset="0"/>
              </a:rPr>
              <a:t>in</a:t>
            </a:r>
            <a:r>
              <a:rPr lang="de-DE" spc="-25">
                <a:ea typeface="Courier New" panose="02070309020205020404" pitchFamily="49" charset="0"/>
                <a:cs typeface="Times New Roman" panose="02020603050405020304" pitchFamily="18" charset="0"/>
              </a:rPr>
              <a:t> </a:t>
            </a:r>
            <a:r>
              <a:rPr lang="de-DE" spc="-5">
                <a:ea typeface="Courier New" panose="02070309020205020404" pitchFamily="49" charset="0"/>
                <a:cs typeface="Times New Roman" panose="02020603050405020304" pitchFamily="18" charset="0"/>
              </a:rPr>
              <a:t>Software,</a:t>
            </a:r>
            <a:r>
              <a:rPr lang="de-DE" spc="-25">
                <a:ea typeface="Courier New" panose="02070309020205020404" pitchFamily="49" charset="0"/>
                <a:cs typeface="Times New Roman" panose="02020603050405020304" pitchFamily="18" charset="0"/>
              </a:rPr>
              <a:t> </a:t>
            </a:r>
            <a:r>
              <a:rPr lang="de-DE" spc="-5">
                <a:ea typeface="Courier New" panose="02070309020205020404" pitchFamily="49" charset="0"/>
                <a:cs typeface="Times New Roman" panose="02020603050405020304" pitchFamily="18" charset="0"/>
              </a:rPr>
              <a:t>Messaging</a:t>
            </a:r>
            <a:r>
              <a:rPr lang="de-DE" spc="-40">
                <a:ea typeface="Courier New" panose="02070309020205020404" pitchFamily="49" charset="0"/>
                <a:cs typeface="Times New Roman" panose="02020603050405020304" pitchFamily="18" charset="0"/>
              </a:rPr>
              <a:t> </a:t>
            </a:r>
            <a:r>
              <a:rPr lang="de-DE" spc="-5">
                <a:ea typeface="Courier New" panose="02070309020205020404" pitchFamily="49" charset="0"/>
                <a:cs typeface="Times New Roman" panose="02020603050405020304" pitchFamily="18" charset="0"/>
              </a:rPr>
              <a:t>und</a:t>
            </a:r>
            <a:r>
              <a:rPr lang="de-DE" spc="-35">
                <a:ea typeface="Courier New" panose="02070309020205020404" pitchFamily="49" charset="0"/>
                <a:cs typeface="Times New Roman" panose="02020603050405020304" pitchFamily="18" charset="0"/>
              </a:rPr>
              <a:t> </a:t>
            </a:r>
            <a:r>
              <a:rPr lang="de-DE" spc="-5">
                <a:ea typeface="Courier New" panose="02070309020205020404" pitchFamily="49" charset="0"/>
                <a:cs typeface="Times New Roman" panose="02020603050405020304" pitchFamily="18" charset="0"/>
              </a:rPr>
              <a:t>Medien</a:t>
            </a:r>
          </a:p>
          <a:p>
            <a:pPr marL="742950" lvl="1" indent="-285750">
              <a:lnSpc>
                <a:spcPts val="1490"/>
              </a:lnSpc>
              <a:spcBef>
                <a:spcPts val="45"/>
              </a:spcBef>
              <a:spcAft>
                <a:spcPts val="0"/>
              </a:spcAft>
              <a:buSzPts val="1200"/>
              <a:buFont typeface="Courier New" panose="02070309020205020404" pitchFamily="49" charset="0"/>
              <a:buChar char="o"/>
              <a:tabLst>
                <a:tab pos="993775" algn="l"/>
              </a:tabLst>
            </a:pPr>
            <a:endParaRPr lang="de-DE">
              <a:ea typeface="Courier New" panose="02070309020205020404" pitchFamily="49" charset="0"/>
              <a:cs typeface="Times New Roman" panose="02020603050405020304" pitchFamily="18" charset="0"/>
            </a:endParaRPr>
          </a:p>
          <a:p>
            <a:pPr marL="342900" lvl="0" indent="-342900">
              <a:lnSpc>
                <a:spcPts val="1445"/>
              </a:lnSpc>
              <a:buSzPts val="1200"/>
              <a:buFont typeface="Courier New" panose="02070309020205020404" pitchFamily="49" charset="0"/>
              <a:buChar char="o"/>
              <a:tabLst>
                <a:tab pos="751205" algn="l"/>
              </a:tabLst>
            </a:pPr>
            <a:r>
              <a:rPr lang="de-DE" b="1" spc="-10">
                <a:ea typeface="Courier New" panose="02070309020205020404" pitchFamily="49" charset="0"/>
                <a:cs typeface="Times New Roman" panose="02020603050405020304" pitchFamily="18" charset="0"/>
              </a:rPr>
              <a:t>Watering holes</a:t>
            </a:r>
            <a:endParaRPr lang="de-DE" b="1">
              <a:ea typeface="Courier New" panose="02070309020205020404" pitchFamily="49" charset="0"/>
              <a:cs typeface="Times New Roman" panose="02020603050405020304" pitchFamily="18" charset="0"/>
            </a:endParaRPr>
          </a:p>
          <a:p>
            <a:pPr marL="742950" marR="196215" lvl="1" indent="-285750">
              <a:lnSpc>
                <a:spcPct val="99000"/>
              </a:lnSpc>
              <a:buSzPts val="1200"/>
              <a:buFont typeface="Microsoft Sans Serif" panose="020B0604020202020204" pitchFamily="34" charset="0"/>
              <a:buChar char="▪"/>
              <a:tabLst>
                <a:tab pos="1209040" algn="l"/>
              </a:tabLst>
            </a:pPr>
            <a:r>
              <a:rPr lang="de-DE" spc="-5">
                <a:ea typeface="Microsoft Sans Serif" panose="020B0604020202020204" pitchFamily="34" charset="0"/>
                <a:cs typeface="Times New Roman" panose="02020603050405020304" pitchFamily="18" charset="0"/>
              </a:rPr>
              <a:t>Malware</a:t>
            </a:r>
            <a:r>
              <a:rPr lang="de-DE" spc="-20">
                <a:ea typeface="Microsoft Sans Serif" panose="020B0604020202020204" pitchFamily="34" charset="0"/>
                <a:cs typeface="Times New Roman" panose="02020603050405020304" pitchFamily="18" charset="0"/>
              </a:rPr>
              <a:t> </a:t>
            </a:r>
            <a:r>
              <a:rPr lang="de-DE">
                <a:ea typeface="Microsoft Sans Serif" panose="020B0604020202020204" pitchFamily="34" charset="0"/>
                <a:cs typeface="Times New Roman" panose="02020603050405020304" pitchFamily="18" charset="0"/>
              </a:rPr>
              <a:t>wird</a:t>
            </a:r>
            <a:r>
              <a:rPr lang="de-DE" spc="-20">
                <a:ea typeface="Microsoft Sans Serif" panose="020B0604020202020204" pitchFamily="34" charset="0"/>
                <a:cs typeface="Times New Roman" panose="02020603050405020304" pitchFamily="18" charset="0"/>
              </a:rPr>
              <a:t> </a:t>
            </a:r>
            <a:r>
              <a:rPr lang="de-DE" spc="-5">
                <a:ea typeface="Microsoft Sans Serif" panose="020B0604020202020204" pitchFamily="34" charset="0"/>
                <a:cs typeface="Times New Roman" panose="02020603050405020304" pitchFamily="18" charset="0"/>
              </a:rPr>
              <a:t>auf</a:t>
            </a:r>
            <a:r>
              <a:rPr lang="de-DE" spc="-10">
                <a:ea typeface="Microsoft Sans Serif" panose="020B0604020202020204" pitchFamily="34" charset="0"/>
                <a:cs typeface="Times New Roman" panose="02020603050405020304" pitchFamily="18" charset="0"/>
              </a:rPr>
              <a:t> </a:t>
            </a:r>
            <a:r>
              <a:rPr lang="de-DE" spc="-5">
                <a:ea typeface="Microsoft Sans Serif" panose="020B0604020202020204" pitchFamily="34" charset="0"/>
                <a:cs typeface="Times New Roman" panose="02020603050405020304" pitchFamily="18" charset="0"/>
              </a:rPr>
              <a:t>einer</a:t>
            </a:r>
            <a:r>
              <a:rPr lang="de-DE" spc="-20">
                <a:ea typeface="Microsoft Sans Serif" panose="020B0604020202020204" pitchFamily="34" charset="0"/>
                <a:cs typeface="Times New Roman" panose="02020603050405020304" pitchFamily="18" charset="0"/>
              </a:rPr>
              <a:t> </a:t>
            </a:r>
            <a:r>
              <a:rPr lang="de-DE">
                <a:ea typeface="Microsoft Sans Serif" panose="020B0604020202020204" pitchFamily="34" charset="0"/>
                <a:cs typeface="Times New Roman" panose="02020603050405020304" pitchFamily="18" charset="0"/>
              </a:rPr>
              <a:t>Website</a:t>
            </a:r>
            <a:r>
              <a:rPr lang="de-DE" spc="-20">
                <a:ea typeface="Microsoft Sans Serif" panose="020B0604020202020204" pitchFamily="34" charset="0"/>
                <a:cs typeface="Times New Roman" panose="02020603050405020304" pitchFamily="18" charset="0"/>
              </a:rPr>
              <a:t> </a:t>
            </a:r>
            <a:r>
              <a:rPr lang="de-DE" spc="-5">
                <a:ea typeface="Microsoft Sans Serif" panose="020B0604020202020204" pitchFamily="34" charset="0"/>
                <a:cs typeface="Times New Roman" panose="02020603050405020304" pitchFamily="18" charset="0"/>
              </a:rPr>
              <a:t>platziert,</a:t>
            </a:r>
            <a:r>
              <a:rPr lang="de-DE" spc="-25">
                <a:ea typeface="Microsoft Sans Serif" panose="020B0604020202020204" pitchFamily="34" charset="0"/>
                <a:cs typeface="Times New Roman" panose="02020603050405020304" pitchFamily="18" charset="0"/>
              </a:rPr>
              <a:t> </a:t>
            </a:r>
            <a:r>
              <a:rPr lang="de-DE">
                <a:ea typeface="Microsoft Sans Serif" panose="020B0604020202020204" pitchFamily="34" charset="0"/>
                <a:cs typeface="Times New Roman" panose="02020603050405020304" pitchFamily="18" charset="0"/>
              </a:rPr>
              <a:t>von</a:t>
            </a:r>
            <a:r>
              <a:rPr lang="de-DE" spc="-20">
                <a:ea typeface="Microsoft Sans Serif" panose="020B0604020202020204" pitchFamily="34" charset="0"/>
                <a:cs typeface="Times New Roman" panose="02020603050405020304" pitchFamily="18" charset="0"/>
              </a:rPr>
              <a:t> </a:t>
            </a:r>
            <a:r>
              <a:rPr lang="de-DE" spc="-5">
                <a:ea typeface="Microsoft Sans Serif" panose="020B0604020202020204" pitchFamily="34" charset="0"/>
                <a:cs typeface="Times New Roman" panose="02020603050405020304" pitchFamily="18" charset="0"/>
              </a:rPr>
              <a:t>der</a:t>
            </a:r>
            <a:r>
              <a:rPr lang="de-DE" spc="-10">
                <a:ea typeface="Microsoft Sans Serif" panose="020B0604020202020204" pitchFamily="34" charset="0"/>
                <a:cs typeface="Times New Roman" panose="02020603050405020304" pitchFamily="18" charset="0"/>
              </a:rPr>
              <a:t> </a:t>
            </a:r>
            <a:r>
              <a:rPr lang="de-DE" spc="-5">
                <a:ea typeface="Microsoft Sans Serif" panose="020B0604020202020204" pitchFamily="34" charset="0"/>
                <a:cs typeface="Times New Roman" panose="02020603050405020304" pitchFamily="18" charset="0"/>
              </a:rPr>
              <a:t>Sie</a:t>
            </a:r>
            <a:r>
              <a:rPr lang="de-DE" spc="-20">
                <a:ea typeface="Microsoft Sans Serif" panose="020B0604020202020204" pitchFamily="34" charset="0"/>
                <a:cs typeface="Times New Roman" panose="02020603050405020304" pitchFamily="18" charset="0"/>
              </a:rPr>
              <a:t> </a:t>
            </a:r>
            <a:r>
              <a:rPr lang="de-DE" spc="-5">
                <a:ea typeface="Microsoft Sans Serif" panose="020B0604020202020204" pitchFamily="34" charset="0"/>
                <a:cs typeface="Times New Roman" panose="02020603050405020304" pitchFamily="18" charset="0"/>
              </a:rPr>
              <a:t>wissen,</a:t>
            </a:r>
            <a:r>
              <a:rPr lang="de-DE" spc="-25">
                <a:ea typeface="Microsoft Sans Serif" panose="020B0604020202020204" pitchFamily="34" charset="0"/>
                <a:cs typeface="Times New Roman" panose="02020603050405020304" pitchFamily="18" charset="0"/>
              </a:rPr>
              <a:t> </a:t>
            </a:r>
            <a:r>
              <a:rPr lang="de-DE">
                <a:ea typeface="Microsoft Sans Serif" panose="020B0604020202020204" pitchFamily="34" charset="0"/>
                <a:cs typeface="Times New Roman" panose="02020603050405020304" pitchFamily="18" charset="0"/>
              </a:rPr>
              <a:t>dass</a:t>
            </a:r>
            <a:r>
              <a:rPr lang="de-DE" spc="-15">
                <a:ea typeface="Microsoft Sans Serif" panose="020B0604020202020204" pitchFamily="34" charset="0"/>
                <a:cs typeface="Times New Roman" panose="02020603050405020304" pitchFamily="18" charset="0"/>
              </a:rPr>
              <a:t> </a:t>
            </a:r>
            <a:r>
              <a:rPr lang="de-DE" spc="-5">
                <a:ea typeface="Microsoft Sans Serif" panose="020B0604020202020204" pitchFamily="34" charset="0"/>
                <a:cs typeface="Times New Roman" panose="02020603050405020304" pitchFamily="18" charset="0"/>
              </a:rPr>
              <a:t>Ihre</a:t>
            </a:r>
            <a:r>
              <a:rPr lang="de-DE" spc="255">
                <a:ea typeface="Microsoft Sans Serif" panose="020B0604020202020204" pitchFamily="34" charset="0"/>
                <a:cs typeface="Times New Roman" panose="02020603050405020304" pitchFamily="18" charset="0"/>
              </a:rPr>
              <a:t> </a:t>
            </a:r>
            <a:r>
              <a:rPr lang="de-DE" spc="-5">
                <a:ea typeface="Microsoft Sans Serif" panose="020B0604020202020204" pitchFamily="34" charset="0"/>
                <a:cs typeface="Times New Roman" panose="02020603050405020304" pitchFamily="18" charset="0"/>
              </a:rPr>
              <a:t>potenziellen</a:t>
            </a:r>
            <a:r>
              <a:rPr lang="de-DE" spc="-30">
                <a:ea typeface="Microsoft Sans Serif" panose="020B0604020202020204" pitchFamily="34" charset="0"/>
                <a:cs typeface="Times New Roman" panose="02020603050405020304" pitchFamily="18" charset="0"/>
              </a:rPr>
              <a:t> </a:t>
            </a:r>
            <a:r>
              <a:rPr lang="de-DE" spc="-5">
                <a:ea typeface="Microsoft Sans Serif" panose="020B0604020202020204" pitchFamily="34" charset="0"/>
                <a:cs typeface="Times New Roman" panose="02020603050405020304" pitchFamily="18" charset="0"/>
              </a:rPr>
              <a:t>Opfer</a:t>
            </a:r>
            <a:r>
              <a:rPr lang="de-DE" spc="-30">
                <a:ea typeface="Microsoft Sans Serif" panose="020B0604020202020204" pitchFamily="34" charset="0"/>
                <a:cs typeface="Times New Roman" panose="02020603050405020304" pitchFamily="18" charset="0"/>
              </a:rPr>
              <a:t> </a:t>
            </a:r>
            <a:r>
              <a:rPr lang="de-DE" spc="-5">
                <a:ea typeface="Microsoft Sans Serif" panose="020B0604020202020204" pitchFamily="34" charset="0"/>
                <a:cs typeface="Times New Roman" panose="02020603050405020304" pitchFamily="18" charset="0"/>
              </a:rPr>
              <a:t>darauf</a:t>
            </a:r>
            <a:r>
              <a:rPr lang="de-DE" spc="-20">
                <a:ea typeface="Microsoft Sans Serif" panose="020B0604020202020204" pitchFamily="34" charset="0"/>
                <a:cs typeface="Times New Roman" panose="02020603050405020304" pitchFamily="18" charset="0"/>
              </a:rPr>
              <a:t> </a:t>
            </a:r>
            <a:r>
              <a:rPr lang="de-DE" spc="-5">
                <a:ea typeface="Microsoft Sans Serif" panose="020B0604020202020204" pitchFamily="34" charset="0"/>
                <a:cs typeface="Times New Roman" panose="02020603050405020304" pitchFamily="18" charset="0"/>
              </a:rPr>
              <a:t>zugreifen</a:t>
            </a:r>
            <a:r>
              <a:rPr lang="de-DE" spc="-20">
                <a:ea typeface="Microsoft Sans Serif" panose="020B0604020202020204" pitchFamily="34" charset="0"/>
                <a:cs typeface="Times New Roman" panose="02020603050405020304" pitchFamily="18" charset="0"/>
              </a:rPr>
              <a:t> </a:t>
            </a:r>
            <a:r>
              <a:rPr lang="de-DE" spc="-5">
                <a:ea typeface="Microsoft Sans Serif" panose="020B0604020202020204" pitchFamily="34" charset="0"/>
                <a:cs typeface="Times New Roman" panose="02020603050405020304" pitchFamily="18" charset="0"/>
              </a:rPr>
              <a:t>werden</a:t>
            </a:r>
            <a:endParaRPr lang="de-DE">
              <a:effectLst/>
              <a:ea typeface="Microsoft Sans Serif"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949192964"/>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30"/>
            </a:pPr>
            <a:r>
              <a:rPr lang="de-DE" sz="2000" b="1" dirty="0">
                <a:solidFill>
                  <a:prstClr val="black"/>
                </a:solidFill>
              </a:rPr>
              <a:t>Richtlinien und Prozeduren </a:t>
            </a:r>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001C0CD7-81EB-482C-AE61-2C2D0D790DDD}"/>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0BD93161-1EAD-46F0-9299-805CB8F1DD0F}"/>
              </a:ext>
            </a:extLst>
          </p:cNvPr>
          <p:cNvSpPr/>
          <p:nvPr/>
        </p:nvSpPr>
        <p:spPr>
          <a:xfrm>
            <a:off x="421836" y="2340876"/>
            <a:ext cx="8522462" cy="3481209"/>
          </a:xfrm>
          <a:prstGeom prst="rect">
            <a:avLst/>
          </a:prstGeom>
        </p:spPr>
        <p:txBody>
          <a:bodyPr wrap="square">
            <a:spAutoFit/>
          </a:bodyPr>
          <a:lstStyle/>
          <a:p>
            <a:pPr marL="742950" lvl="1" indent="-285750">
              <a:lnSpc>
                <a:spcPts val="1465"/>
              </a:lnSpc>
              <a:spcBef>
                <a:spcPts val="50"/>
              </a:spcBef>
              <a:buSzPts val="1200"/>
              <a:buFont typeface="Courier New" panose="02070309020205020404" pitchFamily="49" charset="0"/>
              <a:buChar char="o"/>
              <a:tabLst>
                <a:tab pos="751205" algn="l"/>
              </a:tabLst>
            </a:pPr>
            <a:r>
              <a:rPr lang="de-DE" sz="1200" b="1"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ISO</a:t>
            </a:r>
            <a:r>
              <a:rPr lang="de-DE" sz="1200" b="1" spc="-4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b="1"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27001</a:t>
            </a:r>
          </a:p>
          <a:p>
            <a:pPr marL="1143000" marR="864235" lvl="2" indent="-228600">
              <a:lnSpc>
                <a:spcPct val="99000"/>
              </a:lnSpc>
              <a:buSzPts val="1200"/>
              <a:buFont typeface="Microsoft Sans Serif" panose="020B0604020202020204" pitchFamily="34" charset="0"/>
              <a:buChar char="▪"/>
              <a:tabLst>
                <a:tab pos="1209040" algn="l"/>
              </a:tabLst>
            </a:pP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internationaler</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Standard,</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Anforderungen </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an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die</a:t>
            </a:r>
            <a:r>
              <a:rPr lang="de-DE" sz="1200" spc="14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Einrichtung,</a:t>
            </a:r>
            <a:r>
              <a:rPr lang="de-DE" sz="1200" spc="-4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Implementierung,</a:t>
            </a:r>
            <a:r>
              <a:rPr lang="de-DE" sz="1200" spc="-3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Aufrechterhaltung</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und</a:t>
            </a:r>
            <a:r>
              <a:rPr lang="de-DE" sz="1200" spc="30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kontinuierliche</a:t>
            </a:r>
            <a:r>
              <a:rPr lang="de-DE" sz="1200" spc="-4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Verbesserung</a:t>
            </a:r>
            <a:r>
              <a:rPr lang="de-DE" sz="1200" spc="-5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eines</a:t>
            </a:r>
            <a:r>
              <a:rPr lang="de-DE" sz="1200" spc="-5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Informationssicherheits-</a:t>
            </a:r>
            <a:endPar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endParaRPr>
          </a:p>
          <a:p>
            <a:pPr marL="1208405" lvl="0" indent="-229235"/>
            <a:r>
              <a:rPr lang="de-DE" sz="1200" spc="-5" noProof="1">
                <a:solidFill>
                  <a:prstClr val="black"/>
                </a:solidFill>
                <a:latin typeface="Calibri" panose="020F0502020204030204" pitchFamily="34" charset="0"/>
                <a:ea typeface="Calibri" panose="020F0502020204030204" pitchFamily="34" charset="0"/>
                <a:cs typeface="Times New Roman" panose="02020603050405020304" pitchFamily="18" charset="0"/>
              </a:rPr>
              <a:t>Managementsystems</a:t>
            </a:r>
            <a:r>
              <a:rPr lang="de-DE" sz="1200" spc="-60" noProof="1">
                <a:solidFill>
                  <a:prstClr val="black"/>
                </a:solidFill>
                <a:latin typeface="Calibri" panose="020F0502020204030204" pitchFamily="34" charset="0"/>
                <a:ea typeface="Calibri" panose="020F0502020204030204" pitchFamily="34" charset="0"/>
                <a:cs typeface="Times New Roman" panose="02020603050405020304" pitchFamily="18" charset="0"/>
              </a:rPr>
              <a:t> </a:t>
            </a:r>
            <a:r>
              <a:rPr lang="de-DE" sz="1200" spc="-10" noProof="1">
                <a:solidFill>
                  <a:prstClr val="black"/>
                </a:solidFill>
                <a:latin typeface="Calibri" panose="020F0502020204030204" pitchFamily="34" charset="0"/>
                <a:ea typeface="Calibri" panose="020F0502020204030204" pitchFamily="34" charset="0"/>
                <a:cs typeface="Times New Roman" panose="02020603050405020304" pitchFamily="18" charset="0"/>
              </a:rPr>
              <a:t>(ISMS)</a:t>
            </a:r>
            <a:r>
              <a:rPr lang="de-DE" sz="1200" spc="-65" noProof="1">
                <a:solidFill>
                  <a:prstClr val="black"/>
                </a:solidFill>
                <a:latin typeface="Calibri" panose="020F0502020204030204" pitchFamily="34" charset="0"/>
                <a:ea typeface="Calibri" panose="020F050202020403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Calibri" panose="020F0502020204030204" pitchFamily="34" charset="0"/>
                <a:cs typeface="Times New Roman" panose="02020603050405020304" pitchFamily="18" charset="0"/>
              </a:rPr>
              <a:t>beschreibt</a:t>
            </a:r>
            <a:endParaRPr lang="de-DE" sz="1200" noProof="1">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ts val="1465"/>
              </a:lnSpc>
              <a:spcBef>
                <a:spcPts val="45"/>
              </a:spcBef>
              <a:buSzPts val="1200"/>
              <a:buFont typeface="Courier New" panose="02070309020205020404" pitchFamily="49" charset="0"/>
              <a:buChar char="o"/>
              <a:tabLst>
                <a:tab pos="751205" algn="l"/>
              </a:tabLst>
            </a:pPr>
            <a:r>
              <a:rPr lang="de-DE" sz="1200" b="1"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ISO</a:t>
            </a:r>
            <a:r>
              <a:rPr lang="de-DE" sz="1200" b="1" spc="-5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27002</a:t>
            </a:r>
            <a:endParaRPr lang="de-DE" sz="1200" b="1" noProof="1">
              <a:solidFill>
                <a:prstClr val="black"/>
              </a:solidFill>
              <a:latin typeface="Calibri" panose="020F0502020204030204" pitchFamily="34" charset="0"/>
              <a:ea typeface="Courier New" panose="02070309020205020404" pitchFamily="49" charset="0"/>
              <a:cs typeface="Times New Roman" panose="02020603050405020304" pitchFamily="18" charset="0"/>
            </a:endParaRPr>
          </a:p>
          <a:p>
            <a:pPr marL="1143000" marR="292100" lvl="2" indent="-228600">
              <a:lnSpc>
                <a:spcPct val="99000"/>
              </a:lnSpc>
              <a:buSzPts val="1200"/>
              <a:buFont typeface="Microsoft Sans Serif" panose="020B0604020202020204" pitchFamily="34" charset="0"/>
              <a:buChar char="▪"/>
              <a:tabLst>
                <a:tab pos="1209040" algn="l"/>
              </a:tabLst>
            </a:pP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internationaler</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Standard,</a:t>
            </a:r>
            <a:r>
              <a:rPr lang="de-DE" sz="1200" spc="-3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Best-Practice-Empfehlungen</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für</a:t>
            </a:r>
            <a:r>
              <a:rPr lang="de-DE" sz="1200" spc="30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Informationssicherheitskontrollen</a:t>
            </a:r>
            <a:r>
              <a:rPr lang="de-DE" sz="1200" spc="-5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zur</a:t>
            </a:r>
            <a:r>
              <a:rPr lang="de-DE" sz="1200" spc="-4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Verwendung</a:t>
            </a:r>
            <a:r>
              <a:rPr lang="de-DE" sz="1200" spc="-4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durch</a:t>
            </a:r>
            <a:r>
              <a:rPr lang="de-DE" sz="1200" spc="-4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diejenigen</a:t>
            </a:r>
            <a:r>
              <a:rPr lang="de-DE" sz="1200" spc="28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bereitstellt,</a:t>
            </a:r>
            <a:r>
              <a:rPr lang="de-DE" sz="1200" spc="-3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für</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Initiierung,</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Implementierung</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6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Aufrechterhaltung</a:t>
            </a:r>
            <a:r>
              <a:rPr lang="de-DE" sz="1200" spc="-9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von</a:t>
            </a:r>
            <a:r>
              <a:rPr lang="de-DE" sz="1200" spc="-1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Informationssicherheitsmanagementsystemen</a:t>
            </a:r>
            <a:r>
              <a:rPr lang="de-DE" sz="1200" spc="25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(ISMS)</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verantwortlich</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sind</a:t>
            </a:r>
            <a:endPar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50"/>
              </a:spcBef>
              <a:buSzPts val="1200"/>
              <a:buFont typeface="Courier New" panose="02070309020205020404" pitchFamily="49" charset="0"/>
              <a:buChar char="o"/>
              <a:tabLst>
                <a:tab pos="751205" algn="l"/>
              </a:tabLst>
            </a:pPr>
            <a:r>
              <a:rPr lang="de-DE" sz="1200" b="1"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ISO</a:t>
            </a:r>
            <a:r>
              <a:rPr lang="de-DE" sz="1200" b="1" spc="-5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27701</a:t>
            </a:r>
            <a:endParaRPr lang="de-DE" sz="1200" b="1" noProof="1">
              <a:solidFill>
                <a:prstClr val="black"/>
              </a:solidFill>
              <a:latin typeface="Calibri" panose="020F0502020204030204" pitchFamily="34" charset="0"/>
              <a:ea typeface="Courier New" panose="02070309020205020404" pitchFamily="49" charset="0"/>
              <a:cs typeface="Times New Roman" panose="02020603050405020304" pitchFamily="18" charset="0"/>
            </a:endParaRPr>
          </a:p>
          <a:p>
            <a:pPr marL="1143000" marR="262890" lvl="2" indent="-228600">
              <a:lnSpc>
                <a:spcPct val="99000"/>
              </a:lnSpc>
              <a:buSzPts val="1200"/>
              <a:buFont typeface="Microsoft Sans Serif" panose="020B0604020202020204" pitchFamily="34" charset="0"/>
              <a:buChar char="▪"/>
              <a:tabLst>
                <a:tab pos="1209040" algn="l"/>
              </a:tabLst>
            </a:pP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internationaler</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Standard,</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der</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als</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Datenschutz-Erweiterung</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der</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ISO</a:t>
            </a:r>
            <a:r>
              <a:rPr lang="de-DE" sz="1200" spc="23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27001</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fungiert,</a:t>
            </a:r>
            <a:r>
              <a:rPr lang="de-DE" sz="1200" spc="-4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um</a:t>
            </a:r>
            <a:r>
              <a:rPr lang="de-DE" sz="1200" spc="-4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das</a:t>
            </a:r>
            <a:r>
              <a:rPr lang="de-DE" sz="1200" spc="-4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bestehende</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Information</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Security</a:t>
            </a:r>
            <a:r>
              <a:rPr lang="de-DE" sz="1200" spc="-4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Management</a:t>
            </a:r>
            <a:r>
              <a:rPr lang="de-DE" sz="1200" spc="28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System</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(ISMS)</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um</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zusätzliche</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Anforderungen</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zu</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erweitern,</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um</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a:t>
            </a:r>
            <a:r>
              <a:rPr lang="de-DE" sz="1200" spc="15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Privacy</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Information</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Management</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System</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(PIMS)</a:t>
            </a:r>
            <a:r>
              <a:rPr lang="de-DE" sz="1200" spc="-4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einzurichten,</a:t>
            </a:r>
            <a:r>
              <a:rPr lang="de-DE" sz="1200" spc="-3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zu</a:t>
            </a:r>
            <a:r>
              <a:rPr lang="de-DE" sz="1200" spc="36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implementieren,</a:t>
            </a:r>
            <a:r>
              <a:rPr lang="de-DE" sz="1200" spc="-3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zu</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pflegen</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kontinuierlich</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zu</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verbessern</a:t>
            </a:r>
            <a:endPar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45"/>
              </a:spcBef>
              <a:buSzPts val="1200"/>
              <a:buFont typeface="Courier New" panose="02070309020205020404" pitchFamily="49" charset="0"/>
              <a:buChar char="o"/>
              <a:tabLst>
                <a:tab pos="751205" algn="l"/>
              </a:tabLst>
            </a:pPr>
            <a:r>
              <a:rPr lang="de-DE" sz="1200" b="1"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ISO</a:t>
            </a:r>
            <a:r>
              <a:rPr lang="de-DE" sz="1200" b="1" spc="-5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31000</a:t>
            </a:r>
            <a:endParaRPr lang="de-DE" sz="1200" b="1" noProof="1">
              <a:solidFill>
                <a:prstClr val="black"/>
              </a:solidFill>
              <a:latin typeface="Calibri" panose="020F0502020204030204" pitchFamily="34" charset="0"/>
              <a:ea typeface="Courier New" panose="02070309020205020404" pitchFamily="49" charset="0"/>
              <a:cs typeface="Times New Roman" panose="02020603050405020304" pitchFamily="18" charset="0"/>
            </a:endParaRPr>
          </a:p>
          <a:p>
            <a:pPr marL="1143000" marR="70485" lvl="2" indent="-228600">
              <a:lnSpc>
                <a:spcPct val="99000"/>
              </a:lnSpc>
              <a:buSzPts val="1200"/>
              <a:buFont typeface="Microsoft Sans Serif" panose="020B0604020202020204" pitchFamily="34" charset="0"/>
              <a:buChar char="▪"/>
              <a:tabLst>
                <a:tab pos="1209040" algn="l"/>
              </a:tabLst>
            </a:pP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internationaler</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Standard</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für</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Enterprise</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Risk</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Management,</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a:t>
            </a:r>
            <a:r>
              <a:rPr lang="de-DE" sz="1200" spc="24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allgemein</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anerkanntes</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Paradigma</a:t>
            </a:r>
            <a:r>
              <a:rPr lang="de-DE" sz="1200" spc="-4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für</a:t>
            </a:r>
            <a:r>
              <a:rPr lang="de-DE" sz="1200" spc="-4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Praktiker</a:t>
            </a:r>
            <a:r>
              <a:rPr lang="de-DE" sz="1200" spc="-3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Unternehmen</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bietet,</a:t>
            </a:r>
            <a:r>
              <a:rPr lang="de-DE" sz="1200" spc="31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die</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Risikomanagement-Prozesse</a:t>
            </a:r>
            <a:r>
              <a:rPr lang="de-DE" sz="1200" spc="-4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einsetzen,</a:t>
            </a:r>
            <a:r>
              <a:rPr lang="de-DE" sz="1200" spc="-4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um</a:t>
            </a:r>
            <a:r>
              <a:rPr lang="de-DE" sz="1200" spc="-3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die</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unzähligen</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Calibri" panose="020F0502020204030204" pitchFamily="34" charset="0"/>
                <a:cs typeface="Times New Roman" panose="02020603050405020304" pitchFamily="18" charset="0"/>
              </a:rPr>
              <a:t>bestehenden</a:t>
            </a:r>
            <a:r>
              <a:rPr lang="de-DE" sz="1200" spc="-20" noProof="1">
                <a:solidFill>
                  <a:prstClr val="black"/>
                </a:solidFill>
                <a:latin typeface="Calibri" panose="020F0502020204030204" pitchFamily="34" charset="0"/>
                <a:ea typeface="Calibri" panose="020F050202020403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Calibri" panose="020F0502020204030204" pitchFamily="34" charset="0"/>
                <a:cs typeface="Times New Roman" panose="02020603050405020304" pitchFamily="18" charset="0"/>
              </a:rPr>
              <a:t>Standards,</a:t>
            </a:r>
            <a:r>
              <a:rPr lang="de-DE" sz="1200" spc="-40" noProof="1">
                <a:solidFill>
                  <a:prstClr val="black"/>
                </a:solidFill>
                <a:latin typeface="Calibri" panose="020F0502020204030204" pitchFamily="34" charset="0"/>
                <a:ea typeface="Calibri" panose="020F050202020403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Calibri" panose="020F0502020204030204" pitchFamily="34" charset="0"/>
                <a:cs typeface="Times New Roman" panose="02020603050405020304" pitchFamily="18" charset="0"/>
              </a:rPr>
              <a:t>Methoden</a:t>
            </a:r>
            <a:r>
              <a:rPr lang="de-DE" sz="1200" spc="-20" noProof="1">
                <a:solidFill>
                  <a:prstClr val="black"/>
                </a:solidFill>
                <a:latin typeface="Calibri" panose="020F0502020204030204" pitchFamily="34" charset="0"/>
                <a:ea typeface="Calibri" panose="020F050202020403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Calibri" panose="020F0502020204030204" pitchFamily="34" charset="0"/>
                <a:cs typeface="Times New Roman" panose="02020603050405020304" pitchFamily="18" charset="0"/>
              </a:rPr>
              <a:t>und</a:t>
            </a:r>
            <a:r>
              <a:rPr lang="de-DE" sz="1200" spc="-25" noProof="1">
                <a:solidFill>
                  <a:prstClr val="black"/>
                </a:solidFill>
                <a:latin typeface="Calibri" panose="020F0502020204030204" pitchFamily="34" charset="0"/>
                <a:ea typeface="Calibri" panose="020F050202020403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Calibri" panose="020F0502020204030204" pitchFamily="34" charset="0"/>
                <a:cs typeface="Times New Roman" panose="02020603050405020304" pitchFamily="18" charset="0"/>
              </a:rPr>
              <a:t>Paradigmen</a:t>
            </a:r>
            <a:r>
              <a:rPr lang="de-DE" sz="1200" spc="-20" noProof="1">
                <a:solidFill>
                  <a:prstClr val="black"/>
                </a:solidFill>
                <a:latin typeface="Calibri" panose="020F0502020204030204" pitchFamily="34" charset="0"/>
                <a:ea typeface="Calibri" panose="020F0502020204030204" pitchFamily="34" charset="0"/>
                <a:cs typeface="Times New Roman" panose="02020603050405020304" pitchFamily="18" charset="0"/>
              </a:rPr>
              <a:t> </a:t>
            </a:r>
            <a:r>
              <a:rPr lang="de-DE" sz="1200" noProof="1">
                <a:solidFill>
                  <a:prstClr val="black"/>
                </a:solidFill>
                <a:latin typeface="Calibri" panose="020F0502020204030204" pitchFamily="34" charset="0"/>
                <a:ea typeface="Calibri" panose="020F0502020204030204" pitchFamily="34" charset="0"/>
                <a:cs typeface="Times New Roman" panose="02020603050405020304" pitchFamily="18" charset="0"/>
              </a:rPr>
              <a:t>zu</a:t>
            </a:r>
            <a:r>
              <a:rPr lang="de-DE" sz="1200" spc="-30" noProof="1">
                <a:solidFill>
                  <a:prstClr val="black"/>
                </a:solidFill>
                <a:latin typeface="Calibri" panose="020F0502020204030204" pitchFamily="34" charset="0"/>
                <a:ea typeface="Calibri" panose="020F050202020403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Calibri" panose="020F0502020204030204" pitchFamily="34" charset="0"/>
                <a:cs typeface="Times New Roman" panose="02020603050405020304" pitchFamily="18" charset="0"/>
              </a:rPr>
              <a:t>ersetzen,</a:t>
            </a:r>
            <a:r>
              <a:rPr lang="de-DE" sz="1200" spc="-30" noProof="1">
                <a:solidFill>
                  <a:prstClr val="black"/>
                </a:solidFill>
                <a:latin typeface="Calibri" panose="020F0502020204030204" pitchFamily="34" charset="0"/>
                <a:ea typeface="Calibri" panose="020F0502020204030204" pitchFamily="34" charset="0"/>
                <a:cs typeface="Times New Roman" panose="02020603050405020304" pitchFamily="18" charset="0"/>
              </a:rPr>
              <a:t> </a:t>
            </a:r>
            <a:r>
              <a:rPr lang="de-DE" sz="1200" noProof="1">
                <a:solidFill>
                  <a:prstClr val="black"/>
                </a:solidFill>
                <a:latin typeface="Calibri" panose="020F0502020204030204" pitchFamily="34" charset="0"/>
                <a:ea typeface="Calibri" panose="020F0502020204030204" pitchFamily="34" charset="0"/>
                <a:cs typeface="Times New Roman" panose="02020603050405020304" pitchFamily="18" charset="0"/>
              </a:rPr>
              <a:t>die</a:t>
            </a:r>
            <a:r>
              <a:rPr lang="de-DE" sz="1200" spc="-15" noProof="1">
                <a:solidFill>
                  <a:prstClr val="black"/>
                </a:solidFill>
                <a:latin typeface="Calibri" panose="020F0502020204030204" pitchFamily="34" charset="0"/>
                <a:ea typeface="Calibri" panose="020F050202020403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Calibri" panose="020F0502020204030204" pitchFamily="34" charset="0"/>
                <a:cs typeface="Times New Roman" panose="02020603050405020304" pitchFamily="18" charset="0"/>
              </a:rPr>
              <a:t>sich</a:t>
            </a:r>
            <a:r>
              <a:rPr lang="de-DE" sz="1200" spc="335" noProof="1">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Calibri" panose="020F0502020204030204" pitchFamily="34" charset="0"/>
                <a:cs typeface="Times New Roman" panose="02020603050405020304" pitchFamily="18" charset="0"/>
              </a:rPr>
              <a:t>je</a:t>
            </a:r>
            <a:r>
              <a:rPr lang="de-DE" sz="1200" spc="-20" noProof="1">
                <a:solidFill>
                  <a:prstClr val="black"/>
                </a:solidFill>
                <a:latin typeface="Calibri" panose="020F0502020204030204" pitchFamily="34" charset="0"/>
                <a:ea typeface="Calibri" panose="020F0502020204030204" pitchFamily="34" charset="0"/>
                <a:cs typeface="Times New Roman" panose="02020603050405020304" pitchFamily="18" charset="0"/>
              </a:rPr>
              <a:t> </a:t>
            </a:r>
            <a:r>
              <a:rPr lang="de-DE" sz="1200" noProof="1">
                <a:solidFill>
                  <a:prstClr val="black"/>
                </a:solidFill>
                <a:latin typeface="Calibri" panose="020F0502020204030204" pitchFamily="34" charset="0"/>
                <a:ea typeface="Calibri" panose="020F0502020204030204" pitchFamily="34" charset="0"/>
                <a:cs typeface="Times New Roman" panose="02020603050405020304" pitchFamily="18" charset="0"/>
              </a:rPr>
              <a:t>nach</a:t>
            </a:r>
            <a:r>
              <a:rPr lang="de-DE" sz="1200" spc="-25" noProof="1">
                <a:solidFill>
                  <a:prstClr val="black"/>
                </a:solidFill>
                <a:latin typeface="Calibri" panose="020F0502020204030204" pitchFamily="34" charset="0"/>
                <a:ea typeface="Calibri" panose="020F050202020403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Calibri" panose="020F0502020204030204" pitchFamily="34" charset="0"/>
                <a:cs typeface="Times New Roman" panose="02020603050405020304" pitchFamily="18" charset="0"/>
              </a:rPr>
              <a:t>Branche,</a:t>
            </a:r>
            <a:r>
              <a:rPr lang="de-DE" sz="1200" spc="-10" noProof="1">
                <a:solidFill>
                  <a:prstClr val="black"/>
                </a:solidFill>
                <a:latin typeface="Calibri" panose="020F0502020204030204" pitchFamily="34" charset="0"/>
                <a:ea typeface="Calibri" panose="020F0502020204030204" pitchFamily="34" charset="0"/>
                <a:cs typeface="Times New Roman" panose="02020603050405020304" pitchFamily="18" charset="0"/>
              </a:rPr>
              <a:t> Fachgebiet</a:t>
            </a:r>
            <a:r>
              <a:rPr lang="de-DE" sz="1200" spc="-20" noProof="1">
                <a:solidFill>
                  <a:prstClr val="black"/>
                </a:solidFill>
                <a:latin typeface="Calibri" panose="020F0502020204030204" pitchFamily="34" charset="0"/>
                <a:ea typeface="Calibri" panose="020F050202020403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Calibri" panose="020F0502020204030204" pitchFamily="34" charset="0"/>
                <a:cs typeface="Times New Roman" panose="02020603050405020304" pitchFamily="18" charset="0"/>
              </a:rPr>
              <a:t>und</a:t>
            </a:r>
            <a:r>
              <a:rPr lang="de-DE" sz="1200" spc="-20" noProof="1">
                <a:solidFill>
                  <a:prstClr val="black"/>
                </a:solidFill>
                <a:latin typeface="Calibri" panose="020F0502020204030204" pitchFamily="34" charset="0"/>
                <a:ea typeface="Calibri" panose="020F050202020403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Calibri" panose="020F0502020204030204" pitchFamily="34" charset="0"/>
                <a:cs typeface="Times New Roman" panose="02020603050405020304" pitchFamily="18" charset="0"/>
              </a:rPr>
              <a:t>Region</a:t>
            </a:r>
            <a:r>
              <a:rPr lang="de-DE" sz="1200" spc="-20" noProof="1">
                <a:solidFill>
                  <a:prstClr val="black"/>
                </a:solidFill>
                <a:latin typeface="Calibri" panose="020F0502020204030204" pitchFamily="34" charset="0"/>
                <a:ea typeface="Calibri" panose="020F050202020403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Calibri" panose="020F0502020204030204" pitchFamily="34" charset="0"/>
                <a:cs typeface="Times New Roman" panose="02020603050405020304" pitchFamily="18" charset="0"/>
              </a:rPr>
              <a:t>unterscheiden</a:t>
            </a:r>
            <a:endParaRPr lang="de-DE" sz="1200" noProof="1">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a:spcBef>
                <a:spcPts val="55"/>
              </a:spcBef>
            </a:pPr>
            <a:r>
              <a:rPr lang="de-DE" sz="1400" noProof="1">
                <a:solidFill>
                  <a:prstClr val="black"/>
                </a:solidFill>
                <a:latin typeface="Calibri" panose="020F0502020204030204" pitchFamily="34" charset="0"/>
                <a:ea typeface="Calibri" panose="020F0502020204030204" pitchFamily="34" charset="0"/>
                <a:cs typeface="Calibri" panose="020F0502020204030204" pitchFamily="34" charset="0"/>
              </a:rPr>
              <a:t> </a:t>
            </a:r>
            <a:endParaRPr lang="de-DE" sz="1100" noProof="1">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3634720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30"/>
            </a:pPr>
            <a:r>
              <a:rPr lang="de-DE" sz="2000" b="1" dirty="0">
                <a:solidFill>
                  <a:prstClr val="black"/>
                </a:solidFill>
              </a:rPr>
              <a:t>Richtlinien und Prozeduren </a:t>
            </a:r>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001C0CD7-81EB-482C-AE61-2C2D0D790DDD}"/>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CBD9F3BE-A233-4662-9967-6CA72C46C4C9}"/>
              </a:ext>
            </a:extLst>
          </p:cNvPr>
          <p:cNvSpPr/>
          <p:nvPr/>
        </p:nvSpPr>
        <p:spPr>
          <a:xfrm>
            <a:off x="-31635" y="2452928"/>
            <a:ext cx="10058400" cy="3231910"/>
          </a:xfrm>
          <a:prstGeom prst="rect">
            <a:avLst/>
          </a:prstGeom>
        </p:spPr>
        <p:txBody>
          <a:bodyPr wrap="square">
            <a:spAutoFit/>
          </a:bodyPr>
          <a:lstStyle/>
          <a:p>
            <a:pPr marL="742950" lvl="1" indent="-285750">
              <a:lnSpc>
                <a:spcPts val="1465"/>
              </a:lnSpc>
              <a:spcBef>
                <a:spcPts val="255"/>
              </a:spcBef>
              <a:spcAft>
                <a:spcPts val="0"/>
              </a:spcAft>
              <a:buSzPts val="1200"/>
              <a:buFont typeface="Courier New" panose="02070309020205020404" pitchFamily="49" charset="0"/>
              <a:buChar char="o"/>
              <a:tabLst>
                <a:tab pos="7385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System-</a:t>
            </a:r>
            <a:r>
              <a:rPr lang="de-DE" sz="1200" b="1" spc="-45" noProof="1">
                <a:latin typeface="Calibri" panose="020F0502020204030204" pitchFamily="34" charset="0"/>
                <a:ea typeface="Courier New" panose="02070309020205020404" pitchFamily="49" charset="0"/>
                <a:cs typeface="Times New Roman" panose="02020603050405020304" pitchFamily="18" charset="0"/>
              </a:rPr>
              <a:t> </a:t>
            </a:r>
            <a:r>
              <a:rPr lang="de-DE" sz="1200" b="1" noProof="1">
                <a:latin typeface="Calibri" panose="020F0502020204030204" pitchFamily="34" charset="0"/>
                <a:ea typeface="Courier New" panose="02070309020205020404" pitchFamily="49" charset="0"/>
                <a:cs typeface="Times New Roman" panose="02020603050405020304" pitchFamily="18" charset="0"/>
              </a:rPr>
              <a:t>und</a:t>
            </a:r>
            <a:r>
              <a:rPr lang="de-DE" sz="1200" b="1" spc="-5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Organisationskontrollen</a:t>
            </a:r>
            <a:r>
              <a:rPr lang="de-DE" sz="1200" b="1" spc="-5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(SOC)</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473710" lvl="2" indent="-228600">
              <a:lnSpc>
                <a:spcPct val="99000"/>
              </a:lnSpc>
              <a:spcAft>
                <a:spcPts val="0"/>
              </a:spcAft>
              <a:buSzPts val="1200"/>
              <a:buFont typeface="Microsoft Sans Serif" panose="020B0604020202020204" pitchFamily="34" charset="0"/>
              <a:buChar char="▪"/>
              <a:tabLst>
                <a:tab pos="1196340"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Reihe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Berichten,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während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Audits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erstellt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werden</a:t>
            </a:r>
            <a:r>
              <a:rPr lang="de-DE" sz="1200" spc="16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Dienstleistungsorganisationen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werden,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14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validierte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Berichte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über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internen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Kontrollen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dieser</a:t>
            </a:r>
            <a:r>
              <a:rPr lang="de-DE" sz="1200" spc="22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Informationssysteme</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Benutzer</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dieser</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Dienstleistungen</a:t>
            </a:r>
            <a:r>
              <a:rPr lang="de-DE" sz="1200" spc="25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auszugeben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lvl="3" indent="-228600">
              <a:spcBef>
                <a:spcPts val="5"/>
              </a:spcBef>
              <a:spcAft>
                <a:spcPts val="0"/>
              </a:spcAft>
              <a:buSzPts val="1200"/>
              <a:buFont typeface="Symbol" panose="05050102010706020507" pitchFamily="18" charset="2"/>
              <a:buChar char=""/>
              <a:tabLst>
                <a:tab pos="1653540" algn="l"/>
              </a:tabLst>
            </a:pPr>
            <a:r>
              <a:rPr lang="de-DE" sz="1200" b="1" noProof="1">
                <a:latin typeface="Calibri" panose="020F0502020204030204" pitchFamily="34" charset="0"/>
                <a:ea typeface="Symbol" panose="05050102010706020507" pitchFamily="18" charset="2"/>
                <a:cs typeface="Times New Roman" panose="02020603050405020304" pitchFamily="18" charset="0"/>
              </a:rPr>
              <a:t>SOC</a:t>
            </a:r>
            <a:r>
              <a:rPr lang="de-DE" sz="1200" b="1" spc="-5" noProof="1">
                <a:latin typeface="Calibri" panose="020F0502020204030204" pitchFamily="34" charset="0"/>
                <a:ea typeface="Symbol" panose="05050102010706020507" pitchFamily="18" charset="2"/>
                <a:cs typeface="Times New Roman" panose="02020603050405020304" pitchFamily="18" charset="0"/>
              </a:rPr>
              <a:t> </a:t>
            </a:r>
            <a:r>
              <a:rPr lang="de-DE" sz="1200" b="1" noProof="1">
                <a:latin typeface="Calibri" panose="020F0502020204030204" pitchFamily="34" charset="0"/>
                <a:ea typeface="Symbol" panose="05050102010706020507" pitchFamily="18" charset="2"/>
                <a:cs typeface="Times New Roman" panose="02020603050405020304" pitchFamily="18" charset="0"/>
              </a:rPr>
              <a:t>2</a:t>
            </a:r>
          </a:p>
          <a:p>
            <a:pPr marL="1600200" lvl="3" indent="-228600">
              <a:spcBef>
                <a:spcPts val="5"/>
              </a:spcBef>
              <a:spcAft>
                <a:spcPts val="0"/>
              </a:spcAft>
              <a:buSzPts val="1200"/>
              <a:buFont typeface="Symbol" panose="05050102010706020507" pitchFamily="18" charset="2"/>
              <a:buChar char=""/>
              <a:tabLst>
                <a:tab pos="1653540" algn="l"/>
              </a:tabLst>
            </a:pPr>
            <a:r>
              <a:rPr lang="de-DE" sz="1200" spc="-5" noProof="1">
                <a:latin typeface="Calibri" panose="020F0502020204030204" pitchFamily="34" charset="0"/>
                <a:ea typeface="Calibri" panose="020F0502020204030204" pitchFamily="34" charset="0"/>
                <a:cs typeface="Times New Roman" panose="02020603050405020304" pitchFamily="18" charset="0"/>
              </a:rPr>
              <a:t>Kriterien</a:t>
            </a:r>
            <a:r>
              <a:rPr lang="de-DE" sz="1200" spc="-55" noProof="1">
                <a:latin typeface="Calibri" panose="020F0502020204030204" pitchFamily="34" charset="0"/>
                <a:ea typeface="Calibri" panose="020F0502020204030204" pitchFamily="34" charset="0"/>
                <a:cs typeface="Times New Roman" panose="02020603050405020304" pitchFamily="18" charset="0"/>
              </a:rPr>
              <a:t> </a:t>
            </a:r>
            <a:r>
              <a:rPr lang="de-DE" sz="1200" noProof="1">
                <a:latin typeface="Calibri" panose="020F0502020204030204" pitchFamily="34" charset="0"/>
                <a:ea typeface="Calibri" panose="020F0502020204030204" pitchFamily="34" charset="0"/>
                <a:cs typeface="Times New Roman" panose="02020603050405020304" pitchFamily="18" charset="0"/>
              </a:rPr>
              <a:t>für</a:t>
            </a:r>
            <a:r>
              <a:rPr lang="de-DE" sz="1200" spc="-5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Vertrauensdienste</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a:spcBef>
                <a:spcPts val="10"/>
              </a:spcBef>
            </a:pPr>
            <a:br>
              <a:rPr lang="de-DE" sz="1100" noProof="1">
                <a:latin typeface="Calibri" panose="020F0502020204030204" pitchFamily="34" charset="0"/>
                <a:ea typeface="Calibri" panose="020F0502020204030204" pitchFamily="34" charset="0"/>
                <a:cs typeface="Times New Roman" panose="02020603050405020304" pitchFamily="18" charset="0"/>
              </a:rPr>
            </a:br>
            <a:r>
              <a:rPr lang="de-DE" sz="1200" b="1" noProof="1">
                <a:latin typeface="Calibri" panose="020F0502020204030204" pitchFamily="34" charset="0"/>
                <a:ea typeface="Calibri" panose="020F0502020204030204" pitchFamily="34" charset="0"/>
                <a:cs typeface="Calibri" panose="020F0502020204030204" pitchFamily="34" charset="0"/>
              </a:rPr>
              <a:t> </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1600200" lvl="3" indent="-228600">
              <a:buSzPts val="1200"/>
              <a:buFont typeface="Symbol" panose="05050102010706020507" pitchFamily="18" charset="2"/>
              <a:buChar char=""/>
              <a:tabLst>
                <a:tab pos="227965" algn="l"/>
                <a:tab pos="1653540" algn="l"/>
              </a:tabLst>
            </a:pPr>
            <a:r>
              <a:rPr lang="de-DE" sz="1200" b="1" spc="-10" noProof="1">
                <a:latin typeface="Calibri" panose="020F0502020204030204" pitchFamily="34" charset="0"/>
                <a:ea typeface="Symbol" panose="05050102010706020507" pitchFamily="18" charset="2"/>
                <a:cs typeface="Times New Roman" panose="02020603050405020304" pitchFamily="18" charset="0"/>
              </a:rPr>
              <a:t>Typ</a:t>
            </a:r>
            <a:r>
              <a:rPr lang="de-DE" sz="1200" b="1" spc="-25" noProof="1">
                <a:latin typeface="Calibri" panose="020F0502020204030204" pitchFamily="34" charset="0"/>
                <a:ea typeface="Symbol" panose="05050102010706020507" pitchFamily="18" charset="2"/>
                <a:cs typeface="Times New Roman" panose="02020603050405020304" pitchFamily="18" charset="0"/>
              </a:rPr>
              <a:t> </a:t>
            </a:r>
            <a:r>
              <a:rPr lang="de-DE" sz="1200" b="1" spc="-5" noProof="1">
                <a:latin typeface="Calibri" panose="020F0502020204030204" pitchFamily="34" charset="0"/>
                <a:ea typeface="Symbol" panose="05050102010706020507" pitchFamily="18" charset="2"/>
                <a:cs typeface="Times New Roman" panose="02020603050405020304" pitchFamily="18" charset="0"/>
              </a:rPr>
              <a:t>II</a:t>
            </a:r>
            <a:endParaRPr lang="de-DE" sz="1100" b="1" spc="-5"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buSzPts val="1200"/>
              <a:buFont typeface="Symbol" panose="05050102010706020507" pitchFamily="18" charset="2"/>
              <a:buChar char=""/>
              <a:tabLst>
                <a:tab pos="227965" algn="l"/>
                <a:tab pos="1653540" algn="l"/>
              </a:tabLst>
            </a:pPr>
            <a:r>
              <a:rPr lang="de-DE" sz="1200" noProof="1">
                <a:latin typeface="Calibri" panose="020F0502020204030204" pitchFamily="34" charset="0"/>
                <a:ea typeface="Calibri" panose="020F0502020204030204" pitchFamily="34" charset="0"/>
                <a:cs typeface="Times New Roman" panose="02020603050405020304" pitchFamily="18" charset="0"/>
              </a:rPr>
              <a:t>Befasst</a:t>
            </a:r>
            <a:r>
              <a:rPr lang="de-DE" sz="1200" spc="-1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sich</a:t>
            </a:r>
            <a:r>
              <a:rPr lang="de-DE" sz="1200" spc="-25" noProof="1">
                <a:latin typeface="Calibri" panose="020F0502020204030204" pitchFamily="34" charset="0"/>
                <a:ea typeface="Calibri" panose="020F0502020204030204" pitchFamily="34" charset="0"/>
                <a:cs typeface="Times New Roman" panose="02020603050405020304" pitchFamily="18" charset="0"/>
              </a:rPr>
              <a:t> </a:t>
            </a:r>
            <a:r>
              <a:rPr lang="de-DE" sz="1200" noProof="1">
                <a:latin typeface="Calibri" panose="020F0502020204030204" pitchFamily="34" charset="0"/>
                <a:ea typeface="Calibri" panose="020F0502020204030204" pitchFamily="34" charset="0"/>
                <a:cs typeface="Times New Roman" panose="02020603050405020304" pitchFamily="18" charset="0"/>
              </a:rPr>
              <a:t>mit</a:t>
            </a:r>
            <a:r>
              <a:rPr lang="de-DE" sz="1200" spc="-20" noProof="1">
                <a:latin typeface="Calibri" panose="020F0502020204030204" pitchFamily="34" charset="0"/>
                <a:ea typeface="Calibri" panose="020F0502020204030204" pitchFamily="34" charset="0"/>
                <a:cs typeface="Times New Roman" panose="02020603050405020304" pitchFamily="18" charset="0"/>
              </a:rPr>
              <a:t> </a:t>
            </a:r>
            <a:r>
              <a:rPr lang="de-DE" sz="1200" noProof="1">
                <a:latin typeface="Calibri" panose="020F0502020204030204" pitchFamily="34" charset="0"/>
                <a:ea typeface="Calibri" panose="020F0502020204030204" pitchFamily="34" charset="0"/>
                <a:cs typeface="Times New Roman" panose="02020603050405020304" pitchFamily="18" charset="0"/>
              </a:rPr>
              <a:t>der</a:t>
            </a:r>
            <a:r>
              <a:rPr lang="de-DE" sz="1200" spc="-2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operativen</a:t>
            </a:r>
            <a:r>
              <a:rPr lang="de-DE" sz="1200" spc="-2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Effektivität</a:t>
            </a:r>
            <a:r>
              <a:rPr lang="de-DE" sz="1200" spc="-25" noProof="1">
                <a:latin typeface="Calibri" panose="020F0502020204030204" pitchFamily="34" charset="0"/>
                <a:ea typeface="Calibri" panose="020F0502020204030204" pitchFamily="34" charset="0"/>
                <a:cs typeface="Times New Roman" panose="02020603050405020304" pitchFamily="18" charset="0"/>
              </a:rPr>
              <a:t> </a:t>
            </a:r>
            <a:r>
              <a:rPr lang="de-DE" sz="1200" noProof="1">
                <a:latin typeface="Calibri" panose="020F0502020204030204" pitchFamily="34" charset="0"/>
                <a:ea typeface="Calibri" panose="020F0502020204030204" pitchFamily="34" charset="0"/>
                <a:cs typeface="Times New Roman" panose="02020603050405020304" pitchFamily="18" charset="0"/>
              </a:rPr>
              <a:t>der</a:t>
            </a:r>
            <a:r>
              <a:rPr lang="de-DE" sz="1200" spc="165" noProof="1">
                <a:latin typeface="Times New Roman" panose="02020603050405020304" pitchFamily="18"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festgelegten</a:t>
            </a:r>
            <a:r>
              <a:rPr lang="de-DE" sz="1200" spc="-3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Kontrollen</a:t>
            </a:r>
            <a:r>
              <a:rPr lang="de-DE" sz="1200" spc="-45" noProof="1">
                <a:latin typeface="Calibri" panose="020F0502020204030204" pitchFamily="34" charset="0"/>
                <a:ea typeface="Calibri" panose="020F0502020204030204" pitchFamily="34" charset="0"/>
                <a:cs typeface="Times New Roman" panose="02020603050405020304" pitchFamily="18" charset="0"/>
              </a:rPr>
              <a:t> </a:t>
            </a:r>
            <a:r>
              <a:rPr lang="de-DE" sz="1200" noProof="1">
                <a:latin typeface="Calibri" panose="020F0502020204030204" pitchFamily="34" charset="0"/>
                <a:ea typeface="Calibri" panose="020F0502020204030204" pitchFamily="34" charset="0"/>
                <a:cs typeface="Times New Roman" panose="02020603050405020304" pitchFamily="18" charset="0"/>
              </a:rPr>
              <a:t>über</a:t>
            </a:r>
            <a:r>
              <a:rPr lang="de-DE" sz="1200" spc="-4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einen</a:t>
            </a:r>
            <a:r>
              <a:rPr lang="de-DE" sz="1200" spc="-3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bestimmten</a:t>
            </a:r>
            <a:r>
              <a:rPr lang="de-DE" sz="1200" spc="225" noProof="1">
                <a:latin typeface="Times New Roman" panose="02020603050405020304" pitchFamily="18"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Zeitraum</a:t>
            </a:r>
            <a:r>
              <a:rPr lang="de-DE" sz="1200" spc="-2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(in</a:t>
            </a:r>
            <a:r>
              <a:rPr lang="de-DE" sz="1200" spc="-3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der</a:t>
            </a:r>
            <a:r>
              <a:rPr lang="de-DE" sz="1200" spc="-20" noProof="1">
                <a:latin typeface="Calibri" panose="020F0502020204030204" pitchFamily="34" charset="0"/>
                <a:ea typeface="Calibri" panose="020F0502020204030204" pitchFamily="34" charset="0"/>
                <a:cs typeface="Times New Roman" panose="02020603050405020304" pitchFamily="18" charset="0"/>
              </a:rPr>
              <a:t> </a:t>
            </a:r>
            <a:r>
              <a:rPr lang="de-DE" sz="1200" noProof="1">
                <a:latin typeface="Calibri" panose="020F0502020204030204" pitchFamily="34" charset="0"/>
                <a:ea typeface="Calibri" panose="020F0502020204030204" pitchFamily="34" charset="0"/>
                <a:cs typeface="Times New Roman" panose="02020603050405020304" pitchFamily="18" charset="0"/>
              </a:rPr>
              <a:t>Regel</a:t>
            </a:r>
            <a:r>
              <a:rPr lang="de-DE" sz="1200" spc="-30" noProof="1">
                <a:latin typeface="Calibri" panose="020F0502020204030204" pitchFamily="34" charset="0"/>
                <a:ea typeface="Calibri" panose="020F0502020204030204" pitchFamily="34" charset="0"/>
                <a:cs typeface="Times New Roman" panose="02020603050405020304" pitchFamily="18" charset="0"/>
              </a:rPr>
              <a:t> </a:t>
            </a:r>
            <a:r>
              <a:rPr lang="de-DE" sz="1200" noProof="1">
                <a:latin typeface="Calibri" panose="020F0502020204030204" pitchFamily="34" charset="0"/>
                <a:ea typeface="Calibri" panose="020F0502020204030204" pitchFamily="34" charset="0"/>
                <a:cs typeface="Times New Roman" panose="02020603050405020304" pitchFamily="18" charset="0"/>
              </a:rPr>
              <a:t>9-12</a:t>
            </a:r>
            <a:r>
              <a:rPr lang="de-DE" sz="1200" spc="-2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Monate)</a:t>
            </a:r>
            <a:endParaRPr lang="de-DE" sz="1200" noProof="1">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ts val="1470"/>
              </a:lnSpc>
              <a:spcBef>
                <a:spcPts val="45"/>
              </a:spcBef>
              <a:buSzPts val="1200"/>
              <a:buFont typeface="Courier New" panose="02070309020205020404" pitchFamily="49" charset="0"/>
              <a:buChar char="o"/>
              <a:tabLst>
                <a:tab pos="738505" algn="l"/>
              </a:tabLst>
            </a:pPr>
            <a:r>
              <a:rPr lang="de-DE" sz="1200" b="1" noProof="1">
                <a:latin typeface="Calibri" panose="020F0502020204030204" pitchFamily="34" charset="0"/>
                <a:ea typeface="Courier New" panose="02070309020205020404" pitchFamily="49" charset="0"/>
                <a:cs typeface="Times New Roman" panose="02020603050405020304" pitchFamily="18" charset="0"/>
              </a:rPr>
              <a:t>Cloud</a:t>
            </a:r>
            <a:r>
              <a:rPr lang="de-DE" sz="1200" b="1" spc="-3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Security</a:t>
            </a:r>
            <a:r>
              <a:rPr lang="de-DE" sz="1200" b="1" spc="-3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Alliance's</a:t>
            </a:r>
            <a:r>
              <a:rPr lang="de-DE" sz="1200" b="1" spc="-3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Cloud</a:t>
            </a:r>
            <a:r>
              <a:rPr lang="de-DE" sz="1200" b="1" spc="-2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Control</a:t>
            </a:r>
            <a:r>
              <a:rPr lang="de-DE" sz="1200" b="1" spc="-3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Matrix</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64770" lvl="2" indent="-228600">
              <a:lnSpc>
                <a:spcPct val="99000"/>
              </a:lnSpc>
              <a:spcAft>
                <a:spcPts val="0"/>
              </a:spcAft>
              <a:buSzPts val="1200"/>
              <a:buFont typeface="Microsoft Sans Serif" panose="020B0604020202020204" pitchFamily="34" charset="0"/>
              <a:buChar char="▪"/>
              <a:tabLst>
                <a:tab pos="11963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Entwickelt,</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Cloud-Anbietern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grundlegende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Sicherheitsprinzipien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an</a:t>
            </a:r>
            <a:r>
              <a:rPr lang="de-DE" sz="1200" spc="31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Hand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geben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potenziellen Cloud-Kunden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bei</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Bewertung</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des</a:t>
            </a:r>
            <a:r>
              <a:rPr lang="de-DE" sz="1200" spc="27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gesamten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Sicherheitsrisikos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Cloud-Anbieters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helfen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45"/>
              </a:spcBef>
              <a:buSzPts val="1200"/>
              <a:buFont typeface="Courier New" panose="02070309020205020404" pitchFamily="49" charset="0"/>
              <a:buChar char="o"/>
              <a:tabLst>
                <a:tab pos="7385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Die</a:t>
            </a:r>
            <a:r>
              <a:rPr lang="de-DE" sz="1200" b="1" spc="-3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Referenzarchitektur</a:t>
            </a:r>
            <a:r>
              <a:rPr lang="de-DE" sz="1200" b="1" spc="-3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der</a:t>
            </a:r>
            <a:r>
              <a:rPr lang="de-DE" sz="1200" b="1" spc="-2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Cloud</a:t>
            </a:r>
            <a:r>
              <a:rPr lang="de-DE" sz="1200" b="1" spc="-3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Security</a:t>
            </a:r>
            <a:r>
              <a:rPr lang="de-DE" sz="1200" b="1" spc="-3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Alliance</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178435" lvl="2" indent="-228600">
              <a:spcAft>
                <a:spcPts val="0"/>
              </a:spcAft>
              <a:buSzPts val="1200"/>
              <a:buFont typeface="Microsoft Sans Serif" panose="020B0604020202020204" pitchFamily="34" charset="0"/>
              <a:buChar char="▪"/>
              <a:tabLst>
                <a:tab pos="1196340"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Methodik</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Reihe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Tools,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Sicherheitsarchitekten,</a:t>
            </a:r>
            <a:r>
              <a:rPr lang="de-DE" sz="1200" spc="16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Unternehmensarchitekten</a:t>
            </a:r>
            <a:r>
              <a:rPr lang="de-DE" sz="1200" spc="-8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8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Risikomanagementexperten</a:t>
            </a:r>
            <a:r>
              <a:rPr lang="de-DE" sz="1200" spc="25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ermöglichen,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gemeinsamen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Satz</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von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Lösungen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nutzen,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ihre</a:t>
            </a:r>
            <a:r>
              <a:rPr lang="de-DE" sz="1200" spc="24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gemeinsamen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Anforderungen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erfüllen,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beurteilen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können,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wo</a:t>
            </a:r>
            <a:r>
              <a:rPr lang="de-DE" sz="1200" spc="25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ihre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interne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 ihre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Cloud-Anbieter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in</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 Bezug</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9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Sicherheitsfähigkeiten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stehen,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Roadmap</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planen,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31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Sicherheitsanforderungen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ihres</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Unternehmens</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erfüllen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21274679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30"/>
            </a:pPr>
            <a:r>
              <a:rPr lang="de-DE" sz="2000" b="1" dirty="0">
                <a:solidFill>
                  <a:prstClr val="black"/>
                </a:solidFill>
              </a:rPr>
              <a:t>Richtlinien und Prozeduren </a:t>
            </a:r>
          </a:p>
          <a:p>
            <a:pPr marL="457200" indent="-457200">
              <a:buFont typeface="+mj-lt"/>
              <a:buAutoNum type="arabicPeriod" startAt="8"/>
            </a:pPr>
            <a:endParaRPr lang="de-DE" sz="2000" b="1" dirty="0"/>
          </a:p>
          <a:p>
            <a:r>
              <a:rPr lang="de-DE" sz="2000" b="1" dirty="0"/>
              <a:t>Quiz:</a:t>
            </a:r>
          </a:p>
          <a:p>
            <a:pPr marL="457200" indent="-457200">
              <a:buFont typeface="+mj-lt"/>
              <a:buAutoNum type="arabicPeriod" startAt="8"/>
            </a:pPr>
            <a:endParaRPr lang="de-DE" sz="2000" b="1" dirty="0"/>
          </a:p>
          <a:p>
            <a:pPr marL="457200" indent="-457200">
              <a:buFont typeface="+mj-lt"/>
              <a:buAutoNum type="arabicPeriod" startAt="8"/>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BDF0B686-A486-4544-BD33-F58C6834CF1E}"/>
              </a:ext>
            </a:extLst>
          </p:cNvPr>
          <p:cNvPicPr>
            <a:picLocks noChangeAspect="1"/>
          </p:cNvPicPr>
          <p:nvPr/>
        </p:nvPicPr>
        <p:blipFill>
          <a:blip r:embed="rId4"/>
          <a:stretch>
            <a:fillRect/>
          </a:stretch>
        </p:blipFill>
        <p:spPr>
          <a:xfrm>
            <a:off x="1460500" y="2464690"/>
            <a:ext cx="8832358" cy="4354964"/>
          </a:xfrm>
          <a:prstGeom prst="rect">
            <a:avLst/>
          </a:prstGeom>
        </p:spPr>
      </p:pic>
    </p:spTree>
    <p:extLst>
      <p:ext uri="{BB962C8B-B14F-4D97-AF65-F5344CB8AC3E}">
        <p14:creationId xmlns:p14="http://schemas.microsoft.com/office/powerpoint/2010/main" val="1332059747"/>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30"/>
            </a:pPr>
            <a:r>
              <a:rPr lang="de-DE" sz="2000" b="1" dirty="0">
                <a:solidFill>
                  <a:prstClr val="black"/>
                </a:solidFill>
              </a:rPr>
              <a:t>Richtlinien und Prozeduren </a:t>
            </a:r>
          </a:p>
          <a:p>
            <a:pPr marL="457200" indent="-457200">
              <a:buFont typeface="+mj-lt"/>
              <a:buAutoNum type="arabicPeriod" startAt="8"/>
            </a:pPr>
            <a:endParaRPr lang="de-DE" sz="2000" b="1" dirty="0"/>
          </a:p>
          <a:p>
            <a:r>
              <a:rPr lang="de-DE" sz="2000" b="1" dirty="0"/>
              <a:t>Quiz:</a:t>
            </a:r>
          </a:p>
          <a:p>
            <a:pPr marL="457200" indent="-457200">
              <a:buFont typeface="+mj-lt"/>
              <a:buAutoNum type="arabicPeriod" startAt="8"/>
            </a:pPr>
            <a:endParaRPr lang="de-DE" sz="2000" b="1" dirty="0"/>
          </a:p>
          <a:p>
            <a:pPr marL="457200" indent="-457200">
              <a:buFont typeface="+mj-lt"/>
              <a:buAutoNum type="arabicPeriod" startAt="8"/>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646C91D8-0E62-463A-8AD5-3CBD15669258}"/>
              </a:ext>
            </a:extLst>
          </p:cNvPr>
          <p:cNvPicPr>
            <a:picLocks noChangeAspect="1"/>
          </p:cNvPicPr>
          <p:nvPr/>
        </p:nvPicPr>
        <p:blipFill>
          <a:blip r:embed="rId4"/>
          <a:stretch>
            <a:fillRect/>
          </a:stretch>
        </p:blipFill>
        <p:spPr>
          <a:xfrm>
            <a:off x="1487592" y="2314324"/>
            <a:ext cx="8617753" cy="4505330"/>
          </a:xfrm>
          <a:prstGeom prst="rect">
            <a:avLst/>
          </a:prstGeom>
        </p:spPr>
      </p:pic>
    </p:spTree>
    <p:extLst>
      <p:ext uri="{BB962C8B-B14F-4D97-AF65-F5344CB8AC3E}">
        <p14:creationId xmlns:p14="http://schemas.microsoft.com/office/powerpoint/2010/main" val="232430026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lvl="0" indent="-457200">
              <a:buFont typeface="+mj-lt"/>
              <a:buAutoNum type="arabicPeriod" startAt="30"/>
            </a:pPr>
            <a:r>
              <a:rPr lang="de-DE" sz="2000" b="1" dirty="0">
                <a:solidFill>
                  <a:prstClr val="black"/>
                </a:solidFill>
              </a:rPr>
              <a:t>Richtlinien und Prozeduren </a:t>
            </a:r>
          </a:p>
          <a:p>
            <a:pPr marL="457200" indent="-457200">
              <a:buFont typeface="+mj-lt"/>
              <a:buAutoNum type="arabicPeriod" startAt="8"/>
            </a:pPr>
            <a:endParaRPr lang="de-DE" sz="2000" b="1" dirty="0"/>
          </a:p>
          <a:p>
            <a:r>
              <a:rPr lang="de-DE" sz="2000" b="1" dirty="0"/>
              <a:t>Quiz:</a:t>
            </a:r>
          </a:p>
          <a:p>
            <a:pPr marL="457200" indent="-457200">
              <a:buFont typeface="+mj-lt"/>
              <a:buAutoNum type="arabicPeriod" startAt="8"/>
            </a:pPr>
            <a:endParaRPr lang="de-DE" sz="2000" b="1" dirty="0"/>
          </a:p>
          <a:p>
            <a:pPr marL="457200" indent="-457200">
              <a:buFont typeface="+mj-lt"/>
              <a:buAutoNum type="arabicPeriod" startAt="8"/>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DACD7BF5-D589-4441-9569-8E46E09D6181}"/>
              </a:ext>
            </a:extLst>
          </p:cNvPr>
          <p:cNvPicPr>
            <a:picLocks noChangeAspect="1"/>
          </p:cNvPicPr>
          <p:nvPr/>
        </p:nvPicPr>
        <p:blipFill>
          <a:blip r:embed="rId4"/>
          <a:stretch>
            <a:fillRect/>
          </a:stretch>
        </p:blipFill>
        <p:spPr>
          <a:xfrm>
            <a:off x="1637290" y="2536798"/>
            <a:ext cx="7615237" cy="3992895"/>
          </a:xfrm>
          <a:prstGeom prst="rect">
            <a:avLst/>
          </a:prstGeom>
        </p:spPr>
      </p:pic>
    </p:spTree>
    <p:extLst>
      <p:ext uri="{BB962C8B-B14F-4D97-AF65-F5344CB8AC3E}">
        <p14:creationId xmlns:p14="http://schemas.microsoft.com/office/powerpoint/2010/main" val="256013884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839"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p>
        </p:txBody>
      </p:sp>
      <p:sp>
        <p:nvSpPr>
          <p:cNvPr id="7" name="Rechteck 6"/>
          <p:cNvSpPr/>
          <p:nvPr/>
        </p:nvSpPr>
        <p:spPr>
          <a:xfrm>
            <a:off x="666634" y="1265237"/>
            <a:ext cx="10395065" cy="400110"/>
          </a:xfrm>
          <a:prstGeom prst="rect">
            <a:avLst/>
          </a:prstGeom>
        </p:spPr>
        <p:txBody>
          <a:bodyPr wrap="square">
            <a:spAutoFit/>
          </a:bodyPr>
          <a:lstStyle/>
          <a:p>
            <a:pPr marL="457200" lvl="0" indent="-457200">
              <a:buFont typeface="+mj-lt"/>
              <a:buAutoNum type="arabicPeriod" startAt="30"/>
            </a:pPr>
            <a:r>
              <a:rPr lang="de-DE" sz="2000" b="1" dirty="0">
                <a:solidFill>
                  <a:prstClr val="black"/>
                </a:solidFill>
              </a:rPr>
              <a:t>Richtlinien und Prozeduren </a:t>
            </a:r>
          </a:p>
        </p:txBody>
      </p:sp>
      <p:sp>
        <p:nvSpPr>
          <p:cNvPr id="3" name="Rechteck 2"/>
          <p:cNvSpPr/>
          <p:nvPr/>
        </p:nvSpPr>
        <p:spPr>
          <a:xfrm>
            <a:off x="927100" y="1883419"/>
            <a:ext cx="3733800" cy="923330"/>
          </a:xfrm>
          <a:prstGeom prst="rect">
            <a:avLst/>
          </a:prstGeom>
        </p:spPr>
        <p:txBody>
          <a:bodyPr wrap="square">
            <a:spAutoFit/>
          </a:bodyPr>
          <a:lstStyle/>
          <a:p>
            <a:endParaRPr lang="de-DE"/>
          </a:p>
          <a:p>
            <a:r>
              <a:rPr lang="de-DE" b="1"/>
              <a:t>DISKUSSION ca. 10 min:</a:t>
            </a:r>
          </a:p>
          <a:p>
            <a:r>
              <a:rPr lang="de-DE"/>
              <a:t> </a:t>
            </a:r>
            <a:endParaRPr lang="en-GB" b="1"/>
          </a:p>
        </p:txBody>
      </p:sp>
      <p:pic>
        <p:nvPicPr>
          <p:cNvPr id="1026" name="Picture 2" descr="Bildergebnis für gruppendiskussi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43772" y="2713037"/>
            <a:ext cx="6669638"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46415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7140416"/>
          </a:xfrm>
          <a:prstGeom prst="rect">
            <a:avLst/>
          </a:prstGeom>
        </p:spPr>
        <p:txBody>
          <a:bodyPr wrap="square">
            <a:spAutoFit/>
          </a:bodyPr>
          <a:lstStyle/>
          <a:p>
            <a:r>
              <a:rPr lang="en-GB" sz="2000" b="1"/>
              <a:t>Security+ (SEC+) Inhalt II</a:t>
            </a:r>
          </a:p>
          <a:p>
            <a:pPr marL="457200" indent="-457200">
              <a:buFont typeface="+mj-lt"/>
              <a:buAutoNum type="arabicPeriod"/>
            </a:pPr>
            <a:endParaRPr lang="de-DE" b="1"/>
          </a:p>
          <a:p>
            <a:pPr marL="457200" indent="-457200">
              <a:buFont typeface="+mj-lt"/>
              <a:buAutoNum type="arabicPeriod" startAt="17"/>
            </a:pPr>
            <a:r>
              <a:rPr lang="de-DE" sz="2000" b="1">
                <a:solidFill>
                  <a:schemeClr val="bg1">
                    <a:lumMod val="75000"/>
                  </a:schemeClr>
                </a:solidFill>
              </a:rPr>
              <a:t>Physische Sicherheit </a:t>
            </a:r>
          </a:p>
          <a:p>
            <a:pPr marL="457200" indent="-457200">
              <a:buFont typeface="+mj-lt"/>
              <a:buAutoNum type="arabicPeriod" startAt="17"/>
            </a:pPr>
            <a:endParaRPr lang="de-DE" sz="2000" b="1"/>
          </a:p>
          <a:p>
            <a:pPr marL="457200" indent="-457200">
              <a:buFont typeface="+mj-lt"/>
              <a:buAutoNum type="arabicPeriod" startAt="17"/>
            </a:pPr>
            <a:r>
              <a:rPr lang="de-DE" sz="2000" b="1">
                <a:solidFill>
                  <a:schemeClr val="bg1">
                    <a:lumMod val="75000"/>
                  </a:schemeClr>
                </a:solidFill>
              </a:rPr>
              <a:t>Sicherung von Einrichtungen(Gebäude) </a:t>
            </a:r>
          </a:p>
          <a:p>
            <a:pPr marL="457200" indent="-457200">
              <a:buFont typeface="+mj-lt"/>
              <a:buAutoNum type="arabicPeriod" startAt="17"/>
            </a:pPr>
            <a:endParaRPr lang="de-DE" sz="2000" b="1">
              <a:solidFill>
                <a:schemeClr val="bg1">
                  <a:lumMod val="75000"/>
                </a:schemeClr>
              </a:solidFill>
            </a:endParaRPr>
          </a:p>
          <a:p>
            <a:pPr marL="457200" indent="-457200">
              <a:buFont typeface="+mj-lt"/>
              <a:buAutoNum type="arabicPeriod" startAt="17"/>
            </a:pPr>
            <a:r>
              <a:rPr lang="de-DE" sz="2000" b="1">
                <a:solidFill>
                  <a:schemeClr val="bg1">
                    <a:lumMod val="75000"/>
                  </a:schemeClr>
                </a:solidFill>
              </a:rPr>
              <a:t>Authentifizierung </a:t>
            </a:r>
          </a:p>
          <a:p>
            <a:pPr marL="457200" indent="-457200">
              <a:buFont typeface="+mj-lt"/>
              <a:buAutoNum type="arabicPeriod" startAt="17"/>
            </a:pPr>
            <a:endParaRPr lang="de-DE" sz="2000" b="1">
              <a:solidFill>
                <a:schemeClr val="bg1">
                  <a:lumMod val="75000"/>
                </a:schemeClr>
              </a:solidFill>
            </a:endParaRPr>
          </a:p>
          <a:p>
            <a:pPr marL="457200" indent="-457200">
              <a:buFont typeface="+mj-lt"/>
              <a:buAutoNum type="arabicPeriod" startAt="17"/>
            </a:pPr>
            <a:r>
              <a:rPr lang="de-DE" sz="2000" b="1">
                <a:solidFill>
                  <a:schemeClr val="bg1">
                    <a:lumMod val="75000"/>
                  </a:schemeClr>
                </a:solidFill>
              </a:rPr>
              <a:t>Zugriffskontrolle </a:t>
            </a:r>
          </a:p>
          <a:p>
            <a:pPr marL="457200" indent="-457200">
              <a:buFont typeface="+mj-lt"/>
              <a:buAutoNum type="arabicPeriod" startAt="17"/>
            </a:pPr>
            <a:endParaRPr lang="de-DE" sz="2000" b="1">
              <a:solidFill>
                <a:schemeClr val="bg1">
                  <a:lumMod val="75000"/>
                </a:schemeClr>
              </a:solidFill>
            </a:endParaRPr>
          </a:p>
          <a:p>
            <a:pPr marL="457200" indent="-457200">
              <a:buFont typeface="+mj-lt"/>
              <a:buAutoNum type="arabicPeriod" startAt="17"/>
            </a:pPr>
            <a:r>
              <a:rPr lang="de-DE" sz="2000" b="1">
                <a:solidFill>
                  <a:schemeClr val="bg1">
                    <a:lumMod val="75000"/>
                  </a:schemeClr>
                </a:solidFill>
              </a:rPr>
              <a:t>Risikobewertungen </a:t>
            </a:r>
          </a:p>
          <a:p>
            <a:pPr marL="457200" indent="-457200">
              <a:buFont typeface="+mj-lt"/>
              <a:buAutoNum type="arabicPeriod" startAt="17"/>
            </a:pPr>
            <a:endParaRPr lang="de-DE" sz="2000" b="1">
              <a:solidFill>
                <a:schemeClr val="bg1">
                  <a:lumMod val="75000"/>
                </a:schemeClr>
              </a:solidFill>
            </a:endParaRPr>
          </a:p>
          <a:p>
            <a:pPr marL="457200" indent="-457200">
              <a:buFont typeface="+mj-lt"/>
              <a:buAutoNum type="arabicPeriod" startAt="17"/>
            </a:pPr>
            <a:r>
              <a:rPr lang="de-DE" sz="2000" b="1">
                <a:solidFill>
                  <a:schemeClr val="bg1">
                    <a:lumMod val="75000"/>
                  </a:schemeClr>
                </a:solidFill>
              </a:rPr>
              <a:t>Schwachstellen-Management </a:t>
            </a:r>
          </a:p>
          <a:p>
            <a:pPr marL="457200" indent="-457200">
              <a:buFont typeface="+mj-lt"/>
              <a:buAutoNum type="arabicPeriod" startAt="17"/>
            </a:pPr>
            <a:endParaRPr lang="de-DE" sz="2000" b="1">
              <a:solidFill>
                <a:schemeClr val="bg1">
                  <a:lumMod val="75000"/>
                </a:schemeClr>
              </a:solidFill>
            </a:endParaRPr>
          </a:p>
          <a:p>
            <a:pPr marL="457200" indent="-457200">
              <a:buFont typeface="+mj-lt"/>
              <a:buAutoNum type="arabicPeriod" startAt="17"/>
            </a:pPr>
            <a:r>
              <a:rPr lang="de-DE" sz="2000" b="1">
                <a:solidFill>
                  <a:schemeClr val="bg1">
                    <a:lumMod val="75000"/>
                  </a:schemeClr>
                </a:solidFill>
              </a:rPr>
              <a:t>Überwachung und Auditierung </a:t>
            </a:r>
          </a:p>
          <a:p>
            <a:pPr marL="457200" indent="-457200">
              <a:buFont typeface="+mj-lt"/>
              <a:buAutoNum type="arabicPeriod" startAt="17"/>
            </a:pPr>
            <a:endParaRPr lang="de-DE" sz="2000" b="1">
              <a:solidFill>
                <a:schemeClr val="bg1">
                  <a:lumMod val="75000"/>
                </a:schemeClr>
              </a:solidFill>
            </a:endParaRPr>
          </a:p>
          <a:p>
            <a:pPr marL="457200" indent="-457200">
              <a:buFont typeface="+mj-lt"/>
              <a:buAutoNum type="arabicPeriod" startAt="17"/>
            </a:pPr>
            <a:r>
              <a:rPr lang="de-DE" sz="2000" b="1">
                <a:solidFill>
                  <a:schemeClr val="bg1">
                    <a:lumMod val="75000"/>
                  </a:schemeClr>
                </a:solidFill>
              </a:rPr>
              <a:t>Kryptographie </a:t>
            </a:r>
          </a:p>
          <a:p>
            <a:pPr marL="457200" indent="-457200">
              <a:buFont typeface="+mj-lt"/>
              <a:buAutoNum type="arabicPeriod" startAt="17"/>
            </a:pPr>
            <a:endParaRPr lang="de-DE" sz="2000" b="1"/>
          </a:p>
          <a:p>
            <a:pPr marL="457200" indent="-457200">
              <a:buFont typeface="+mj-lt"/>
              <a:buAutoNum type="arabicPeriod" startAt="17"/>
            </a:pPr>
            <a:endParaRPr lang="de-DE" sz="2000" b="1"/>
          </a:p>
          <a:p>
            <a:pPr marL="457200" indent="-457200">
              <a:buFont typeface="+mj-lt"/>
              <a:buAutoNum type="arabicPeriod" startAt="17"/>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5" name="Rechteck 4">
            <a:extLst>
              <a:ext uri="{FF2B5EF4-FFF2-40B4-BE49-F238E27FC236}">
                <a16:creationId xmlns:a16="http://schemas.microsoft.com/office/drawing/2014/main" id="{3A0736C4-B130-4575-8080-EF3E7DB4FCFF}"/>
              </a:ext>
            </a:extLst>
          </p:cNvPr>
          <p:cNvSpPr/>
          <p:nvPr/>
        </p:nvSpPr>
        <p:spPr>
          <a:xfrm>
            <a:off x="6108700" y="1903535"/>
            <a:ext cx="5346700" cy="5324535"/>
          </a:xfrm>
          <a:prstGeom prst="rect">
            <a:avLst/>
          </a:prstGeom>
        </p:spPr>
        <p:txBody>
          <a:bodyPr>
            <a:spAutoFit/>
          </a:bodyPr>
          <a:lstStyle/>
          <a:p>
            <a:pPr marL="457200" indent="-457200">
              <a:buFont typeface="+mj-lt"/>
              <a:buAutoNum type="arabicPeriod" startAt="25"/>
            </a:pPr>
            <a:r>
              <a:rPr lang="de-DE" sz="2000" b="1">
                <a:solidFill>
                  <a:schemeClr val="bg1">
                    <a:lumMod val="75000"/>
                  </a:schemeClr>
                </a:solidFill>
              </a:rPr>
              <a:t>Hashing </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Public Key Infrastruktur</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Sicherheitsprotokolle </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Worst-Case Planung</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Social Engineering </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Richtlinien und Prozeduren </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t>Incident Response und Forensik </a:t>
            </a:r>
          </a:p>
          <a:p>
            <a:pPr marL="457200" indent="-457200">
              <a:buFont typeface="+mj-lt"/>
              <a:buAutoNum type="arabicPeriod" startAt="25"/>
            </a:pPr>
            <a:endParaRPr lang="de-DE" sz="2000" b="1"/>
          </a:p>
          <a:p>
            <a:pPr marL="457200" indent="-457200">
              <a:buFont typeface="+mj-lt"/>
              <a:buAutoNum type="arabicPeriod" startAt="25"/>
            </a:pPr>
            <a:r>
              <a:rPr lang="de-DE" sz="2000" b="1">
                <a:solidFill>
                  <a:schemeClr val="bg1">
                    <a:lumMod val="75000"/>
                  </a:schemeClr>
                </a:solidFill>
              </a:rPr>
              <a:t>Fazit </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Prüfungsvorbereitung</a:t>
            </a:r>
          </a:p>
        </p:txBody>
      </p:sp>
    </p:spTree>
    <p:extLst>
      <p:ext uri="{BB962C8B-B14F-4D97-AF65-F5344CB8AC3E}">
        <p14:creationId xmlns:p14="http://schemas.microsoft.com/office/powerpoint/2010/main" val="208253717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288404"/>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II</a:t>
            </a:r>
          </a:p>
          <a:p>
            <a:pPr marL="457200" indent="-457200">
              <a:buFont typeface="+mj-lt"/>
              <a:buAutoNum type="arabicPeriod"/>
            </a:pPr>
            <a:endParaRPr lang="de-DE" b="1"/>
          </a:p>
          <a:p>
            <a:pPr marL="457200" indent="-457200">
              <a:buFont typeface="+mj-lt"/>
              <a:buAutoNum type="arabicPeriod" startAt="31"/>
            </a:pPr>
            <a:r>
              <a:rPr lang="de-DE" sz="2000" b="1"/>
              <a:t>Incident Response und Forensik </a:t>
            </a:r>
          </a:p>
          <a:p>
            <a:pPr marL="457200" indent="-457200">
              <a:buFont typeface="+mj-lt"/>
              <a:buAutoNum type="arabicPeriod" startAt="31"/>
            </a:pPr>
            <a:endParaRPr lang="de-DE" sz="2000" b="1"/>
          </a:p>
          <a:p>
            <a:pPr marL="457200" indent="-457200">
              <a:buFont typeface="+mj-lt"/>
              <a:buAutoNum type="arabicPeriod" startAt="31"/>
            </a:pPr>
            <a:endParaRPr lang="de-DE" sz="2000" b="1"/>
          </a:p>
          <a:p>
            <a:pPr marL="457200" indent="-457200">
              <a:buFont typeface="+mj-lt"/>
              <a:buAutoNum type="arabicPeriod" startAt="31"/>
            </a:pPr>
            <a:endParaRPr lang="de-DE" sz="2000" b="1"/>
          </a:p>
          <a:p>
            <a:pPr marL="457200" indent="-457200">
              <a:buFont typeface="+mj-lt"/>
              <a:buAutoNum type="arabicPeriod" startAt="31"/>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245F1B8E-B263-45CF-BAA9-CA06F9334C8C}"/>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CCE96A66-A902-47DE-93F6-B574FBC47640}"/>
              </a:ext>
            </a:extLst>
          </p:cNvPr>
          <p:cNvSpPr/>
          <p:nvPr/>
        </p:nvSpPr>
        <p:spPr>
          <a:xfrm>
            <a:off x="457200" y="2374503"/>
            <a:ext cx="8821882" cy="3672608"/>
          </a:xfrm>
          <a:prstGeom prst="rect">
            <a:avLst/>
          </a:prstGeom>
        </p:spPr>
        <p:txBody>
          <a:bodyPr wrap="square">
            <a:spAutoFit/>
          </a:bodyPr>
          <a:lstStyle/>
          <a:p>
            <a:pPr marL="342900" lvl="0" indent="-342900">
              <a:spcBef>
                <a:spcPts val="1465"/>
              </a:spcBef>
              <a:spcAft>
                <a:spcPts val="0"/>
              </a:spcAft>
              <a:buSzPts val="1200"/>
              <a:buFont typeface="Symbol" panose="05050102010706020507" pitchFamily="18" charset="2"/>
              <a:buChar char=""/>
              <a:tabLst>
                <a:tab pos="522605"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Unsere</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Systeme</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werden</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nie</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100%</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sicher</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sein</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0"/>
              </a:lnSpc>
              <a:spcBef>
                <a:spcPts val="45"/>
              </a:spcBef>
              <a:buSzPts val="1200"/>
              <a:buFont typeface="Courier New" panose="02070309020205020404" pitchFamily="49" charset="0"/>
              <a:buChar char="o"/>
              <a:tabLst>
                <a:tab pos="9798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Reaktion</a:t>
            </a:r>
            <a:r>
              <a:rPr lang="de-DE" sz="1200" b="1" spc="-2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auf</a:t>
            </a:r>
            <a:r>
              <a:rPr lang="de-DE" sz="1200" b="1" spc="-2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Vorfälle</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1275715" lvl="2" indent="-228600">
              <a:lnSpc>
                <a:spcPct val="99000"/>
              </a:lnSpc>
              <a:spcAft>
                <a:spcPts val="0"/>
              </a:spcAft>
              <a:buSzPts val="1200"/>
              <a:buFont typeface="Microsoft Sans Serif" panose="020B0604020202020204" pitchFamily="34" charset="0"/>
              <a:buChar char="▪"/>
              <a:tabLst>
                <a:tab pos="1437640"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Reihe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Verfahren,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denen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Ermittler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bei</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19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Untersuchung</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eines</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Computersicherheitsvorfalls</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folgt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35"/>
              </a:spcBef>
              <a:spcAft>
                <a:spcPts val="0"/>
              </a:spcAft>
              <a:buSzPts val="1200"/>
              <a:buFont typeface="Courier New" panose="02070309020205020404" pitchFamily="49" charset="0"/>
              <a:buChar char="o"/>
              <a:tabLst>
                <a:tab pos="9798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Incident</a:t>
            </a:r>
            <a:r>
              <a:rPr lang="de-DE" sz="1200" b="1" spc="-3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Management</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Programm</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149860" lvl="2" indent="-228600">
              <a:lnSpc>
                <a:spcPct val="99000"/>
              </a:lnSpc>
              <a:spcAft>
                <a:spcPts val="0"/>
              </a:spcAft>
              <a:buSzPts val="1200"/>
              <a:buFont typeface="Microsoft Sans Serif" panose="020B0604020202020204" pitchFamily="34" charset="0"/>
              <a:buChar char="▪"/>
              <a:tabLst>
                <a:tab pos="14376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Programm,</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Überwachung</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Erkennung</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22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Sicherheitsereignissen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in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Computernetzwerk</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Ausführung</a:t>
            </a:r>
            <a:r>
              <a:rPr lang="de-DE" sz="1200" spc="19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einer</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angemessenen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Reaktion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diese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Sicherheitsereignisse</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besteht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lvl="3" indent="-228600">
              <a:lnSpc>
                <a:spcPts val="1525"/>
              </a:lnSpc>
              <a:spcBef>
                <a:spcPts val="20"/>
              </a:spcBef>
              <a:spcAft>
                <a:spcPts val="0"/>
              </a:spcAft>
              <a:buSzPts val="1200"/>
              <a:buFont typeface="Symbol" panose="05050102010706020507" pitchFamily="18" charset="2"/>
              <a:buChar char=""/>
              <a:tabLst>
                <a:tab pos="1894840" algn="l"/>
              </a:tabLst>
            </a:pPr>
            <a:r>
              <a:rPr lang="de-DE" sz="1200" b="1" spc="-10" noProof="1">
                <a:latin typeface="Calibri" panose="020F0502020204030204" pitchFamily="34" charset="0"/>
                <a:ea typeface="Symbol" panose="05050102010706020507" pitchFamily="18" charset="2"/>
                <a:cs typeface="Times New Roman" panose="02020603050405020304" pitchFamily="18" charset="0"/>
              </a:rPr>
              <a:t>Vorbereitung</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20"/>
              </a:lnSpc>
              <a:buSzPts val="1200"/>
              <a:buFont typeface="Symbol" panose="05050102010706020507" pitchFamily="18" charset="2"/>
              <a:buChar char=""/>
              <a:tabLst>
                <a:tab pos="1894840"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Identifikation</a:t>
            </a:r>
            <a:endParaRPr lang="de-DE" sz="11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20"/>
              </a:lnSpc>
              <a:buSzPts val="1200"/>
              <a:buFont typeface="Symbol" panose="05050102010706020507" pitchFamily="18" charset="2"/>
              <a:buChar char=""/>
              <a:tabLst>
                <a:tab pos="1894840" algn="l"/>
              </a:tabLst>
            </a:pPr>
            <a:r>
              <a:rPr lang="de-DE" sz="1200" b="1" spc="-10" noProof="1">
                <a:latin typeface="Calibri" panose="020F0502020204030204" pitchFamily="34" charset="0"/>
                <a:ea typeface="Symbol" panose="05050102010706020507" pitchFamily="18" charset="2"/>
                <a:cs typeface="Times New Roman" panose="02020603050405020304" pitchFamily="18" charset="0"/>
              </a:rPr>
              <a:t>Eingrenzung</a:t>
            </a:r>
            <a:endParaRPr lang="de-DE" sz="11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25"/>
              </a:lnSpc>
              <a:buSzPts val="1200"/>
              <a:buFont typeface="Symbol" panose="05050102010706020507" pitchFamily="18" charset="2"/>
              <a:buChar char=""/>
              <a:tabLst>
                <a:tab pos="1894840"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Ausmerzung</a:t>
            </a:r>
            <a:endParaRPr lang="de-DE" sz="11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25"/>
              </a:lnSpc>
              <a:spcBef>
                <a:spcPts val="20"/>
              </a:spcBef>
              <a:spcAft>
                <a:spcPts val="0"/>
              </a:spcAft>
              <a:buSzPts val="1200"/>
              <a:buFont typeface="Symbol" panose="05050102010706020507" pitchFamily="18" charset="2"/>
              <a:buChar char=""/>
              <a:tabLst>
                <a:tab pos="1894840"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Wiederherstellung</a:t>
            </a:r>
            <a:endParaRPr lang="de-DE" sz="11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25"/>
              </a:lnSpc>
              <a:buSzPts val="1200"/>
              <a:buFont typeface="Symbol" panose="05050102010706020507" pitchFamily="18" charset="2"/>
              <a:buChar char=""/>
              <a:tabLst>
                <a:tab pos="1894840"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Gelernte</a:t>
            </a:r>
            <a:r>
              <a:rPr lang="de-DE" sz="1200" b="1" spc="-45" noProof="1">
                <a:latin typeface="Calibri" panose="020F0502020204030204" pitchFamily="34" charset="0"/>
                <a:ea typeface="Symbol" panose="05050102010706020507" pitchFamily="18" charset="2"/>
                <a:cs typeface="Times New Roman" panose="02020603050405020304" pitchFamily="18" charset="0"/>
              </a:rPr>
              <a:t> </a:t>
            </a:r>
            <a:r>
              <a:rPr lang="de-DE" sz="1200" b="1" spc="-5" noProof="1">
                <a:latin typeface="Calibri" panose="020F0502020204030204" pitchFamily="34" charset="0"/>
                <a:ea typeface="Symbol" panose="05050102010706020507" pitchFamily="18" charset="2"/>
                <a:cs typeface="Times New Roman" panose="02020603050405020304" pitchFamily="18" charset="0"/>
              </a:rPr>
              <a:t>Lektion</a:t>
            </a:r>
            <a:endParaRPr lang="de-DE" sz="1100"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65"/>
              </a:lnSpc>
              <a:spcBef>
                <a:spcPts val="20"/>
              </a:spcBef>
              <a:spcAft>
                <a:spcPts val="0"/>
              </a:spcAft>
              <a:buSzPts val="1200"/>
              <a:buFont typeface="Courier New" panose="02070309020205020404" pitchFamily="49" charset="0"/>
              <a:buChar char="o"/>
              <a:tabLst>
                <a:tab pos="9798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Identifikation</a:t>
            </a:r>
            <a:endParaRPr lang="de-DE" sz="1100" noProof="1">
              <a:latin typeface="Calibri" panose="020F0502020204030204" pitchFamily="34" charset="0"/>
              <a:ea typeface="Courier New" panose="02070309020205020404" pitchFamily="49" charset="0"/>
              <a:cs typeface="Times New Roman" panose="02020603050405020304" pitchFamily="18" charset="0"/>
            </a:endParaRPr>
          </a:p>
          <a:p>
            <a:pPr marL="1143000" marR="694055" lvl="2" indent="-228600">
              <a:lnSpc>
                <a:spcPct val="99000"/>
              </a:lnSpc>
              <a:spcAft>
                <a:spcPts val="0"/>
              </a:spcAft>
              <a:buSzPts val="1200"/>
              <a:buFont typeface="Microsoft Sans Serif" panose="020B0604020202020204" pitchFamily="34" charset="0"/>
              <a:buChar char="▪"/>
              <a:tabLst>
                <a:tab pos="14376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Prozess</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Erkennens,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ob</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eingetretenes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Ereignis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als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Vorfall</a:t>
            </a:r>
            <a:r>
              <a:rPr lang="de-DE" sz="1200" spc="19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klassifiziert</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werden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sollte</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90"/>
              </a:lnSpc>
              <a:spcBef>
                <a:spcPts val="50"/>
              </a:spcBef>
              <a:spcAft>
                <a:spcPts val="0"/>
              </a:spcAft>
              <a:buSzPts val="1200"/>
              <a:buFont typeface="Courier New" panose="02070309020205020404" pitchFamily="49" charset="0"/>
              <a:buChar char="o"/>
              <a:tabLst>
                <a:tab pos="979805" algn="l"/>
              </a:tabLst>
            </a:pPr>
            <a:r>
              <a:rPr lang="de-DE" sz="1200" noProof="1">
                <a:latin typeface="Calibri" panose="020F0502020204030204" pitchFamily="34" charset="0"/>
                <a:ea typeface="Courier New" panose="02070309020205020404" pitchFamily="49" charset="0"/>
                <a:cs typeface="Times New Roman" panose="02020603050405020304" pitchFamily="18" charset="0"/>
              </a:rPr>
              <a:t>Die</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Eindämmung</a:t>
            </a:r>
            <a:r>
              <a:rPr lang="de-DE" sz="1200" b="1"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konzentriert</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sich</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auf</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die</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Isolierung</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des</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Vorfalls</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45"/>
              </a:lnSpc>
              <a:spcBef>
                <a:spcPts val="45"/>
              </a:spcBef>
              <a:spcAft>
                <a:spcPts val="0"/>
              </a:spcAft>
              <a:buSzPts val="1200"/>
              <a:buFont typeface="Courier New" panose="02070309020205020404" pitchFamily="49" charset="0"/>
              <a:buChar char="o"/>
              <a:tabLst>
                <a:tab pos="9798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Wiederherstellung</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70485" lvl="2" indent="-228600">
              <a:lnSpc>
                <a:spcPct val="99000"/>
              </a:lnSpc>
              <a:spcAft>
                <a:spcPts val="0"/>
              </a:spcAft>
              <a:buSzPts val="1200"/>
              <a:buFont typeface="Microsoft Sans Serif" panose="020B0604020202020204" pitchFamily="34" charset="0"/>
              <a:buChar char="▪"/>
              <a:tabLst>
                <a:tab pos="14376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Konzentriert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Wiederherstellung</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Daten,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Systemreparatur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Wiederinbetriebnahme</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Servern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30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Netzwerken,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während</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Reaktion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den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Vorfall</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offline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genommen</a:t>
            </a:r>
            <a:r>
              <a:rPr lang="de-DE" sz="1200" spc="35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wurden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360469209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288404"/>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indent="-457200">
              <a:buFont typeface="+mj-lt"/>
              <a:buAutoNum type="arabicPeriod" startAt="31"/>
            </a:pPr>
            <a:r>
              <a:rPr lang="de-DE" sz="2000" b="1" dirty="0"/>
              <a:t>Incident Response und Forensik </a:t>
            </a:r>
          </a:p>
          <a:p>
            <a:pPr marL="457200" indent="-457200">
              <a:buFont typeface="+mj-lt"/>
              <a:buAutoNum type="arabicPeriod" startAt="31"/>
            </a:pPr>
            <a:endParaRPr lang="de-DE" sz="2000" b="1" dirty="0"/>
          </a:p>
          <a:p>
            <a:pPr marL="457200" indent="-457200">
              <a:buFont typeface="+mj-lt"/>
              <a:buAutoNum type="arabicPeriod" startAt="31"/>
            </a:pPr>
            <a:endParaRPr lang="de-DE" sz="2000" b="1" dirty="0"/>
          </a:p>
          <a:p>
            <a:pPr marL="457200" indent="-457200">
              <a:buFont typeface="+mj-lt"/>
              <a:buAutoNum type="arabicPeriod" startAt="31"/>
            </a:pPr>
            <a:endParaRPr lang="de-DE" sz="2000" b="1" dirty="0"/>
          </a:p>
          <a:p>
            <a:pPr marL="457200" indent="-457200">
              <a:buFont typeface="+mj-lt"/>
              <a:buAutoNum type="arabicPeriod" startAt="31"/>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245F1B8E-B263-45CF-BAA9-CA06F9334C8C}"/>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6316D8C0-1410-4B5C-B23E-EFD94A93A00E}"/>
              </a:ext>
            </a:extLst>
          </p:cNvPr>
          <p:cNvSpPr/>
          <p:nvPr/>
        </p:nvSpPr>
        <p:spPr>
          <a:xfrm>
            <a:off x="469900" y="2241804"/>
            <a:ext cx="8915400" cy="3132139"/>
          </a:xfrm>
          <a:prstGeom prst="rect">
            <a:avLst/>
          </a:prstGeom>
        </p:spPr>
        <p:txBody>
          <a:bodyPr wrap="square">
            <a:spAutoFit/>
          </a:bodyPr>
          <a:lstStyle/>
          <a:p>
            <a:pPr marL="342900" lvl="0" indent="-342900">
              <a:spcBef>
                <a:spcPts val="45"/>
              </a:spcBef>
              <a:spcAft>
                <a:spcPts val="0"/>
              </a:spcAft>
              <a:buSzPts val="1200"/>
              <a:buFont typeface="Symbol" panose="05050102010706020507" pitchFamily="18" charset="2"/>
              <a:buChar char=""/>
              <a:tabLst>
                <a:tab pos="5226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Planung</a:t>
            </a:r>
            <a:r>
              <a:rPr lang="de-DE" sz="1200" b="1" spc="-35" noProof="1">
                <a:latin typeface="Calibri" panose="020F0502020204030204" pitchFamily="34" charset="0"/>
                <a:ea typeface="Symbol" panose="05050102010706020507" pitchFamily="18" charset="2"/>
                <a:cs typeface="Times New Roman" panose="02020603050405020304" pitchFamily="18" charset="0"/>
              </a:rPr>
              <a:t> </a:t>
            </a:r>
            <a:r>
              <a:rPr lang="de-DE" sz="1200" b="1" spc="-5" noProof="1">
                <a:latin typeface="Calibri" panose="020F0502020204030204" pitchFamily="34" charset="0"/>
                <a:ea typeface="Symbol" panose="05050102010706020507" pitchFamily="18" charset="2"/>
                <a:cs typeface="Times New Roman" panose="02020603050405020304" pitchFamily="18" charset="0"/>
              </a:rPr>
              <a:t>der</a:t>
            </a:r>
            <a:r>
              <a:rPr lang="de-DE" sz="1200" b="1" spc="-30" noProof="1">
                <a:latin typeface="Calibri" panose="020F0502020204030204" pitchFamily="34" charset="0"/>
                <a:ea typeface="Symbol" panose="05050102010706020507" pitchFamily="18" charset="2"/>
                <a:cs typeface="Times New Roman" panose="02020603050405020304" pitchFamily="18" charset="0"/>
              </a:rPr>
              <a:t> </a:t>
            </a:r>
            <a:r>
              <a:rPr lang="de-DE" sz="1200" b="1" spc="-5" noProof="1">
                <a:latin typeface="Calibri" panose="020F0502020204030204" pitchFamily="34" charset="0"/>
                <a:ea typeface="Symbol" panose="05050102010706020507" pitchFamily="18" charset="2"/>
                <a:cs typeface="Times New Roman" panose="02020603050405020304" pitchFamily="18" charset="0"/>
              </a:rPr>
              <a:t>Reaktion</a:t>
            </a:r>
            <a:r>
              <a:rPr lang="de-DE" sz="1200" b="1" spc="-20" noProof="1">
                <a:latin typeface="Calibri" panose="020F0502020204030204" pitchFamily="34" charset="0"/>
                <a:ea typeface="Symbol" panose="05050102010706020507" pitchFamily="18" charset="2"/>
                <a:cs typeface="Times New Roman" panose="02020603050405020304" pitchFamily="18" charset="0"/>
              </a:rPr>
              <a:t> </a:t>
            </a:r>
            <a:r>
              <a:rPr lang="de-DE" sz="1200" b="1" spc="-5" noProof="1">
                <a:latin typeface="Calibri" panose="020F0502020204030204" pitchFamily="34" charset="0"/>
                <a:ea typeface="Symbol" panose="05050102010706020507" pitchFamily="18" charset="2"/>
                <a:cs typeface="Times New Roman" panose="02020603050405020304" pitchFamily="18" charset="0"/>
              </a:rPr>
              <a:t>auf</a:t>
            </a:r>
            <a:r>
              <a:rPr lang="de-DE" sz="1200" b="1" spc="-20" noProof="1">
                <a:latin typeface="Calibri" panose="020F0502020204030204" pitchFamily="34" charset="0"/>
                <a:ea typeface="Symbol" panose="05050102010706020507" pitchFamily="18" charset="2"/>
                <a:cs typeface="Times New Roman" panose="02020603050405020304" pitchFamily="18" charset="0"/>
              </a:rPr>
              <a:t> </a:t>
            </a:r>
            <a:r>
              <a:rPr lang="de-DE" sz="1200" b="1" spc="-5" noProof="1">
                <a:latin typeface="Calibri" panose="020F0502020204030204" pitchFamily="34" charset="0"/>
                <a:ea typeface="Symbol" panose="05050102010706020507" pitchFamily="18" charset="2"/>
                <a:cs typeface="Times New Roman" panose="02020603050405020304" pitchFamily="18" charset="0"/>
              </a:rPr>
              <a:t>Vorfälle</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65"/>
              </a:lnSpc>
              <a:spcBef>
                <a:spcPts val="45"/>
              </a:spcBef>
              <a:spcAft>
                <a:spcPts val="0"/>
              </a:spcAft>
              <a:buSzPts val="1200"/>
              <a:buFont typeface="Courier New" panose="02070309020205020404" pitchFamily="49" charset="0"/>
              <a:buChar char="o"/>
              <a:tabLst>
                <a:tab pos="9798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Was</a:t>
            </a:r>
            <a:r>
              <a:rPr lang="de-DE" sz="1200" b="1" spc="-4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ist</a:t>
            </a:r>
            <a:r>
              <a:rPr lang="de-DE" sz="1200" b="1" spc="-2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ein</a:t>
            </a:r>
            <a:r>
              <a:rPr lang="de-DE" sz="1200" b="1" spc="-2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Incident</a:t>
            </a:r>
            <a:r>
              <a:rPr lang="de-DE" sz="1200" b="1" spc="-2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Response</a:t>
            </a:r>
            <a:r>
              <a:rPr lang="de-DE" sz="1200" b="1" spc="-35"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Team?</a:t>
            </a:r>
            <a:endParaRPr lang="de-DE" sz="1100" noProof="1">
              <a:latin typeface="Calibri" panose="020F0502020204030204" pitchFamily="34" charset="0"/>
              <a:ea typeface="Courier New" panose="02070309020205020404" pitchFamily="49" charset="0"/>
              <a:cs typeface="Times New Roman" panose="02020603050405020304" pitchFamily="18" charset="0"/>
            </a:endParaRPr>
          </a:p>
          <a:p>
            <a:pPr marL="1143000" marR="325755" lvl="2" indent="-228600">
              <a:lnSpc>
                <a:spcPct val="99000"/>
              </a:lnSpc>
              <a:spcAft>
                <a:spcPts val="0"/>
              </a:spcAft>
              <a:buSzPts val="1200"/>
              <a:buFont typeface="Microsoft Sans Serif" panose="020B0604020202020204" pitchFamily="34" charset="0"/>
              <a:buChar char="▪"/>
              <a:tabLst>
                <a:tab pos="14376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Schlüsselpersonen,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zur Verfügung</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stehen,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jeden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Vorfall</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26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reagieren,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Schwere-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Prioritätsschwellenwerte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des</a:t>
            </a:r>
            <a:r>
              <a:rPr lang="de-DE" sz="1200" spc="26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Vorfallsreaktionsplans</a:t>
            </a:r>
            <a:r>
              <a:rPr lang="de-DE" sz="1200" spc="-7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erfüllt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lvl="3" indent="-228600">
              <a:spcBef>
                <a:spcPts val="10"/>
              </a:spcBef>
              <a:spcAft>
                <a:spcPts val="0"/>
              </a:spcAft>
              <a:buSzPts val="1200"/>
              <a:buFont typeface="Symbol" panose="05050102010706020507" pitchFamily="18" charset="2"/>
              <a:buChar char=""/>
              <a:tabLst>
                <a:tab pos="18948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Incident</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Response</a:t>
            </a:r>
            <a:r>
              <a:rPr lang="de-DE" sz="1200" spc="-4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Manager</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25"/>
              </a:lnSpc>
              <a:spcBef>
                <a:spcPts val="20"/>
              </a:spcBef>
              <a:spcAft>
                <a:spcPts val="0"/>
              </a:spcAft>
              <a:buSzPts val="1200"/>
              <a:buFont typeface="Symbol" panose="05050102010706020507" pitchFamily="18" charset="2"/>
              <a:buChar char=""/>
              <a:tabLst>
                <a:tab pos="18948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Sicherheitsanalyst</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20"/>
              </a:lnSpc>
              <a:buSzPts val="1200"/>
              <a:buFont typeface="Symbol" panose="05050102010706020507" pitchFamily="18" charset="2"/>
              <a:buChar char=""/>
              <a:tabLst>
                <a:tab pos="18948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Triage-Analyst</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20"/>
              </a:lnSpc>
              <a:buSzPts val="1200"/>
              <a:buFont typeface="Symbol" panose="05050102010706020507" pitchFamily="18" charset="2"/>
              <a:buChar char=""/>
              <a:tabLst>
                <a:tab pos="18948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Forensischer</a:t>
            </a:r>
            <a:r>
              <a:rPr lang="de-DE" sz="1200" spc="-4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Analyst</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25"/>
              </a:lnSpc>
              <a:spcBef>
                <a:spcPts val="5"/>
              </a:spcBef>
              <a:spcAft>
                <a:spcPts val="0"/>
              </a:spcAft>
              <a:buSzPts val="1200"/>
              <a:buFont typeface="Symbol" panose="05050102010706020507" pitchFamily="18" charset="2"/>
              <a:buChar char=""/>
              <a:tabLst>
                <a:tab pos="18948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Bedrohungsforscher</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25"/>
              </a:lnSpc>
              <a:buSzPts val="1200"/>
              <a:buFont typeface="Symbol" panose="05050102010706020507" pitchFamily="18" charset="2"/>
              <a:buChar char=""/>
              <a:tabLst>
                <a:tab pos="1894840" algn="l"/>
              </a:tabLst>
            </a:pPr>
            <a:r>
              <a:rPr lang="de-DE" sz="1200" spc="-10" noProof="1">
                <a:latin typeface="Calibri" panose="020F0502020204030204" pitchFamily="34" charset="0"/>
                <a:ea typeface="Symbol" panose="05050102010706020507" pitchFamily="18" charset="2"/>
                <a:cs typeface="Times New Roman" panose="02020603050405020304" pitchFamily="18" charset="0"/>
              </a:rPr>
              <a:t>Funktionsübergreifende</a:t>
            </a:r>
            <a:r>
              <a:rPr lang="de-DE" sz="1200" spc="-9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Unterstützung</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143000" marR="195580" lvl="2" indent="-228600">
              <a:lnSpc>
                <a:spcPct val="100000"/>
              </a:lnSpc>
              <a:spcAft>
                <a:spcPts val="0"/>
              </a:spcAft>
              <a:buSzPts val="1200"/>
              <a:buFont typeface="Microsoft Sans Serif" panose="020B0604020202020204" pitchFamily="34" charset="0"/>
              <a:buChar char="▪"/>
              <a:tabLst>
                <a:tab pos="1437640"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Ihr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CSIRT</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sollte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zentrale Anlaufstelle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für Sicherheitsvorfälle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sein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30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kann ein Teil</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des</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 SOC</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 unabhängiges Team</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sein</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ts val="1465"/>
              </a:lnSpc>
              <a:spcBef>
                <a:spcPts val="255"/>
              </a:spcBef>
              <a:spcAft>
                <a:spcPts val="0"/>
              </a:spcAft>
              <a:buSzPts val="1200"/>
              <a:buFont typeface="Courier New" panose="02070309020205020404" pitchFamily="49" charset="0"/>
              <a:buChar char="o"/>
              <a:tabLst>
                <a:tab pos="7385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Außerbandige</a:t>
            </a:r>
            <a:r>
              <a:rPr lang="de-DE" sz="1200" b="1" spc="-11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Kommunikation</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742950" marR="125095" lvl="1" indent="-285750">
              <a:lnSpc>
                <a:spcPct val="99000"/>
              </a:lnSpc>
              <a:spcAft>
                <a:spcPts val="0"/>
              </a:spcAft>
              <a:buSzPts val="1200"/>
              <a:buFont typeface="Microsoft Sans Serif" panose="020B0604020202020204" pitchFamily="34" charset="0"/>
              <a:buChar char="▪"/>
              <a:tabLst>
                <a:tab pos="11963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Signale,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zwischen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zwei</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Parteien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zwei</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Geräten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gesendet</a:t>
            </a:r>
            <a:r>
              <a:rPr lang="de-DE" sz="1200" spc="28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werden,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über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anderen Weg</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andere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Methode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als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primären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Kommunikation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zwischen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beiden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Parteien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5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Geräten</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gesendet</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werden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342900" lvl="0" indent="-342900">
              <a:lnSpc>
                <a:spcPts val="1470"/>
              </a:lnSpc>
              <a:spcBef>
                <a:spcPts val="45"/>
              </a:spcBef>
              <a:buSzPts val="1200"/>
              <a:buFont typeface="Courier New" panose="02070309020205020404" pitchFamily="49" charset="0"/>
              <a:buChar char="o"/>
              <a:tabLst>
                <a:tab pos="7385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und</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andere</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relevante</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Details</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gebeten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p:txBody>
      </p:sp>
    </p:spTree>
    <p:extLst>
      <p:ext uri="{BB962C8B-B14F-4D97-AF65-F5344CB8AC3E}">
        <p14:creationId xmlns:p14="http://schemas.microsoft.com/office/powerpoint/2010/main" val="29022919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288404"/>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II</a:t>
            </a:r>
          </a:p>
          <a:p>
            <a:pPr marL="457200" indent="-457200">
              <a:buFont typeface="+mj-lt"/>
              <a:buAutoNum type="arabicPeriod"/>
            </a:pPr>
            <a:endParaRPr lang="de-DE" b="1"/>
          </a:p>
          <a:p>
            <a:pPr marL="457200" indent="-457200">
              <a:buFont typeface="+mj-lt"/>
              <a:buAutoNum type="arabicPeriod" startAt="31"/>
            </a:pPr>
            <a:r>
              <a:rPr lang="de-DE" sz="2000" b="1"/>
              <a:t>Incident Response und Forensik </a:t>
            </a:r>
          </a:p>
          <a:p>
            <a:pPr marL="457200" indent="-457200">
              <a:buFont typeface="+mj-lt"/>
              <a:buAutoNum type="arabicPeriod" startAt="31"/>
            </a:pPr>
            <a:endParaRPr lang="de-DE" sz="2000" b="1"/>
          </a:p>
          <a:p>
            <a:pPr marL="457200" indent="-457200">
              <a:buFont typeface="+mj-lt"/>
              <a:buAutoNum type="arabicPeriod" startAt="31"/>
            </a:pPr>
            <a:endParaRPr lang="de-DE" sz="2000" b="1"/>
          </a:p>
          <a:p>
            <a:pPr marL="457200" indent="-457200">
              <a:buFont typeface="+mj-lt"/>
              <a:buAutoNum type="arabicPeriod" startAt="31"/>
            </a:pPr>
            <a:endParaRPr lang="de-DE" sz="2000" b="1"/>
          </a:p>
          <a:p>
            <a:pPr marL="457200" indent="-457200">
              <a:buFont typeface="+mj-lt"/>
              <a:buAutoNum type="arabicPeriod" startAt="31"/>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245F1B8E-B263-45CF-BAA9-CA06F9334C8C}"/>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DABC149B-EEB0-4EDF-B29F-78B0509674E3}"/>
              </a:ext>
            </a:extLst>
          </p:cNvPr>
          <p:cNvSpPr/>
          <p:nvPr/>
        </p:nvSpPr>
        <p:spPr>
          <a:xfrm>
            <a:off x="546100" y="2344014"/>
            <a:ext cx="10439400" cy="4223529"/>
          </a:xfrm>
          <a:prstGeom prst="rect">
            <a:avLst/>
          </a:prstGeom>
        </p:spPr>
        <p:txBody>
          <a:bodyPr wrap="square">
            <a:spAutoFit/>
          </a:bodyPr>
          <a:lstStyle/>
          <a:p>
            <a:pPr marL="342900" lvl="0" indent="-342900">
              <a:lnSpc>
                <a:spcPts val="1470"/>
              </a:lnSpc>
              <a:spcBef>
                <a:spcPts val="45"/>
              </a:spcBef>
              <a:buSzPts val="1200"/>
              <a:buFont typeface="Courier New" panose="02070309020205020404" pitchFamily="49" charset="0"/>
              <a:buChar char="o"/>
              <a:tabLst>
                <a:tab pos="738505" algn="l"/>
              </a:tabLst>
            </a:pP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Was</a:t>
            </a:r>
            <a:r>
              <a:rPr lang="de-DE" sz="1200" b="1" spc="-2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b="1"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ist</a:t>
            </a:r>
            <a:r>
              <a:rPr lang="de-DE" sz="1200" b="1" spc="-3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Ihr</a:t>
            </a:r>
            <a:r>
              <a:rPr lang="de-DE" sz="1200" b="1" spc="-2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Notfallplan?</a:t>
            </a:r>
            <a:endParaRPr lang="de-DE" sz="1200" b="1" noProof="1">
              <a:solidFill>
                <a:prstClr val="black"/>
              </a:solidFill>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25"/>
              </a:lnSpc>
              <a:buSzPts val="1200"/>
              <a:buFont typeface="Microsoft Sans Serif" panose="020B0604020202020204" pitchFamily="34" charset="0"/>
              <a:buChar char="▪"/>
              <a:tabLst>
                <a:tab pos="1196340" algn="l"/>
              </a:tabLst>
            </a:pP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Gepflegte</a:t>
            </a:r>
            <a:r>
              <a:rPr lang="de-DE" sz="1200" spc="-4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und</a:t>
            </a:r>
            <a:r>
              <a:rPr lang="de-DE" sz="1200" spc="-3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aktuelle</a:t>
            </a:r>
            <a:r>
              <a:rPr lang="de-DE" sz="1200" spc="-3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Kontaktliste</a:t>
            </a:r>
            <a:endPar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lnSpc>
                <a:spcPts val="1515"/>
              </a:lnSpc>
              <a:buSzPts val="1200"/>
              <a:buFont typeface="Symbol" panose="05050102010706020507" pitchFamily="18" charset="2"/>
              <a:buChar char=""/>
              <a:tabLst>
                <a:tab pos="1653540" algn="l"/>
              </a:tabLst>
            </a:pPr>
            <a:r>
              <a:rPr lang="de-DE" sz="1200" noProof="1">
                <a:solidFill>
                  <a:prstClr val="black"/>
                </a:solidFill>
                <a:latin typeface="Calibri" panose="020F0502020204030204" pitchFamily="34" charset="0"/>
                <a:ea typeface="Symbol" panose="05050102010706020507" pitchFamily="18" charset="2"/>
                <a:cs typeface="Times New Roman" panose="02020603050405020304" pitchFamily="18" charset="0"/>
              </a:rPr>
              <a:t>E-Mail</a:t>
            </a:r>
          </a:p>
          <a:p>
            <a:pPr marL="1143000" lvl="2" indent="-228600">
              <a:lnSpc>
                <a:spcPts val="1520"/>
              </a:lnSpc>
              <a:buSzPts val="1200"/>
              <a:buFont typeface="Symbol" panose="05050102010706020507" pitchFamily="18" charset="2"/>
              <a:buChar char=""/>
              <a:tabLst>
                <a:tab pos="1653540" algn="l"/>
              </a:tabLst>
            </a:pPr>
            <a:r>
              <a:rPr lang="de-DE" sz="1200" spc="-10" noProof="1">
                <a:solidFill>
                  <a:prstClr val="black"/>
                </a:solidFill>
                <a:latin typeface="Calibri" panose="020F0502020204030204" pitchFamily="34" charset="0"/>
                <a:ea typeface="Symbol" panose="05050102010706020507" pitchFamily="18" charset="2"/>
                <a:cs typeface="Times New Roman" panose="02020603050405020304" pitchFamily="18" charset="0"/>
              </a:rPr>
              <a:t>Web-Portale</a:t>
            </a:r>
            <a:endParaRPr lang="de-DE" sz="1200" noProof="1">
              <a:solidFill>
                <a:prstClr val="black"/>
              </a:solidFill>
              <a:latin typeface="Calibri" panose="020F0502020204030204" pitchFamily="34" charset="0"/>
              <a:ea typeface="Symbol" panose="05050102010706020507" pitchFamily="18" charset="2"/>
              <a:cs typeface="Times New Roman" panose="02020603050405020304" pitchFamily="18" charset="0"/>
            </a:endParaRPr>
          </a:p>
          <a:p>
            <a:pPr marL="1143000" lvl="2" indent="-228600">
              <a:lnSpc>
                <a:spcPts val="1525"/>
              </a:lnSpc>
              <a:buSzPts val="1200"/>
              <a:buFont typeface="Symbol" panose="05050102010706020507" pitchFamily="18" charset="2"/>
              <a:buChar char=""/>
              <a:tabLst>
                <a:tab pos="1653540" algn="l"/>
              </a:tabLst>
            </a:pPr>
            <a:r>
              <a:rPr lang="de-DE" sz="1200" spc="-5" noProof="1">
                <a:solidFill>
                  <a:prstClr val="black"/>
                </a:solidFill>
                <a:latin typeface="Calibri" panose="020F0502020204030204" pitchFamily="34" charset="0"/>
                <a:ea typeface="Symbol" panose="05050102010706020507" pitchFamily="18" charset="2"/>
                <a:cs typeface="Times New Roman" panose="02020603050405020304" pitchFamily="18" charset="0"/>
              </a:rPr>
              <a:t>Telefonanrufe</a:t>
            </a:r>
            <a:endParaRPr lang="de-DE" sz="1200" noProof="1">
              <a:solidFill>
                <a:prstClr val="black"/>
              </a:solidFill>
              <a:latin typeface="Calibri" panose="020F0502020204030204" pitchFamily="34" charset="0"/>
              <a:ea typeface="Symbol" panose="05050102010706020507" pitchFamily="18" charset="2"/>
              <a:cs typeface="Times New Roman" panose="02020603050405020304" pitchFamily="18" charset="0"/>
            </a:endParaRPr>
          </a:p>
          <a:p>
            <a:pPr marL="1143000" lvl="2" indent="-228600">
              <a:lnSpc>
                <a:spcPts val="1525"/>
              </a:lnSpc>
              <a:spcBef>
                <a:spcPts val="20"/>
              </a:spcBef>
              <a:buSzPts val="1200"/>
              <a:buFont typeface="Symbol" panose="05050102010706020507" pitchFamily="18" charset="2"/>
              <a:buChar char=""/>
              <a:tabLst>
                <a:tab pos="1653540" algn="l"/>
              </a:tabLst>
            </a:pPr>
            <a:r>
              <a:rPr lang="de-DE" sz="1200" spc="-5" noProof="1">
                <a:solidFill>
                  <a:prstClr val="black"/>
                </a:solidFill>
                <a:latin typeface="Calibri" panose="020F0502020204030204" pitchFamily="34" charset="0"/>
                <a:ea typeface="Symbol" panose="05050102010706020507" pitchFamily="18" charset="2"/>
                <a:cs typeface="Times New Roman" panose="02020603050405020304" pitchFamily="18" charset="0"/>
              </a:rPr>
              <a:t>Persönliche</a:t>
            </a:r>
            <a:r>
              <a:rPr lang="de-DE" sz="1200" spc="-45" noProof="1">
                <a:solidFill>
                  <a:prstClr val="black"/>
                </a:solidFill>
                <a:latin typeface="Calibri" panose="020F0502020204030204" pitchFamily="34" charset="0"/>
                <a:ea typeface="Symbol" panose="05050102010706020507" pitchFamily="18" charset="2"/>
                <a:cs typeface="Times New Roman" panose="02020603050405020304" pitchFamily="18" charset="0"/>
              </a:rPr>
              <a:t> </a:t>
            </a:r>
            <a:r>
              <a:rPr lang="de-DE" sz="1200" spc="-5" noProof="1">
                <a:solidFill>
                  <a:prstClr val="black"/>
                </a:solidFill>
                <a:latin typeface="Calibri" panose="020F0502020204030204" pitchFamily="34" charset="0"/>
                <a:ea typeface="Symbol" panose="05050102010706020507" pitchFamily="18" charset="2"/>
                <a:cs typeface="Times New Roman" panose="02020603050405020304" pitchFamily="18" charset="0"/>
              </a:rPr>
              <a:t>Updates</a:t>
            </a:r>
            <a:endParaRPr lang="de-DE" sz="1200" noProof="1">
              <a:solidFill>
                <a:prstClr val="black"/>
              </a:solidFill>
              <a:latin typeface="Calibri" panose="020F0502020204030204" pitchFamily="34" charset="0"/>
              <a:ea typeface="Symbol" panose="05050102010706020507" pitchFamily="18" charset="2"/>
              <a:cs typeface="Times New Roman" panose="02020603050405020304" pitchFamily="18" charset="0"/>
            </a:endParaRPr>
          </a:p>
          <a:p>
            <a:pPr marL="1143000" lvl="2" indent="-228600">
              <a:lnSpc>
                <a:spcPts val="1520"/>
              </a:lnSpc>
              <a:buSzPts val="1200"/>
              <a:buFont typeface="Symbol" panose="05050102010706020507" pitchFamily="18" charset="2"/>
              <a:buChar char=""/>
              <a:tabLst>
                <a:tab pos="1653540" algn="l"/>
              </a:tabLst>
            </a:pPr>
            <a:r>
              <a:rPr lang="de-DE" sz="1200" spc="-5" noProof="1">
                <a:solidFill>
                  <a:prstClr val="black"/>
                </a:solidFill>
                <a:latin typeface="Calibri" panose="020F0502020204030204" pitchFamily="34" charset="0"/>
                <a:ea typeface="Symbol" panose="05050102010706020507" pitchFamily="18" charset="2"/>
                <a:cs typeface="Times New Roman" panose="02020603050405020304" pitchFamily="18" charset="0"/>
              </a:rPr>
              <a:t>Voicemail</a:t>
            </a:r>
            <a:endParaRPr lang="de-DE" sz="1200" noProof="1">
              <a:solidFill>
                <a:prstClr val="black"/>
              </a:solidFill>
              <a:latin typeface="Calibri" panose="020F0502020204030204" pitchFamily="34" charset="0"/>
              <a:ea typeface="Symbol" panose="05050102010706020507" pitchFamily="18" charset="2"/>
              <a:cs typeface="Times New Roman" panose="02020603050405020304" pitchFamily="18" charset="0"/>
            </a:endParaRPr>
          </a:p>
          <a:p>
            <a:pPr marL="1143000" lvl="2" indent="-228600">
              <a:lnSpc>
                <a:spcPts val="1520"/>
              </a:lnSpc>
              <a:buSzPts val="1200"/>
              <a:buFont typeface="Symbol" panose="05050102010706020507" pitchFamily="18" charset="2"/>
              <a:buChar char=""/>
              <a:tabLst>
                <a:tab pos="1653540" algn="l"/>
              </a:tabLst>
            </a:pPr>
            <a:r>
              <a:rPr lang="de-DE" sz="1200" spc="-5" noProof="1">
                <a:solidFill>
                  <a:prstClr val="black"/>
                </a:solidFill>
                <a:latin typeface="Calibri" panose="020F0502020204030204" pitchFamily="34" charset="0"/>
                <a:ea typeface="Symbol" panose="05050102010706020507" pitchFamily="18" charset="2"/>
                <a:cs typeface="Times New Roman" panose="02020603050405020304" pitchFamily="18" charset="0"/>
              </a:rPr>
              <a:t>Formaler</a:t>
            </a:r>
            <a:r>
              <a:rPr lang="de-DE" sz="1200" spc="-55" noProof="1">
                <a:solidFill>
                  <a:prstClr val="black"/>
                </a:solidFill>
                <a:latin typeface="Calibri" panose="020F0502020204030204" pitchFamily="34" charset="0"/>
                <a:ea typeface="Symbol" panose="05050102010706020507" pitchFamily="18" charset="2"/>
                <a:cs typeface="Times New Roman" panose="02020603050405020304" pitchFamily="18" charset="0"/>
              </a:rPr>
              <a:t> </a:t>
            </a:r>
            <a:r>
              <a:rPr lang="de-DE" sz="1200" spc="-5" noProof="1">
                <a:solidFill>
                  <a:prstClr val="black"/>
                </a:solidFill>
                <a:latin typeface="Calibri" panose="020F0502020204030204" pitchFamily="34" charset="0"/>
                <a:ea typeface="Symbol" panose="05050102010706020507" pitchFamily="18" charset="2"/>
                <a:cs typeface="Times New Roman" panose="02020603050405020304" pitchFamily="18" charset="0"/>
              </a:rPr>
              <a:t>Bericht</a:t>
            </a:r>
            <a:endParaRPr lang="de-DE" sz="1200" noProof="1">
              <a:solidFill>
                <a:prstClr val="black"/>
              </a:solidFill>
              <a:latin typeface="Calibri" panose="020F0502020204030204" pitchFamily="34" charset="0"/>
              <a:ea typeface="Symbol" panose="05050102010706020507" pitchFamily="18" charset="2"/>
              <a:cs typeface="Times New Roman" panose="02020603050405020304" pitchFamily="18" charset="0"/>
            </a:endParaRPr>
          </a:p>
          <a:p>
            <a:pPr marL="742950" marR="72390" lvl="1" indent="-285750">
              <a:buSzPts val="1200"/>
              <a:buFont typeface="Microsoft Sans Serif" panose="020B0604020202020204" pitchFamily="34" charset="0"/>
              <a:buChar char="▪"/>
              <a:tabLst>
                <a:tab pos="1196340" algn="l"/>
              </a:tabLst>
            </a:pP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Verhindern</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Sie</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die</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unautorisierte</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Freigabe</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von</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Informationen</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außerhalb</a:t>
            </a:r>
            <a:r>
              <a:rPr lang="de-DE" sz="1200" spc="29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des</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CSIRT</a:t>
            </a:r>
            <a:endPar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endParaRPr>
          </a:p>
          <a:p>
            <a:pPr marL="342900" lvl="0" indent="-342900">
              <a:lnSpc>
                <a:spcPts val="1465"/>
              </a:lnSpc>
              <a:spcBef>
                <a:spcPts val="45"/>
              </a:spcBef>
              <a:buSzPts val="1200"/>
              <a:buFont typeface="Courier New" panose="02070309020205020404" pitchFamily="49" charset="0"/>
              <a:buChar char="o"/>
              <a:tabLst>
                <a:tab pos="738505" algn="l"/>
              </a:tabLst>
            </a:pP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Leitende</a:t>
            </a:r>
            <a:r>
              <a:rPr lang="de-DE" sz="1200" b="1" spc="-6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Angestellte</a:t>
            </a:r>
            <a:endParaRPr lang="de-DE" sz="1200" b="1" noProof="1">
              <a:solidFill>
                <a:prstClr val="black"/>
              </a:solidFill>
              <a:latin typeface="Calibri" panose="020F0502020204030204" pitchFamily="34" charset="0"/>
              <a:ea typeface="Courier New" panose="02070309020205020404" pitchFamily="49" charset="0"/>
              <a:cs typeface="Times New Roman" panose="02020603050405020304" pitchFamily="18" charset="0"/>
            </a:endParaRPr>
          </a:p>
          <a:p>
            <a:pPr marL="742950" marR="666750" lvl="1" indent="-285750">
              <a:lnSpc>
                <a:spcPct val="99000"/>
              </a:lnSpc>
              <a:buSzPts val="1200"/>
              <a:buFont typeface="Microsoft Sans Serif" panose="020B0604020202020204" pitchFamily="34" charset="0"/>
              <a:buChar char="▪"/>
              <a:tabLst>
                <a:tab pos="1196340" algn="l"/>
              </a:tabLst>
            </a:pP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Führungskräfte</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und</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Manager,</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die für</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den</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Geschäftsbetrieb</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und</a:t>
            </a:r>
            <a:r>
              <a:rPr lang="de-DE" sz="1200" spc="24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Funktionsbereiche</a:t>
            </a:r>
            <a:r>
              <a:rPr lang="de-DE" sz="1200" spc="-5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verantwortlich</a:t>
            </a:r>
            <a:r>
              <a:rPr lang="de-DE" sz="1200" spc="-5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sind</a:t>
            </a:r>
            <a:endPar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endParaRPr>
          </a:p>
          <a:p>
            <a:pPr marL="342900" lvl="0" indent="-342900">
              <a:lnSpc>
                <a:spcPts val="1465"/>
              </a:lnSpc>
              <a:spcBef>
                <a:spcPts val="45"/>
              </a:spcBef>
              <a:buSzPts val="1200"/>
              <a:buFont typeface="Courier New" panose="02070309020205020404" pitchFamily="49" charset="0"/>
              <a:buChar char="o"/>
              <a:tabLst>
                <a:tab pos="738505" algn="l"/>
              </a:tabLst>
            </a:pP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Aufsichtsbehörden</a:t>
            </a:r>
            <a:endParaRPr lang="de-DE" sz="1200" b="1" noProof="1">
              <a:solidFill>
                <a:prstClr val="black"/>
              </a:solidFill>
              <a:latin typeface="Calibri" panose="020F0502020204030204" pitchFamily="34" charset="0"/>
              <a:ea typeface="Courier New" panose="02070309020205020404" pitchFamily="49" charset="0"/>
              <a:cs typeface="Times New Roman" panose="02020603050405020304" pitchFamily="18" charset="0"/>
            </a:endParaRPr>
          </a:p>
          <a:p>
            <a:pPr marL="742950" marR="251460" lvl="1" indent="-285750">
              <a:buSzPts val="1200"/>
              <a:buFont typeface="Microsoft Sans Serif" panose="020B0604020202020204" pitchFamily="34" charset="0"/>
              <a:buChar char="▪"/>
              <a:tabLst>
                <a:tab pos="1196340" algn="l"/>
              </a:tabLst>
            </a:pP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Staatliche</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Organisationen,</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Einhaltung</a:t>
            </a:r>
            <a:r>
              <a:rPr lang="de-DE" sz="1200" spc="-3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bestimmter</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Vorschriften</a:t>
            </a:r>
            <a:r>
              <a:rPr lang="de-DE" sz="1200" spc="24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und</a:t>
            </a:r>
            <a:r>
              <a:rPr lang="de-DE" sz="1200" spc="-4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Gesetze</a:t>
            </a:r>
            <a:r>
              <a:rPr lang="de-DE" sz="1200" spc="-4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überwachen</a:t>
            </a:r>
            <a:endPar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endParaRPr>
          </a:p>
          <a:p>
            <a:pPr marL="342900" lvl="0" indent="-342900">
              <a:lnSpc>
                <a:spcPts val="1465"/>
              </a:lnSpc>
              <a:spcBef>
                <a:spcPts val="45"/>
              </a:spcBef>
              <a:buSzPts val="1200"/>
              <a:buFont typeface="Courier New" panose="02070309020205020404" pitchFamily="49" charset="0"/>
              <a:buChar char="o"/>
              <a:tabLst>
                <a:tab pos="738505" algn="l"/>
              </a:tabLst>
            </a:pP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Legal</a:t>
            </a:r>
            <a:endParaRPr lang="de-DE" sz="1200" b="1" noProof="1">
              <a:solidFill>
                <a:prstClr val="black"/>
              </a:solidFill>
              <a:latin typeface="Calibri" panose="020F0502020204030204" pitchFamily="34" charset="0"/>
              <a:ea typeface="Courier New" panose="02070309020205020404" pitchFamily="49" charset="0"/>
              <a:cs typeface="Times New Roman" panose="02020603050405020304" pitchFamily="18" charset="0"/>
            </a:endParaRPr>
          </a:p>
          <a:p>
            <a:pPr marL="742950" marR="296545" lvl="1" indent="-285750">
              <a:lnSpc>
                <a:spcPct val="99000"/>
              </a:lnSpc>
              <a:buSzPts val="1200"/>
              <a:buFont typeface="Microsoft Sans Serif" panose="020B0604020202020204" pitchFamily="34" charset="0"/>
              <a:buChar char="▪"/>
              <a:tabLst>
                <a:tab pos="1196340" algn="l"/>
              </a:tabLst>
            </a:pP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Rechtsbeirat</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des</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Unternehmens</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Organisation</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ist</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für</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die</a:t>
            </a:r>
            <a:r>
              <a:rPr lang="de-DE" sz="1200" spc="21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Minderung</a:t>
            </a:r>
            <a:r>
              <a:rPr lang="de-DE" sz="1200" spc="-3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des</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Risikos</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von</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Zivilklagen</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verantwortlich</a:t>
            </a:r>
            <a:endPar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endParaRPr>
          </a:p>
          <a:p>
            <a:pPr marL="342900" marR="483235" lvl="0" indent="-342900">
              <a:lnSpc>
                <a:spcPct val="95000"/>
              </a:lnSpc>
              <a:spcBef>
                <a:spcPts val="45"/>
              </a:spcBef>
              <a:buSzPts val="1200"/>
              <a:buFont typeface="Courier New" panose="02070309020205020404" pitchFamily="49" charset="0"/>
              <a:buChar char="o"/>
              <a:tabLst>
                <a:tab pos="738505" algn="l"/>
              </a:tabLst>
            </a:pPr>
            <a:r>
              <a:rPr lang="de-DE" sz="120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Die</a:t>
            </a:r>
            <a:r>
              <a:rPr lang="de-DE" sz="1200" spc="-2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Entscheidung,</a:t>
            </a:r>
            <a:r>
              <a:rPr lang="de-DE" sz="1200" spc="-3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die</a:t>
            </a:r>
            <a:r>
              <a:rPr lang="de-DE" sz="1200" spc="-3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Strafverfolgungsbehörden</a:t>
            </a:r>
            <a:r>
              <a:rPr lang="de-DE" sz="1200" spc="-2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einzuschalten,</a:t>
            </a:r>
            <a:r>
              <a:rPr lang="de-DE" sz="1200" spc="-2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muss</a:t>
            </a:r>
            <a:r>
              <a:rPr lang="de-DE" sz="1200" spc="-2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von</a:t>
            </a:r>
            <a:r>
              <a:rPr lang="de-DE" sz="1200" spc="275" noProof="1">
                <a:solidFill>
                  <a:prstClr val="black"/>
                </a:solidFill>
                <a:latin typeface="Times New Roman" panose="02020603050405020304" pitchFamily="18" charset="0"/>
                <a:ea typeface="Courier New" panose="02070309020205020404" pitchFamily="49" charset="0"/>
                <a:cs typeface="Times New Roman" panose="02020603050405020304" pitchFamily="18" charset="0"/>
              </a:rPr>
              <a:t> </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leitenden</a:t>
            </a:r>
            <a:r>
              <a:rPr lang="de-DE" sz="1200" spc="-2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Angestellten</a:t>
            </a:r>
            <a:r>
              <a:rPr lang="de-DE" sz="1200" spc="-2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unter</a:t>
            </a:r>
            <a:r>
              <a:rPr lang="de-DE" sz="1200" spc="-3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Anleitung</a:t>
            </a:r>
            <a:r>
              <a:rPr lang="de-DE" sz="1200" spc="-3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der</a:t>
            </a:r>
            <a:r>
              <a:rPr lang="de-DE" sz="1200" spc="-3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Rechtsabteilung</a:t>
            </a:r>
            <a:r>
              <a:rPr lang="de-DE" sz="1200" spc="-3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getroffen</a:t>
            </a:r>
            <a:r>
              <a:rPr lang="de-DE" sz="1200" spc="355" noProof="1">
                <a:solidFill>
                  <a:prstClr val="black"/>
                </a:solidFill>
                <a:latin typeface="Times New Roman" panose="02020603050405020304" pitchFamily="18" charset="0"/>
                <a:ea typeface="Courier New" panose="02070309020205020404" pitchFamily="49" charset="0"/>
                <a:cs typeface="Times New Roman" panose="02020603050405020304" pitchFamily="18" charset="0"/>
              </a:rPr>
              <a:t> </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werden</a:t>
            </a:r>
            <a:endParaRPr lang="de-DE" sz="1200" noProof="1">
              <a:solidFill>
                <a:prstClr val="black"/>
              </a:solidFill>
              <a:latin typeface="Calibri" panose="020F0502020204030204" pitchFamily="34" charset="0"/>
              <a:ea typeface="Courier New" panose="02070309020205020404" pitchFamily="49" charset="0"/>
              <a:cs typeface="Times New Roman" panose="02020603050405020304" pitchFamily="18" charset="0"/>
            </a:endParaRPr>
          </a:p>
          <a:p>
            <a:pPr marL="342900" lvl="0" indent="-342900">
              <a:lnSpc>
                <a:spcPts val="1465"/>
              </a:lnSpc>
              <a:spcBef>
                <a:spcPts val="45"/>
              </a:spcBef>
              <a:buSzPts val="1200"/>
              <a:buFont typeface="Courier New" panose="02070309020205020404" pitchFamily="49" charset="0"/>
              <a:buChar char="o"/>
              <a:tabLst>
                <a:tab pos="738505" algn="l"/>
              </a:tabLst>
            </a:pP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Personalwesen</a:t>
            </a:r>
            <a:r>
              <a:rPr lang="de-DE" sz="1200" b="1" spc="-6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(HR)</a:t>
            </a:r>
            <a:endParaRPr lang="de-DE" sz="1200" b="1" noProof="1">
              <a:solidFill>
                <a:prstClr val="black"/>
              </a:solidFill>
              <a:latin typeface="Calibri" panose="020F0502020204030204" pitchFamily="34" charset="0"/>
              <a:ea typeface="Courier New" panose="02070309020205020404" pitchFamily="49" charset="0"/>
              <a:cs typeface="Times New Roman" panose="02020603050405020304" pitchFamily="18" charset="0"/>
            </a:endParaRPr>
          </a:p>
          <a:p>
            <a:pPr marL="742950" marR="563880" lvl="1" indent="-285750">
              <a:lnSpc>
                <a:spcPct val="99000"/>
              </a:lnSpc>
              <a:buSzPts val="1200"/>
              <a:buFont typeface="Microsoft Sans Serif" panose="020B0604020202020204" pitchFamily="34" charset="0"/>
              <a:buChar char="▪"/>
              <a:tabLst>
                <a:tab pos="1196340" algn="l"/>
              </a:tabLst>
            </a:pP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Wird</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um</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sicherzustellen,</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dass</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während</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der</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Reaktion</a:t>
            </a:r>
            <a:r>
              <a:rPr lang="de-DE" sz="1200" spc="20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auf</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einen</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Vorfall</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keine</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Verstöße</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gegen</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das</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Arbeitsrecht</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5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den</a:t>
            </a:r>
            <a:r>
              <a:rPr lang="de-DE" sz="1200" spc="-5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Mitarbeitervertrag</a:t>
            </a:r>
            <a:r>
              <a:rPr lang="de-DE" sz="1200" spc="-5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begangen</a:t>
            </a:r>
            <a:r>
              <a:rPr lang="de-DE" sz="1200" spc="-5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werden</a:t>
            </a:r>
            <a:endPar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endParaRPr>
          </a:p>
          <a:p>
            <a:pPr marL="342900" lvl="0" indent="-342900">
              <a:lnSpc>
                <a:spcPts val="1485"/>
              </a:lnSpc>
              <a:spcBef>
                <a:spcPts val="50"/>
              </a:spcBef>
              <a:buSzPts val="1200"/>
              <a:buFont typeface="Courier New" panose="02070309020205020404" pitchFamily="49" charset="0"/>
              <a:buChar char="o"/>
              <a:tabLst>
                <a:tab pos="738505" algn="l"/>
              </a:tabLst>
            </a:pP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Öffentlichkeitsarbeit</a:t>
            </a:r>
            <a:r>
              <a:rPr lang="de-DE" sz="1200" b="1" spc="-8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(PR)</a:t>
            </a:r>
            <a:endParaRPr lang="de-DE" sz="1200" b="1" noProof="1">
              <a:solidFill>
                <a:prstClr val="black"/>
              </a:solidFill>
              <a:latin typeface="Calibri" panose="020F0502020204030204" pitchFamily="34" charset="0"/>
              <a:ea typeface="Courier New" panose="02070309020205020404" pitchFamily="49" charset="0"/>
              <a:cs typeface="Times New Roman" panose="02020603050405020304" pitchFamily="18" charset="0"/>
            </a:endParaRPr>
          </a:p>
          <a:p>
            <a:pPr marL="742950" marR="251460" lvl="1" indent="-285750">
              <a:lnSpc>
                <a:spcPct val="98000"/>
              </a:lnSpc>
              <a:buSzPts val="1200"/>
              <a:buFont typeface="Microsoft Sans Serif" panose="020B0604020202020204" pitchFamily="34" charset="0"/>
              <a:buChar char="▪"/>
              <a:tabLst>
                <a:tab pos="1196340" algn="l"/>
              </a:tabLst>
            </a:pP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Wird</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um</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negative</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Publicity</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eines</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schweren</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Vorfalls</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zu</a:t>
            </a:r>
            <a:r>
              <a:rPr lang="de-DE" sz="1200" spc="21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bewältigen</a:t>
            </a:r>
            <a:endPar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endParaRPr>
          </a:p>
          <a:p>
            <a:pPr marL="342900" marR="413385" lvl="0" indent="-342900">
              <a:lnSpc>
                <a:spcPct val="94000"/>
              </a:lnSpc>
              <a:spcBef>
                <a:spcPts val="45"/>
              </a:spcBef>
              <a:buSzPts val="1200"/>
              <a:buFont typeface="Courier New" panose="02070309020205020404" pitchFamily="49" charset="0"/>
              <a:buChar char="o"/>
              <a:tabLst>
                <a:tab pos="738505" algn="l"/>
              </a:tabLst>
            </a:pP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CSIRT</a:t>
            </a:r>
            <a:r>
              <a:rPr lang="de-DE" sz="1200" spc="-1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wird</a:t>
            </a:r>
            <a:r>
              <a:rPr lang="de-DE" sz="1200" spc="-2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um</a:t>
            </a:r>
            <a:r>
              <a:rPr lang="de-DE" sz="1200" spc="-1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Informationen</a:t>
            </a:r>
            <a:r>
              <a:rPr lang="de-DE" sz="1200" spc="-2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über</a:t>
            </a:r>
            <a:r>
              <a:rPr lang="de-DE" sz="1200" spc="-2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die</a:t>
            </a:r>
            <a:r>
              <a:rPr lang="de-DE" sz="1200" spc="-2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geschätzte</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spc="-1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Ausfallzeit,</a:t>
            </a:r>
            <a:r>
              <a:rPr lang="de-DE" sz="1200" spc="-1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den</a:t>
            </a:r>
            <a:r>
              <a:rPr lang="de-DE" sz="1200" spc="-1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Umfang</a:t>
            </a:r>
            <a:r>
              <a:rPr lang="de-DE" sz="1200" spc="225" noProof="1">
                <a:solidFill>
                  <a:prstClr val="black"/>
                </a:solidFill>
                <a:latin typeface="Times New Roman" panose="02020603050405020304" pitchFamily="18" charset="0"/>
                <a:ea typeface="Courier New" panose="02070309020205020404" pitchFamily="49" charset="0"/>
                <a:cs typeface="Times New Roman" panose="02020603050405020304" pitchFamily="18" charset="0"/>
              </a:rPr>
              <a:t> </a:t>
            </a:r>
            <a:r>
              <a:rPr lang="de-DE" sz="120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der</a:t>
            </a:r>
            <a:r>
              <a:rPr lang="de-DE" sz="1200" spc="-3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betroffenen</a:t>
            </a:r>
            <a:r>
              <a:rPr lang="de-DE" sz="1200" spc="-2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Systeme</a:t>
            </a:r>
            <a:r>
              <a:rPr lang="de-DE" sz="1200" spc="-2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und</a:t>
            </a:r>
            <a:r>
              <a:rPr lang="de-DE" sz="1200" spc="-2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Daten</a:t>
            </a:r>
            <a:r>
              <a:rPr lang="de-DE" sz="1200" spc="-3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endParaRPr lang="de-DE" noProof="1"/>
          </a:p>
        </p:txBody>
      </p:sp>
    </p:spTree>
    <p:extLst>
      <p:ext uri="{BB962C8B-B14F-4D97-AF65-F5344CB8AC3E}">
        <p14:creationId xmlns:p14="http://schemas.microsoft.com/office/powerpoint/2010/main" val="28148961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831544"/>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3"/>
            </a:pPr>
            <a:r>
              <a:rPr lang="de-DE" sz="2000" b="1"/>
              <a:t>Malware-Infektionen</a:t>
            </a:r>
          </a:p>
          <a:p>
            <a:pPr marL="457200" indent="-457200">
              <a:buFont typeface="+mj-lt"/>
              <a:buAutoNum type="arabicPeriod" startAt="3"/>
            </a:pPr>
            <a:endParaRPr lang="de-DE" sz="2000" b="1"/>
          </a:p>
          <a:p>
            <a:pPr marL="457200" indent="-457200">
              <a:buFont typeface="+mj-lt"/>
              <a:buAutoNum type="arabicPeriod" startAt="3"/>
            </a:pPr>
            <a:endParaRPr lang="de-DE" sz="2000" b="1"/>
          </a:p>
          <a:p>
            <a:pPr marL="457200" indent="-457200">
              <a:buFont typeface="+mj-lt"/>
              <a:buAutoNum type="arabicPeriod" startAt="3"/>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C745805B-FCF7-4AA4-9AA0-00F7200A8E41}"/>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BDD84371-1C7A-4201-8D4A-18C5B5DD0316}"/>
              </a:ext>
            </a:extLst>
          </p:cNvPr>
          <p:cNvSpPr/>
          <p:nvPr/>
        </p:nvSpPr>
        <p:spPr>
          <a:xfrm>
            <a:off x="393700" y="2570572"/>
            <a:ext cx="10344912" cy="369332"/>
          </a:xfrm>
          <a:prstGeom prst="rect">
            <a:avLst/>
          </a:prstGeom>
        </p:spPr>
        <p:txBody>
          <a:bodyPr wrap="square">
            <a:spAutoFit/>
          </a:bodyPr>
          <a:lstStyle/>
          <a:p>
            <a:pPr marL="342900" lvl="0" indent="-342900">
              <a:spcBef>
                <a:spcPts val="1465"/>
              </a:spcBef>
              <a:spcAft>
                <a:spcPts val="0"/>
              </a:spcAft>
              <a:buSzPts val="1200"/>
              <a:buFont typeface="Symbol" panose="05050102010706020507" pitchFamily="18" charset="2"/>
              <a:buChar char=""/>
              <a:tabLst>
                <a:tab pos="294005" algn="l"/>
              </a:tabLst>
            </a:pPr>
            <a:endParaRPr lang="de-DE">
              <a:effectLst/>
              <a:ea typeface="Microsoft Sans Serif" panose="020B0604020202020204" pitchFamily="34" charset="0"/>
              <a:cs typeface="Times New Roman" panose="02020603050405020304" pitchFamily="18" charset="0"/>
            </a:endParaRPr>
          </a:p>
        </p:txBody>
      </p:sp>
      <p:sp>
        <p:nvSpPr>
          <p:cNvPr id="12" name="Rechteck 11">
            <a:extLst>
              <a:ext uri="{FF2B5EF4-FFF2-40B4-BE49-F238E27FC236}">
                <a16:creationId xmlns:a16="http://schemas.microsoft.com/office/drawing/2014/main" id="{96613CD4-17D5-4624-8B7B-79CDF2ADEAE5}"/>
              </a:ext>
            </a:extLst>
          </p:cNvPr>
          <p:cNvSpPr/>
          <p:nvPr/>
        </p:nvSpPr>
        <p:spPr>
          <a:xfrm>
            <a:off x="702148" y="2466689"/>
            <a:ext cx="8302152" cy="1289199"/>
          </a:xfrm>
          <a:prstGeom prst="rect">
            <a:avLst/>
          </a:prstGeom>
        </p:spPr>
        <p:txBody>
          <a:bodyPr wrap="square">
            <a:spAutoFit/>
          </a:bodyPr>
          <a:lstStyle/>
          <a:p>
            <a:pPr marL="342900" lvl="0" indent="-342900">
              <a:buSzPts val="1200"/>
              <a:buFont typeface="Symbol" panose="05050102010706020507" pitchFamily="18" charset="2"/>
              <a:buChar char=""/>
              <a:tabLst>
                <a:tab pos="294005" algn="l"/>
              </a:tabLst>
            </a:pPr>
            <a:r>
              <a:rPr lang="de-DE" sz="1200" b="1">
                <a:latin typeface="Calibri" panose="020F0502020204030204" pitchFamily="34" charset="0"/>
                <a:ea typeface="Symbol" panose="05050102010706020507" pitchFamily="18" charset="2"/>
                <a:cs typeface="Times New Roman" panose="02020603050405020304" pitchFamily="18" charset="0"/>
              </a:rPr>
              <a:t>Botnetze</a:t>
            </a:r>
            <a:r>
              <a:rPr lang="de-DE" sz="1200" b="1" spc="-40">
                <a:latin typeface="Calibri" panose="020F0502020204030204" pitchFamily="34" charset="0"/>
                <a:ea typeface="Symbol" panose="05050102010706020507" pitchFamily="18" charset="2"/>
                <a:cs typeface="Times New Roman" panose="02020603050405020304" pitchFamily="18" charset="0"/>
              </a:rPr>
              <a:t> </a:t>
            </a:r>
            <a:r>
              <a:rPr lang="de-DE" sz="1200" b="1" spc="-5">
                <a:latin typeface="Calibri" panose="020F0502020204030204" pitchFamily="34" charset="0"/>
                <a:ea typeface="Symbol" panose="05050102010706020507" pitchFamily="18" charset="2"/>
                <a:cs typeface="Times New Roman" panose="02020603050405020304" pitchFamily="18" charset="0"/>
              </a:rPr>
              <a:t>und</a:t>
            </a:r>
            <a:r>
              <a:rPr lang="de-DE" sz="1200" b="1" spc="-40">
                <a:latin typeface="Calibri" panose="020F0502020204030204" pitchFamily="34" charset="0"/>
                <a:ea typeface="Symbol" panose="05050102010706020507" pitchFamily="18" charset="2"/>
                <a:cs typeface="Times New Roman" panose="02020603050405020304" pitchFamily="18" charset="0"/>
              </a:rPr>
              <a:t> </a:t>
            </a:r>
            <a:r>
              <a:rPr lang="de-DE" sz="1200" b="1" spc="-5">
                <a:latin typeface="Calibri" panose="020F0502020204030204" pitchFamily="34" charset="0"/>
                <a:ea typeface="Symbol" panose="05050102010706020507" pitchFamily="18" charset="2"/>
                <a:cs typeface="Times New Roman" panose="02020603050405020304" pitchFamily="18" charset="0"/>
              </a:rPr>
              <a:t>Zombies</a:t>
            </a:r>
            <a:endParaRPr lang="de-DE" sz="1200" b="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0"/>
              </a:lnSpc>
              <a:spcBef>
                <a:spcPts val="45"/>
              </a:spcBef>
              <a:spcAft>
                <a:spcPts val="0"/>
              </a:spcAft>
              <a:buSzPts val="1200"/>
              <a:buFont typeface="Courier New" panose="02070309020205020404" pitchFamily="49" charset="0"/>
              <a:buChar char="o"/>
              <a:tabLst>
                <a:tab pos="7512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Botnet</a:t>
            </a:r>
            <a:endParaRPr lang="de-DE" sz="1100">
              <a:latin typeface="Calibri" panose="020F0502020204030204" pitchFamily="34" charset="0"/>
              <a:ea typeface="Courier New" panose="02070309020205020404" pitchFamily="49" charset="0"/>
              <a:cs typeface="Times New Roman" panose="02020603050405020304" pitchFamily="18" charset="0"/>
            </a:endParaRPr>
          </a:p>
          <a:p>
            <a:pPr marL="1143000" marR="859790" lvl="2" indent="-228600">
              <a:lnSpc>
                <a:spcPct val="98000"/>
              </a:lnSpc>
              <a:spcAft>
                <a:spcPts val="0"/>
              </a:spcAft>
              <a:buSzPts val="1200"/>
              <a:buFont typeface="Microsoft Sans Serif" panose="020B0604020202020204" pitchFamily="34" charset="0"/>
              <a:buChar char="▪"/>
              <a:tabLst>
                <a:tab pos="1210310"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Sammlung</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von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kompromittierten</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Computern</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unter</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der</a:t>
            </a:r>
            <a:r>
              <a:rPr lang="de-DE" sz="1200" spc="11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Kontrolle</a:t>
            </a:r>
            <a:r>
              <a:rPr lang="de-DE" sz="1200" spc="-4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eines</a:t>
            </a:r>
            <a:r>
              <a:rPr lang="de-DE" sz="1200" spc="-4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Master-Knotens</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marR="859790" lvl="2" indent="-228600">
              <a:lnSpc>
                <a:spcPct val="98000"/>
              </a:lnSpc>
              <a:buSzPts val="1200"/>
              <a:buFont typeface="Microsoft Sans Serif" panose="020B0604020202020204" pitchFamily="34" charset="0"/>
              <a:buChar char="▪"/>
              <a:tabLst>
                <a:tab pos="1210310"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Botnets können für andere prozessorintensive Funktionen und Aktivitäten genutzt werden</a:t>
            </a:r>
          </a:p>
          <a:p>
            <a:r>
              <a:rPr lang="de-DE"/>
              <a:t> </a:t>
            </a:r>
            <a:endParaRPr lang="de-DE" sz="1600"/>
          </a:p>
          <a:p>
            <a:pPr marL="1143000" marR="859790" lvl="2" indent="-228600">
              <a:lnSpc>
                <a:spcPct val="98000"/>
              </a:lnSpc>
              <a:spcAft>
                <a:spcPts val="0"/>
              </a:spcAft>
              <a:buSzPts val="1200"/>
              <a:buFont typeface="Microsoft Sans Serif" panose="020B0604020202020204" pitchFamily="34" charset="0"/>
              <a:buChar char="▪"/>
              <a:tabLst>
                <a:tab pos="1210310" algn="l"/>
              </a:tabLst>
            </a:pPr>
            <a:endParaRPr lang="de-DE" sz="1200">
              <a:effectLst/>
              <a:latin typeface="Calibri" panose="020F0502020204030204" pitchFamily="34" charset="0"/>
              <a:ea typeface="Microsoft Sans Serif" panose="020B0604020202020204" pitchFamily="34" charset="0"/>
              <a:cs typeface="Times New Roman" panose="02020603050405020304" pitchFamily="18" charset="0"/>
            </a:endParaRPr>
          </a:p>
        </p:txBody>
      </p:sp>
      <p:pic>
        <p:nvPicPr>
          <p:cNvPr id="13" name="Grafik 12">
            <a:extLst>
              <a:ext uri="{FF2B5EF4-FFF2-40B4-BE49-F238E27FC236}">
                <a16:creationId xmlns:a16="http://schemas.microsoft.com/office/drawing/2014/main" id="{9E271CA6-AB2F-43D6-87A5-3F9F1BF44213}"/>
              </a:ext>
            </a:extLst>
          </p:cNvPr>
          <p:cNvPicPr>
            <a:picLocks noChangeAspect="1"/>
          </p:cNvPicPr>
          <p:nvPr/>
        </p:nvPicPr>
        <p:blipFill>
          <a:blip r:embed="rId4"/>
          <a:stretch>
            <a:fillRect/>
          </a:stretch>
        </p:blipFill>
        <p:spPr>
          <a:xfrm>
            <a:off x="5312763" y="3361358"/>
            <a:ext cx="4973155" cy="3838654"/>
          </a:xfrm>
          <a:prstGeom prst="rect">
            <a:avLst/>
          </a:prstGeom>
        </p:spPr>
      </p:pic>
      <p:sp>
        <p:nvSpPr>
          <p:cNvPr id="16" name="Rechteck 15">
            <a:extLst>
              <a:ext uri="{FF2B5EF4-FFF2-40B4-BE49-F238E27FC236}">
                <a16:creationId xmlns:a16="http://schemas.microsoft.com/office/drawing/2014/main" id="{8A029EEF-32FE-4E78-A5B6-8703C1CE243D}"/>
              </a:ext>
            </a:extLst>
          </p:cNvPr>
          <p:cNvSpPr/>
          <p:nvPr/>
        </p:nvSpPr>
        <p:spPr>
          <a:xfrm>
            <a:off x="490609" y="3838782"/>
            <a:ext cx="4822154" cy="1569660"/>
          </a:xfrm>
          <a:prstGeom prst="rect">
            <a:avLst/>
          </a:prstGeom>
          <a:solidFill>
            <a:srgbClr val="FFC000"/>
          </a:solidFill>
        </p:spPr>
        <p:txBody>
          <a:bodyPr wrap="square">
            <a:spAutoFit/>
          </a:bodyPr>
          <a:lstStyle/>
          <a:p>
            <a:r>
              <a:rPr lang="de-DE" sz="1600"/>
              <a:t>Ablauf der Entstehung und Verwendung von Botnetzen: </a:t>
            </a:r>
          </a:p>
          <a:p>
            <a:pPr marL="342900" indent="-342900">
              <a:buAutoNum type="arabicParenBoth"/>
            </a:pPr>
            <a:r>
              <a:rPr lang="de-DE" sz="1600"/>
              <a:t>Infizierung ungeschützter Computer, </a:t>
            </a:r>
          </a:p>
          <a:p>
            <a:r>
              <a:rPr lang="de-DE" sz="1600"/>
              <a:t>(2) Eingliederung in das Botnet, </a:t>
            </a:r>
          </a:p>
          <a:p>
            <a:r>
              <a:rPr lang="de-DE" sz="1600"/>
              <a:t>(3) Botnetbetreiber verkauft Dienste des Botnets, </a:t>
            </a:r>
          </a:p>
          <a:p>
            <a:r>
              <a:rPr lang="de-DE" sz="1600"/>
              <a:t>(4) Ausnutzung des Botnets, etwa für den Versand von Spam</a:t>
            </a:r>
          </a:p>
        </p:txBody>
      </p:sp>
      <p:sp>
        <p:nvSpPr>
          <p:cNvPr id="17" name="Rechteck 16">
            <a:extLst>
              <a:ext uri="{FF2B5EF4-FFF2-40B4-BE49-F238E27FC236}">
                <a16:creationId xmlns:a16="http://schemas.microsoft.com/office/drawing/2014/main" id="{DD28436F-EF83-4F88-940F-F53A885B2569}"/>
              </a:ext>
            </a:extLst>
          </p:cNvPr>
          <p:cNvSpPr/>
          <p:nvPr/>
        </p:nvSpPr>
        <p:spPr>
          <a:xfrm>
            <a:off x="9022572" y="7233878"/>
            <a:ext cx="1737976" cy="215444"/>
          </a:xfrm>
          <a:prstGeom prst="rect">
            <a:avLst/>
          </a:prstGeom>
        </p:spPr>
        <p:txBody>
          <a:bodyPr wrap="none">
            <a:spAutoFit/>
          </a:bodyPr>
          <a:lstStyle/>
          <a:p>
            <a:r>
              <a:rPr lang="de-DE" sz="800"/>
              <a:t>https://de.wikipedia.org/wiki/Botnet</a:t>
            </a:r>
          </a:p>
        </p:txBody>
      </p:sp>
      <p:sp>
        <p:nvSpPr>
          <p:cNvPr id="4" name="Rechteck 3">
            <a:extLst>
              <a:ext uri="{FF2B5EF4-FFF2-40B4-BE49-F238E27FC236}">
                <a16:creationId xmlns:a16="http://schemas.microsoft.com/office/drawing/2014/main" id="{56AF16D4-0FCD-492F-AE90-EB234CCAC791}"/>
              </a:ext>
            </a:extLst>
          </p:cNvPr>
          <p:cNvSpPr/>
          <p:nvPr/>
        </p:nvSpPr>
        <p:spPr>
          <a:xfrm>
            <a:off x="4827824" y="1765989"/>
            <a:ext cx="4738157" cy="646331"/>
          </a:xfrm>
          <a:prstGeom prst="rect">
            <a:avLst/>
          </a:prstGeom>
        </p:spPr>
        <p:txBody>
          <a:bodyPr wrap="none">
            <a:spAutoFit/>
          </a:bodyPr>
          <a:lstStyle/>
          <a:p>
            <a:r>
              <a:rPr lang="de-DE">
                <a:hlinkClick r:id="rId5"/>
              </a:rPr>
              <a:t>https://de.wikipedia.org/wiki/Zombie_(Internet)</a:t>
            </a:r>
            <a:endParaRPr lang="de-DE"/>
          </a:p>
          <a:p>
            <a:endParaRPr lang="de-DE"/>
          </a:p>
        </p:txBody>
      </p:sp>
    </p:spTree>
    <p:extLst>
      <p:ext uri="{BB962C8B-B14F-4D97-AF65-F5344CB8AC3E}">
        <p14:creationId xmlns:p14="http://schemas.microsoft.com/office/powerpoint/2010/main" val="320612338"/>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288404"/>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II</a:t>
            </a:r>
          </a:p>
          <a:p>
            <a:pPr marL="457200" indent="-457200">
              <a:buFont typeface="+mj-lt"/>
              <a:buAutoNum type="arabicPeriod"/>
            </a:pPr>
            <a:endParaRPr lang="de-DE" b="1"/>
          </a:p>
          <a:p>
            <a:pPr marL="457200" indent="-457200">
              <a:buFont typeface="+mj-lt"/>
              <a:buAutoNum type="arabicPeriod" startAt="31"/>
            </a:pPr>
            <a:r>
              <a:rPr lang="de-DE" sz="2000" b="1"/>
              <a:t>Incident Response und Forensik </a:t>
            </a:r>
          </a:p>
          <a:p>
            <a:pPr marL="457200" indent="-457200">
              <a:buFont typeface="+mj-lt"/>
              <a:buAutoNum type="arabicPeriod" startAt="31"/>
            </a:pPr>
            <a:endParaRPr lang="de-DE" sz="2000" b="1"/>
          </a:p>
          <a:p>
            <a:pPr marL="457200" indent="-457200">
              <a:buFont typeface="+mj-lt"/>
              <a:buAutoNum type="arabicPeriod" startAt="31"/>
            </a:pPr>
            <a:endParaRPr lang="de-DE" sz="2000" b="1"/>
          </a:p>
          <a:p>
            <a:pPr marL="457200" indent="-457200">
              <a:buFont typeface="+mj-lt"/>
              <a:buAutoNum type="arabicPeriod" startAt="31"/>
            </a:pPr>
            <a:endParaRPr lang="de-DE" sz="2000" b="1"/>
          </a:p>
          <a:p>
            <a:pPr marL="457200" indent="-457200">
              <a:buFont typeface="+mj-lt"/>
              <a:buAutoNum type="arabicPeriod" startAt="31"/>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245F1B8E-B263-45CF-BAA9-CA06F9334C8C}"/>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2B70FD28-8621-49BA-949D-CF5DB75919DB}"/>
              </a:ext>
            </a:extLst>
          </p:cNvPr>
          <p:cNvSpPr/>
          <p:nvPr/>
        </p:nvSpPr>
        <p:spPr>
          <a:xfrm>
            <a:off x="666356" y="2408237"/>
            <a:ext cx="9905999" cy="4436792"/>
          </a:xfrm>
          <a:prstGeom prst="rect">
            <a:avLst/>
          </a:prstGeom>
        </p:spPr>
        <p:txBody>
          <a:bodyPr wrap="square">
            <a:spAutoFit/>
          </a:bodyPr>
          <a:lstStyle/>
          <a:p>
            <a:pPr marL="342900" lvl="0" indent="-342900">
              <a:spcBef>
                <a:spcPts val="275"/>
              </a:spcBef>
              <a:spcAft>
                <a:spcPts val="0"/>
              </a:spcAft>
              <a:buSzPts val="1200"/>
              <a:buFont typeface="Symbol" panose="05050102010706020507" pitchFamily="18" charset="2"/>
              <a:buChar char=""/>
              <a:tabLst>
                <a:tab pos="2940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Ermittlungsdaten</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65"/>
              </a:lnSpc>
              <a:spcBef>
                <a:spcPts val="45"/>
              </a:spcBef>
              <a:spcAft>
                <a:spcPts val="0"/>
              </a:spcAft>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Sicherheitsinformationen</a:t>
            </a:r>
            <a:r>
              <a:rPr lang="de-DE" sz="1200" b="1" spc="-6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und</a:t>
            </a:r>
            <a:r>
              <a:rPr lang="de-DE" sz="1200" b="1" spc="-6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Ereignisüberwachung</a:t>
            </a:r>
            <a:r>
              <a:rPr lang="de-DE" sz="1200" b="1" spc="-7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latin typeface="Calibri" panose="020F0502020204030204" pitchFamily="34" charset="0"/>
                <a:ea typeface="Courier New" panose="02070309020205020404" pitchFamily="49" charset="0"/>
                <a:cs typeface="Times New Roman" panose="02020603050405020304" pitchFamily="18" charset="0"/>
              </a:rPr>
              <a:t>(SIEM)</a:t>
            </a:r>
            <a:endParaRPr lang="de-DE" sz="1100" noProof="1">
              <a:latin typeface="Calibri" panose="020F0502020204030204" pitchFamily="34" charset="0"/>
              <a:ea typeface="Courier New" panose="02070309020205020404" pitchFamily="49" charset="0"/>
              <a:cs typeface="Times New Roman" panose="02020603050405020304" pitchFamily="18" charset="0"/>
            </a:endParaRPr>
          </a:p>
          <a:p>
            <a:pPr marL="1143000" marR="64770" lvl="2" indent="-228600">
              <a:lnSpc>
                <a:spcPct val="99000"/>
              </a:lnSpc>
              <a:buSzPts val="1200"/>
              <a:buFont typeface="Microsoft Sans Serif" panose="020B0604020202020204" pitchFamily="34" charset="0"/>
              <a:buChar char="▪"/>
              <a:tabLst>
                <a:tab pos="1209040"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Kombination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verschiedener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Datenquellen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in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Tool,</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4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Echtzeitanalyse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Sicherheitswarnungen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ermöglicht,</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26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Anwendungen</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Netzwerkhardware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erzeugt</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werden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lvl="3" indent="-228600">
              <a:spcBef>
                <a:spcPts val="5"/>
              </a:spcBef>
              <a:spcAft>
                <a:spcPts val="0"/>
              </a:spcAft>
              <a:buSzPts val="1200"/>
              <a:buFont typeface="Symbol" panose="05050102010706020507" pitchFamily="18" charset="2"/>
              <a:buChar char=""/>
              <a:tabLst>
                <a:tab pos="16662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Sensor</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spcBef>
                <a:spcPts val="5"/>
              </a:spcBef>
              <a:spcAft>
                <a:spcPts val="0"/>
              </a:spcAft>
              <a:buSzPts val="1200"/>
              <a:buFont typeface="Symbol" panose="05050102010706020507" pitchFamily="18" charset="2"/>
              <a:buChar char=""/>
              <a:tabLst>
                <a:tab pos="16662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Empfindlichkeit</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30"/>
              </a:lnSpc>
              <a:spcBef>
                <a:spcPts val="20"/>
              </a:spcBef>
              <a:spcAft>
                <a:spcPts val="0"/>
              </a:spcAft>
              <a:buSzPts val="1200"/>
              <a:buFont typeface="Symbol" panose="05050102010706020507" pitchFamily="18" charset="2"/>
              <a:buChar char=""/>
              <a:tabLst>
                <a:tab pos="1666240" algn="l"/>
              </a:tabLst>
            </a:pPr>
            <a:r>
              <a:rPr lang="de-DE" sz="1200" spc="-10" noProof="1">
                <a:latin typeface="Calibri" panose="020F0502020204030204" pitchFamily="34" charset="0"/>
                <a:ea typeface="Symbol" panose="05050102010706020507" pitchFamily="18" charset="2"/>
                <a:cs typeface="Times New Roman" panose="02020603050405020304" pitchFamily="18" charset="0"/>
              </a:rPr>
              <a:t>Trends</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20"/>
              </a:lnSpc>
              <a:buSzPts val="1200"/>
              <a:buFont typeface="Symbol" panose="05050102010706020507" pitchFamily="18" charset="2"/>
              <a:buChar char=""/>
              <a:tabLst>
                <a:tab pos="1666240" algn="l"/>
              </a:tabLst>
            </a:pPr>
            <a:r>
              <a:rPr lang="de-DE" sz="1200" noProof="1">
                <a:latin typeface="Calibri" panose="020F0502020204030204" pitchFamily="34" charset="0"/>
                <a:ea typeface="Symbol" panose="05050102010706020507" pitchFamily="18" charset="2"/>
                <a:cs typeface="Times New Roman" panose="02020603050405020304" pitchFamily="18" charset="0"/>
              </a:rPr>
              <a:t>Alarme</a:t>
            </a:r>
          </a:p>
          <a:p>
            <a:pPr marL="1600200" lvl="3" indent="-228600">
              <a:lnSpc>
                <a:spcPts val="1520"/>
              </a:lnSpc>
              <a:buSzPts val="1200"/>
              <a:buFont typeface="Symbol" panose="05050102010706020507" pitchFamily="18" charset="2"/>
              <a:buChar char=""/>
              <a:tabLst>
                <a:tab pos="16662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Korrelation</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0"/>
              </a:lnSpc>
              <a:spcBef>
                <a:spcPts val="3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Log-Dateien</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311785" lvl="2" indent="-228600">
              <a:lnSpc>
                <a:spcPct val="99000"/>
              </a:lnSpc>
              <a:buSzPts val="1200"/>
              <a:buFont typeface="Microsoft Sans Serif" panose="020B0604020202020204" pitchFamily="34" charset="0"/>
              <a:buChar char="▪"/>
              <a:tabLst>
                <a:tab pos="1209040"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Datei,</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entweder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Ereignisse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aufzeichnet,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in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25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Betriebssystem</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anderen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laufenden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Software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auftreten,</a:t>
            </a:r>
            <a:r>
              <a:rPr lang="de-DE" sz="1200" spc="27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Nachrichten</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zwischen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verschiedenen</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Benutzern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einer</a:t>
            </a:r>
            <a:r>
              <a:rPr lang="de-DE" sz="1200" spc="24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Kommunikationssoftware</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600200" lvl="3" indent="-228600">
              <a:lnSpc>
                <a:spcPts val="1520"/>
              </a:lnSpc>
              <a:spcBef>
                <a:spcPts val="20"/>
              </a:spcBef>
              <a:spcAft>
                <a:spcPts val="0"/>
              </a:spcAft>
              <a:buSzPts val="1200"/>
              <a:buFont typeface="Symbol" panose="05050102010706020507" pitchFamily="18" charset="2"/>
              <a:buChar char=""/>
              <a:tabLst>
                <a:tab pos="16662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Netzwerk</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10"/>
              </a:lnSpc>
              <a:buSzPts val="1200"/>
              <a:buFont typeface="Symbol" panose="05050102010706020507" pitchFamily="18" charset="2"/>
              <a:buChar char=""/>
              <a:tabLst>
                <a:tab pos="16662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System</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20"/>
              </a:lnSpc>
              <a:buSzPts val="1200"/>
              <a:buFont typeface="Symbol" panose="05050102010706020507" pitchFamily="18" charset="2"/>
              <a:buChar char=""/>
              <a:tabLst>
                <a:tab pos="16662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Anwendung</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spcBef>
                <a:spcPts val="5"/>
              </a:spcBef>
              <a:spcAft>
                <a:spcPts val="0"/>
              </a:spcAft>
              <a:buSzPts val="1200"/>
              <a:buFont typeface="Symbol" panose="05050102010706020507" pitchFamily="18" charset="2"/>
              <a:buChar char=""/>
              <a:tabLst>
                <a:tab pos="16662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Sicherheit</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25"/>
              </a:lnSpc>
              <a:spcBef>
                <a:spcPts val="20"/>
              </a:spcBef>
              <a:spcAft>
                <a:spcPts val="0"/>
              </a:spcAft>
              <a:buSzPts val="1200"/>
              <a:buFont typeface="Symbol" panose="05050102010706020507" pitchFamily="18" charset="2"/>
              <a:buChar char=""/>
              <a:tabLst>
                <a:tab pos="1666240" algn="l"/>
              </a:tabLst>
            </a:pPr>
            <a:r>
              <a:rPr lang="de-DE" sz="1200" noProof="1">
                <a:latin typeface="Calibri" panose="020F0502020204030204" pitchFamily="34" charset="0"/>
                <a:ea typeface="Symbol" panose="05050102010706020507" pitchFamily="18" charset="2"/>
                <a:cs typeface="Times New Roman" panose="02020603050405020304" pitchFamily="18" charset="0"/>
              </a:rPr>
              <a:t>Web</a:t>
            </a:r>
          </a:p>
          <a:p>
            <a:pPr marL="1600200" lvl="3" indent="-228600">
              <a:lnSpc>
                <a:spcPts val="1510"/>
              </a:lnSpc>
              <a:buSzPts val="1200"/>
              <a:buFont typeface="Symbol" panose="05050102010706020507" pitchFamily="18" charset="2"/>
              <a:buChar char=""/>
              <a:tabLst>
                <a:tab pos="16662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DNS</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15"/>
              </a:lnSpc>
              <a:buSzPts val="1200"/>
              <a:buFont typeface="Symbol" panose="05050102010706020507" pitchFamily="18" charset="2"/>
              <a:buChar char=""/>
              <a:tabLst>
                <a:tab pos="16662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Authentifizierung</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25"/>
              </a:lnSpc>
              <a:spcBef>
                <a:spcPts val="20"/>
              </a:spcBef>
              <a:spcAft>
                <a:spcPts val="0"/>
              </a:spcAft>
              <a:buSzPts val="1200"/>
              <a:buFont typeface="Symbol" panose="05050102010706020507" pitchFamily="18" charset="2"/>
              <a:buChar char=""/>
              <a:tabLst>
                <a:tab pos="1666240" algn="l"/>
              </a:tabLst>
            </a:pPr>
            <a:r>
              <a:rPr lang="de-DE" sz="1200" spc="-10" noProof="1">
                <a:latin typeface="Calibri" panose="020F0502020204030204" pitchFamily="34" charset="0"/>
                <a:ea typeface="Symbol" panose="05050102010706020507" pitchFamily="18" charset="2"/>
                <a:cs typeface="Times New Roman" panose="02020603050405020304" pitchFamily="18" charset="0"/>
              </a:rPr>
              <a:t>Dump-Dateien</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20"/>
              </a:lnSpc>
              <a:buSzPts val="1200"/>
              <a:buFont typeface="Symbol" panose="05050102010706020507" pitchFamily="18" charset="2"/>
              <a:buChar char=""/>
              <a:tabLst>
                <a:tab pos="16662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VoIP</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20"/>
              </a:lnSpc>
              <a:buSzPts val="1200"/>
              <a:buFont typeface="Symbol" panose="05050102010706020507" pitchFamily="18" charset="2"/>
              <a:buChar char=""/>
              <a:tabLst>
                <a:tab pos="16662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Anruf-Manager</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65"/>
              </a:lnSpc>
              <a:spcBef>
                <a:spcPts val="45"/>
              </a:spcBef>
              <a:buSzPts val="1200"/>
              <a:buFont typeface="Courier New" panose="02070309020205020404" pitchFamily="49" charset="0"/>
              <a:buChar char="o"/>
              <a:tabLst>
                <a:tab pos="751205" algn="l"/>
              </a:tabLst>
            </a:pPr>
            <a:endParaRPr lang="de-DE" sz="11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8540873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288404"/>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862322"/>
          </a:xfrm>
          <a:prstGeom prst="rect">
            <a:avLst/>
          </a:prstGeom>
        </p:spPr>
        <p:txBody>
          <a:bodyPr wrap="square">
            <a:spAutoFit/>
          </a:bodyPr>
          <a:lstStyle/>
          <a:p>
            <a:r>
              <a:rPr lang="en-GB" sz="2000" b="1" dirty="0"/>
              <a:t>Security+ (SEC+) Inhalt II</a:t>
            </a:r>
            <a:endParaRPr lang="de-DE" b="1" dirty="0"/>
          </a:p>
          <a:p>
            <a:pPr marL="457200" indent="-457200">
              <a:buFont typeface="+mj-lt"/>
              <a:buAutoNum type="arabicPeriod" startAt="31"/>
            </a:pPr>
            <a:r>
              <a:rPr lang="de-DE" sz="2000" b="1" dirty="0"/>
              <a:t>Incident Response und Forensik </a:t>
            </a:r>
          </a:p>
          <a:p>
            <a:pPr marL="457200" indent="-457200">
              <a:buFont typeface="+mj-lt"/>
              <a:buAutoNum type="arabicPeriod" startAt="31"/>
            </a:pPr>
            <a:endParaRPr lang="de-DE" sz="2000" b="1" dirty="0"/>
          </a:p>
          <a:p>
            <a:pPr marL="457200" indent="-457200">
              <a:buFont typeface="+mj-lt"/>
              <a:buAutoNum type="arabicPeriod" startAt="31"/>
            </a:pPr>
            <a:endParaRPr lang="de-DE" sz="2000" b="1" dirty="0"/>
          </a:p>
          <a:p>
            <a:pPr marL="457200" indent="-457200">
              <a:buFont typeface="+mj-lt"/>
              <a:buAutoNum type="arabicPeriod" startAt="31"/>
            </a:pPr>
            <a:endParaRPr lang="de-DE" sz="2000" b="1" dirty="0"/>
          </a:p>
          <a:p>
            <a:pPr marL="457200" indent="-457200">
              <a:buFont typeface="+mj-lt"/>
              <a:buAutoNum type="arabicPeriod" startAt="31"/>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245F1B8E-B263-45CF-BAA9-CA06F9334C8C}"/>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6F8B1C16-CD90-49C5-A935-21FF9B94D408}"/>
              </a:ext>
            </a:extLst>
          </p:cNvPr>
          <p:cNvSpPr/>
          <p:nvPr/>
        </p:nvSpPr>
        <p:spPr>
          <a:xfrm>
            <a:off x="-63500" y="2059503"/>
            <a:ext cx="10363200" cy="5350504"/>
          </a:xfrm>
          <a:prstGeom prst="rect">
            <a:avLst/>
          </a:prstGeom>
        </p:spPr>
        <p:txBody>
          <a:bodyPr wrap="square">
            <a:spAutoFit/>
          </a:bodyPr>
          <a:lstStyle/>
          <a:p>
            <a:pPr marL="742950" lvl="1" indent="-285750">
              <a:lnSpc>
                <a:spcPts val="1465"/>
              </a:lnSpc>
              <a:spcBef>
                <a:spcPts val="45"/>
              </a:spcBef>
              <a:buSzPts val="1200"/>
              <a:buFont typeface="Courier New" panose="02070309020205020404" pitchFamily="49" charset="0"/>
              <a:buChar char="o"/>
              <a:tabLst>
                <a:tab pos="751205" algn="l"/>
              </a:tabLst>
            </a:pPr>
            <a:r>
              <a:rPr lang="de-DE" sz="1200" b="1"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syslog</a:t>
            </a:r>
            <a:r>
              <a:rPr lang="de-DE" sz="1200" b="1" spc="-3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b="1"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a:t>
            </a:r>
            <a:r>
              <a:rPr lang="de-DE" sz="1200" b="1" spc="-2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rsyslog</a:t>
            </a:r>
            <a:r>
              <a:rPr lang="de-DE" sz="1200" b="1" spc="-3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b="1"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a:t>
            </a:r>
            <a:r>
              <a:rPr lang="de-DE" sz="1200" b="1" spc="-3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syslog-ng</a:t>
            </a:r>
            <a:endParaRPr lang="de-DE" sz="1200" b="1" noProof="1">
              <a:solidFill>
                <a:prstClr val="black"/>
              </a:solidFill>
              <a:latin typeface="Calibri" panose="020F0502020204030204" pitchFamily="34" charset="0"/>
              <a:ea typeface="Courier New" panose="02070309020205020404" pitchFamily="49" charset="0"/>
              <a:cs typeface="Times New Roman" panose="02020603050405020304" pitchFamily="18" charset="0"/>
            </a:endParaRPr>
          </a:p>
          <a:p>
            <a:pPr marL="1143000" marR="424180" lvl="2" indent="-228600">
              <a:lnSpc>
                <a:spcPct val="99000"/>
              </a:lnSpc>
              <a:buSzPts val="1200"/>
              <a:buFont typeface="Microsoft Sans Serif" panose="020B0604020202020204" pitchFamily="34" charset="0"/>
              <a:buChar char="▪"/>
              <a:tabLst>
                <a:tab pos="1209040" algn="l"/>
              </a:tabLst>
            </a:pP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Drei</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Varianten von</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syslog,</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alle</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Protokollierung</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von</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Daten</a:t>
            </a:r>
            <a:r>
              <a:rPr lang="de-DE" sz="1200" spc="18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aus</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verschiedenen</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Systemtypen</a:t>
            </a:r>
            <a:r>
              <a:rPr lang="de-DE" sz="1200" spc="-3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in</a:t>
            </a:r>
            <a:r>
              <a:rPr lang="de-DE" sz="1200" spc="-3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zentralen</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Repository</a:t>
            </a:r>
            <a:r>
              <a:rPr lang="de-DE" sz="1200" spc="30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ermöglichen</a:t>
            </a:r>
            <a:endPar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45"/>
              </a:spcBef>
              <a:buSzPts val="1200"/>
              <a:buFont typeface="Courier New" panose="02070309020205020404" pitchFamily="49" charset="0"/>
              <a:buChar char="o"/>
              <a:tabLst>
                <a:tab pos="751205" algn="l"/>
              </a:tabLst>
            </a:pPr>
            <a:r>
              <a:rPr lang="de-DE" sz="1200" b="1" spc="-1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journalctl</a:t>
            </a:r>
            <a:endParaRPr lang="de-DE" sz="1200" b="1" noProof="1">
              <a:solidFill>
                <a:prstClr val="black"/>
              </a:solidFill>
              <a:latin typeface="Calibri" panose="020F0502020204030204" pitchFamily="34" charset="0"/>
              <a:ea typeface="Courier New" panose="02070309020205020404" pitchFamily="49" charset="0"/>
              <a:cs typeface="Times New Roman" panose="02020603050405020304" pitchFamily="18" charset="0"/>
            </a:endParaRPr>
          </a:p>
          <a:p>
            <a:pPr marL="1143000" marR="143510" lvl="2" indent="-228600">
              <a:lnSpc>
                <a:spcPct val="99000"/>
              </a:lnSpc>
              <a:buSzPts val="1200"/>
              <a:buFont typeface="Microsoft Sans Serif" panose="020B0604020202020204" pitchFamily="34" charset="0"/>
              <a:buChar char="▪"/>
              <a:tabLst>
                <a:tab pos="1209040" algn="l"/>
              </a:tabLst>
            </a:pP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Linux-Befehlszeilenprogramm</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zum</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Abfragen</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und</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Anzeigen</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von</a:t>
            </a:r>
            <a:r>
              <a:rPr lang="de-DE" sz="1200" spc="24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Protokollen</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von</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journald,</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dem</a:t>
            </a:r>
            <a:r>
              <a:rPr lang="de-DE" sz="1200" spc="-3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systemd-Protokollierungsdienst</a:t>
            </a:r>
            <a:r>
              <a:rPr lang="de-DE" sz="1200" spc="-3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unter</a:t>
            </a:r>
            <a:r>
              <a:rPr lang="de-DE" sz="1200" spc="27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Linux</a:t>
            </a:r>
            <a:endPar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65"/>
              </a:lnSpc>
              <a:spcBef>
                <a:spcPts val="45"/>
              </a:spcBef>
              <a:buSzPts val="1200"/>
              <a:buFont typeface="Courier New" panose="02070309020205020404" pitchFamily="49" charset="0"/>
              <a:buChar char="o"/>
              <a:tabLst>
                <a:tab pos="751205" algn="l"/>
              </a:tabLst>
            </a:pPr>
            <a:r>
              <a:rPr lang="de-DE" sz="1200" b="1"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nxlog</a:t>
            </a:r>
          </a:p>
          <a:p>
            <a:pPr marL="1143000" marR="121285" lvl="2" indent="-228600">
              <a:lnSpc>
                <a:spcPct val="99000"/>
              </a:lnSpc>
              <a:buSzPts val="1200"/>
              <a:buFont typeface="Microsoft Sans Serif" panose="020B0604020202020204" pitchFamily="34" charset="0"/>
              <a:buChar char="▪"/>
              <a:tabLst>
                <a:tab pos="1209040" algn="l"/>
              </a:tabLst>
            </a:pP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a:t>
            </a:r>
            <a:r>
              <a:rPr lang="de-DE" sz="1200" spc="-3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plattformübergreifendes</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Log-Management-Tool,</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das</a:t>
            </a:r>
            <a:r>
              <a:rPr lang="de-DE" sz="1200" spc="-4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bei</a:t>
            </a:r>
            <a:r>
              <a:rPr lang="de-DE" sz="1200" spc="-3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der</a:t>
            </a:r>
            <a:r>
              <a:rPr lang="de-DE" sz="1200" spc="29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einfachen</a:t>
            </a:r>
            <a:r>
              <a:rPr lang="de-DE" sz="1200" spc="-3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Identifizierung</a:t>
            </a:r>
            <a:r>
              <a:rPr lang="de-DE" sz="1200" spc="-4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von</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Sicherheitsrisiken,</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Richtlinienverstößen</a:t>
            </a:r>
            <a:r>
              <a:rPr lang="de-DE" sz="1200" spc="39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oder</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Analyse</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von</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Betriebsproblemen</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in</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Server-Logs,</a:t>
            </a:r>
            <a:r>
              <a:rPr lang="de-DE" sz="1200" spc="170"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Betriebssystem-Logs</a:t>
            </a:r>
            <a:r>
              <a:rPr lang="de-DE" sz="1200" spc="-4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und</a:t>
            </a:r>
            <a:r>
              <a:rPr lang="de-DE" sz="1200" spc="-4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Anwendungs-Logs</a:t>
            </a:r>
            <a:r>
              <a:rPr lang="de-DE" sz="1200" spc="-3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hilft</a:t>
            </a:r>
            <a:endPar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endParaRPr>
          </a:p>
          <a:p>
            <a:pPr marL="1143000" marR="311785" lvl="2" indent="-228600">
              <a:buSzPts val="1200"/>
              <a:buFont typeface="Microsoft Sans Serif" panose="020B0604020202020204" pitchFamily="34" charset="0"/>
              <a:buChar char="▪"/>
              <a:tabLst>
                <a:tab pos="1209040" algn="l"/>
              </a:tabLst>
            </a:pP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nxlog</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ist</a:t>
            </a:r>
            <a:r>
              <a:rPr lang="de-DE" sz="1200" spc="-3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plattformübergreifendes</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Open-Source-Werkzeug,</a:t>
            </a:r>
            <a:r>
              <a:rPr lang="de-DE" sz="1200" spc="-4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das</a:t>
            </a:r>
            <a:r>
              <a:rPr lang="de-DE" sz="1200" spc="29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rsyslog</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oder</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syslog-ng</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ähnlich ist</a:t>
            </a:r>
            <a:endParaRPr lang="de-DE" sz="1100" noProof="1">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ts val="1465"/>
              </a:lnSpc>
              <a:spcBef>
                <a:spcPts val="255"/>
              </a:spcBef>
              <a:buSzPts val="1200"/>
              <a:buFont typeface="Courier New" panose="02070309020205020404" pitchFamily="49" charset="0"/>
              <a:buChar char="o"/>
              <a:tabLst>
                <a:tab pos="751205" algn="l"/>
              </a:tabLst>
            </a:pP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netflow</a:t>
            </a:r>
            <a:endParaRPr lang="de-DE" sz="1200" b="1" noProof="1">
              <a:solidFill>
                <a:prstClr val="black"/>
              </a:solidFill>
              <a:latin typeface="Calibri" panose="020F0502020204030204" pitchFamily="34" charset="0"/>
              <a:ea typeface="Courier New" panose="02070309020205020404" pitchFamily="49" charset="0"/>
              <a:cs typeface="Times New Roman" panose="02020603050405020304" pitchFamily="18" charset="0"/>
            </a:endParaRPr>
          </a:p>
          <a:p>
            <a:pPr marL="1143000" marR="207645" lvl="2" indent="-228600">
              <a:lnSpc>
                <a:spcPct val="99000"/>
              </a:lnSpc>
              <a:buSzPts val="1200"/>
              <a:buFont typeface="Microsoft Sans Serif" panose="020B0604020202020204" pitchFamily="34" charset="0"/>
              <a:buChar char="▪"/>
              <a:tabLst>
                <a:tab pos="1209040" algn="l"/>
              </a:tabLst>
            </a:pP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von</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Cisco</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entwickeltes</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Netzwerkprotokollsystem,</a:t>
            </a:r>
            <a:r>
              <a:rPr lang="de-DE" sz="1200" spc="-3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das</a:t>
            </a:r>
            <a:r>
              <a:rPr lang="de-DE" sz="1200" spc="-3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den</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aktiven</a:t>
            </a:r>
            <a:r>
              <a:rPr lang="de-DE" sz="1200" spc="26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IP-Netzwerkverkehr</a:t>
            </a:r>
            <a:r>
              <a:rPr lang="de-DE" sz="1200" spc="-4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sammelt,</a:t>
            </a:r>
            <a:r>
              <a:rPr lang="de-DE" sz="1200" spc="-3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während</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er</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in</a:t>
            </a:r>
            <a:r>
              <a:rPr lang="de-DE" sz="1200" spc="-3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eine</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Schnittstelle</a:t>
            </a:r>
            <a:r>
              <a:rPr lang="de-DE" sz="1200" spc="-3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hinein-</a:t>
            </a:r>
            <a:r>
              <a:rPr lang="de-DE" sz="1200" spc="33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aus</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ihr</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herausfließt,</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einschließlich</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des</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Ursprungsorts,</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des</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Ziels,</a:t>
            </a:r>
            <a:r>
              <a:rPr lang="de-DE" sz="1200" spc="250"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des</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Volumens</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der</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Pfade</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im</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Netzwerk</a:t>
            </a:r>
            <a:endPar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65"/>
              </a:lnSpc>
              <a:spcBef>
                <a:spcPts val="45"/>
              </a:spcBef>
              <a:buSzPts val="1200"/>
              <a:buFont typeface="Courier New" panose="02070309020205020404" pitchFamily="49" charset="0"/>
              <a:buChar char="o"/>
              <a:tabLst>
                <a:tab pos="751205" algn="l"/>
              </a:tabLst>
            </a:pP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sflow</a:t>
            </a:r>
            <a:endParaRPr lang="de-DE" sz="1200" b="1" noProof="1">
              <a:solidFill>
                <a:prstClr val="black"/>
              </a:solidFill>
              <a:latin typeface="Calibri" panose="020F0502020204030204" pitchFamily="34" charset="0"/>
              <a:ea typeface="Courier New" panose="02070309020205020404" pitchFamily="49" charset="0"/>
              <a:cs typeface="Times New Roman" panose="02020603050405020304" pitchFamily="18" charset="0"/>
            </a:endParaRPr>
          </a:p>
          <a:p>
            <a:pPr marL="1143000" marR="211455" lvl="2" indent="-228600" algn="just">
              <a:lnSpc>
                <a:spcPct val="99000"/>
              </a:lnSpc>
              <a:buSzPts val="1200"/>
              <a:buFont typeface="Microsoft Sans Serif" panose="020B0604020202020204" pitchFamily="34" charset="0"/>
              <a:buChar char="▪"/>
              <a:tabLst>
                <a:tab pos="1209040" algn="l"/>
              </a:tabLst>
            </a:pP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Die</a:t>
            </a:r>
            <a:r>
              <a:rPr lang="de-DE" sz="1200" spc="-7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Abkürzung</a:t>
            </a:r>
            <a:r>
              <a:rPr lang="de-DE" sz="1200" spc="-7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steht</a:t>
            </a:r>
            <a:r>
              <a:rPr lang="de-DE" sz="1200" spc="-6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für</a:t>
            </a:r>
            <a:r>
              <a:rPr lang="de-DE" sz="1200" spc="-7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"sampled</a:t>
            </a:r>
            <a:r>
              <a:rPr lang="de-DE" sz="1200" spc="-7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flow"</a:t>
            </a:r>
            <a:r>
              <a:rPr lang="de-DE" sz="1200" spc="-7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(gesampelter</a:t>
            </a:r>
            <a:r>
              <a:rPr lang="de-DE" sz="1200" spc="-7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Fluss)</a:t>
            </a:r>
            <a:r>
              <a:rPr lang="de-DE" sz="1200" spc="-8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und</a:t>
            </a:r>
            <a:r>
              <a:rPr lang="de-DE" sz="1200" spc="-7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bietet</a:t>
            </a:r>
            <a:r>
              <a:rPr lang="de-DE" sz="1200" spc="26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Möglichkeit,</a:t>
            </a:r>
            <a:r>
              <a:rPr lang="de-DE" sz="1200" spc="2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abgeschnittene</a:t>
            </a:r>
            <a:r>
              <a:rPr lang="de-DE" sz="1200" spc="2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Pakete</a:t>
            </a:r>
            <a:r>
              <a:rPr lang="de-DE" sz="1200" spc="20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zusammen</a:t>
            </a:r>
            <a:r>
              <a:rPr lang="de-DE" sz="1200" spc="2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mit</a:t>
            </a:r>
            <a:r>
              <a:rPr lang="de-DE" sz="1200" spc="20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Schnittstellenzählern</a:t>
            </a:r>
            <a:r>
              <a:rPr lang="de-DE" sz="1200" spc="5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zum</a:t>
            </a:r>
            <a:r>
              <a:rPr lang="de-DE" sz="1200" spc="6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Zweck</a:t>
            </a:r>
            <a:r>
              <a:rPr lang="de-DE" sz="1200" spc="3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der</a:t>
            </a:r>
            <a:r>
              <a:rPr lang="de-DE" sz="1200" spc="5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Netzwerküberwachung</a:t>
            </a:r>
            <a:r>
              <a:rPr lang="de-DE" sz="1200" spc="5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zu</a:t>
            </a:r>
            <a:r>
              <a:rPr lang="de-DE" sz="1200" spc="29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exportieren</a:t>
            </a:r>
            <a:endPar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65"/>
              </a:lnSpc>
              <a:spcBef>
                <a:spcPts val="45"/>
              </a:spcBef>
              <a:buSzPts val="1200"/>
              <a:buFont typeface="Courier New" panose="02070309020205020404" pitchFamily="49" charset="0"/>
              <a:buChar char="o"/>
              <a:tabLst>
                <a:tab pos="751205" algn="l"/>
              </a:tabLst>
            </a:pPr>
            <a:r>
              <a:rPr lang="de-DE" sz="1200" b="1"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Export</a:t>
            </a:r>
            <a:r>
              <a:rPr lang="de-DE" sz="1200" b="1" spc="-6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von</a:t>
            </a:r>
            <a:r>
              <a:rPr lang="de-DE" sz="1200" b="1" spc="-7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Internet-Protokollflussinformationen</a:t>
            </a:r>
            <a:r>
              <a:rPr lang="de-DE" sz="1200" b="1" spc="-6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(IPfix)</a:t>
            </a:r>
            <a:endParaRPr lang="de-DE" sz="1200" b="1" noProof="1">
              <a:solidFill>
                <a:prstClr val="black"/>
              </a:solidFill>
              <a:latin typeface="Calibri" panose="020F0502020204030204" pitchFamily="34" charset="0"/>
              <a:ea typeface="Courier New" panose="02070309020205020404" pitchFamily="49" charset="0"/>
              <a:cs typeface="Times New Roman" panose="02020603050405020304" pitchFamily="18" charset="0"/>
            </a:endParaRPr>
          </a:p>
          <a:p>
            <a:pPr marL="1143000" marR="92075" lvl="2" indent="-228600">
              <a:lnSpc>
                <a:spcPct val="99000"/>
              </a:lnSpc>
              <a:buSzPts val="1200"/>
              <a:buFont typeface="Microsoft Sans Serif" panose="020B0604020202020204" pitchFamily="34" charset="0"/>
              <a:buChar char="▪"/>
              <a:tabLst>
                <a:tab pos="1209040" algn="l"/>
              </a:tabLst>
            </a:pP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universeller Standard</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für</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den</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Export</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von</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Internet-Protokoll-</a:t>
            </a:r>
            <a:r>
              <a:rPr lang="de-DE" sz="1200" spc="30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Flussinformationen</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von</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Routern,</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Sonden</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und</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anderen</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Geräten,</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die</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von</a:t>
            </a:r>
            <a:r>
              <a:rPr lang="de-DE" sz="1200" spc="22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Mediationssystemen,</a:t>
            </a:r>
            <a:r>
              <a:rPr lang="de-DE" sz="1200" spc="-5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Abrechnungs-</a:t>
            </a:r>
            <a:r>
              <a:rPr lang="de-DE" sz="1200" spc="-5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und</a:t>
            </a:r>
            <a:r>
              <a:rPr lang="de-DE" sz="1200" spc="15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Netzwerkmanagementsystemen</a:t>
            </a:r>
            <a:r>
              <a:rPr lang="de-DE" sz="1200" spc="-5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5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werden,</a:t>
            </a:r>
            <a:r>
              <a:rPr lang="de-DE" sz="1200" spc="-5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um</a:t>
            </a:r>
            <a:r>
              <a:rPr lang="de-DE" sz="1200" spc="-5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Dienste</a:t>
            </a:r>
            <a:r>
              <a:rPr lang="de-DE" sz="1200" spc="-5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wie</a:t>
            </a:r>
            <a:r>
              <a:rPr lang="de-DE" sz="1200" spc="35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Messung,</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Abrechnung</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und</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Fakturierung</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zu</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erleichtern,</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indem</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definiert</a:t>
            </a:r>
            <a:r>
              <a:rPr lang="de-DE" sz="1200" spc="15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wird,</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wie</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IP-Flussinformationen</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formatiert</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und</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von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Exporteur</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zu</a:t>
            </a:r>
            <a:r>
              <a:rPr lang="de-DE" sz="1200" spc="24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Collector</a:t>
            </a:r>
            <a:r>
              <a:rPr lang="de-DE" sz="1200" spc="-3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übertragen</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werden</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sollen</a:t>
            </a:r>
            <a:endPar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45"/>
              </a:spcBef>
              <a:buSzPts val="1200"/>
              <a:buFont typeface="Courier New" panose="02070309020205020404" pitchFamily="49" charset="0"/>
              <a:buChar char="o"/>
              <a:tabLst>
                <a:tab pos="751205" algn="l"/>
              </a:tabLst>
            </a:pP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Metadaten</a:t>
            </a:r>
            <a:endParaRPr lang="de-DE" sz="1200" b="1" noProof="1">
              <a:solidFill>
                <a:prstClr val="black"/>
              </a:solidFill>
              <a:latin typeface="Calibri" panose="020F0502020204030204" pitchFamily="34" charset="0"/>
              <a:ea typeface="Courier New" panose="02070309020205020404" pitchFamily="49" charset="0"/>
              <a:cs typeface="Times New Roman" panose="02020603050405020304" pitchFamily="18" charset="0"/>
            </a:endParaRPr>
          </a:p>
          <a:p>
            <a:pPr marL="1143000" marR="415290" lvl="2" indent="-228600">
              <a:lnSpc>
                <a:spcPct val="99000"/>
              </a:lnSpc>
              <a:buSzPts val="1200"/>
              <a:buFont typeface="Microsoft Sans Serif" panose="020B0604020202020204" pitchFamily="34" charset="0"/>
              <a:buChar char="▪"/>
              <a:tabLst>
                <a:tab pos="1209040" algn="l"/>
              </a:tabLst>
            </a:pP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Daten,</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andere</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Daten</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beschreiben,</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indem</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sie</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zugrunde</a:t>
            </a:r>
            <a:r>
              <a:rPr lang="de-DE" sz="1200" spc="31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liegende</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Definition</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oder</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Beschreibung</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liefern,</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indem</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sie</a:t>
            </a:r>
            <a:r>
              <a:rPr lang="de-DE" sz="1200" spc="28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grundlegende</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Informationen</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über</a:t>
            </a:r>
            <a:r>
              <a:rPr lang="de-DE" sz="1200" spc="-4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Daten</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zusammenfassen,</a:t>
            </a:r>
            <a:r>
              <a:rPr lang="de-DE" sz="1200" spc="-4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die</a:t>
            </a:r>
            <a:r>
              <a:rPr lang="de-DE" sz="1200" spc="-3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das</a:t>
            </a:r>
            <a:r>
              <a:rPr lang="de-DE" sz="1200" spc="21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Auffinden</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und</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Arbeiten</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mit</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bestimmten</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Instanzen</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von</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Daten</a:t>
            </a:r>
            <a:r>
              <a:rPr lang="de-DE" sz="1200" spc="18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erleichtern</a:t>
            </a:r>
            <a:endPar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endParaRPr>
          </a:p>
          <a:p>
            <a:pPr marL="1600200" lvl="3" indent="-228600">
              <a:spcBef>
                <a:spcPts val="5"/>
              </a:spcBef>
              <a:buSzPts val="1200"/>
              <a:buFont typeface="Symbol" panose="05050102010706020507" pitchFamily="18" charset="2"/>
              <a:buChar char=""/>
              <a:tabLst>
                <a:tab pos="1666240" algn="l"/>
              </a:tabLst>
            </a:pPr>
            <a:r>
              <a:rPr lang="de-DE" sz="1200" noProof="1">
                <a:solidFill>
                  <a:prstClr val="black"/>
                </a:solidFill>
                <a:latin typeface="Calibri" panose="020F0502020204030204" pitchFamily="34" charset="0"/>
                <a:ea typeface="Symbol" panose="05050102010706020507" pitchFamily="18" charset="2"/>
                <a:cs typeface="Times New Roman" panose="02020603050405020304" pitchFamily="18" charset="0"/>
              </a:rPr>
              <a:t>E-Mail</a:t>
            </a:r>
          </a:p>
          <a:p>
            <a:pPr marL="1600200" lvl="3" indent="-228600">
              <a:lnSpc>
                <a:spcPts val="1525"/>
              </a:lnSpc>
              <a:spcBef>
                <a:spcPts val="20"/>
              </a:spcBef>
              <a:buSzPts val="1200"/>
              <a:buFont typeface="Symbol" panose="05050102010706020507" pitchFamily="18" charset="2"/>
              <a:buChar char=""/>
              <a:tabLst>
                <a:tab pos="1666240" algn="l"/>
              </a:tabLst>
            </a:pPr>
            <a:r>
              <a:rPr lang="de-DE" sz="1200" noProof="1">
                <a:solidFill>
                  <a:prstClr val="black"/>
                </a:solidFill>
                <a:latin typeface="Calibri" panose="020F0502020204030204" pitchFamily="34" charset="0"/>
                <a:ea typeface="Symbol" panose="05050102010706020507" pitchFamily="18" charset="2"/>
                <a:cs typeface="Times New Roman" panose="02020603050405020304" pitchFamily="18" charset="0"/>
              </a:rPr>
              <a:t>Mobil</a:t>
            </a:r>
          </a:p>
          <a:p>
            <a:pPr marL="1600200" lvl="3" indent="-228600">
              <a:lnSpc>
                <a:spcPts val="1510"/>
              </a:lnSpc>
              <a:buSzPts val="1200"/>
              <a:buFont typeface="Symbol" panose="05050102010706020507" pitchFamily="18" charset="2"/>
              <a:buChar char=""/>
              <a:tabLst>
                <a:tab pos="1666240" algn="l"/>
              </a:tabLst>
            </a:pPr>
            <a:r>
              <a:rPr lang="de-DE" sz="1200" noProof="1">
                <a:solidFill>
                  <a:prstClr val="black"/>
                </a:solidFill>
                <a:latin typeface="Calibri" panose="020F0502020204030204" pitchFamily="34" charset="0"/>
                <a:ea typeface="Symbol" panose="05050102010706020507" pitchFamily="18" charset="2"/>
                <a:cs typeface="Times New Roman" panose="02020603050405020304" pitchFamily="18" charset="0"/>
              </a:rPr>
              <a:t>Web</a:t>
            </a:r>
          </a:p>
          <a:p>
            <a:pPr marL="1600200" lvl="3" indent="-228600">
              <a:lnSpc>
                <a:spcPts val="1515"/>
              </a:lnSpc>
              <a:buSzPts val="1200"/>
              <a:buFont typeface="Symbol" panose="05050102010706020507" pitchFamily="18" charset="2"/>
              <a:buChar char=""/>
              <a:tabLst>
                <a:tab pos="1666240" algn="l"/>
              </a:tabLst>
            </a:pPr>
            <a:r>
              <a:rPr lang="de-DE" sz="1200" noProof="1">
                <a:solidFill>
                  <a:prstClr val="black"/>
                </a:solidFill>
                <a:latin typeface="Calibri" panose="020F0502020204030204" pitchFamily="34" charset="0"/>
                <a:ea typeface="Symbol" panose="05050102010706020507" pitchFamily="18" charset="2"/>
                <a:cs typeface="Times New Roman" panose="02020603050405020304" pitchFamily="18" charset="0"/>
              </a:rPr>
              <a:t>Datei</a:t>
            </a:r>
          </a:p>
          <a:p>
            <a:pPr lvl="0">
              <a:spcBef>
                <a:spcPts val="5"/>
              </a:spcBef>
            </a:pPr>
            <a:r>
              <a:rPr lang="en-US" sz="1200" dirty="0">
                <a:solidFill>
                  <a:prstClr val="black"/>
                </a:solidFill>
                <a:latin typeface="Calibri" panose="020F0502020204030204" pitchFamily="34" charset="0"/>
                <a:ea typeface="Calibri" panose="020F0502020204030204" pitchFamily="34" charset="0"/>
                <a:cs typeface="Calibri" panose="020F0502020204030204" pitchFamily="34" charset="0"/>
              </a:rPr>
              <a:t> </a:t>
            </a:r>
            <a:endParaRPr lang="de-DE" dirty="0"/>
          </a:p>
        </p:txBody>
      </p:sp>
    </p:spTree>
    <p:extLst>
      <p:ext uri="{BB962C8B-B14F-4D97-AF65-F5344CB8AC3E}">
        <p14:creationId xmlns:p14="http://schemas.microsoft.com/office/powerpoint/2010/main" val="98216011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288404"/>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II</a:t>
            </a:r>
          </a:p>
          <a:p>
            <a:pPr marL="457200" indent="-457200">
              <a:buFont typeface="+mj-lt"/>
              <a:buAutoNum type="arabicPeriod"/>
            </a:pPr>
            <a:endParaRPr lang="de-DE" b="1"/>
          </a:p>
          <a:p>
            <a:pPr marL="457200" indent="-457200">
              <a:buFont typeface="+mj-lt"/>
              <a:buAutoNum type="arabicPeriod" startAt="31"/>
            </a:pPr>
            <a:r>
              <a:rPr lang="de-DE" sz="2000" b="1"/>
              <a:t>Incident Response und Forensik </a:t>
            </a:r>
          </a:p>
          <a:p>
            <a:pPr marL="457200" indent="-457200">
              <a:buFont typeface="+mj-lt"/>
              <a:buAutoNum type="arabicPeriod" startAt="31"/>
            </a:pPr>
            <a:endParaRPr lang="de-DE" sz="2000" b="1"/>
          </a:p>
          <a:p>
            <a:pPr marL="457200" indent="-457200">
              <a:buFont typeface="+mj-lt"/>
              <a:buAutoNum type="arabicPeriod" startAt="31"/>
            </a:pPr>
            <a:endParaRPr lang="de-DE" sz="2000" b="1"/>
          </a:p>
          <a:p>
            <a:pPr marL="457200" indent="-457200">
              <a:buFont typeface="+mj-lt"/>
              <a:buAutoNum type="arabicPeriod" startAt="31"/>
            </a:pPr>
            <a:endParaRPr lang="de-DE" sz="2000" b="1"/>
          </a:p>
          <a:p>
            <a:pPr marL="457200" indent="-457200">
              <a:buFont typeface="+mj-lt"/>
              <a:buAutoNum type="arabicPeriod" startAt="31"/>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245F1B8E-B263-45CF-BAA9-CA06F9334C8C}"/>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7EA446F5-0533-44CF-89A4-3593758E0FFA}"/>
              </a:ext>
            </a:extLst>
          </p:cNvPr>
          <p:cNvSpPr/>
          <p:nvPr/>
        </p:nvSpPr>
        <p:spPr>
          <a:xfrm>
            <a:off x="425450" y="2271348"/>
            <a:ext cx="9209786" cy="2936701"/>
          </a:xfrm>
          <a:prstGeom prst="rect">
            <a:avLst/>
          </a:prstGeom>
        </p:spPr>
        <p:txBody>
          <a:bodyPr wrap="square">
            <a:spAutoFit/>
          </a:bodyPr>
          <a:lstStyle/>
          <a:p>
            <a:pPr marL="342900" lvl="0" indent="-342900">
              <a:spcBef>
                <a:spcPts val="45"/>
              </a:spcBef>
              <a:spcAft>
                <a:spcPts val="0"/>
              </a:spcAft>
              <a:buSzPts val="1200"/>
              <a:buFont typeface="Symbol" panose="05050102010706020507" pitchFamily="18" charset="2"/>
              <a:buChar char=""/>
              <a:tabLst>
                <a:tab pos="29400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Forensische</a:t>
            </a:r>
            <a:r>
              <a:rPr lang="de-DE" sz="1200" b="1" spc="-55" noProof="1">
                <a:latin typeface="Calibri" panose="020F0502020204030204" pitchFamily="34" charset="0"/>
                <a:ea typeface="Symbol" panose="05050102010706020507" pitchFamily="18" charset="2"/>
                <a:cs typeface="Times New Roman" panose="02020603050405020304" pitchFamily="18" charset="0"/>
              </a:rPr>
              <a:t> </a:t>
            </a:r>
            <a:r>
              <a:rPr lang="de-DE" sz="1200" b="1" spc="-5" noProof="1">
                <a:latin typeface="Calibri" panose="020F0502020204030204" pitchFamily="34" charset="0"/>
                <a:ea typeface="Symbol" panose="05050102010706020507" pitchFamily="18" charset="2"/>
                <a:cs typeface="Times New Roman" panose="02020603050405020304" pitchFamily="18" charset="0"/>
              </a:rPr>
              <a:t>Verfahren</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marR="415290" lvl="1" indent="-285750">
              <a:lnSpc>
                <a:spcPct val="95000"/>
              </a:lnSpc>
              <a:spcBef>
                <a:spcPts val="45"/>
              </a:spcBef>
              <a:spcAft>
                <a:spcPts val="0"/>
              </a:spcAft>
              <a:buSzPts val="1200"/>
              <a:buFont typeface="Courier New" panose="02070309020205020404" pitchFamily="49" charset="0"/>
              <a:buChar char="o"/>
              <a:tabLst>
                <a:tab pos="7512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Schriftliche</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10" noProof="1">
                <a:latin typeface="Calibri" panose="020F0502020204030204" pitchFamily="34" charset="0"/>
                <a:ea typeface="Courier New" panose="02070309020205020404" pitchFamily="49" charset="0"/>
                <a:cs typeface="Times New Roman" panose="02020603050405020304" pitchFamily="18" charset="0"/>
              </a:rPr>
              <a:t>Verfahren</a:t>
            </a:r>
            <a:r>
              <a:rPr lang="de-DE" sz="1200" spc="-5" noProof="1">
                <a:latin typeface="Calibri" panose="020F0502020204030204" pitchFamily="34" charset="0"/>
                <a:ea typeface="Courier New" panose="02070309020205020404" pitchFamily="49" charset="0"/>
                <a:cs typeface="Times New Roman" panose="02020603050405020304" pitchFamily="18" charset="0"/>
              </a:rPr>
              <a:t> stellen</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sicher,</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dass</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das</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Personal</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die</a:t>
            </a:r>
            <a:r>
              <a:rPr lang="de-DE" sz="1200" spc="1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Forensik</a:t>
            </a:r>
            <a:r>
              <a:rPr lang="de-DE" sz="1200" spc="22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ordnungsgemäß,</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effektiv</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und</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10" noProof="1">
                <a:latin typeface="Calibri" panose="020F0502020204030204" pitchFamily="34" charset="0"/>
                <a:ea typeface="Courier New" panose="02070309020205020404" pitchFamily="49" charset="0"/>
                <a:cs typeface="Times New Roman" panose="02020603050405020304" pitchFamily="18" charset="0"/>
              </a:rPr>
              <a:t>in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Übereinstimmung</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mit</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den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erforderlichen</a:t>
            </a:r>
            <a:r>
              <a:rPr lang="de-DE" sz="1200" spc="27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Vorschriften</a:t>
            </a:r>
            <a:r>
              <a:rPr lang="de-DE" sz="1200" spc="-3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handhabt</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70"/>
              </a:lnSpc>
              <a:spcBef>
                <a:spcPts val="4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Identifikation</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611505" lvl="2" indent="-228600">
              <a:lnSpc>
                <a:spcPct val="99000"/>
              </a:lnSpc>
              <a:buSzPts val="1200"/>
              <a:buFont typeface="Microsoft Sans Serif" panose="020B0604020202020204" pitchFamily="34" charset="0"/>
              <a:buChar char="▪"/>
              <a:tabLst>
                <a:tab pos="12090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Stellen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Tatort sicher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ist,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sichern Sie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den</a:t>
            </a:r>
            <a:r>
              <a:rPr lang="de-DE" sz="1200" spc="26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Tatort,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Kontamination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Beweise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verhindern,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bestimmen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Umfang</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sammelnden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Beweise</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35"/>
              </a:spcBef>
              <a:buSzPts val="1200"/>
              <a:buFont typeface="Courier New" panose="02070309020205020404" pitchFamily="49" charset="0"/>
              <a:buChar char="o"/>
              <a:tabLst>
                <a:tab pos="7512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Kollektion</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92075" lvl="2" indent="-228600">
              <a:lnSpc>
                <a:spcPct val="99000"/>
              </a:lnSpc>
              <a:buSzPts val="1200"/>
              <a:buFont typeface="Microsoft Sans Serif" panose="020B0604020202020204" pitchFamily="34" charset="0"/>
              <a:buChar char="▪"/>
              <a:tabLst>
                <a:tab pos="12090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Sicherstellen,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Genehmigung</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zum</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Sammeln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Beweisen</a:t>
            </a:r>
            <a:r>
              <a:rPr lang="de-DE" sz="1200" spc="240"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eingeholt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wird,</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dann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Integrität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Beweise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dokumentieren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7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nachweisen,</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wenn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gesammelt</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werden</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ts val="1465"/>
              </a:lnSpc>
              <a:spcBef>
                <a:spcPts val="255"/>
              </a:spcBef>
              <a:spcAft>
                <a:spcPts val="0"/>
              </a:spcAft>
              <a:buSzPts val="1200"/>
              <a:buFont typeface="Courier New" panose="02070309020205020404" pitchFamily="49" charset="0"/>
              <a:buChar char="o"/>
              <a:tabLst>
                <a:tab pos="7385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Analyse</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232410" lvl="2" indent="-228600">
              <a:lnSpc>
                <a:spcPct val="99000"/>
              </a:lnSpc>
              <a:spcAft>
                <a:spcPts val="0"/>
              </a:spcAft>
              <a:buSzPts val="1200"/>
              <a:buFont typeface="Microsoft Sans Serif" panose="020B0604020202020204" pitchFamily="34" charset="0"/>
              <a:buChar char="▪"/>
              <a:tabLst>
                <a:tab pos="11963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Erstellen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Kopie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Beweise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Analyse</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verwenden</a:t>
            </a:r>
            <a:r>
              <a:rPr lang="de-DE" sz="1200" spc="25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wiederholbare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Methoden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Werkzeuge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während</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Analyse</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ts val="1465"/>
              </a:lnSpc>
              <a:spcBef>
                <a:spcPts val="255"/>
              </a:spcBef>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Berichterstattung</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427990" lvl="2" indent="-228600">
              <a:lnSpc>
                <a:spcPct val="99000"/>
              </a:lnSpc>
              <a:buSzPts val="1200"/>
              <a:buFont typeface="Microsoft Sans Serif" panose="020B0604020202020204" pitchFamily="34" charset="0"/>
              <a:buChar char="▪"/>
              <a:tabLst>
                <a:tab pos="12090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Erstellen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Bericht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über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bei</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Untersuchung</a:t>
            </a:r>
            <a:r>
              <a:rPr lang="de-DE" sz="1200" spc="23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verwendeten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Methoden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Werkzeuge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präsentieren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Sie</a:t>
            </a:r>
            <a:r>
              <a:rPr lang="de-DE" sz="1200" spc="29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detaillierte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Ergebnisse</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Schlussfolgerungen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Grundlage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6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Analyse</a:t>
            </a:r>
          </a:p>
        </p:txBody>
      </p:sp>
    </p:spTree>
    <p:extLst>
      <p:ext uri="{BB962C8B-B14F-4D97-AF65-F5344CB8AC3E}">
        <p14:creationId xmlns:p14="http://schemas.microsoft.com/office/powerpoint/2010/main" val="334359231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288404"/>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II</a:t>
            </a:r>
          </a:p>
          <a:p>
            <a:pPr marL="457200" indent="-457200">
              <a:buFont typeface="+mj-lt"/>
              <a:buAutoNum type="arabicPeriod"/>
            </a:pPr>
            <a:endParaRPr lang="de-DE" b="1"/>
          </a:p>
          <a:p>
            <a:pPr marL="457200" indent="-457200">
              <a:buFont typeface="+mj-lt"/>
              <a:buAutoNum type="arabicPeriod" startAt="31"/>
            </a:pPr>
            <a:r>
              <a:rPr lang="de-DE" sz="2000" b="1"/>
              <a:t>Incident Response und Forensik </a:t>
            </a:r>
          </a:p>
          <a:p>
            <a:pPr marL="457200" indent="-457200">
              <a:buFont typeface="+mj-lt"/>
              <a:buAutoNum type="arabicPeriod" startAt="31"/>
            </a:pPr>
            <a:endParaRPr lang="de-DE" sz="2000" b="1"/>
          </a:p>
          <a:p>
            <a:pPr marL="457200" indent="-457200">
              <a:buFont typeface="+mj-lt"/>
              <a:buAutoNum type="arabicPeriod" startAt="31"/>
            </a:pPr>
            <a:endParaRPr lang="de-DE" sz="2000" b="1"/>
          </a:p>
          <a:p>
            <a:pPr marL="457200" indent="-457200">
              <a:buFont typeface="+mj-lt"/>
              <a:buAutoNum type="arabicPeriod" startAt="31"/>
            </a:pPr>
            <a:endParaRPr lang="de-DE" sz="2000" b="1"/>
          </a:p>
          <a:p>
            <a:pPr marL="457200" indent="-457200">
              <a:buFont typeface="+mj-lt"/>
              <a:buAutoNum type="arabicPeriod" startAt="31"/>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245F1B8E-B263-45CF-BAA9-CA06F9334C8C}"/>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2B267B3C-B38C-4EC8-8410-7E62B4A0C71A}"/>
              </a:ext>
            </a:extLst>
          </p:cNvPr>
          <p:cNvSpPr/>
          <p:nvPr/>
        </p:nvSpPr>
        <p:spPr>
          <a:xfrm>
            <a:off x="546100" y="2603475"/>
            <a:ext cx="7702550" cy="4190634"/>
          </a:xfrm>
          <a:prstGeom prst="rect">
            <a:avLst/>
          </a:prstGeom>
        </p:spPr>
        <p:txBody>
          <a:bodyPr wrap="square">
            <a:spAutoFit/>
          </a:bodyPr>
          <a:lstStyle/>
          <a:p>
            <a:pPr marL="742950" lvl="1" indent="-285750">
              <a:lnSpc>
                <a:spcPts val="1465"/>
              </a:lnSpc>
              <a:spcBef>
                <a:spcPts val="45"/>
              </a:spcBef>
              <a:buSzPts val="1200"/>
              <a:buFont typeface="Courier New" panose="02070309020205020404" pitchFamily="49" charset="0"/>
              <a:buChar char="o"/>
              <a:tabLst>
                <a:tab pos="751205" algn="l"/>
              </a:tabLst>
            </a:pP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Legal</a:t>
            </a:r>
            <a:r>
              <a:rPr lang="de-DE" sz="1200" b="1" spc="-4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Hold</a:t>
            </a:r>
            <a:endParaRPr lang="de-DE" sz="1200" b="1" noProof="1">
              <a:solidFill>
                <a:prstClr val="black"/>
              </a:solidFill>
              <a:latin typeface="Calibri" panose="020F0502020204030204" pitchFamily="34" charset="0"/>
              <a:ea typeface="Courier New" panose="02070309020205020404" pitchFamily="49" charset="0"/>
              <a:cs typeface="Times New Roman" panose="02020603050405020304" pitchFamily="18" charset="0"/>
            </a:endParaRPr>
          </a:p>
          <a:p>
            <a:pPr marL="1143000" marR="1090295" lvl="2" indent="-228600">
              <a:lnSpc>
                <a:spcPct val="99000"/>
              </a:lnSpc>
              <a:buSzPts val="1200"/>
              <a:buFont typeface="Microsoft Sans Serif" panose="020B0604020202020204" pitchFamily="34" charset="0"/>
              <a:buChar char="▪"/>
              <a:tabLst>
                <a:tab pos="1209040" algn="l"/>
              </a:tabLst>
            </a:pP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Prozess,</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der</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dazu</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dient,</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alle</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relevanten</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Informationen</a:t>
            </a:r>
            <a:r>
              <a:rPr lang="de-DE" sz="1200" spc="220"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aufzubewahren,</a:t>
            </a:r>
            <a:r>
              <a:rPr lang="de-DE" sz="1200" spc="-3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wenn</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Rechtsstreit</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zu</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erwarten</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ist</a:t>
            </a:r>
            <a:endPar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9040" algn="l"/>
              </a:tabLst>
            </a:pP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Computer</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Server</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könnte</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als</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Beweismittel</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beschlagnahmt</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werden</a:t>
            </a:r>
            <a:endPar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endParaRPr>
          </a:p>
          <a:p>
            <a:pPr marL="1143000" marR="588645" lvl="2" indent="-228600">
              <a:buSzPts val="1200"/>
              <a:buFont typeface="Microsoft Sans Serif" panose="020B0604020202020204" pitchFamily="34" charset="0"/>
              <a:buChar char="▪"/>
              <a:tabLst>
                <a:tab pos="1209040" algn="l"/>
              </a:tabLst>
            </a:pP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Ernennen</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Sie</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Kontaktperson</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mit</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juristischen</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Kenntnissen</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und</a:t>
            </a:r>
            <a:r>
              <a:rPr lang="de-DE" sz="1200" spc="23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Fachwissen,</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die</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als</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Ansprechpartner</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für</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die</a:t>
            </a:r>
            <a:r>
              <a:rPr lang="de-DE" sz="1200" spc="12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Strafverfolgungsbehörden</a:t>
            </a:r>
            <a:r>
              <a:rPr lang="de-DE" sz="1200" spc="-4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fungieren</a:t>
            </a:r>
            <a:r>
              <a:rPr lang="de-DE" sz="1200" spc="-5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kann</a:t>
            </a:r>
            <a:endPar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endParaRPr>
          </a:p>
          <a:p>
            <a:pPr marL="1600200" lvl="3" indent="-228600">
              <a:lnSpc>
                <a:spcPts val="1525"/>
              </a:lnSpc>
              <a:spcBef>
                <a:spcPts val="20"/>
              </a:spcBef>
              <a:buSzPts val="1200"/>
              <a:buFont typeface="Symbol" panose="05050102010706020507" pitchFamily="18" charset="2"/>
              <a:buChar char=""/>
              <a:tabLst>
                <a:tab pos="1666240" algn="l"/>
              </a:tabLst>
            </a:pPr>
            <a:r>
              <a:rPr lang="de-DE" sz="1200" noProof="1">
                <a:solidFill>
                  <a:prstClr val="black"/>
                </a:solidFill>
                <a:latin typeface="Calibri" panose="020F0502020204030204" pitchFamily="34" charset="0"/>
                <a:ea typeface="Symbol" panose="05050102010706020507" pitchFamily="18" charset="2"/>
                <a:cs typeface="Times New Roman" panose="02020603050405020304" pitchFamily="18" charset="0"/>
              </a:rPr>
              <a:t>Die</a:t>
            </a:r>
            <a:r>
              <a:rPr lang="de-DE" sz="1200" spc="-30" noProof="1">
                <a:solidFill>
                  <a:prstClr val="black"/>
                </a:solidFill>
                <a:latin typeface="Calibri" panose="020F0502020204030204" pitchFamily="34" charset="0"/>
                <a:ea typeface="Symbol" panose="05050102010706020507" pitchFamily="18" charset="2"/>
                <a:cs typeface="Times New Roman" panose="02020603050405020304" pitchFamily="18" charset="0"/>
              </a:rPr>
              <a:t> </a:t>
            </a:r>
            <a:r>
              <a:rPr lang="de-DE" sz="1200" spc="-5" noProof="1">
                <a:solidFill>
                  <a:prstClr val="black"/>
                </a:solidFill>
                <a:latin typeface="Calibri" panose="020F0502020204030204" pitchFamily="34" charset="0"/>
                <a:ea typeface="Symbol" panose="05050102010706020507" pitchFamily="18" charset="2"/>
                <a:cs typeface="Times New Roman" panose="02020603050405020304" pitchFamily="18" charset="0"/>
              </a:rPr>
              <a:t>Analyse</a:t>
            </a:r>
            <a:r>
              <a:rPr lang="de-DE" sz="1200" spc="-30" noProof="1">
                <a:solidFill>
                  <a:prstClr val="black"/>
                </a:solidFill>
                <a:latin typeface="Calibri" panose="020F0502020204030204" pitchFamily="34" charset="0"/>
                <a:ea typeface="Symbol" panose="05050102010706020507" pitchFamily="18" charset="2"/>
                <a:cs typeface="Times New Roman" panose="02020603050405020304" pitchFamily="18" charset="0"/>
              </a:rPr>
              <a:t> </a:t>
            </a:r>
            <a:r>
              <a:rPr lang="de-DE" sz="1200" spc="-5" noProof="1">
                <a:solidFill>
                  <a:prstClr val="black"/>
                </a:solidFill>
                <a:latin typeface="Calibri" panose="020F0502020204030204" pitchFamily="34" charset="0"/>
                <a:ea typeface="Symbol" panose="05050102010706020507" pitchFamily="18" charset="2"/>
                <a:cs typeface="Times New Roman" panose="02020603050405020304" pitchFamily="18" charset="0"/>
              </a:rPr>
              <a:t>muss</a:t>
            </a:r>
            <a:r>
              <a:rPr lang="de-DE" sz="1200" spc="-35" noProof="1">
                <a:solidFill>
                  <a:prstClr val="black"/>
                </a:solidFill>
                <a:latin typeface="Calibri" panose="020F0502020204030204" pitchFamily="34" charset="0"/>
                <a:ea typeface="Symbol" panose="05050102010706020507" pitchFamily="18" charset="2"/>
                <a:cs typeface="Times New Roman" panose="02020603050405020304" pitchFamily="18" charset="0"/>
              </a:rPr>
              <a:t> </a:t>
            </a:r>
            <a:r>
              <a:rPr lang="de-DE" sz="1200" spc="-5" noProof="1">
                <a:solidFill>
                  <a:prstClr val="black"/>
                </a:solidFill>
                <a:latin typeface="Calibri" panose="020F0502020204030204" pitchFamily="34" charset="0"/>
                <a:ea typeface="Symbol" panose="05050102010706020507" pitchFamily="18" charset="2"/>
                <a:cs typeface="Times New Roman" panose="02020603050405020304" pitchFamily="18" charset="0"/>
              </a:rPr>
              <a:t>unvoreingenommen</a:t>
            </a:r>
            <a:r>
              <a:rPr lang="de-DE" sz="1200" spc="-40" noProof="1">
                <a:solidFill>
                  <a:prstClr val="black"/>
                </a:solidFill>
                <a:latin typeface="Calibri" panose="020F0502020204030204" pitchFamily="34" charset="0"/>
                <a:ea typeface="Symbol" panose="05050102010706020507" pitchFamily="18" charset="2"/>
                <a:cs typeface="Times New Roman" panose="02020603050405020304" pitchFamily="18" charset="0"/>
              </a:rPr>
              <a:t> </a:t>
            </a:r>
            <a:r>
              <a:rPr lang="de-DE" sz="1200" spc="-5" noProof="1">
                <a:solidFill>
                  <a:prstClr val="black"/>
                </a:solidFill>
                <a:latin typeface="Calibri" panose="020F0502020204030204" pitchFamily="34" charset="0"/>
                <a:ea typeface="Symbol" panose="05050102010706020507" pitchFamily="18" charset="2"/>
                <a:cs typeface="Times New Roman" panose="02020603050405020304" pitchFamily="18" charset="0"/>
              </a:rPr>
              <a:t>durchgeführt</a:t>
            </a:r>
            <a:r>
              <a:rPr lang="de-DE" sz="1200" spc="-30" noProof="1">
                <a:solidFill>
                  <a:prstClr val="black"/>
                </a:solidFill>
                <a:latin typeface="Calibri" panose="020F0502020204030204" pitchFamily="34" charset="0"/>
                <a:ea typeface="Symbol" panose="05050102010706020507" pitchFamily="18" charset="2"/>
                <a:cs typeface="Times New Roman" panose="02020603050405020304" pitchFamily="18" charset="0"/>
              </a:rPr>
              <a:t> </a:t>
            </a:r>
            <a:r>
              <a:rPr lang="de-DE" sz="1200" spc="-5" noProof="1">
                <a:solidFill>
                  <a:prstClr val="black"/>
                </a:solidFill>
                <a:latin typeface="Calibri" panose="020F0502020204030204" pitchFamily="34" charset="0"/>
                <a:ea typeface="Symbol" panose="05050102010706020507" pitchFamily="18" charset="2"/>
                <a:cs typeface="Times New Roman" panose="02020603050405020304" pitchFamily="18" charset="0"/>
              </a:rPr>
              <a:t>werden</a:t>
            </a:r>
            <a:endParaRPr lang="de-DE" sz="1200" noProof="1">
              <a:solidFill>
                <a:prstClr val="black"/>
              </a:solidFill>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20"/>
              </a:lnSpc>
              <a:buSzPts val="1200"/>
              <a:buFont typeface="Symbol" panose="05050102010706020507" pitchFamily="18" charset="2"/>
              <a:buChar char=""/>
              <a:tabLst>
                <a:tab pos="1666240" algn="l"/>
              </a:tabLst>
            </a:pPr>
            <a:r>
              <a:rPr lang="de-DE" sz="1200" spc="-5" noProof="1">
                <a:solidFill>
                  <a:prstClr val="black"/>
                </a:solidFill>
                <a:latin typeface="Calibri" panose="020F0502020204030204" pitchFamily="34" charset="0"/>
                <a:ea typeface="Symbol" panose="05050102010706020507" pitchFamily="18" charset="2"/>
                <a:cs typeface="Times New Roman" panose="02020603050405020304" pitchFamily="18" charset="0"/>
              </a:rPr>
              <a:t>Analysemethoden</a:t>
            </a:r>
            <a:r>
              <a:rPr lang="de-DE" sz="1200" spc="-30" noProof="1">
                <a:solidFill>
                  <a:prstClr val="black"/>
                </a:solidFill>
                <a:latin typeface="Calibri" panose="020F0502020204030204" pitchFamily="34" charset="0"/>
                <a:ea typeface="Symbol" panose="05050102010706020507" pitchFamily="18" charset="2"/>
                <a:cs typeface="Times New Roman" panose="02020603050405020304" pitchFamily="18" charset="0"/>
              </a:rPr>
              <a:t> </a:t>
            </a:r>
            <a:r>
              <a:rPr lang="de-DE" sz="1200" spc="-5" noProof="1">
                <a:solidFill>
                  <a:prstClr val="black"/>
                </a:solidFill>
                <a:latin typeface="Calibri" panose="020F0502020204030204" pitchFamily="34" charset="0"/>
                <a:ea typeface="Symbol" panose="05050102010706020507" pitchFamily="18" charset="2"/>
                <a:cs typeface="Times New Roman" panose="02020603050405020304" pitchFamily="18" charset="0"/>
              </a:rPr>
              <a:t>müssen</a:t>
            </a:r>
            <a:r>
              <a:rPr lang="de-DE" sz="1200" spc="-10" noProof="1">
                <a:solidFill>
                  <a:prstClr val="black"/>
                </a:solidFill>
                <a:latin typeface="Calibri" panose="020F0502020204030204" pitchFamily="34" charset="0"/>
                <a:ea typeface="Symbol" panose="05050102010706020507" pitchFamily="18" charset="2"/>
                <a:cs typeface="Times New Roman" panose="02020603050405020304" pitchFamily="18" charset="0"/>
              </a:rPr>
              <a:t> </a:t>
            </a:r>
            <a:r>
              <a:rPr lang="de-DE" sz="1200" spc="-5" noProof="1">
                <a:solidFill>
                  <a:prstClr val="black"/>
                </a:solidFill>
                <a:latin typeface="Calibri" panose="020F0502020204030204" pitchFamily="34" charset="0"/>
                <a:ea typeface="Symbol" panose="05050102010706020507" pitchFamily="18" charset="2"/>
                <a:cs typeface="Times New Roman" panose="02020603050405020304" pitchFamily="18" charset="0"/>
              </a:rPr>
              <a:t>durch</a:t>
            </a:r>
            <a:r>
              <a:rPr lang="de-DE" sz="1200" spc="-30" noProof="1">
                <a:solidFill>
                  <a:prstClr val="black"/>
                </a:solidFill>
                <a:latin typeface="Calibri" panose="020F0502020204030204" pitchFamily="34" charset="0"/>
                <a:ea typeface="Symbol" panose="05050102010706020507" pitchFamily="18" charset="2"/>
                <a:cs typeface="Times New Roman" panose="02020603050405020304" pitchFamily="18" charset="0"/>
              </a:rPr>
              <a:t> </a:t>
            </a:r>
            <a:r>
              <a:rPr lang="de-DE" sz="1200" spc="-5" noProof="1">
                <a:solidFill>
                  <a:prstClr val="black"/>
                </a:solidFill>
                <a:latin typeface="Calibri" panose="020F0502020204030204" pitchFamily="34" charset="0"/>
                <a:ea typeface="Symbol" panose="05050102010706020507" pitchFamily="18" charset="2"/>
                <a:cs typeface="Times New Roman" panose="02020603050405020304" pitchFamily="18" charset="0"/>
              </a:rPr>
              <a:t>Dritte</a:t>
            </a:r>
            <a:r>
              <a:rPr lang="de-DE" sz="1200" spc="-35" noProof="1">
                <a:solidFill>
                  <a:prstClr val="black"/>
                </a:solidFill>
                <a:latin typeface="Calibri" panose="020F0502020204030204" pitchFamily="34" charset="0"/>
                <a:ea typeface="Symbol" panose="05050102010706020507" pitchFamily="18" charset="2"/>
                <a:cs typeface="Times New Roman" panose="02020603050405020304" pitchFamily="18" charset="0"/>
              </a:rPr>
              <a:t> </a:t>
            </a:r>
            <a:r>
              <a:rPr lang="de-DE" sz="1200" spc="-5" noProof="1">
                <a:solidFill>
                  <a:prstClr val="black"/>
                </a:solidFill>
                <a:latin typeface="Calibri" panose="020F0502020204030204" pitchFamily="34" charset="0"/>
                <a:ea typeface="Symbol" panose="05050102010706020507" pitchFamily="18" charset="2"/>
                <a:cs typeface="Times New Roman" panose="02020603050405020304" pitchFamily="18" charset="0"/>
              </a:rPr>
              <a:t>wiederholbar</a:t>
            </a:r>
            <a:r>
              <a:rPr lang="de-DE" sz="1200" spc="-20" noProof="1">
                <a:solidFill>
                  <a:prstClr val="black"/>
                </a:solidFill>
                <a:latin typeface="Calibri" panose="020F0502020204030204" pitchFamily="34" charset="0"/>
                <a:ea typeface="Symbol" panose="05050102010706020507" pitchFamily="18" charset="2"/>
                <a:cs typeface="Times New Roman" panose="02020603050405020304" pitchFamily="18" charset="0"/>
              </a:rPr>
              <a:t> </a:t>
            </a:r>
            <a:r>
              <a:rPr lang="de-DE" sz="1200" spc="-5" noProof="1">
                <a:solidFill>
                  <a:prstClr val="black"/>
                </a:solidFill>
                <a:latin typeface="Calibri" panose="020F0502020204030204" pitchFamily="34" charset="0"/>
                <a:ea typeface="Symbol" panose="05050102010706020507" pitchFamily="18" charset="2"/>
                <a:cs typeface="Times New Roman" panose="02020603050405020304" pitchFamily="18" charset="0"/>
              </a:rPr>
              <a:t>sein</a:t>
            </a:r>
            <a:endParaRPr lang="de-DE" sz="1200" noProof="1">
              <a:solidFill>
                <a:prstClr val="black"/>
              </a:solidFill>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15"/>
              </a:lnSpc>
              <a:buSzPts val="1200"/>
              <a:buFont typeface="Symbol" panose="05050102010706020507" pitchFamily="18" charset="2"/>
              <a:buChar char=""/>
              <a:tabLst>
                <a:tab pos="1666240" algn="l"/>
              </a:tabLst>
            </a:pPr>
            <a:r>
              <a:rPr lang="de-DE" sz="1200" spc="-5" noProof="1">
                <a:solidFill>
                  <a:prstClr val="black"/>
                </a:solidFill>
                <a:latin typeface="Calibri" panose="020F0502020204030204" pitchFamily="34" charset="0"/>
                <a:ea typeface="Symbol" panose="05050102010706020507" pitchFamily="18" charset="2"/>
                <a:cs typeface="Times New Roman" panose="02020603050405020304" pitchFamily="18" charset="0"/>
              </a:rPr>
              <a:t>Beweise</a:t>
            </a:r>
            <a:r>
              <a:rPr lang="de-DE" sz="1200" spc="-30" noProof="1">
                <a:solidFill>
                  <a:prstClr val="black"/>
                </a:solidFill>
                <a:latin typeface="Calibri" panose="020F0502020204030204" pitchFamily="34" charset="0"/>
                <a:ea typeface="Symbol" panose="05050102010706020507" pitchFamily="18" charset="2"/>
                <a:cs typeface="Times New Roman" panose="02020603050405020304" pitchFamily="18" charset="0"/>
              </a:rPr>
              <a:t> </a:t>
            </a:r>
            <a:r>
              <a:rPr lang="de-DE" sz="1200" spc="-5" noProof="1">
                <a:solidFill>
                  <a:prstClr val="black"/>
                </a:solidFill>
                <a:latin typeface="Calibri" panose="020F0502020204030204" pitchFamily="34" charset="0"/>
                <a:ea typeface="Symbol" panose="05050102010706020507" pitchFamily="18" charset="2"/>
                <a:cs typeface="Times New Roman" panose="02020603050405020304" pitchFamily="18" charset="0"/>
              </a:rPr>
              <a:t>dürfen</a:t>
            </a:r>
            <a:r>
              <a:rPr lang="de-DE" sz="1200" spc="-30" noProof="1">
                <a:solidFill>
                  <a:prstClr val="black"/>
                </a:solidFill>
                <a:latin typeface="Calibri" panose="020F0502020204030204" pitchFamily="34" charset="0"/>
                <a:ea typeface="Symbol" panose="05050102010706020507" pitchFamily="18" charset="2"/>
                <a:cs typeface="Times New Roman" panose="02020603050405020304" pitchFamily="18" charset="0"/>
              </a:rPr>
              <a:t> </a:t>
            </a:r>
            <a:r>
              <a:rPr lang="de-DE" sz="1200" spc="-5" noProof="1">
                <a:solidFill>
                  <a:prstClr val="black"/>
                </a:solidFill>
                <a:latin typeface="Calibri" panose="020F0502020204030204" pitchFamily="34" charset="0"/>
                <a:ea typeface="Symbol" panose="05050102010706020507" pitchFamily="18" charset="2"/>
                <a:cs typeface="Times New Roman" panose="02020603050405020304" pitchFamily="18" charset="0"/>
              </a:rPr>
              <a:t>nicht</a:t>
            </a:r>
            <a:r>
              <a:rPr lang="de-DE" sz="1200" spc="-30" noProof="1">
                <a:solidFill>
                  <a:prstClr val="black"/>
                </a:solidFill>
                <a:latin typeface="Calibri" panose="020F0502020204030204" pitchFamily="34" charset="0"/>
                <a:ea typeface="Symbol" panose="05050102010706020507" pitchFamily="18" charset="2"/>
                <a:cs typeface="Times New Roman" panose="02020603050405020304" pitchFamily="18" charset="0"/>
              </a:rPr>
              <a:t> </a:t>
            </a:r>
            <a:r>
              <a:rPr lang="de-DE" sz="1200" spc="-5" noProof="1">
                <a:solidFill>
                  <a:prstClr val="black"/>
                </a:solidFill>
                <a:latin typeface="Calibri" panose="020F0502020204030204" pitchFamily="34" charset="0"/>
                <a:ea typeface="Symbol" panose="05050102010706020507" pitchFamily="18" charset="2"/>
                <a:cs typeface="Times New Roman" panose="02020603050405020304" pitchFamily="18" charset="0"/>
              </a:rPr>
              <a:t>verändert</a:t>
            </a:r>
            <a:r>
              <a:rPr lang="de-DE" sz="1200" spc="-30" noProof="1">
                <a:solidFill>
                  <a:prstClr val="black"/>
                </a:solidFill>
                <a:latin typeface="Calibri" panose="020F0502020204030204" pitchFamily="34" charset="0"/>
                <a:ea typeface="Symbol" panose="05050102010706020507" pitchFamily="18" charset="2"/>
                <a:cs typeface="Times New Roman" panose="02020603050405020304" pitchFamily="18" charset="0"/>
              </a:rPr>
              <a:t> </a:t>
            </a:r>
            <a:r>
              <a:rPr lang="de-DE" sz="1200" noProof="1">
                <a:solidFill>
                  <a:prstClr val="black"/>
                </a:solidFill>
                <a:latin typeface="Calibri" panose="020F0502020204030204" pitchFamily="34" charset="0"/>
                <a:ea typeface="Symbol" panose="05050102010706020507" pitchFamily="18" charset="2"/>
                <a:cs typeface="Times New Roman" panose="02020603050405020304" pitchFamily="18" charset="0"/>
              </a:rPr>
              <a:t>oder</a:t>
            </a:r>
            <a:r>
              <a:rPr lang="de-DE" sz="1200" spc="-30" noProof="1">
                <a:solidFill>
                  <a:prstClr val="black"/>
                </a:solidFill>
                <a:latin typeface="Calibri" panose="020F0502020204030204" pitchFamily="34" charset="0"/>
                <a:ea typeface="Symbol" panose="05050102010706020507" pitchFamily="18" charset="2"/>
                <a:cs typeface="Times New Roman" panose="02020603050405020304" pitchFamily="18" charset="0"/>
              </a:rPr>
              <a:t> </a:t>
            </a:r>
            <a:r>
              <a:rPr lang="de-DE" sz="1200" spc="-5" noProof="1">
                <a:solidFill>
                  <a:prstClr val="black"/>
                </a:solidFill>
                <a:latin typeface="Calibri" panose="020F0502020204030204" pitchFamily="34" charset="0"/>
                <a:ea typeface="Symbol" panose="05050102010706020507" pitchFamily="18" charset="2"/>
                <a:cs typeface="Times New Roman" panose="02020603050405020304" pitchFamily="18" charset="0"/>
              </a:rPr>
              <a:t>manipuliert</a:t>
            </a:r>
            <a:r>
              <a:rPr lang="de-DE" sz="1200" spc="-40" noProof="1">
                <a:solidFill>
                  <a:prstClr val="black"/>
                </a:solidFill>
                <a:latin typeface="Calibri" panose="020F0502020204030204" pitchFamily="34" charset="0"/>
                <a:ea typeface="Symbol" panose="05050102010706020507" pitchFamily="18" charset="2"/>
                <a:cs typeface="Times New Roman" panose="02020603050405020304" pitchFamily="18" charset="0"/>
              </a:rPr>
              <a:t> </a:t>
            </a:r>
            <a:r>
              <a:rPr lang="de-DE" sz="1200" spc="-5" noProof="1">
                <a:solidFill>
                  <a:prstClr val="black"/>
                </a:solidFill>
                <a:latin typeface="Calibri" panose="020F0502020204030204" pitchFamily="34" charset="0"/>
                <a:ea typeface="Symbol" panose="05050102010706020507" pitchFamily="18" charset="2"/>
                <a:cs typeface="Times New Roman" panose="02020603050405020304" pitchFamily="18" charset="0"/>
              </a:rPr>
              <a:t>werden</a:t>
            </a:r>
            <a:endParaRPr lang="de-DE" sz="1200" noProof="1">
              <a:solidFill>
                <a:prstClr val="black"/>
              </a:solidFill>
              <a:latin typeface="Calibri" panose="020F0502020204030204" pitchFamily="34" charset="0"/>
              <a:ea typeface="Symbol" panose="05050102010706020507" pitchFamily="18" charset="2"/>
              <a:cs typeface="Times New Roman" panose="02020603050405020304" pitchFamily="18" charset="0"/>
            </a:endParaRPr>
          </a:p>
          <a:p>
            <a:pPr marL="742950" marR="175260" lvl="1" indent="-285750" algn="just">
              <a:lnSpc>
                <a:spcPct val="95000"/>
              </a:lnSpc>
              <a:spcBef>
                <a:spcPts val="40"/>
              </a:spcBef>
              <a:buSzPts val="1200"/>
              <a:buFont typeface="Courier New" panose="02070309020205020404" pitchFamily="49" charset="0"/>
              <a:buChar char="o"/>
              <a:tabLst>
                <a:tab pos="751205" algn="l"/>
              </a:tabLst>
            </a:pP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WARNUNG</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a:t>
            </a:r>
            <a:r>
              <a:rPr lang="de-DE" sz="1200" spc="-3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Anwälte</a:t>
            </a:r>
            <a:r>
              <a:rPr lang="de-DE" sz="1200" spc="-2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der</a:t>
            </a:r>
            <a:r>
              <a:rPr lang="de-DE" sz="1200" spc="-2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Verteidigung</a:t>
            </a:r>
            <a:r>
              <a:rPr lang="de-DE" sz="1200" spc="-3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werden</a:t>
            </a:r>
            <a:r>
              <a:rPr lang="de-DE" sz="1200" spc="-2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versuchen,</a:t>
            </a:r>
            <a:r>
              <a:rPr lang="de-DE" sz="1200" spc="-3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jede</a:t>
            </a:r>
            <a:r>
              <a:rPr lang="de-DE" sz="1200" spc="-1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Abweichung</a:t>
            </a:r>
            <a:r>
              <a:rPr lang="de-DE" sz="1200" spc="-2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von</a:t>
            </a:r>
            <a:r>
              <a:rPr lang="de-DE" sz="1200" spc="245" noProof="1">
                <a:solidFill>
                  <a:prstClr val="black"/>
                </a:solidFill>
                <a:latin typeface="Times New Roman" panose="02020603050405020304" pitchFamily="18" charset="0"/>
                <a:ea typeface="Courier New" panose="02070309020205020404" pitchFamily="49" charset="0"/>
                <a:cs typeface="Times New Roman" panose="02020603050405020304" pitchFamily="18" charset="0"/>
              </a:rPr>
              <a:t> </a:t>
            </a:r>
            <a:r>
              <a:rPr lang="de-DE" sz="120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diesen</a:t>
            </a:r>
            <a:r>
              <a:rPr lang="de-DE" sz="1200" spc="-2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ethischen</a:t>
            </a:r>
            <a:r>
              <a:rPr lang="de-DE" sz="1200" spc="-1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Grundsätzen </a:t>
            </a:r>
            <a:r>
              <a:rPr lang="de-DE" sz="120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als</a:t>
            </a:r>
            <a:r>
              <a:rPr lang="de-DE" sz="1200" spc="-2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Grund</a:t>
            </a:r>
            <a:r>
              <a:rPr lang="de-DE" sz="1200" spc="-1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zu</a:t>
            </a:r>
            <a:r>
              <a:rPr lang="de-DE" sz="1200" spc="-2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verwenden,</a:t>
            </a:r>
            <a:r>
              <a:rPr lang="de-DE" sz="1200" spc="-2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um</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Ihre</a:t>
            </a:r>
            <a:r>
              <a:rPr lang="de-DE" sz="1200" spc="-1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Ergebnisse</a:t>
            </a:r>
            <a:r>
              <a:rPr lang="de-DE" sz="1200" spc="-1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und</a:t>
            </a:r>
            <a:r>
              <a:rPr lang="de-DE" sz="1200" spc="185" noProof="1">
                <a:solidFill>
                  <a:prstClr val="black"/>
                </a:solidFill>
                <a:latin typeface="Times New Roman" panose="02020603050405020304" pitchFamily="18" charset="0"/>
                <a:ea typeface="Courier New" panose="02070309020205020404" pitchFamily="49" charset="0"/>
                <a:cs typeface="Times New Roman" panose="02020603050405020304" pitchFamily="18" charset="0"/>
              </a:rPr>
              <a:t> </a:t>
            </a:r>
            <a:r>
              <a:rPr lang="de-DE" sz="120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Analysen</a:t>
            </a:r>
            <a:r>
              <a:rPr lang="de-DE" sz="1200" spc="-5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 </a:t>
            </a:r>
            <a:r>
              <a:rPr lang="de-DE" sz="1200"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zurückzuweisen</a:t>
            </a:r>
            <a:endParaRPr lang="de-DE" sz="1200" noProof="1">
              <a:solidFill>
                <a:prstClr val="black"/>
              </a:solidFill>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70"/>
              </a:lnSpc>
              <a:spcBef>
                <a:spcPts val="45"/>
              </a:spcBef>
              <a:buSzPts val="1200"/>
              <a:buFont typeface="Courier New" panose="02070309020205020404" pitchFamily="49" charset="0"/>
              <a:buChar char="o"/>
              <a:tabLst>
                <a:tab pos="751205" algn="l"/>
              </a:tabLst>
            </a:pPr>
            <a:r>
              <a:rPr lang="de-DE" sz="1200" b="1" spc="-1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Zeitleiste</a:t>
            </a:r>
            <a:endParaRPr lang="de-DE" sz="1200" b="1" noProof="1">
              <a:solidFill>
                <a:prstClr val="black"/>
              </a:solidFill>
              <a:latin typeface="Calibri" panose="020F0502020204030204" pitchFamily="34" charset="0"/>
              <a:ea typeface="Courier New" panose="02070309020205020404" pitchFamily="49" charset="0"/>
              <a:cs typeface="Times New Roman" panose="02020603050405020304" pitchFamily="18" charset="0"/>
            </a:endParaRPr>
          </a:p>
          <a:p>
            <a:pPr marL="1143000" marR="784225" lvl="2" indent="-228600">
              <a:lnSpc>
                <a:spcPct val="99000"/>
              </a:lnSpc>
              <a:buSzPts val="1200"/>
              <a:buFont typeface="Microsoft Sans Serif" panose="020B0604020202020204" pitchFamily="34" charset="0"/>
              <a:buChar char="▪"/>
              <a:tabLst>
                <a:tab pos="1209040" algn="l"/>
              </a:tabLst>
            </a:pP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Werkzeug,</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das</a:t>
            </a:r>
            <a:r>
              <a:rPr lang="de-DE" sz="1200" spc="-3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Abfolge</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von</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Dateisystemereignissen</a:t>
            </a:r>
            <a:r>
              <a:rPr lang="de-DE" sz="1200" spc="270"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innerhalb</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eines</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Quellbildes</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in</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einem</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grafischen</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Format</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anzeigt</a:t>
            </a:r>
            <a:endPar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endParaRPr>
          </a:p>
          <a:p>
            <a:pPr marL="1600200" lvl="3" indent="-228600">
              <a:spcBef>
                <a:spcPts val="10"/>
              </a:spcBef>
              <a:buSzPts val="1200"/>
              <a:buFont typeface="Symbol" panose="05050102010706020507" pitchFamily="18" charset="2"/>
              <a:buChar char=""/>
              <a:tabLst>
                <a:tab pos="1666240" algn="l"/>
              </a:tabLst>
            </a:pPr>
            <a:r>
              <a:rPr lang="de-DE" sz="1200" noProof="1">
                <a:solidFill>
                  <a:prstClr val="black"/>
                </a:solidFill>
                <a:latin typeface="Calibri" panose="020F0502020204030204" pitchFamily="34" charset="0"/>
                <a:ea typeface="Symbol" panose="05050102010706020507" pitchFamily="18" charset="2"/>
                <a:cs typeface="Times New Roman" panose="02020603050405020304" pitchFamily="18" charset="0"/>
              </a:rPr>
              <a:t>Wie</a:t>
            </a:r>
            <a:r>
              <a:rPr lang="de-DE" sz="1200" spc="-15" noProof="1">
                <a:solidFill>
                  <a:prstClr val="black"/>
                </a:solidFill>
                <a:latin typeface="Calibri" panose="020F0502020204030204" pitchFamily="34" charset="0"/>
                <a:ea typeface="Symbol" panose="05050102010706020507" pitchFamily="18" charset="2"/>
                <a:cs typeface="Times New Roman" panose="02020603050405020304" pitchFamily="18" charset="0"/>
              </a:rPr>
              <a:t> </a:t>
            </a:r>
            <a:r>
              <a:rPr lang="de-DE" sz="1200" spc="-5" noProof="1">
                <a:solidFill>
                  <a:prstClr val="black"/>
                </a:solidFill>
                <a:latin typeface="Calibri" panose="020F0502020204030204" pitchFamily="34" charset="0"/>
                <a:ea typeface="Symbol" panose="05050102010706020507" pitchFamily="18" charset="2"/>
                <a:cs typeface="Times New Roman" panose="02020603050405020304" pitchFamily="18" charset="0"/>
              </a:rPr>
              <a:t>wurde</a:t>
            </a:r>
            <a:r>
              <a:rPr lang="de-DE" sz="1200" spc="-10" noProof="1">
                <a:solidFill>
                  <a:prstClr val="black"/>
                </a:solidFill>
                <a:latin typeface="Calibri" panose="020F0502020204030204" pitchFamily="34" charset="0"/>
                <a:ea typeface="Symbol" panose="05050102010706020507" pitchFamily="18" charset="2"/>
                <a:cs typeface="Times New Roman" panose="02020603050405020304" pitchFamily="18" charset="0"/>
              </a:rPr>
              <a:t> </a:t>
            </a:r>
            <a:r>
              <a:rPr lang="de-DE" sz="1200" spc="-5" noProof="1">
                <a:solidFill>
                  <a:prstClr val="black"/>
                </a:solidFill>
                <a:latin typeface="Calibri" panose="020F0502020204030204" pitchFamily="34" charset="0"/>
                <a:ea typeface="Symbol" panose="05050102010706020507" pitchFamily="18" charset="2"/>
                <a:cs typeface="Times New Roman" panose="02020603050405020304" pitchFamily="18" charset="0"/>
              </a:rPr>
              <a:t>der</a:t>
            </a:r>
            <a:r>
              <a:rPr lang="de-DE" sz="1200" spc="-10" noProof="1">
                <a:solidFill>
                  <a:prstClr val="black"/>
                </a:solidFill>
                <a:latin typeface="Calibri" panose="020F0502020204030204" pitchFamily="34" charset="0"/>
                <a:ea typeface="Symbol" panose="05050102010706020507" pitchFamily="18" charset="2"/>
                <a:cs typeface="Times New Roman" panose="02020603050405020304" pitchFamily="18" charset="0"/>
              </a:rPr>
              <a:t> </a:t>
            </a:r>
            <a:r>
              <a:rPr lang="de-DE" sz="1200" spc="-5" noProof="1">
                <a:solidFill>
                  <a:prstClr val="black"/>
                </a:solidFill>
                <a:latin typeface="Calibri" panose="020F0502020204030204" pitchFamily="34" charset="0"/>
                <a:ea typeface="Symbol" panose="05050102010706020507" pitchFamily="18" charset="2"/>
                <a:cs typeface="Times New Roman" panose="02020603050405020304" pitchFamily="18" charset="0"/>
              </a:rPr>
              <a:t>Zugang</a:t>
            </a:r>
            <a:r>
              <a:rPr lang="de-DE" sz="1200" spc="-25" noProof="1">
                <a:solidFill>
                  <a:prstClr val="black"/>
                </a:solidFill>
                <a:latin typeface="Calibri" panose="020F0502020204030204" pitchFamily="34" charset="0"/>
                <a:ea typeface="Symbol" panose="05050102010706020507" pitchFamily="18" charset="2"/>
                <a:cs typeface="Times New Roman" panose="02020603050405020304" pitchFamily="18" charset="0"/>
              </a:rPr>
              <a:t> </a:t>
            </a:r>
            <a:r>
              <a:rPr lang="de-DE" sz="1200" spc="-5" noProof="1">
                <a:solidFill>
                  <a:prstClr val="black"/>
                </a:solidFill>
                <a:latin typeface="Calibri" panose="020F0502020204030204" pitchFamily="34" charset="0"/>
                <a:ea typeface="Symbol" panose="05050102010706020507" pitchFamily="18" charset="2"/>
                <a:cs typeface="Times New Roman" panose="02020603050405020304" pitchFamily="18" charset="0"/>
              </a:rPr>
              <a:t>zum</a:t>
            </a:r>
            <a:r>
              <a:rPr lang="de-DE" sz="1200" spc="-10" noProof="1">
                <a:solidFill>
                  <a:prstClr val="black"/>
                </a:solidFill>
                <a:latin typeface="Calibri" panose="020F0502020204030204" pitchFamily="34" charset="0"/>
                <a:ea typeface="Symbol" panose="05050102010706020507" pitchFamily="18" charset="2"/>
                <a:cs typeface="Times New Roman" panose="02020603050405020304" pitchFamily="18" charset="0"/>
              </a:rPr>
              <a:t> </a:t>
            </a:r>
            <a:r>
              <a:rPr lang="de-DE" sz="1200" spc="-5" noProof="1">
                <a:solidFill>
                  <a:prstClr val="black"/>
                </a:solidFill>
                <a:latin typeface="Calibri" panose="020F0502020204030204" pitchFamily="34" charset="0"/>
                <a:ea typeface="Symbol" panose="05050102010706020507" pitchFamily="18" charset="2"/>
                <a:cs typeface="Times New Roman" panose="02020603050405020304" pitchFamily="18" charset="0"/>
              </a:rPr>
              <a:t>System</a:t>
            </a:r>
            <a:r>
              <a:rPr lang="de-DE" sz="1200" spc="-20" noProof="1">
                <a:solidFill>
                  <a:prstClr val="black"/>
                </a:solidFill>
                <a:latin typeface="Calibri" panose="020F0502020204030204" pitchFamily="34" charset="0"/>
                <a:ea typeface="Symbol" panose="05050102010706020507" pitchFamily="18" charset="2"/>
                <a:cs typeface="Times New Roman" panose="02020603050405020304" pitchFamily="18" charset="0"/>
              </a:rPr>
              <a:t> </a:t>
            </a:r>
            <a:r>
              <a:rPr lang="de-DE" sz="1200" spc="-5" noProof="1">
                <a:solidFill>
                  <a:prstClr val="black"/>
                </a:solidFill>
                <a:latin typeface="Calibri" panose="020F0502020204030204" pitchFamily="34" charset="0"/>
                <a:ea typeface="Symbol" panose="05050102010706020507" pitchFamily="18" charset="2"/>
                <a:cs typeface="Times New Roman" panose="02020603050405020304" pitchFamily="18" charset="0"/>
              </a:rPr>
              <a:t>erlangt?</a:t>
            </a:r>
            <a:endParaRPr lang="de-DE" sz="1200" noProof="1">
              <a:solidFill>
                <a:prstClr val="black"/>
              </a:solidFill>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25"/>
              </a:lnSpc>
              <a:spcBef>
                <a:spcPts val="20"/>
              </a:spcBef>
              <a:buSzPts val="1200"/>
              <a:buFont typeface="Symbol" panose="05050102010706020507" pitchFamily="18" charset="2"/>
              <a:buChar char=""/>
              <a:tabLst>
                <a:tab pos="1666240" algn="l"/>
              </a:tabLst>
            </a:pPr>
            <a:r>
              <a:rPr lang="de-DE" sz="1200" noProof="1">
                <a:solidFill>
                  <a:prstClr val="black"/>
                </a:solidFill>
                <a:latin typeface="Calibri" panose="020F0502020204030204" pitchFamily="34" charset="0"/>
                <a:ea typeface="Symbol" panose="05050102010706020507" pitchFamily="18" charset="2"/>
                <a:cs typeface="Times New Roman" panose="02020603050405020304" pitchFamily="18" charset="0"/>
              </a:rPr>
              <a:t>Welche</a:t>
            </a:r>
            <a:r>
              <a:rPr lang="de-DE" sz="1200" spc="-30" noProof="1">
                <a:solidFill>
                  <a:prstClr val="black"/>
                </a:solidFill>
                <a:latin typeface="Calibri" panose="020F0502020204030204" pitchFamily="34" charset="0"/>
                <a:ea typeface="Symbol" panose="05050102010706020507" pitchFamily="18" charset="2"/>
                <a:cs typeface="Times New Roman" panose="02020603050405020304" pitchFamily="18" charset="0"/>
              </a:rPr>
              <a:t> </a:t>
            </a:r>
            <a:r>
              <a:rPr lang="de-DE" sz="1200" spc="-5" noProof="1">
                <a:solidFill>
                  <a:prstClr val="black"/>
                </a:solidFill>
                <a:latin typeface="Calibri" panose="020F0502020204030204" pitchFamily="34" charset="0"/>
                <a:ea typeface="Symbol" panose="05050102010706020507" pitchFamily="18" charset="2"/>
                <a:cs typeface="Times New Roman" panose="02020603050405020304" pitchFamily="18" charset="0"/>
              </a:rPr>
              <a:t>Werkzeuge</a:t>
            </a:r>
            <a:r>
              <a:rPr lang="de-DE" sz="1200" spc="-40" noProof="1">
                <a:solidFill>
                  <a:prstClr val="black"/>
                </a:solidFill>
                <a:latin typeface="Calibri" panose="020F0502020204030204" pitchFamily="34" charset="0"/>
                <a:ea typeface="Symbol" panose="05050102010706020507" pitchFamily="18" charset="2"/>
                <a:cs typeface="Times New Roman" panose="02020603050405020304" pitchFamily="18" charset="0"/>
              </a:rPr>
              <a:t> </a:t>
            </a:r>
            <a:r>
              <a:rPr lang="de-DE" sz="1200" spc="-5" noProof="1">
                <a:solidFill>
                  <a:prstClr val="black"/>
                </a:solidFill>
                <a:latin typeface="Calibri" panose="020F0502020204030204" pitchFamily="34" charset="0"/>
                <a:ea typeface="Symbol" panose="05050102010706020507" pitchFamily="18" charset="2"/>
                <a:cs typeface="Times New Roman" panose="02020603050405020304" pitchFamily="18" charset="0"/>
              </a:rPr>
              <a:t>sind</a:t>
            </a:r>
            <a:r>
              <a:rPr lang="de-DE" sz="1200" spc="-25" noProof="1">
                <a:solidFill>
                  <a:prstClr val="black"/>
                </a:solidFill>
                <a:latin typeface="Calibri" panose="020F0502020204030204" pitchFamily="34" charset="0"/>
                <a:ea typeface="Symbol" panose="05050102010706020507" pitchFamily="18" charset="2"/>
                <a:cs typeface="Times New Roman" panose="02020603050405020304" pitchFamily="18" charset="0"/>
              </a:rPr>
              <a:t> </a:t>
            </a:r>
            <a:r>
              <a:rPr lang="de-DE" sz="1200" spc="-5" noProof="1">
                <a:solidFill>
                  <a:prstClr val="black"/>
                </a:solidFill>
                <a:latin typeface="Calibri" panose="020F0502020204030204" pitchFamily="34" charset="0"/>
                <a:ea typeface="Symbol" panose="05050102010706020507" pitchFamily="18" charset="2"/>
                <a:cs typeface="Times New Roman" panose="02020603050405020304" pitchFamily="18" charset="0"/>
              </a:rPr>
              <a:t>installiert?</a:t>
            </a:r>
            <a:endParaRPr lang="de-DE" sz="1200" noProof="1">
              <a:solidFill>
                <a:prstClr val="black"/>
              </a:solidFill>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20"/>
              </a:lnSpc>
              <a:buSzPts val="1200"/>
              <a:buFont typeface="Symbol" panose="05050102010706020507" pitchFamily="18" charset="2"/>
              <a:buChar char=""/>
              <a:tabLst>
                <a:tab pos="1666240" algn="l"/>
              </a:tabLst>
            </a:pPr>
            <a:r>
              <a:rPr lang="de-DE" sz="1200" noProof="1">
                <a:solidFill>
                  <a:prstClr val="black"/>
                </a:solidFill>
                <a:latin typeface="Calibri" panose="020F0502020204030204" pitchFamily="34" charset="0"/>
                <a:ea typeface="Symbol" panose="05050102010706020507" pitchFamily="18" charset="2"/>
                <a:cs typeface="Times New Roman" panose="02020603050405020304" pitchFamily="18" charset="0"/>
              </a:rPr>
              <a:t>Welche</a:t>
            </a:r>
            <a:r>
              <a:rPr lang="de-DE" sz="1200" spc="-30" noProof="1">
                <a:solidFill>
                  <a:prstClr val="black"/>
                </a:solidFill>
                <a:latin typeface="Calibri" panose="020F0502020204030204" pitchFamily="34" charset="0"/>
                <a:ea typeface="Symbol" panose="05050102010706020507" pitchFamily="18" charset="2"/>
                <a:cs typeface="Times New Roman" panose="02020603050405020304" pitchFamily="18" charset="0"/>
              </a:rPr>
              <a:t> </a:t>
            </a:r>
            <a:r>
              <a:rPr lang="de-DE" sz="1200" spc="-5" noProof="1">
                <a:solidFill>
                  <a:prstClr val="black"/>
                </a:solidFill>
                <a:latin typeface="Calibri" panose="020F0502020204030204" pitchFamily="34" charset="0"/>
                <a:ea typeface="Symbol" panose="05050102010706020507" pitchFamily="18" charset="2"/>
                <a:cs typeface="Times New Roman" panose="02020603050405020304" pitchFamily="18" charset="0"/>
              </a:rPr>
              <a:t>Änderungen</a:t>
            </a:r>
            <a:r>
              <a:rPr lang="de-DE" sz="1200" spc="-30" noProof="1">
                <a:solidFill>
                  <a:prstClr val="black"/>
                </a:solidFill>
                <a:latin typeface="Calibri" panose="020F0502020204030204" pitchFamily="34" charset="0"/>
                <a:ea typeface="Symbol" panose="05050102010706020507" pitchFamily="18" charset="2"/>
                <a:cs typeface="Times New Roman" panose="02020603050405020304" pitchFamily="18" charset="0"/>
              </a:rPr>
              <a:t> </a:t>
            </a:r>
            <a:r>
              <a:rPr lang="de-DE" sz="1200" noProof="1">
                <a:solidFill>
                  <a:prstClr val="black"/>
                </a:solidFill>
                <a:latin typeface="Calibri" panose="020F0502020204030204" pitchFamily="34" charset="0"/>
                <a:ea typeface="Symbol" panose="05050102010706020507" pitchFamily="18" charset="2"/>
                <a:cs typeface="Times New Roman" panose="02020603050405020304" pitchFamily="18" charset="0"/>
              </a:rPr>
              <a:t>an</a:t>
            </a:r>
            <a:r>
              <a:rPr lang="de-DE" sz="1200" spc="-20" noProof="1">
                <a:solidFill>
                  <a:prstClr val="black"/>
                </a:solidFill>
                <a:latin typeface="Calibri" panose="020F0502020204030204" pitchFamily="34" charset="0"/>
                <a:ea typeface="Symbol" panose="05050102010706020507" pitchFamily="18" charset="2"/>
                <a:cs typeface="Times New Roman" panose="02020603050405020304" pitchFamily="18" charset="0"/>
              </a:rPr>
              <a:t> </a:t>
            </a:r>
            <a:r>
              <a:rPr lang="de-DE" sz="1200" spc="-5" noProof="1">
                <a:solidFill>
                  <a:prstClr val="black"/>
                </a:solidFill>
                <a:latin typeface="Calibri" panose="020F0502020204030204" pitchFamily="34" charset="0"/>
                <a:ea typeface="Symbol" panose="05050102010706020507" pitchFamily="18" charset="2"/>
                <a:cs typeface="Times New Roman" panose="02020603050405020304" pitchFamily="18" charset="0"/>
              </a:rPr>
              <a:t>Dateien</a:t>
            </a:r>
            <a:r>
              <a:rPr lang="de-DE" sz="1200" spc="-30" noProof="1">
                <a:solidFill>
                  <a:prstClr val="black"/>
                </a:solidFill>
                <a:latin typeface="Calibri" panose="020F0502020204030204" pitchFamily="34" charset="0"/>
                <a:ea typeface="Symbol" panose="05050102010706020507" pitchFamily="18" charset="2"/>
                <a:cs typeface="Times New Roman" panose="02020603050405020304" pitchFamily="18" charset="0"/>
              </a:rPr>
              <a:t> </a:t>
            </a:r>
            <a:r>
              <a:rPr lang="de-DE" sz="1200" spc="-5" noProof="1">
                <a:solidFill>
                  <a:prstClr val="black"/>
                </a:solidFill>
                <a:latin typeface="Calibri" panose="020F0502020204030204" pitchFamily="34" charset="0"/>
                <a:ea typeface="Symbol" panose="05050102010706020507" pitchFamily="18" charset="2"/>
                <a:cs typeface="Times New Roman" panose="02020603050405020304" pitchFamily="18" charset="0"/>
              </a:rPr>
              <a:t>wurden</a:t>
            </a:r>
            <a:r>
              <a:rPr lang="de-DE" sz="1200" spc="-25" noProof="1">
                <a:solidFill>
                  <a:prstClr val="black"/>
                </a:solidFill>
                <a:latin typeface="Calibri" panose="020F0502020204030204" pitchFamily="34" charset="0"/>
                <a:ea typeface="Symbol" panose="05050102010706020507" pitchFamily="18" charset="2"/>
                <a:cs typeface="Times New Roman" panose="02020603050405020304" pitchFamily="18" charset="0"/>
              </a:rPr>
              <a:t> </a:t>
            </a:r>
            <a:r>
              <a:rPr lang="de-DE" sz="1200" spc="-5" noProof="1">
                <a:solidFill>
                  <a:prstClr val="black"/>
                </a:solidFill>
                <a:latin typeface="Calibri" panose="020F0502020204030204" pitchFamily="34" charset="0"/>
                <a:ea typeface="Symbol" panose="05050102010706020507" pitchFamily="18" charset="2"/>
                <a:cs typeface="Times New Roman" panose="02020603050405020304" pitchFamily="18" charset="0"/>
              </a:rPr>
              <a:t>vorgenommen?</a:t>
            </a:r>
            <a:endParaRPr lang="de-DE" sz="1200" noProof="1">
              <a:solidFill>
                <a:prstClr val="black"/>
              </a:solidFill>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20"/>
              </a:lnSpc>
              <a:buSzPts val="1200"/>
              <a:buFont typeface="Symbol" panose="05050102010706020507" pitchFamily="18" charset="2"/>
              <a:buChar char=""/>
              <a:tabLst>
                <a:tab pos="1666240" algn="l"/>
              </a:tabLst>
            </a:pPr>
            <a:r>
              <a:rPr lang="de-DE" sz="1200" noProof="1">
                <a:solidFill>
                  <a:prstClr val="black"/>
                </a:solidFill>
                <a:latin typeface="Calibri" panose="020F0502020204030204" pitchFamily="34" charset="0"/>
                <a:ea typeface="Symbol" panose="05050102010706020507" pitchFamily="18" charset="2"/>
                <a:cs typeface="Times New Roman" panose="02020603050405020304" pitchFamily="18" charset="0"/>
              </a:rPr>
              <a:t>Welche</a:t>
            </a:r>
            <a:r>
              <a:rPr lang="de-DE" sz="1200" spc="-40" noProof="1">
                <a:solidFill>
                  <a:prstClr val="black"/>
                </a:solidFill>
                <a:latin typeface="Calibri" panose="020F0502020204030204" pitchFamily="34" charset="0"/>
                <a:ea typeface="Symbol" panose="05050102010706020507" pitchFamily="18" charset="2"/>
                <a:cs typeface="Times New Roman" panose="02020603050405020304" pitchFamily="18" charset="0"/>
              </a:rPr>
              <a:t> </a:t>
            </a:r>
            <a:r>
              <a:rPr lang="de-DE" sz="1200" spc="-5" noProof="1">
                <a:solidFill>
                  <a:prstClr val="black"/>
                </a:solidFill>
                <a:latin typeface="Calibri" panose="020F0502020204030204" pitchFamily="34" charset="0"/>
                <a:ea typeface="Symbol" panose="05050102010706020507" pitchFamily="18" charset="2"/>
                <a:cs typeface="Times New Roman" panose="02020603050405020304" pitchFamily="18" charset="0"/>
              </a:rPr>
              <a:t>Daten</a:t>
            </a:r>
            <a:r>
              <a:rPr lang="de-DE" sz="1200" spc="-35" noProof="1">
                <a:solidFill>
                  <a:prstClr val="black"/>
                </a:solidFill>
                <a:latin typeface="Calibri" panose="020F0502020204030204" pitchFamily="34" charset="0"/>
                <a:ea typeface="Symbol" panose="05050102010706020507" pitchFamily="18" charset="2"/>
                <a:cs typeface="Times New Roman" panose="02020603050405020304" pitchFamily="18" charset="0"/>
              </a:rPr>
              <a:t> </a:t>
            </a:r>
            <a:r>
              <a:rPr lang="de-DE" sz="1200" spc="-5" noProof="1">
                <a:solidFill>
                  <a:prstClr val="black"/>
                </a:solidFill>
                <a:latin typeface="Calibri" panose="020F0502020204030204" pitchFamily="34" charset="0"/>
                <a:ea typeface="Symbol" panose="05050102010706020507" pitchFamily="18" charset="2"/>
                <a:cs typeface="Times New Roman" panose="02020603050405020304" pitchFamily="18" charset="0"/>
              </a:rPr>
              <a:t>wurden</a:t>
            </a:r>
            <a:r>
              <a:rPr lang="de-DE" sz="1200" spc="-30" noProof="1">
                <a:solidFill>
                  <a:prstClr val="black"/>
                </a:solidFill>
                <a:latin typeface="Calibri" panose="020F0502020204030204" pitchFamily="34" charset="0"/>
                <a:ea typeface="Symbol" panose="05050102010706020507" pitchFamily="18" charset="2"/>
                <a:cs typeface="Times New Roman" panose="02020603050405020304" pitchFamily="18" charset="0"/>
              </a:rPr>
              <a:t> </a:t>
            </a:r>
            <a:r>
              <a:rPr lang="de-DE" sz="1200" spc="-5" noProof="1">
                <a:solidFill>
                  <a:prstClr val="black"/>
                </a:solidFill>
                <a:latin typeface="Calibri" panose="020F0502020204030204" pitchFamily="34" charset="0"/>
                <a:ea typeface="Symbol" panose="05050102010706020507" pitchFamily="18" charset="2"/>
                <a:cs typeface="Times New Roman" panose="02020603050405020304" pitchFamily="18" charset="0"/>
              </a:rPr>
              <a:t>abgerufen?</a:t>
            </a:r>
            <a:endParaRPr lang="de-DE" sz="1200" noProof="1">
              <a:solidFill>
                <a:prstClr val="black"/>
              </a:solidFill>
              <a:latin typeface="Calibri" panose="020F0502020204030204" pitchFamily="34" charset="0"/>
              <a:ea typeface="Symbol" panose="05050102010706020507" pitchFamily="18" charset="2"/>
              <a:cs typeface="Times New Roman" panose="02020603050405020304" pitchFamily="18" charset="0"/>
            </a:endParaRPr>
          </a:p>
          <a:p>
            <a:pPr marL="1600200" lvl="3" indent="-228600">
              <a:spcBef>
                <a:spcPts val="5"/>
              </a:spcBef>
              <a:buSzPts val="1200"/>
              <a:buFont typeface="Symbol" panose="05050102010706020507" pitchFamily="18" charset="2"/>
              <a:buChar char=""/>
              <a:tabLst>
                <a:tab pos="1666240" algn="l"/>
              </a:tabLst>
            </a:pPr>
            <a:r>
              <a:rPr lang="de-DE" sz="1200" spc="-5" noProof="1">
                <a:solidFill>
                  <a:prstClr val="black"/>
                </a:solidFill>
                <a:latin typeface="Calibri" panose="020F0502020204030204" pitchFamily="34" charset="0"/>
                <a:ea typeface="Symbol" panose="05050102010706020507" pitchFamily="18" charset="2"/>
                <a:cs typeface="Times New Roman" panose="02020603050405020304" pitchFamily="18" charset="0"/>
              </a:rPr>
              <a:t>Wurden</a:t>
            </a:r>
            <a:r>
              <a:rPr lang="de-DE" sz="1200" spc="-40" noProof="1">
                <a:solidFill>
                  <a:prstClr val="black"/>
                </a:solidFill>
                <a:latin typeface="Calibri" panose="020F0502020204030204" pitchFamily="34" charset="0"/>
                <a:ea typeface="Symbol" panose="05050102010706020507" pitchFamily="18" charset="2"/>
                <a:cs typeface="Times New Roman" panose="02020603050405020304" pitchFamily="18" charset="0"/>
              </a:rPr>
              <a:t> </a:t>
            </a:r>
            <a:r>
              <a:rPr lang="de-DE" sz="1200" spc="-5" noProof="1">
                <a:solidFill>
                  <a:prstClr val="black"/>
                </a:solidFill>
                <a:latin typeface="Calibri" panose="020F0502020204030204" pitchFamily="34" charset="0"/>
                <a:ea typeface="Symbol" panose="05050102010706020507" pitchFamily="18" charset="2"/>
                <a:cs typeface="Times New Roman" panose="02020603050405020304" pitchFamily="18" charset="0"/>
              </a:rPr>
              <a:t>Daten</a:t>
            </a:r>
            <a:r>
              <a:rPr lang="de-DE" sz="1200" spc="-35" noProof="1">
                <a:solidFill>
                  <a:prstClr val="black"/>
                </a:solidFill>
                <a:latin typeface="Calibri" panose="020F0502020204030204" pitchFamily="34" charset="0"/>
                <a:ea typeface="Symbol" panose="05050102010706020507" pitchFamily="18" charset="2"/>
                <a:cs typeface="Times New Roman" panose="02020603050405020304" pitchFamily="18" charset="0"/>
              </a:rPr>
              <a:t> </a:t>
            </a:r>
            <a:r>
              <a:rPr lang="de-DE" sz="1200" spc="-5" noProof="1">
                <a:solidFill>
                  <a:prstClr val="black"/>
                </a:solidFill>
                <a:latin typeface="Calibri" panose="020F0502020204030204" pitchFamily="34" charset="0"/>
                <a:ea typeface="Symbol" panose="05050102010706020507" pitchFamily="18" charset="2"/>
                <a:cs typeface="Times New Roman" panose="02020603050405020304" pitchFamily="18" charset="0"/>
              </a:rPr>
              <a:t>exfiltriert?</a:t>
            </a:r>
            <a:endParaRPr lang="de-DE" sz="1200" noProof="1">
              <a:solidFill>
                <a:prstClr val="black"/>
              </a:solidFill>
              <a:latin typeface="Calibri" panose="020F0502020204030204" pitchFamily="34" charset="0"/>
              <a:ea typeface="Symbol" panose="05050102010706020507" pitchFamily="18" charset="2"/>
              <a:cs typeface="Times New Roman" panose="02020603050405020304" pitchFamily="18" charset="0"/>
            </a:endParaRPr>
          </a:p>
          <a:p>
            <a:pPr marL="1143000" marR="588645" lvl="2" indent="-228600">
              <a:buSzPts val="1200"/>
              <a:buFont typeface="Microsoft Sans Serif" panose="020B0604020202020204" pitchFamily="34" charset="0"/>
              <a:buChar char="▪"/>
              <a:tabLst>
                <a:tab pos="1209040" algn="l"/>
              </a:tabLst>
            </a:pP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Viele</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Forensik-Tools</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können</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auf</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der</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Grundlage</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Ihrer</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Beweise</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9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Zeitleiste</a:t>
            </a:r>
            <a:r>
              <a:rPr lang="de-DE" sz="1200" spc="-5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erstellen</a:t>
            </a:r>
            <a:endPar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endParaRPr>
          </a:p>
          <a:p>
            <a:pPr marL="1143000" marR="227330" lvl="2" indent="-228600">
              <a:buSzPts val="1200"/>
              <a:buFont typeface="Microsoft Sans Serif" panose="020B0604020202020204" pitchFamily="34" charset="0"/>
              <a:buChar char="▪"/>
              <a:tabLst>
                <a:tab pos="1209040" algn="l"/>
              </a:tabLst>
            </a:pP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Wenn</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Ihr</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Werkzeug</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dies</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nicht</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unterstützt,</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können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Sie</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Abfolge</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von</a:t>
            </a:r>
            <a:r>
              <a:rPr lang="de-DE" sz="1200" spc="24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Ereignissen</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in</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einer</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Tabellenkalkulation</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erstellen,</a:t>
            </a:r>
            <a:r>
              <a:rPr lang="de-DE" sz="1200" spc="-3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als</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Zeitleiste</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dient</a:t>
            </a:r>
            <a:endPar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321470495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288404"/>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indent="-457200">
              <a:buFont typeface="+mj-lt"/>
              <a:buAutoNum type="arabicPeriod" startAt="31"/>
            </a:pPr>
            <a:r>
              <a:rPr lang="de-DE" sz="2000" b="1" dirty="0"/>
              <a:t>Incident Response und Forensik </a:t>
            </a:r>
          </a:p>
          <a:p>
            <a:pPr marL="457200" indent="-457200">
              <a:buFont typeface="+mj-lt"/>
              <a:buAutoNum type="arabicPeriod" startAt="31"/>
            </a:pPr>
            <a:endParaRPr lang="de-DE" sz="2000" b="1" dirty="0"/>
          </a:p>
          <a:p>
            <a:pPr marL="457200" indent="-457200">
              <a:buFont typeface="+mj-lt"/>
              <a:buAutoNum type="arabicPeriod" startAt="31"/>
            </a:pPr>
            <a:endParaRPr lang="de-DE" sz="2000" b="1" dirty="0"/>
          </a:p>
          <a:p>
            <a:pPr marL="457200" indent="-457200">
              <a:buFont typeface="+mj-lt"/>
              <a:buAutoNum type="arabicPeriod" startAt="31"/>
            </a:pPr>
            <a:endParaRPr lang="de-DE" sz="2000" b="1" dirty="0"/>
          </a:p>
          <a:p>
            <a:pPr marL="457200" indent="-457200">
              <a:buFont typeface="+mj-lt"/>
              <a:buAutoNum type="arabicPeriod" startAt="31"/>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245F1B8E-B263-45CF-BAA9-CA06F9334C8C}"/>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BDEC481D-0E1B-40F5-A5C6-6AD3930C1325}"/>
              </a:ext>
            </a:extLst>
          </p:cNvPr>
          <p:cNvSpPr/>
          <p:nvPr/>
        </p:nvSpPr>
        <p:spPr>
          <a:xfrm>
            <a:off x="-63500" y="2532716"/>
            <a:ext cx="10601960" cy="3291286"/>
          </a:xfrm>
          <a:prstGeom prst="rect">
            <a:avLst/>
          </a:prstGeom>
        </p:spPr>
        <p:txBody>
          <a:bodyPr wrap="square">
            <a:spAutoFit/>
          </a:bodyPr>
          <a:lstStyle/>
          <a:p>
            <a:pPr marL="342900" marR="3637280" lvl="0" indent="-342900" algn="ctr">
              <a:spcBef>
                <a:spcPts val="45"/>
              </a:spcBef>
              <a:spcAft>
                <a:spcPts val="0"/>
              </a:spcAft>
              <a:buSzPts val="1200"/>
              <a:buFont typeface="Symbol" panose="05050102010706020507" pitchFamily="18" charset="2"/>
              <a:buChar char=""/>
              <a:tabLst>
                <a:tab pos="227965" algn="l"/>
                <a:tab pos="294005" algn="l"/>
              </a:tabLst>
            </a:pPr>
            <a:r>
              <a:rPr lang="de-DE" sz="1200" b="1" spc="-10" noProof="1">
                <a:latin typeface="Calibri" panose="020F0502020204030204" pitchFamily="34" charset="0"/>
                <a:ea typeface="Symbol" panose="05050102010706020507" pitchFamily="18" charset="2"/>
                <a:cs typeface="Times New Roman" panose="02020603050405020304" pitchFamily="18" charset="0"/>
              </a:rPr>
              <a:t>Verfahren</a:t>
            </a:r>
            <a:r>
              <a:rPr lang="de-DE" sz="1200" b="1" spc="-55" noProof="1">
                <a:latin typeface="Calibri" panose="020F0502020204030204" pitchFamily="34" charset="0"/>
                <a:ea typeface="Symbol" panose="05050102010706020507" pitchFamily="18" charset="2"/>
                <a:cs typeface="Times New Roman" panose="02020603050405020304" pitchFamily="18" charset="0"/>
              </a:rPr>
              <a:t> </a:t>
            </a:r>
            <a:r>
              <a:rPr lang="de-DE" sz="1200" b="1" spc="-10" noProof="1">
                <a:latin typeface="Calibri" panose="020F0502020204030204" pitchFamily="34" charset="0"/>
                <a:ea typeface="Symbol" panose="05050102010706020507" pitchFamily="18" charset="2"/>
                <a:cs typeface="Times New Roman" panose="02020603050405020304" pitchFamily="18" charset="0"/>
              </a:rPr>
              <a:t>zur</a:t>
            </a:r>
            <a:r>
              <a:rPr lang="de-DE" sz="1200" b="1" spc="-40" noProof="1">
                <a:latin typeface="Calibri" panose="020F0502020204030204" pitchFamily="34" charset="0"/>
                <a:ea typeface="Symbol" panose="05050102010706020507" pitchFamily="18" charset="2"/>
                <a:cs typeface="Times New Roman" panose="02020603050405020304" pitchFamily="18" charset="0"/>
              </a:rPr>
              <a:t> </a:t>
            </a:r>
            <a:r>
              <a:rPr lang="de-DE" sz="1200" b="1" spc="-10" noProof="1">
                <a:latin typeface="Calibri" panose="020F0502020204030204" pitchFamily="34" charset="0"/>
                <a:ea typeface="Symbol" panose="05050102010706020507" pitchFamily="18" charset="2"/>
                <a:cs typeface="Times New Roman" panose="02020603050405020304" pitchFamily="18" charset="0"/>
              </a:rPr>
              <a:t>Datenerfassung</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0"/>
              </a:lnSpc>
              <a:spcBef>
                <a:spcPts val="60"/>
              </a:spcBef>
              <a:spcAft>
                <a:spcPts val="0"/>
              </a:spcAft>
              <a:buSzPts val="1200"/>
              <a:buFont typeface="Courier New" panose="02070309020205020404" pitchFamily="49" charset="0"/>
              <a:buChar char="o"/>
              <a:tabLst>
                <a:tab pos="7512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Datenerfassung</a:t>
            </a:r>
            <a:endParaRPr lang="de-DE" sz="1100" noProof="1">
              <a:latin typeface="Calibri" panose="020F0502020204030204" pitchFamily="34" charset="0"/>
              <a:ea typeface="Courier New" panose="02070309020205020404" pitchFamily="49" charset="0"/>
              <a:cs typeface="Times New Roman" panose="02020603050405020304" pitchFamily="18" charset="0"/>
            </a:endParaRPr>
          </a:p>
          <a:p>
            <a:pPr marL="1143000" marR="427990" lvl="2" indent="-228600">
              <a:lnSpc>
                <a:spcPct val="99000"/>
              </a:lnSpc>
              <a:buSzPts val="1200"/>
              <a:buFont typeface="Microsoft Sans Serif" panose="020B0604020202020204" pitchFamily="34" charset="0"/>
              <a:buChar char="▪"/>
              <a:tabLst>
                <a:tab pos="1209040"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Methode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Werkzeuge,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werden,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2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forensisch</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einwandfreie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Kopie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Quellgerät,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B.</a:t>
            </a:r>
            <a:r>
              <a:rPr lang="de-DE" sz="1200" spc="19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dem</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Systemspeicher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Festplatte,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erstellen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949960" lvl="2" indent="-228600">
              <a:buSzPts val="1200"/>
              <a:buFont typeface="Microsoft Sans Serif" panose="020B0604020202020204" pitchFamily="34" charset="0"/>
              <a:buChar char="▪"/>
              <a:tabLst>
                <a:tab pos="1209040" algn="l"/>
              </a:tabLst>
            </a:pP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Bring-your-own-device</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(BYOD)-Richtlinien</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erschweren</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6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Datenerfassung,</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Gerät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möglicherweise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nicht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legal</a:t>
            </a:r>
            <a:r>
              <a:rPr lang="de-DE" sz="1200" spc="28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durchsuchen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beschlagnahmen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können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1143000" marR="467995" lvl="2" indent="-228600">
              <a:buSzPts val="1200"/>
              <a:buFont typeface="Microsoft Sans Serif" panose="020B0604020202020204" pitchFamily="34" charset="0"/>
              <a:buChar char="▪"/>
              <a:tabLst>
                <a:tab pos="1209040"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Einige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 können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nur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erfasst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werden,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wenn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System</a:t>
            </a:r>
            <a:r>
              <a:rPr lang="de-DE" sz="1200" spc="15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heruntergefahren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Stromversorgung</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plötzlich</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unterbrochen </a:t>
            </a:r>
            <a:r>
              <a:rPr lang="de-DE" sz="1200" noProof="1">
                <a:latin typeface="Calibri" panose="020F0502020204030204" pitchFamily="34" charset="0"/>
                <a:ea typeface="Calibri" panose="020F0502020204030204" pitchFamily="34" charset="0"/>
                <a:cs typeface="Times New Roman" panose="02020603050405020304" pitchFamily="18" charset="0"/>
              </a:rPr>
              <a:t>wird</a:t>
            </a:r>
          </a:p>
          <a:p>
            <a:pPr marL="1143000" marR="795655" lvl="2" indent="-228600">
              <a:spcAft>
                <a:spcPts val="0"/>
              </a:spcAft>
              <a:buSzPts val="1200"/>
              <a:buFont typeface="Microsoft Sans Serif" panose="020B0604020202020204" pitchFamily="34" charset="0"/>
              <a:buChar char="▪"/>
              <a:tabLst>
                <a:tab pos="11963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Analysten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sollten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beim</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Sammeln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Beweisen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immer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Reihenfolge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Volatilität</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folgen</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1600200" lvl="3" indent="-228600">
              <a:spcBef>
                <a:spcPts val="275"/>
              </a:spcBef>
              <a:spcAft>
                <a:spcPts val="0"/>
              </a:spcAft>
              <a:buSzPts val="1200"/>
              <a:buFont typeface="Symbol" panose="05050102010706020507" pitchFamily="18" charset="2"/>
              <a:buChar char=""/>
              <a:tabLst>
                <a:tab pos="189611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CPU-Register</a:t>
            </a:r>
            <a:r>
              <a:rPr lang="de-DE" sz="1200" spc="-5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und</a:t>
            </a:r>
            <a:r>
              <a:rPr lang="de-DE" sz="1200" spc="-4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Cache-Speicher  https://www.dr-datenschutz.de/spurensicherung-im-arbeitsspeicher-stop-pulling-the-plug/</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marR="1076325" lvl="3" indent="-228600">
              <a:spcBef>
                <a:spcPts val="5"/>
              </a:spcBef>
              <a:spcAft>
                <a:spcPts val="0"/>
              </a:spcAft>
              <a:buSzPts val="1200"/>
              <a:buFont typeface="Symbol" panose="05050102010706020507" pitchFamily="18" charset="2"/>
              <a:buChar char=""/>
              <a:tabLst>
                <a:tab pos="1896110" algn="l"/>
              </a:tabLst>
            </a:pPr>
            <a:r>
              <a:rPr lang="de-DE" sz="1200" noProof="1">
                <a:latin typeface="Calibri" panose="020F0502020204030204" pitchFamily="34" charset="0"/>
                <a:ea typeface="Symbol" panose="05050102010706020507" pitchFamily="18" charset="2"/>
                <a:cs typeface="Times New Roman" panose="02020603050405020304" pitchFamily="18" charset="0"/>
              </a:rPr>
              <a:t>Inhalt</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des</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Systemspeichers</a:t>
            </a:r>
            <a:r>
              <a:rPr lang="de-DE" sz="1200" spc="-2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(RAM),</a:t>
            </a:r>
            <a:r>
              <a:rPr lang="de-DE" sz="1200" spc="-2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Routing-</a:t>
            </a:r>
            <a:r>
              <a:rPr lang="de-DE" sz="1200" spc="17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Tabellen,</a:t>
            </a:r>
            <a:r>
              <a:rPr lang="de-DE" sz="1200" spc="-4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ARP-Cache,</a:t>
            </a:r>
            <a:r>
              <a:rPr lang="de-DE" sz="1200" spc="-5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Prozesstabelle,</a:t>
            </a:r>
            <a:r>
              <a:rPr lang="de-DE" sz="1200" spc="-5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temporäre</a:t>
            </a:r>
            <a:r>
              <a:rPr lang="de-DE" sz="1200" spc="27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Auslagerungsdateien</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marR="2366010" lvl="3" indent="-228600">
              <a:spcBef>
                <a:spcPts val="5"/>
              </a:spcBef>
              <a:spcAft>
                <a:spcPts val="0"/>
              </a:spcAft>
              <a:buSzPts val="1200"/>
              <a:buFont typeface="Symbol" panose="05050102010706020507" pitchFamily="18" charset="2"/>
              <a:buChar char=""/>
              <a:tabLst>
                <a:tab pos="189611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Daten</a:t>
            </a:r>
            <a:r>
              <a:rPr lang="de-DE" sz="1200" spc="-3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auf</a:t>
            </a:r>
            <a:r>
              <a:rPr lang="de-DE" sz="1200" spc="-3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persistentem</a:t>
            </a:r>
            <a:r>
              <a:rPr lang="de-DE" sz="1200" spc="115"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Massenspeicher</a:t>
            </a:r>
            <a:r>
              <a:rPr lang="de-DE" sz="1200" spc="120" noProof="1">
                <a:latin typeface="Times New Roman" panose="02020603050405020304" pitchFamily="18"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(HDD/SSD/Flash-Laufwerk)</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15"/>
              </a:lnSpc>
              <a:spcBef>
                <a:spcPts val="5"/>
              </a:spcBef>
              <a:spcAft>
                <a:spcPts val="0"/>
              </a:spcAft>
              <a:buSzPts val="1200"/>
              <a:buFont typeface="Symbol" panose="05050102010706020507" pitchFamily="18" charset="2"/>
              <a:buChar char=""/>
              <a:tabLst>
                <a:tab pos="18948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Fernprotokollierung</a:t>
            </a:r>
            <a:r>
              <a:rPr lang="de-DE" sz="1200" spc="-45"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und</a:t>
            </a:r>
            <a:r>
              <a:rPr lang="de-DE" sz="1200" spc="-4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Datenüberwachung</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15"/>
              </a:lnSpc>
              <a:buSzPts val="1200"/>
              <a:buFont typeface="Symbol" panose="05050102010706020507" pitchFamily="18" charset="2"/>
              <a:buChar char=""/>
              <a:tabLst>
                <a:tab pos="18948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Physikalische</a:t>
            </a:r>
            <a:r>
              <a:rPr lang="de-DE" sz="1200" spc="-45"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Konfiguration</a:t>
            </a:r>
            <a:r>
              <a:rPr lang="de-DE" sz="1200" spc="-40" noProof="1">
                <a:latin typeface="Calibri" panose="020F0502020204030204" pitchFamily="34" charset="0"/>
                <a:ea typeface="Symbol" panose="05050102010706020507" pitchFamily="18" charset="2"/>
                <a:cs typeface="Times New Roman" panose="02020603050405020304" pitchFamily="18" charset="0"/>
              </a:rPr>
              <a:t> </a:t>
            </a:r>
            <a:r>
              <a:rPr lang="de-DE" sz="1200" noProof="1">
                <a:latin typeface="Calibri" panose="020F0502020204030204" pitchFamily="34" charset="0"/>
                <a:ea typeface="Symbol" panose="05050102010706020507" pitchFamily="18" charset="2"/>
                <a:cs typeface="Times New Roman" panose="02020603050405020304" pitchFamily="18" charset="0"/>
              </a:rPr>
              <a:t>und</a:t>
            </a:r>
            <a:r>
              <a:rPr lang="de-DE" sz="1200" spc="-40" noProof="1">
                <a:latin typeface="Calibri" panose="020F0502020204030204" pitchFamily="34" charset="0"/>
                <a:ea typeface="Symbol" panose="05050102010706020507" pitchFamily="18" charset="2"/>
                <a:cs typeface="Times New Roman" panose="02020603050405020304" pitchFamily="18" charset="0"/>
              </a:rPr>
              <a:t> </a:t>
            </a:r>
            <a:r>
              <a:rPr lang="de-DE" sz="1200" spc="-5" noProof="1">
                <a:latin typeface="Calibri" panose="020F0502020204030204" pitchFamily="34" charset="0"/>
                <a:ea typeface="Symbol" panose="05050102010706020507" pitchFamily="18" charset="2"/>
                <a:cs typeface="Times New Roman" panose="02020603050405020304" pitchFamily="18" charset="0"/>
              </a:rPr>
              <a:t>Netzwerktopologie</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1600200" lvl="3" indent="-228600">
              <a:spcBef>
                <a:spcPts val="5"/>
              </a:spcBef>
              <a:spcAft>
                <a:spcPts val="0"/>
              </a:spcAft>
              <a:buSzPts val="1200"/>
              <a:buFont typeface="Symbol" panose="05050102010706020507" pitchFamily="18" charset="2"/>
              <a:buChar char=""/>
              <a:tabLst>
                <a:tab pos="1894840" algn="l"/>
              </a:tabLst>
            </a:pPr>
            <a:r>
              <a:rPr lang="de-DE" sz="1200" spc="-5" noProof="1">
                <a:latin typeface="Calibri" panose="020F0502020204030204" pitchFamily="34" charset="0"/>
                <a:ea typeface="Symbol" panose="05050102010706020507" pitchFamily="18" charset="2"/>
                <a:cs typeface="Times New Roman" panose="02020603050405020304" pitchFamily="18" charset="0"/>
              </a:rPr>
              <a:t>Archivierungsmedien</a:t>
            </a:r>
            <a:endParaRPr lang="de-DE" sz="1200" noProof="1">
              <a:latin typeface="Calibri" panose="020F0502020204030204" pitchFamily="34" charset="0"/>
              <a:ea typeface="Symbol" panose="05050102010706020507" pitchFamily="18" charset="2"/>
              <a:cs typeface="Times New Roman" panose="02020603050405020304" pitchFamily="18" charset="0"/>
            </a:endParaRPr>
          </a:p>
          <a:p>
            <a:pPr marL="979170" marR="248920" indent="-228600">
              <a:lnSpc>
                <a:spcPct val="97000"/>
              </a:lnSpc>
              <a:spcBef>
                <a:spcPts val="25"/>
              </a:spcBef>
              <a:spcAft>
                <a:spcPts val="0"/>
              </a:spcAft>
              <a:tabLst>
                <a:tab pos="979170" algn="l"/>
              </a:tabLst>
            </a:pPr>
            <a:r>
              <a:rPr lang="de-DE" sz="1200" noProof="1">
                <a:latin typeface="Courier New" panose="02070309020205020404" pitchFamily="49" charset="0"/>
                <a:ea typeface="Calibri" panose="020F0502020204030204" pitchFamily="34" charset="0"/>
                <a:cs typeface="Times New Roman" panose="02020603050405020304" pitchFamily="18" charset="0"/>
              </a:rPr>
              <a:t>o</a:t>
            </a:r>
            <a:r>
              <a:rPr lang="de-DE" sz="1200" noProof="1">
                <a:latin typeface="Times New Roman" panose="02020603050405020304" pitchFamily="18" charset="0"/>
                <a:ea typeface="Calibri" panose="020F0502020204030204" pitchFamily="34" charset="0"/>
                <a:cs typeface="Times New Roman" panose="02020603050405020304" pitchFamily="18" charset="0"/>
              </a:rPr>
              <a:t>	</a:t>
            </a:r>
            <a:r>
              <a:rPr lang="de-DE" sz="1200" b="1" spc="-5" noProof="1">
                <a:latin typeface="Calibri" panose="020F0502020204030204" pitchFamily="34" charset="0"/>
                <a:ea typeface="Calibri" panose="020F0502020204030204" pitchFamily="34" charset="0"/>
                <a:cs typeface="Times New Roman" panose="02020603050405020304" pitchFamily="18" charset="0"/>
              </a:rPr>
              <a:t>WARNUNG</a:t>
            </a:r>
            <a:r>
              <a:rPr lang="de-DE" sz="1200" spc="-5" noProof="1">
                <a:latin typeface="Calibri" panose="020F0502020204030204" pitchFamily="34" charset="0"/>
                <a:ea typeface="Calibri" panose="020F0502020204030204" pitchFamily="34" charset="0"/>
                <a:cs typeface="Times New Roman" panose="02020603050405020304" pitchFamily="18" charset="0"/>
              </a:rPr>
              <a:t>:</a:t>
            </a:r>
            <a:r>
              <a:rPr lang="de-DE" sz="1200" spc="-3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Während</a:t>
            </a:r>
            <a:r>
              <a:rPr lang="de-DE" sz="1200" spc="-3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der</a:t>
            </a:r>
            <a:r>
              <a:rPr lang="de-DE" sz="1200" spc="-2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größte</a:t>
            </a:r>
            <a:r>
              <a:rPr lang="de-DE" sz="1200" spc="-25" noProof="1">
                <a:latin typeface="Calibri" panose="020F0502020204030204" pitchFamily="34" charset="0"/>
                <a:ea typeface="Calibri" panose="020F0502020204030204" pitchFamily="34" charset="0"/>
                <a:cs typeface="Times New Roman" panose="02020603050405020304" pitchFamily="18" charset="0"/>
              </a:rPr>
              <a:t> </a:t>
            </a:r>
            <a:r>
              <a:rPr lang="de-DE" sz="1200" noProof="1">
                <a:latin typeface="Calibri" panose="020F0502020204030204" pitchFamily="34" charset="0"/>
                <a:ea typeface="Calibri" panose="020F0502020204030204" pitchFamily="34" charset="0"/>
                <a:cs typeface="Times New Roman" panose="02020603050405020304" pitchFamily="18" charset="0"/>
              </a:rPr>
              <a:t>Teil</a:t>
            </a:r>
            <a:r>
              <a:rPr lang="de-DE" sz="1200" spc="-35" noProof="1">
                <a:latin typeface="Calibri" panose="020F0502020204030204" pitchFamily="34" charset="0"/>
                <a:ea typeface="Calibri" panose="020F0502020204030204" pitchFamily="34" charset="0"/>
                <a:cs typeface="Times New Roman" panose="02020603050405020304" pitchFamily="18" charset="0"/>
              </a:rPr>
              <a:t> </a:t>
            </a:r>
            <a:r>
              <a:rPr lang="de-DE" sz="1200" noProof="1">
                <a:latin typeface="Calibri" panose="020F0502020204030204" pitchFamily="34" charset="0"/>
                <a:ea typeface="Calibri" panose="020F0502020204030204" pitchFamily="34" charset="0"/>
                <a:cs typeface="Times New Roman" panose="02020603050405020304" pitchFamily="18" charset="0"/>
              </a:rPr>
              <a:t>der</a:t>
            </a:r>
            <a:r>
              <a:rPr lang="de-DE" sz="1200" spc="-2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Windows-Registrierung</a:t>
            </a:r>
            <a:r>
              <a:rPr lang="de-DE" sz="1200" spc="-2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auf</a:t>
            </a:r>
            <a:r>
              <a:rPr lang="de-DE" sz="1200" spc="-2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der</a:t>
            </a:r>
            <a:r>
              <a:rPr lang="de-DE" sz="1200" spc="205" noProof="1">
                <a:latin typeface="Times New Roman" panose="02020603050405020304" pitchFamily="18"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Festplatte</a:t>
            </a:r>
            <a:r>
              <a:rPr lang="de-DE" sz="1200" spc="-1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gespeichert</a:t>
            </a:r>
            <a:r>
              <a:rPr lang="de-DE" sz="1200" spc="-15" noProof="1">
                <a:latin typeface="Calibri" panose="020F0502020204030204" pitchFamily="34" charset="0"/>
                <a:ea typeface="Calibri" panose="020F0502020204030204" pitchFamily="34" charset="0"/>
                <a:cs typeface="Times New Roman" panose="02020603050405020304" pitchFamily="18" charset="0"/>
              </a:rPr>
              <a:t> </a:t>
            </a:r>
            <a:r>
              <a:rPr lang="de-DE" sz="1200" spc="-10" noProof="1">
                <a:latin typeface="Calibri" panose="020F0502020204030204" pitchFamily="34" charset="0"/>
                <a:ea typeface="Calibri" panose="020F0502020204030204" pitchFamily="34" charset="0"/>
                <a:cs typeface="Times New Roman" panose="02020603050405020304" pitchFamily="18" charset="0"/>
              </a:rPr>
              <a:t>ist, </a:t>
            </a:r>
            <a:r>
              <a:rPr lang="de-DE" sz="1200" spc="-5" noProof="1">
                <a:latin typeface="Calibri" panose="020F0502020204030204" pitchFamily="34" charset="0"/>
                <a:ea typeface="Calibri" panose="020F0502020204030204" pitchFamily="34" charset="0"/>
                <a:cs typeface="Times New Roman" panose="02020603050405020304" pitchFamily="18" charset="0"/>
              </a:rPr>
              <a:t>sind</a:t>
            </a:r>
            <a:r>
              <a:rPr lang="de-DE" sz="1200" spc="-2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einige</a:t>
            </a:r>
            <a:r>
              <a:rPr lang="de-DE" sz="1200" spc="-1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Schlüssel</a:t>
            </a:r>
            <a:r>
              <a:rPr lang="de-DE" sz="1200" spc="-1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(wie</a:t>
            </a:r>
            <a:r>
              <a:rPr lang="de-DE" sz="1200" spc="-10" noProof="1">
                <a:latin typeface="Calibri" panose="020F0502020204030204" pitchFamily="34" charset="0"/>
                <a:ea typeface="Calibri" panose="020F0502020204030204" pitchFamily="34" charset="0"/>
                <a:cs typeface="Times New Roman" panose="02020603050405020304" pitchFamily="18" charset="0"/>
              </a:rPr>
              <a:t> </a:t>
            </a:r>
            <a:r>
              <a:rPr lang="de-DE" sz="1200" noProof="1">
                <a:latin typeface="Calibri" panose="020F0502020204030204" pitchFamily="34" charset="0"/>
                <a:ea typeface="Calibri" panose="020F0502020204030204" pitchFamily="34" charset="0"/>
                <a:cs typeface="Times New Roman" panose="02020603050405020304" pitchFamily="18" charset="0"/>
              </a:rPr>
              <a:t>HKLM\Hardware)</a:t>
            </a:r>
            <a:r>
              <a:rPr lang="de-DE" sz="1200" spc="-2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nur</a:t>
            </a:r>
            <a:r>
              <a:rPr lang="de-DE" sz="1200" spc="-10" noProof="1">
                <a:latin typeface="Calibri" panose="020F0502020204030204" pitchFamily="34" charset="0"/>
                <a:ea typeface="Calibri" panose="020F0502020204030204" pitchFamily="34" charset="0"/>
                <a:cs typeface="Times New Roman" panose="02020603050405020304" pitchFamily="18" charset="0"/>
              </a:rPr>
              <a:t> im</a:t>
            </a:r>
            <a:r>
              <a:rPr lang="de-DE" sz="1200" spc="245" noProof="1">
                <a:latin typeface="Times New Roman" panose="02020603050405020304" pitchFamily="18" charset="0"/>
                <a:ea typeface="Calibri" panose="020F0502020204030204" pitchFamily="34" charset="0"/>
                <a:cs typeface="Times New Roman" panose="02020603050405020304" pitchFamily="18" charset="0"/>
              </a:rPr>
              <a:t> </a:t>
            </a:r>
            <a:r>
              <a:rPr lang="de-DE" sz="1200" noProof="1">
                <a:latin typeface="Calibri" panose="020F0502020204030204" pitchFamily="34" charset="0"/>
                <a:ea typeface="Calibri" panose="020F0502020204030204" pitchFamily="34" charset="0"/>
                <a:cs typeface="Times New Roman" panose="02020603050405020304" pitchFamily="18" charset="0"/>
              </a:rPr>
              <a:t>Speicher</a:t>
            </a:r>
            <a:r>
              <a:rPr lang="de-DE" sz="1200" spc="-2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gespeichert,</a:t>
            </a:r>
            <a:r>
              <a:rPr lang="de-DE" sz="1200" spc="-1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so</a:t>
            </a:r>
            <a:r>
              <a:rPr lang="de-DE" sz="1200" spc="-40" noProof="1">
                <a:latin typeface="Calibri" panose="020F0502020204030204" pitchFamily="34" charset="0"/>
                <a:ea typeface="Calibri" panose="020F0502020204030204" pitchFamily="34" charset="0"/>
                <a:cs typeface="Times New Roman" panose="02020603050405020304" pitchFamily="18" charset="0"/>
              </a:rPr>
              <a:t> </a:t>
            </a:r>
            <a:r>
              <a:rPr lang="de-DE" sz="1200" noProof="1">
                <a:latin typeface="Calibri" panose="020F0502020204030204" pitchFamily="34" charset="0"/>
                <a:ea typeface="Calibri" panose="020F0502020204030204" pitchFamily="34" charset="0"/>
                <a:cs typeface="Times New Roman" panose="02020603050405020304" pitchFamily="18" charset="0"/>
              </a:rPr>
              <a:t>dass</a:t>
            </a:r>
            <a:r>
              <a:rPr lang="de-DE" sz="1200" spc="-2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Sie</a:t>
            </a:r>
            <a:r>
              <a:rPr lang="de-DE" sz="1200" spc="-20" noProof="1">
                <a:latin typeface="Calibri" panose="020F0502020204030204" pitchFamily="34" charset="0"/>
                <a:ea typeface="Calibri" panose="020F0502020204030204" pitchFamily="34" charset="0"/>
                <a:cs typeface="Times New Roman" panose="02020603050405020304" pitchFamily="18" charset="0"/>
              </a:rPr>
              <a:t> </a:t>
            </a:r>
            <a:r>
              <a:rPr lang="de-DE" sz="1200" noProof="1">
                <a:latin typeface="Calibri" panose="020F0502020204030204" pitchFamily="34" charset="0"/>
                <a:ea typeface="Calibri" panose="020F0502020204030204" pitchFamily="34" charset="0"/>
                <a:cs typeface="Times New Roman" panose="02020603050405020304" pitchFamily="18" charset="0"/>
              </a:rPr>
              <a:t>die</a:t>
            </a:r>
            <a:r>
              <a:rPr lang="de-DE" sz="1200" spc="-2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Registrierung</a:t>
            </a:r>
            <a:r>
              <a:rPr lang="de-DE" sz="1200" spc="-2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über</a:t>
            </a:r>
            <a:r>
              <a:rPr lang="de-DE" sz="1200" spc="-1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einen</a:t>
            </a:r>
            <a:r>
              <a:rPr lang="de-DE" sz="1200" spc="-20" noProof="1">
                <a:latin typeface="Calibri" panose="020F0502020204030204" pitchFamily="34" charset="0"/>
                <a:ea typeface="Calibri" panose="020F0502020204030204" pitchFamily="34" charset="0"/>
                <a:cs typeface="Times New Roman" panose="02020603050405020304" pitchFamily="18" charset="0"/>
              </a:rPr>
              <a:t> </a:t>
            </a:r>
            <a:r>
              <a:rPr lang="de-DE" sz="1200" noProof="1">
                <a:latin typeface="Calibri" panose="020F0502020204030204" pitchFamily="34" charset="0"/>
                <a:ea typeface="Calibri" panose="020F0502020204030204" pitchFamily="34" charset="0"/>
                <a:cs typeface="Times New Roman" panose="02020603050405020304" pitchFamily="18" charset="0"/>
              </a:rPr>
              <a:t>Speicherabzug</a:t>
            </a:r>
            <a:r>
              <a:rPr lang="de-DE" sz="1200" spc="225" noProof="1">
                <a:latin typeface="Times New Roman" panose="02020603050405020304" pitchFamily="18" charset="0"/>
                <a:ea typeface="Calibri" panose="020F0502020204030204" pitchFamily="34" charset="0"/>
                <a:cs typeface="Times New Roman" panose="02020603050405020304" pitchFamily="18" charset="0"/>
              </a:rPr>
              <a:t> </a:t>
            </a:r>
            <a:r>
              <a:rPr lang="de-DE" sz="1200" noProof="1">
                <a:latin typeface="Calibri" panose="020F0502020204030204" pitchFamily="34" charset="0"/>
                <a:ea typeface="Calibri" panose="020F0502020204030204" pitchFamily="34" charset="0"/>
                <a:cs typeface="Times New Roman" panose="02020603050405020304" pitchFamily="18" charset="0"/>
              </a:rPr>
              <a:t>analysieren</a:t>
            </a:r>
            <a:r>
              <a:rPr lang="de-DE" sz="1200" spc="-5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sollten</a:t>
            </a:r>
            <a:endParaRPr lang="de-DE" sz="1200" noProof="1">
              <a:latin typeface="Calibri" panose="020F0502020204030204" pitchFamily="34" charset="0"/>
              <a:ea typeface="Calibri" panose="020F0502020204030204" pitchFamily="34" charset="0"/>
              <a:cs typeface="Times New Roman" panose="02020603050405020304" pitchFamily="18" charset="0"/>
            </a:endParaRPr>
          </a:p>
          <a:p>
            <a:r>
              <a:rPr lang="de-DE" sz="1200" noProof="1">
                <a:latin typeface="Calibri" panose="020F0502020204030204" pitchFamily="34" charset="0"/>
                <a:ea typeface="Calibri" panose="020F0502020204030204" pitchFamily="34" charset="0"/>
                <a:cs typeface="Calibri" panose="020F0502020204030204" pitchFamily="34" charset="0"/>
              </a:rPr>
              <a:t> </a:t>
            </a:r>
            <a:endParaRPr lang="de-DE" sz="1100" noProof="1">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9266841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288404"/>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II</a:t>
            </a:r>
          </a:p>
          <a:p>
            <a:pPr marL="457200" indent="-457200">
              <a:buFont typeface="+mj-lt"/>
              <a:buAutoNum type="arabicPeriod"/>
            </a:pPr>
            <a:endParaRPr lang="de-DE" b="1"/>
          </a:p>
          <a:p>
            <a:pPr marL="457200" indent="-457200">
              <a:buFont typeface="+mj-lt"/>
              <a:buAutoNum type="arabicPeriod" startAt="31"/>
            </a:pPr>
            <a:r>
              <a:rPr lang="de-DE" sz="2000" b="1"/>
              <a:t>Incident Response und Forensik </a:t>
            </a:r>
          </a:p>
          <a:p>
            <a:pPr marL="457200" indent="-457200">
              <a:buFont typeface="+mj-lt"/>
              <a:buAutoNum type="arabicPeriod" startAt="31"/>
            </a:pPr>
            <a:endParaRPr lang="de-DE" sz="2000" b="1"/>
          </a:p>
          <a:p>
            <a:pPr marL="457200" indent="-457200">
              <a:buFont typeface="+mj-lt"/>
              <a:buAutoNum type="arabicPeriod" startAt="31"/>
            </a:pPr>
            <a:endParaRPr lang="de-DE" sz="2000" b="1"/>
          </a:p>
          <a:p>
            <a:pPr marL="457200" indent="-457200">
              <a:buFont typeface="+mj-lt"/>
              <a:buAutoNum type="arabicPeriod" startAt="31"/>
            </a:pPr>
            <a:endParaRPr lang="de-DE" sz="2000" b="1"/>
          </a:p>
          <a:p>
            <a:pPr marL="457200" indent="-457200">
              <a:buFont typeface="+mj-lt"/>
              <a:buAutoNum type="arabicPeriod" startAt="31"/>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245F1B8E-B263-45CF-BAA9-CA06F9334C8C}"/>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13EAD970-4927-4EDF-82AB-877B5378D1EA}"/>
              </a:ext>
            </a:extLst>
          </p:cNvPr>
          <p:cNvSpPr/>
          <p:nvPr/>
        </p:nvSpPr>
        <p:spPr>
          <a:xfrm>
            <a:off x="376566" y="2332037"/>
            <a:ext cx="11066134" cy="4198585"/>
          </a:xfrm>
          <a:prstGeom prst="rect">
            <a:avLst/>
          </a:prstGeom>
        </p:spPr>
        <p:txBody>
          <a:bodyPr wrap="square">
            <a:spAutoFit/>
          </a:bodyPr>
          <a:lstStyle/>
          <a:p>
            <a:pPr marL="342900" marR="4093845" lvl="0" indent="-342900">
              <a:spcBef>
                <a:spcPts val="45"/>
              </a:spcBef>
              <a:spcAft>
                <a:spcPts val="0"/>
              </a:spcAft>
              <a:buSzPts val="1200"/>
              <a:buFont typeface="Symbol" panose="05050102010706020507" pitchFamily="18" charset="2"/>
              <a:buChar char=""/>
              <a:tabLst>
                <a:tab pos="227965" algn="l"/>
                <a:tab pos="522605" algn="l"/>
              </a:tabLst>
            </a:pPr>
            <a:r>
              <a:rPr lang="de-DE" sz="1200" b="1" spc="-10" noProof="1">
                <a:latin typeface="Calibri" panose="020F0502020204030204" pitchFamily="34" charset="0"/>
                <a:ea typeface="Symbol" panose="05050102010706020507" pitchFamily="18" charset="2"/>
                <a:cs typeface="Times New Roman" panose="02020603050405020304" pitchFamily="18" charset="0"/>
              </a:rPr>
              <a:t>Sicherheits-Tools</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marR="3990975" lvl="1" indent="-285750">
              <a:lnSpc>
                <a:spcPts val="1460"/>
              </a:lnSpc>
              <a:spcBef>
                <a:spcPts val="45"/>
              </a:spcBef>
              <a:spcAft>
                <a:spcPts val="0"/>
              </a:spcAft>
              <a:buSzPts val="1200"/>
              <a:buFont typeface="Courier New" panose="02070309020205020404" pitchFamily="49" charset="0"/>
              <a:buChar char="o"/>
              <a:tabLst>
                <a:tab pos="227965" algn="l"/>
                <a:tab pos="7512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Vernetzung</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marR="3425825" lvl="1" indent="-285750">
              <a:lnSpc>
                <a:spcPts val="1440"/>
              </a:lnSpc>
              <a:spcAft>
                <a:spcPts val="0"/>
              </a:spcAft>
              <a:buSzPts val="1200"/>
              <a:buFont typeface="Courier New" panose="02070309020205020404" pitchFamily="49" charset="0"/>
              <a:buChar char="o"/>
              <a:tabLst>
                <a:tab pos="227965" algn="l"/>
                <a:tab pos="7512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Dateimanipulation</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p>
          <a:p>
            <a:pPr marL="742950" marR="3425825" lvl="1" indent="-285750">
              <a:lnSpc>
                <a:spcPts val="1440"/>
              </a:lnSpc>
              <a:spcAft>
                <a:spcPts val="0"/>
              </a:spcAft>
              <a:buSzPts val="1200"/>
              <a:buFont typeface="Courier New" panose="02070309020205020404" pitchFamily="49" charset="0"/>
              <a:buChar char="o"/>
              <a:tabLst>
                <a:tab pos="227965" algn="l"/>
                <a:tab pos="751205" algn="l"/>
              </a:tabLst>
            </a:pPr>
            <a:r>
              <a:rPr lang="de-DE" sz="1200" noProof="1">
                <a:latin typeface="Calibri" panose="020F0502020204030204" pitchFamily="34" charset="0"/>
                <a:ea typeface="Calibri" panose="020F0502020204030204" pitchFamily="34" charset="0"/>
                <a:cs typeface="Times New Roman" panose="02020603050405020304" pitchFamily="18" charset="0"/>
              </a:rPr>
              <a:t>Shell</a:t>
            </a:r>
            <a:r>
              <a:rPr lang="de-DE" sz="1200" spc="-1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und</a:t>
            </a:r>
            <a:r>
              <a:rPr lang="de-DE" sz="120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Skripte</a:t>
            </a:r>
            <a:endParaRPr lang="de-DE" sz="1200" noProof="1">
              <a:latin typeface="Calibri" panose="020F0502020204030204" pitchFamily="34" charset="0"/>
              <a:ea typeface="Calibri" panose="020F0502020204030204" pitchFamily="34" charset="0"/>
              <a:cs typeface="Times New Roman" panose="02020603050405020304" pitchFamily="18" charset="0"/>
            </a:endParaRPr>
          </a:p>
          <a:p>
            <a:pPr marL="742950" marR="3425825" lvl="1" indent="-285750">
              <a:lnSpc>
                <a:spcPts val="1440"/>
              </a:lnSpc>
              <a:spcAft>
                <a:spcPts val="0"/>
              </a:spcAft>
              <a:buSzPts val="1200"/>
              <a:buFont typeface="Courier New" panose="02070309020205020404" pitchFamily="49" charset="0"/>
              <a:buChar char="o"/>
              <a:tabLst>
                <a:tab pos="227965" algn="l"/>
                <a:tab pos="7512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Packet</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Capture</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742950" marR="3425825" lvl="1" indent="-285750">
              <a:lnSpc>
                <a:spcPts val="1440"/>
              </a:lnSpc>
              <a:spcAft>
                <a:spcPts val="0"/>
              </a:spcAft>
              <a:buSzPts val="1200"/>
              <a:buFont typeface="Courier New" panose="02070309020205020404" pitchFamily="49" charset="0"/>
              <a:buChar char="o"/>
              <a:tabLst>
                <a:tab pos="227965" algn="l"/>
                <a:tab pos="751205" algn="l"/>
              </a:tabLst>
            </a:pPr>
            <a:r>
              <a:rPr lang="de-DE" sz="1200" spc="-5" noProof="1">
                <a:latin typeface="Calibri" panose="020F0502020204030204" pitchFamily="34" charset="0"/>
                <a:ea typeface="Calibri" panose="020F0502020204030204" pitchFamily="34" charset="0"/>
                <a:cs typeface="Times New Roman" panose="02020603050405020304" pitchFamily="18" charset="0"/>
              </a:rPr>
              <a:t>Forensik</a:t>
            </a:r>
            <a:endParaRPr lang="de-DE" sz="1200" noProof="1">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ts val="1455"/>
              </a:lnSpc>
              <a:spcBef>
                <a:spcPts val="10"/>
              </a:spcBef>
              <a:spcAft>
                <a:spcPts val="0"/>
              </a:spcAft>
              <a:buSzPts val="1200"/>
              <a:buFont typeface="Courier New" panose="02070309020205020404" pitchFamily="49" charset="0"/>
              <a:buChar char="o"/>
              <a:tabLst>
                <a:tab pos="979805" algn="l"/>
              </a:tabLst>
            </a:pPr>
            <a:r>
              <a:rPr lang="de-DE" sz="1200" spc="-5" noProof="1">
                <a:latin typeface="Calibri" panose="020F0502020204030204" pitchFamily="34" charset="0"/>
                <a:ea typeface="Courier New" panose="02070309020205020404" pitchFamily="49" charset="0"/>
                <a:cs typeface="Times New Roman" panose="02020603050405020304" pitchFamily="18" charset="0"/>
              </a:rPr>
              <a:t>Exploit</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marL="1143000" marR="432435" lvl="2" indent="-228600">
              <a:lnSpc>
                <a:spcPct val="95000"/>
              </a:lnSpc>
              <a:spcAft>
                <a:spcPts val="0"/>
              </a:spcAft>
              <a:buSzPts val="1200"/>
              <a:buFont typeface="Courier New" panose="02070309020205020404" pitchFamily="49" charset="0"/>
              <a:buChar char="o"/>
              <a:tabLst>
                <a:tab pos="9798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WARNUNG</a:t>
            </a:r>
            <a:r>
              <a:rPr lang="de-DE" sz="1200" spc="-5" noProof="1">
                <a:latin typeface="Calibri" panose="020F0502020204030204" pitchFamily="34" charset="0"/>
                <a:ea typeface="Courier New" panose="02070309020205020404" pitchFamily="49" charset="0"/>
                <a:cs typeface="Times New Roman" panose="02020603050405020304" pitchFamily="18" charset="0"/>
              </a:rPr>
              <a:t>:</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Sie</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müssen</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nicht</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wissen,</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wie</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man</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alle</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diese</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Tools</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verwendet,</a:t>
            </a:r>
            <a:r>
              <a:rPr lang="de-DE" sz="1200" spc="22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aber</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10" noProof="1">
                <a:latin typeface="Calibri" panose="020F0502020204030204" pitchFamily="34" charset="0"/>
                <a:ea typeface="Courier New" panose="02070309020205020404" pitchFamily="49" charset="0"/>
                <a:cs typeface="Times New Roman" panose="02020603050405020304" pitchFamily="18" charset="0"/>
              </a:rPr>
              <a:t>Sie</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sollten</a:t>
            </a:r>
            <a:r>
              <a:rPr lang="de-DE" sz="1200" spc="-20" noProof="1">
                <a:latin typeface="Calibri" panose="020F0502020204030204" pitchFamily="34" charset="0"/>
                <a:ea typeface="Courier New" panose="02070309020205020404" pitchFamily="49" charset="0"/>
                <a:cs typeface="Times New Roman" panose="02020603050405020304" pitchFamily="18" charset="0"/>
              </a:rPr>
              <a:t> </a:t>
            </a:r>
            <a:r>
              <a:rPr lang="de-DE" sz="1200" noProof="1">
                <a:latin typeface="Calibri" panose="020F0502020204030204" pitchFamily="34" charset="0"/>
                <a:ea typeface="Courier New" panose="02070309020205020404" pitchFamily="49" charset="0"/>
                <a:cs typeface="Times New Roman" panose="02020603050405020304" pitchFamily="18" charset="0"/>
              </a:rPr>
              <a:t>als</a:t>
            </a:r>
            <a:r>
              <a:rPr lang="de-DE" sz="1200" spc="-5" noProof="1">
                <a:latin typeface="Calibri" panose="020F0502020204030204" pitchFamily="34" charset="0"/>
                <a:ea typeface="Courier New" panose="02070309020205020404" pitchFamily="49" charset="0"/>
                <a:cs typeface="Times New Roman" panose="02020603050405020304" pitchFamily="18" charset="0"/>
              </a:rPr>
              <a:t> Sicherheitsexperte</a:t>
            </a:r>
            <a:r>
              <a:rPr lang="de-DE" sz="1200" spc="-2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wissen,</a:t>
            </a: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p>
          <a:p>
            <a:pPr marR="432435" lvl="2">
              <a:lnSpc>
                <a:spcPct val="95000"/>
              </a:lnSpc>
              <a:spcAft>
                <a:spcPts val="0"/>
              </a:spcAft>
              <a:buSzPts val="1200"/>
              <a:tabLst>
                <a:tab pos="979805" algn="l"/>
              </a:tabLst>
            </a:pPr>
            <a:r>
              <a:rPr lang="de-DE" sz="1200" spc="-30"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wofür</a:t>
            </a:r>
            <a:r>
              <a:rPr lang="de-DE" sz="1200" spc="-10" noProof="1">
                <a:latin typeface="Calibri" panose="020F0502020204030204" pitchFamily="34" charset="0"/>
                <a:ea typeface="Courier New" panose="02070309020205020404" pitchFamily="49" charset="0"/>
                <a:cs typeface="Times New Roman" panose="02020603050405020304" pitchFamily="18" charset="0"/>
              </a:rPr>
              <a:t> sie</a:t>
            </a:r>
            <a:r>
              <a:rPr lang="de-DE" sz="1200" spc="-15" noProof="1">
                <a:latin typeface="Calibri" panose="020F0502020204030204" pitchFamily="34"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verwendet</a:t>
            </a:r>
            <a:r>
              <a:rPr lang="de-DE" sz="1200" spc="315" noProof="1">
                <a:latin typeface="Times New Roman" panose="02020603050405020304" pitchFamily="18" charset="0"/>
                <a:ea typeface="Courier New" panose="02070309020205020404" pitchFamily="49" charset="0"/>
                <a:cs typeface="Times New Roman" panose="02020603050405020304" pitchFamily="18" charset="0"/>
              </a:rPr>
              <a:t> </a:t>
            </a:r>
            <a:r>
              <a:rPr lang="de-DE" sz="1200" spc="-5" noProof="1">
                <a:latin typeface="Calibri" panose="020F0502020204030204" pitchFamily="34" charset="0"/>
                <a:ea typeface="Courier New" panose="02070309020205020404" pitchFamily="49" charset="0"/>
                <a:cs typeface="Times New Roman" panose="02020603050405020304" pitchFamily="18" charset="0"/>
              </a:rPr>
              <a:t>werden</a:t>
            </a:r>
            <a:endParaRPr lang="de-DE" sz="1200" noProof="1">
              <a:latin typeface="Calibri" panose="020F0502020204030204" pitchFamily="34" charset="0"/>
              <a:ea typeface="Courier New" panose="02070309020205020404" pitchFamily="49" charset="0"/>
              <a:cs typeface="Times New Roman" panose="02020603050405020304" pitchFamily="18" charset="0"/>
            </a:endParaRPr>
          </a:p>
          <a:p>
            <a:pPr>
              <a:spcBef>
                <a:spcPts val="5"/>
              </a:spcBef>
            </a:pPr>
            <a:r>
              <a:rPr lang="de-DE" sz="1200" noProof="1">
                <a:latin typeface="Calibri" panose="020F0502020204030204" pitchFamily="34" charset="0"/>
                <a:ea typeface="Calibri" panose="020F0502020204030204" pitchFamily="34" charset="0"/>
                <a:cs typeface="Calibri" panose="020F0502020204030204" pitchFamily="34" charset="0"/>
              </a:rPr>
              <a:t> </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200"/>
              <a:buFont typeface="Symbol" panose="05050102010706020507" pitchFamily="18" charset="2"/>
              <a:buChar char=""/>
              <a:tabLst>
                <a:tab pos="522605" algn="l"/>
              </a:tabLst>
            </a:pPr>
            <a:r>
              <a:rPr lang="de-DE" sz="1200" b="1" spc="-5" noProof="1">
                <a:solidFill>
                  <a:srgbClr val="FF0000"/>
                </a:solidFill>
                <a:highlight>
                  <a:srgbClr val="FFFF00"/>
                </a:highlight>
                <a:latin typeface="Calibri" panose="020F0502020204030204" pitchFamily="34" charset="0"/>
                <a:ea typeface="Symbol" panose="05050102010706020507" pitchFamily="18" charset="2"/>
                <a:cs typeface="Times New Roman" panose="02020603050405020304" pitchFamily="18" charset="0"/>
              </a:rPr>
              <a:t>Netzwerktools</a:t>
            </a:r>
            <a:endParaRPr lang="de-DE" sz="1200" b="1" noProof="1">
              <a:solidFill>
                <a:srgbClr val="FF0000"/>
              </a:solidFill>
              <a:highlight>
                <a:srgbClr val="FFFF00"/>
              </a:highlight>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0"/>
              </a:lnSpc>
              <a:spcBef>
                <a:spcPts val="45"/>
              </a:spcBef>
              <a:buSzPts val="1200"/>
              <a:buFont typeface="Courier New" panose="02070309020205020404" pitchFamily="49" charset="0"/>
              <a:buChar char="o"/>
              <a:tabLst>
                <a:tab pos="9798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tracert/traceroute</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342900" marR="558165" lvl="0" indent="-342900">
              <a:lnSpc>
                <a:spcPct val="98000"/>
              </a:lnSpc>
              <a:spcAft>
                <a:spcPts val="0"/>
              </a:spcAft>
              <a:buSzPts val="1200"/>
              <a:buFont typeface="Microsoft Sans Serif" panose="020B0604020202020204" pitchFamily="34" charset="0"/>
              <a:buChar char="▪"/>
              <a:tabLst>
                <a:tab pos="14376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Netzwerk-Diagnosebefehl</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Anzeige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möglicher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Routen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7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Messung</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Transitverzögerungen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Paketen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über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ein </a:t>
            </a:r>
            <a:r>
              <a:rPr lang="de-DE" sz="1200" spc="-5" noProof="1">
                <a:latin typeface="Calibri" panose="020F0502020204030204" pitchFamily="34" charset="0"/>
                <a:ea typeface="Calibri" panose="020F0502020204030204" pitchFamily="34" charset="0"/>
                <a:cs typeface="Times New Roman" panose="02020603050405020304" pitchFamily="18" charset="0"/>
              </a:rPr>
              <a:t>Internet-Protokoll-Netzwerk</a:t>
            </a:r>
            <a:endParaRPr lang="de-DE" sz="1200" noProof="1">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ts val="1470"/>
              </a:lnSpc>
              <a:spcBef>
                <a:spcPts val="50"/>
              </a:spcBef>
              <a:spcAft>
                <a:spcPts val="0"/>
              </a:spcAft>
              <a:buSzPts val="1200"/>
              <a:buFont typeface="Courier New" panose="02070309020205020404" pitchFamily="49" charset="0"/>
              <a:buChar char="o"/>
              <a:tabLst>
                <a:tab pos="9798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nslookup/dig</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342900" marR="72390" lvl="0" indent="-342900">
              <a:lnSpc>
                <a:spcPct val="99000"/>
              </a:lnSpc>
              <a:spcAft>
                <a:spcPts val="0"/>
              </a:spcAft>
              <a:buSzPts val="1200"/>
              <a:buFont typeface="Microsoft Sans Serif" panose="020B0604020202020204" pitchFamily="34" charset="0"/>
              <a:buChar char="▪"/>
              <a:tabLst>
                <a:tab pos="14376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Dienstprogramm</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zum</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Ermitteln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Domainnamen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zugeordneten</a:t>
            </a:r>
            <a:r>
              <a:rPr lang="de-DE" sz="1200" spc="27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IP-Adresse,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zum</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Abrufen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Mailserver-Einstellungen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Domain</a:t>
            </a:r>
            <a:r>
              <a:rPr lang="de-DE" sz="1200" spc="315" noProof="1">
                <a:latin typeface="Times New Roman" panose="02020603050405020304" pitchFamily="18" charset="0"/>
                <a:ea typeface="Microsoft Sans Serif" panose="020B0604020202020204" pitchFamily="34" charset="0"/>
                <a:cs typeface="Times New Roman" panose="02020603050405020304" pitchFamily="18" charset="0"/>
              </a:rPr>
              <a:t> </a:t>
            </a:r>
          </a:p>
          <a:p>
            <a:pPr marL="342900" marR="72390" lvl="0" indent="-342900">
              <a:lnSpc>
                <a:spcPct val="99000"/>
              </a:lnSpc>
              <a:spcAft>
                <a:spcPts val="0"/>
              </a:spcAft>
              <a:buSzPts val="1200"/>
              <a:buFont typeface="Microsoft Sans Serif" panose="020B0604020202020204" pitchFamily="34" charset="0"/>
              <a:buChar char="▪"/>
              <a:tabLst>
                <a:tab pos="1437640"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anderer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DNS-Informationen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35"/>
              </a:spcBef>
              <a:spcAft>
                <a:spcPts val="0"/>
              </a:spcAft>
              <a:buSzPts val="1200"/>
              <a:buFont typeface="Courier New" panose="02070309020205020404" pitchFamily="49" charset="0"/>
              <a:buChar char="o"/>
              <a:tabLst>
                <a:tab pos="9798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ipconfig/ifconfig</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342900" marR="432435" lvl="0" indent="-342900">
              <a:lnSpc>
                <a:spcPct val="99000"/>
              </a:lnSpc>
              <a:spcAft>
                <a:spcPts val="0"/>
              </a:spcAft>
              <a:buSzPts val="1200"/>
              <a:buFont typeface="Microsoft Sans Serif" panose="020B0604020202020204" pitchFamily="34" charset="0"/>
              <a:buChar char="▪"/>
              <a:tabLst>
                <a:tab pos="14376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Dienstprogramm,</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alle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Netzwerkkonfigurationen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aktuell</a:t>
            </a:r>
            <a:r>
              <a:rPr lang="de-DE" sz="1200" spc="28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angeschlossenen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Netzwerkgeräte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anzeigt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p>
          <a:p>
            <a:pPr marR="432435" lvl="0">
              <a:lnSpc>
                <a:spcPct val="99000"/>
              </a:lnSpc>
              <a:spcAft>
                <a:spcPts val="0"/>
              </a:spcAft>
              <a:buSzPts val="1200"/>
              <a:tabLst>
                <a:tab pos="1437640" algn="l"/>
              </a:tabLst>
            </a:pP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DHCP-</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DNS-</a:t>
            </a:r>
            <a:r>
              <a:rPr lang="de-DE" sz="1200" spc="27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Einstellungen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ändern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kann</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ts val="1465"/>
              </a:lnSpc>
              <a:spcBef>
                <a:spcPts val="255"/>
              </a:spcBef>
              <a:spcAft>
                <a:spcPts val="0"/>
              </a:spcAft>
              <a:buSzPts val="1200"/>
              <a:buFont typeface="Courier New" panose="02070309020205020404" pitchFamily="49" charset="0"/>
              <a:buChar char="o"/>
              <a:tabLst>
                <a:tab pos="7385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nmap</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742950" marR="262890" lvl="1" indent="-285750">
              <a:lnSpc>
                <a:spcPct val="99000"/>
              </a:lnSpc>
              <a:spcAft>
                <a:spcPts val="0"/>
              </a:spcAft>
              <a:buSzPts val="1200"/>
              <a:buFont typeface="Microsoft Sans Serif" panose="020B0604020202020204" pitchFamily="34" charset="0"/>
              <a:buChar char="▪"/>
              <a:tabLst>
                <a:tab pos="11963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Open-Source-Netzwerkscanner,</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wird,</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um</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Hosts</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4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Dienste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in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Computernetzwerk</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zu</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entdecken,</a:t>
            </a:r>
            <a:endParaRPr lang="de-DE" sz="1200" spc="-25" noProof="1">
              <a:latin typeface="Calibri" panose="020F0502020204030204" pitchFamily="34" charset="0"/>
              <a:ea typeface="Microsoft Sans Serif" panose="020B0604020202020204" pitchFamily="34" charset="0"/>
              <a:cs typeface="Times New Roman" panose="02020603050405020304" pitchFamily="18" charset="0"/>
            </a:endParaRPr>
          </a:p>
          <a:p>
            <a:pPr marR="262890" lvl="1">
              <a:lnSpc>
                <a:spcPct val="99000"/>
              </a:lnSpc>
              <a:spcAft>
                <a:spcPts val="0"/>
              </a:spcAft>
              <a:buSzPts val="1200"/>
              <a:tabLst>
                <a:tab pos="1196340" algn="l"/>
              </a:tabLst>
            </a:pP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indem</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er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Pakete</a:t>
            </a:r>
            <a:r>
              <a:rPr lang="de-DE" sz="1200" spc="32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sendet</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Antworten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analysiert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202002799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288404"/>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indent="-457200">
              <a:buFont typeface="+mj-lt"/>
              <a:buAutoNum type="arabicPeriod" startAt="31"/>
            </a:pPr>
            <a:r>
              <a:rPr lang="de-DE" sz="2000" b="1" dirty="0"/>
              <a:t>Incident Response und Forensik </a:t>
            </a:r>
          </a:p>
          <a:p>
            <a:pPr marL="457200" indent="-457200">
              <a:buFont typeface="+mj-lt"/>
              <a:buAutoNum type="arabicPeriod" startAt="31"/>
            </a:pPr>
            <a:endParaRPr lang="de-DE" sz="2000" b="1" dirty="0"/>
          </a:p>
          <a:p>
            <a:pPr marL="457200" indent="-457200">
              <a:buFont typeface="+mj-lt"/>
              <a:buAutoNum type="arabicPeriod" startAt="31"/>
            </a:pPr>
            <a:endParaRPr lang="de-DE" sz="2000" b="1" dirty="0"/>
          </a:p>
          <a:p>
            <a:pPr marL="457200" indent="-457200">
              <a:buFont typeface="+mj-lt"/>
              <a:buAutoNum type="arabicPeriod" startAt="31"/>
            </a:pPr>
            <a:endParaRPr lang="de-DE" sz="2000" b="1" dirty="0"/>
          </a:p>
          <a:p>
            <a:pPr marL="457200" indent="-457200">
              <a:buFont typeface="+mj-lt"/>
              <a:buAutoNum type="arabicPeriod" startAt="31"/>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245F1B8E-B263-45CF-BAA9-CA06F9334C8C}"/>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FD9DD742-DFD2-497C-B2E8-E2D683DB7521}"/>
              </a:ext>
            </a:extLst>
          </p:cNvPr>
          <p:cNvSpPr/>
          <p:nvPr/>
        </p:nvSpPr>
        <p:spPr>
          <a:xfrm>
            <a:off x="575148" y="2438703"/>
            <a:ext cx="10118252" cy="4756623"/>
          </a:xfrm>
          <a:prstGeom prst="rect">
            <a:avLst/>
          </a:prstGeom>
        </p:spPr>
        <p:txBody>
          <a:bodyPr wrap="square">
            <a:spAutoFit/>
          </a:bodyPr>
          <a:lstStyle/>
          <a:p>
            <a:pPr marL="342900" lvl="0" indent="-342900">
              <a:lnSpc>
                <a:spcPts val="1470"/>
              </a:lnSpc>
              <a:spcBef>
                <a:spcPts val="45"/>
              </a:spcBef>
              <a:buSzPts val="1200"/>
              <a:buFont typeface="Courier New" panose="02070309020205020404" pitchFamily="49" charset="0"/>
              <a:buChar char="o"/>
              <a:tabLst>
                <a:tab pos="738505" algn="l"/>
              </a:tabLst>
            </a:pPr>
            <a:r>
              <a:rPr lang="de-DE" sz="1200" b="1" spc="-1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ping/pathping</a:t>
            </a:r>
            <a:endParaRPr lang="de-DE" sz="1200" b="1" noProof="1">
              <a:solidFill>
                <a:prstClr val="black"/>
              </a:solidFill>
              <a:latin typeface="Calibri" panose="020F0502020204030204" pitchFamily="34" charset="0"/>
              <a:ea typeface="Courier New" panose="02070309020205020404" pitchFamily="49" charset="0"/>
              <a:cs typeface="Times New Roman" panose="02020603050405020304" pitchFamily="18" charset="0"/>
            </a:endParaRPr>
          </a:p>
          <a:p>
            <a:pPr marL="742950" marR="523240" lvl="1" indent="-285750">
              <a:lnSpc>
                <a:spcPct val="98000"/>
              </a:lnSpc>
              <a:buSzPts val="1200"/>
              <a:buFont typeface="Microsoft Sans Serif" panose="020B0604020202020204" pitchFamily="34" charset="0"/>
              <a:buChar char="▪"/>
              <a:tabLst>
                <a:tab pos="1196340" algn="l"/>
              </a:tabLst>
            </a:pP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Dienstprogramm,</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um</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festzustellen,</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ob</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Host</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in</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Internet-</a:t>
            </a:r>
            <a:r>
              <a:rPr lang="de-DE" sz="1200" spc="21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Protokoll-Netzwerk</a:t>
            </a:r>
            <a:r>
              <a:rPr lang="de-DE" sz="1200" spc="-6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erreichbar</a:t>
            </a:r>
            <a:r>
              <a:rPr lang="de-DE" sz="1200" spc="-4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ist</a:t>
            </a:r>
            <a:endPar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endParaRPr>
          </a:p>
          <a:p>
            <a:pPr marL="342900" lvl="0" indent="-342900">
              <a:lnSpc>
                <a:spcPts val="1465"/>
              </a:lnSpc>
              <a:spcBef>
                <a:spcPts val="50"/>
              </a:spcBef>
              <a:buSzPts val="1200"/>
              <a:buFont typeface="Courier New" panose="02070309020205020404" pitchFamily="49" charset="0"/>
              <a:buChar char="o"/>
              <a:tabLst>
                <a:tab pos="738505" algn="l"/>
              </a:tabLst>
            </a:pPr>
            <a:r>
              <a:rPr lang="de-DE" sz="1200" b="1"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hping</a:t>
            </a:r>
          </a:p>
          <a:p>
            <a:pPr marL="742950" marR="593725" lvl="1" indent="-285750">
              <a:lnSpc>
                <a:spcPct val="99000"/>
              </a:lnSpc>
              <a:buSzPts val="1200"/>
              <a:buFont typeface="Microsoft Sans Serif" panose="020B0604020202020204" pitchFamily="34" charset="0"/>
              <a:buChar char="▪"/>
              <a:tabLst>
                <a:tab pos="1196340" algn="l"/>
              </a:tabLst>
            </a:pP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Open-Source-Paketgenerator</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und</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-Analysator</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für</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das</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TCP/IP-</a:t>
            </a:r>
            <a:r>
              <a:rPr lang="de-DE" sz="1200" spc="27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Protokoll,</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zur</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Sicherheitsüberprüfung</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und</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zum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Testen</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von</a:t>
            </a:r>
            <a:r>
              <a:rPr lang="de-DE" sz="1200" spc="260"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Firewalls</a:t>
            </a:r>
            <a:r>
              <a:rPr lang="de-DE" sz="1200" spc="-4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und</a:t>
            </a:r>
            <a:r>
              <a:rPr lang="de-DE" sz="1200" spc="-3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Netzwerken</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eingesetzt</a:t>
            </a:r>
            <a:r>
              <a:rPr lang="de-DE" sz="1200" spc="-3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wird</a:t>
            </a:r>
            <a:endPar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endParaRPr>
          </a:p>
          <a:p>
            <a:pPr marL="342900" lvl="0" indent="-342900">
              <a:lnSpc>
                <a:spcPts val="1470"/>
              </a:lnSpc>
              <a:spcBef>
                <a:spcPts val="35"/>
              </a:spcBef>
              <a:buSzPts val="1200"/>
              <a:buFont typeface="Courier New" panose="02070309020205020404" pitchFamily="49" charset="0"/>
              <a:buChar char="o"/>
              <a:tabLst>
                <a:tab pos="738505" algn="l"/>
              </a:tabLst>
            </a:pP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netstat</a:t>
            </a:r>
            <a:endParaRPr lang="de-DE" sz="1200" b="1" noProof="1">
              <a:solidFill>
                <a:prstClr val="black"/>
              </a:solidFill>
              <a:latin typeface="Calibri" panose="020F0502020204030204" pitchFamily="34" charset="0"/>
              <a:ea typeface="Courier New" panose="02070309020205020404" pitchFamily="49" charset="0"/>
              <a:cs typeface="Times New Roman" panose="02020603050405020304" pitchFamily="18" charset="0"/>
            </a:endParaRPr>
          </a:p>
          <a:p>
            <a:pPr marL="742950" marR="477520" lvl="1" indent="-285750">
              <a:lnSpc>
                <a:spcPct val="99000"/>
              </a:lnSpc>
              <a:buSzPts val="1200"/>
              <a:buFont typeface="Microsoft Sans Serif" panose="020B0604020202020204" pitchFamily="34" charset="0"/>
              <a:buChar char="▪"/>
              <a:tabLst>
                <a:tab pos="1196340" algn="l"/>
              </a:tabLst>
            </a:pP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Dienstprogramm,</a:t>
            </a:r>
            <a:r>
              <a:rPr lang="de-DE" sz="1200" spc="-4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das</a:t>
            </a:r>
            <a:r>
              <a:rPr lang="de-DE" sz="1200" spc="-4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Netzwerkverbindungen</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für</a:t>
            </a:r>
            <a:r>
              <a:rPr lang="de-DE" sz="1200" spc="-3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das</a:t>
            </a:r>
            <a:r>
              <a:rPr lang="de-DE" sz="1200" spc="-3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Transmission</a:t>
            </a:r>
            <a:r>
              <a:rPr lang="de-DE" sz="1200" spc="210"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Control</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Protocol,</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Routing-Tabellen</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und</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Reihe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von</a:t>
            </a:r>
            <a:r>
              <a:rPr lang="de-DE" sz="1200" spc="26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Netzwerkschnittstellen-</a:t>
            </a:r>
            <a:r>
              <a:rPr lang="de-DE" sz="1200" spc="-7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und</a:t>
            </a:r>
            <a:r>
              <a:rPr lang="de-DE" sz="1200" spc="-6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Netzwerkprotokollstatistiken</a:t>
            </a:r>
            <a:r>
              <a:rPr lang="de-DE" sz="1200" spc="-5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anzeigt</a:t>
            </a:r>
            <a:endPar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endParaRPr>
          </a:p>
          <a:p>
            <a:pPr marL="342900" lvl="0" indent="-342900">
              <a:lnSpc>
                <a:spcPts val="1465"/>
              </a:lnSpc>
              <a:spcBef>
                <a:spcPts val="45"/>
              </a:spcBef>
              <a:buSzPts val="1200"/>
              <a:buFont typeface="Courier New" panose="02070309020205020404" pitchFamily="49" charset="0"/>
              <a:buChar char="o"/>
              <a:tabLst>
                <a:tab pos="738505" algn="l"/>
              </a:tabLst>
            </a:pP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netcat</a:t>
            </a:r>
            <a:endParaRPr lang="de-DE" sz="1200" b="1" noProof="1">
              <a:solidFill>
                <a:prstClr val="black"/>
              </a:solidFill>
              <a:latin typeface="Calibri" panose="020F0502020204030204" pitchFamily="34" charset="0"/>
              <a:ea typeface="Courier New" panose="02070309020205020404" pitchFamily="49" charset="0"/>
              <a:cs typeface="Times New Roman" panose="02020603050405020304" pitchFamily="18" charset="0"/>
            </a:endParaRPr>
          </a:p>
          <a:p>
            <a:pPr marL="742950" marR="292100" lvl="1" indent="-285750">
              <a:lnSpc>
                <a:spcPct val="99000"/>
              </a:lnSpc>
              <a:buSzPts val="1200"/>
              <a:buFont typeface="Microsoft Sans Serif" panose="020B0604020202020204" pitchFamily="34" charset="0"/>
              <a:buChar char="▪"/>
              <a:tabLst>
                <a:tab pos="1196340" algn="l"/>
              </a:tabLst>
            </a:pP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Dienstprogramm</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zum</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Lesen</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von</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Schreiben</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auf</a:t>
            </a:r>
            <a:r>
              <a:rPr lang="de-DE" sz="1200" spc="14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Netzwerkverbindungen</a:t>
            </a:r>
            <a:r>
              <a:rPr lang="de-DE" sz="1200" spc="-4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mit</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TCP</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UDP,</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das</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zuverlässiges</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Back-</a:t>
            </a:r>
            <a:r>
              <a:rPr lang="de-DE" sz="1200" spc="32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End</a:t>
            </a:r>
            <a:r>
              <a:rPr lang="de-DE" sz="1200" spc="-3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darstellt,</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das</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direkt</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einfach</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von</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anderen</a:t>
            </a:r>
            <a:r>
              <a:rPr lang="de-DE" sz="1200" spc="23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Programmen</a:t>
            </a:r>
            <a:r>
              <a:rPr lang="de-DE" sz="1200" spc="-4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Skripten</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gesteuert</a:t>
            </a:r>
            <a:r>
              <a:rPr lang="de-DE" sz="1200" spc="-4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werden</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kann</a:t>
            </a:r>
            <a:endPar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endParaRPr>
          </a:p>
          <a:p>
            <a:pPr marL="342900" lvl="0" indent="-342900">
              <a:spcBef>
                <a:spcPts val="45"/>
              </a:spcBef>
              <a:buSzPts val="1200"/>
              <a:buFont typeface="Courier New" panose="02070309020205020404" pitchFamily="49" charset="0"/>
              <a:buChar char="o"/>
              <a:tabLst>
                <a:tab pos="738505" algn="l"/>
              </a:tabLst>
            </a:pP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arp</a:t>
            </a:r>
            <a:endParaRPr lang="de-DE" sz="1100" noProof="1">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800100" marR="246380" lvl="1" indent="-342900">
              <a:buSzPts val="1200"/>
              <a:buFont typeface="Microsoft Sans Serif" panose="020B0604020202020204" pitchFamily="34" charset="0"/>
              <a:buChar char="▪"/>
              <a:tabLst>
                <a:tab pos="222885" algn="l"/>
              </a:tabLst>
            </a:pP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Dienstprogramm</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zum</a:t>
            </a:r>
            <a:r>
              <a:rPr lang="de-DE" sz="1200" spc="-3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Anzeigen</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Ändern</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des</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lokalen</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ARP-Caches</a:t>
            </a:r>
            <a:r>
              <a:rPr lang="de-DE" sz="1200" spc="25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(Address</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Resolution</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Protocol)</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auf</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bestimmten</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Host</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Server</a:t>
            </a:r>
            <a:endPar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endParaRPr>
          </a:p>
          <a:p>
            <a:pPr marL="285750" indent="-285750">
              <a:lnSpc>
                <a:spcPts val="1465"/>
              </a:lnSpc>
              <a:spcBef>
                <a:spcPts val="45"/>
              </a:spcBef>
              <a:buSzPts val="1200"/>
              <a:buFont typeface="Courier New" panose="02070309020205020404" pitchFamily="49" charset="0"/>
              <a:buChar char="o"/>
              <a:tabLst>
                <a:tab pos="738505" algn="l"/>
              </a:tabLst>
            </a:pP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Route</a:t>
            </a:r>
            <a:endParaRPr lang="de-DE" sz="1200" b="1" noProof="1">
              <a:solidFill>
                <a:prstClr val="black"/>
              </a:solidFill>
              <a:latin typeface="Calibri" panose="020F0502020204030204" pitchFamily="34" charset="0"/>
              <a:ea typeface="Courier New" panose="02070309020205020404" pitchFamily="49" charset="0"/>
              <a:cs typeface="Times New Roman" panose="02020603050405020304" pitchFamily="18" charset="0"/>
            </a:endParaRPr>
          </a:p>
          <a:p>
            <a:pPr marL="685800" marR="262890" lvl="1" indent="-228600">
              <a:lnSpc>
                <a:spcPct val="99000"/>
              </a:lnSpc>
              <a:buSzPts val="1200"/>
              <a:buFont typeface="Microsoft Sans Serif" panose="020B0604020202020204" pitchFamily="34" charset="0"/>
              <a:buChar char="▪"/>
              <a:tabLst>
                <a:tab pos="1196340" algn="l"/>
              </a:tabLst>
            </a:pP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Dienstprogramm,</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mit</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dem</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IP-Routing-Tabelle</a:t>
            </a:r>
            <a:r>
              <a:rPr lang="de-DE" sz="1200" spc="-3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auf</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Host</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90"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Server</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angezeigt</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manipuliert</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werden</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kann</a:t>
            </a:r>
            <a:endPar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endParaRPr>
          </a:p>
          <a:p>
            <a:pPr marL="285750" indent="-285750">
              <a:lnSpc>
                <a:spcPts val="1470"/>
              </a:lnSpc>
              <a:spcBef>
                <a:spcPts val="45"/>
              </a:spcBef>
              <a:buSzPts val="1200"/>
              <a:buFont typeface="Courier New" panose="02070309020205020404" pitchFamily="49" charset="0"/>
              <a:buChar char="o"/>
              <a:tabLst>
                <a:tab pos="738505" algn="l"/>
              </a:tabLst>
            </a:pPr>
            <a:r>
              <a:rPr lang="de-DE" sz="1200" b="1" spc="-10"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Curl</a:t>
            </a:r>
            <a:endParaRPr lang="de-DE" sz="1200" b="1" noProof="1">
              <a:solidFill>
                <a:prstClr val="black"/>
              </a:solidFill>
              <a:latin typeface="Calibri" panose="020F0502020204030204" pitchFamily="34" charset="0"/>
              <a:ea typeface="Courier New" panose="02070309020205020404" pitchFamily="49" charset="0"/>
              <a:cs typeface="Times New Roman" panose="02020603050405020304" pitchFamily="18" charset="0"/>
            </a:endParaRPr>
          </a:p>
          <a:p>
            <a:pPr marL="685800" marR="70485" lvl="1" indent="-228600">
              <a:buSzPts val="1200"/>
              <a:buFont typeface="Microsoft Sans Serif" panose="020B0604020202020204" pitchFamily="34" charset="0"/>
              <a:buChar char="▪"/>
              <a:tabLst>
                <a:tab pos="1196340" algn="l"/>
              </a:tabLst>
            </a:pP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Befehlszeilen-Tool</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zum</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Übertragen</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von</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Daten</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zu</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oder</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von</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23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Server,</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unter</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Verwendung</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eines</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p>
          <a:p>
            <a:pPr marR="70485" lvl="1">
              <a:buSzPts val="1200"/>
              <a:tabLst>
                <a:tab pos="1196340" algn="l"/>
              </a:tabLst>
            </a:pP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unterstützten</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Protokolle</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(HTTP,</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FTP,</a:t>
            </a:r>
            <a:r>
              <a:rPr lang="de-DE" sz="1200" spc="30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IMAP,</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POP3,</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SCP,</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SFTP,</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SMTP,</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TFTP,</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TELNET,</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LDAP</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oder</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FILE)</a:t>
            </a:r>
            <a:endPar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endParaRPr>
          </a:p>
          <a:p>
            <a:pPr marL="285750" indent="-285750">
              <a:lnSpc>
                <a:spcPts val="1475"/>
              </a:lnSpc>
              <a:spcBef>
                <a:spcPts val="30"/>
              </a:spcBef>
              <a:buSzPts val="1200"/>
              <a:buFont typeface="Courier New" panose="02070309020205020404" pitchFamily="49" charset="0"/>
              <a:buChar char="o"/>
              <a:tabLst>
                <a:tab pos="738505" algn="l"/>
              </a:tabLst>
            </a:pPr>
            <a:r>
              <a:rPr lang="de-DE" sz="1200" b="1"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The harvester</a:t>
            </a:r>
          </a:p>
          <a:p>
            <a:pPr marL="685800" marR="166370" lvl="1" indent="-228600">
              <a:lnSpc>
                <a:spcPct val="99000"/>
              </a:lnSpc>
              <a:buSzPts val="1200"/>
              <a:buFont typeface="Microsoft Sans Serif" panose="020B0604020202020204" pitchFamily="34" charset="0"/>
              <a:buChar char="▪"/>
              <a:tabLst>
                <a:tab pos="1196340" algn="l"/>
              </a:tabLst>
            </a:pP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 Python-Skript,</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das</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zum</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Sammeln von</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E-Mails,</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Subdomains,</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Hosts,</a:t>
            </a:r>
            <a:r>
              <a:rPr lang="de-DE" sz="1200" spc="230"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Mitarbeiternamen,</a:t>
            </a:r>
            <a:r>
              <a:rPr lang="de-DE" sz="1200" spc="-4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offenen</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Ports</a:t>
            </a:r>
            <a:r>
              <a:rPr lang="de-DE" sz="1200" spc="-4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Bannern</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aus</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verschiedenen</a:t>
            </a:r>
            <a:r>
              <a:rPr lang="de-DE" sz="1200" spc="27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öffentlichen</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Quellen</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wie</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Suchmaschinen,</a:t>
            </a:r>
            <a:r>
              <a:rPr lang="de-DE" sz="1200" spc="-3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PGP-Schlüsselservern</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und</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der</a:t>
            </a:r>
            <a:r>
              <a:rPr lang="de-DE" sz="1200" spc="31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SHODAN-Datenbank</a:t>
            </a:r>
            <a:r>
              <a:rPr lang="de-DE" sz="1200" spc="-5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5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wird</a:t>
            </a:r>
            <a:endPar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endParaRPr>
          </a:p>
          <a:p>
            <a:pPr marL="285750" indent="-285750">
              <a:lnSpc>
                <a:spcPts val="1470"/>
              </a:lnSpc>
              <a:spcBef>
                <a:spcPts val="50"/>
              </a:spcBef>
              <a:buSzPts val="1200"/>
              <a:buFont typeface="Courier New" panose="02070309020205020404" pitchFamily="49" charset="0"/>
              <a:buChar char="o"/>
              <a:tabLst>
                <a:tab pos="738505" algn="l"/>
              </a:tabLst>
            </a:pP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Sn1per</a:t>
            </a:r>
            <a:endParaRPr lang="de-DE" sz="1200" b="1" noProof="1">
              <a:solidFill>
                <a:prstClr val="black"/>
              </a:solidFill>
              <a:latin typeface="Calibri" panose="020F0502020204030204" pitchFamily="34" charset="0"/>
              <a:ea typeface="Courier New" panose="02070309020205020404" pitchFamily="49" charset="0"/>
              <a:cs typeface="Times New Roman" panose="02020603050405020304" pitchFamily="18" charset="0"/>
            </a:endParaRPr>
          </a:p>
          <a:p>
            <a:pPr marL="685800" marR="477520" lvl="1" indent="-228600">
              <a:lnSpc>
                <a:spcPct val="99000"/>
              </a:lnSpc>
              <a:buSzPts val="1200"/>
              <a:buFont typeface="Microsoft Sans Serif" panose="020B0604020202020204" pitchFamily="34" charset="0"/>
              <a:buChar char="▪"/>
              <a:tabLst>
                <a:tab pos="1196340" algn="l"/>
              </a:tabLst>
            </a:pP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automatischer</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Scanner,</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der</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während</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eines</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Penetrationstests</a:t>
            </a:r>
            <a:r>
              <a:rPr lang="de-DE" sz="1200" spc="17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werden</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kann,</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um</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Netzwerk</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nach</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Schwachstellen</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zu</a:t>
            </a:r>
            <a:r>
              <a:rPr lang="de-DE" sz="1200" spc="29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durchsuchen.</a:t>
            </a:r>
            <a:endPar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endParaRPr>
          </a:p>
          <a:p>
            <a:pPr lvl="0"/>
            <a:endParaRPr lang="de-DE" sz="11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9684879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288404"/>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indent="-457200">
              <a:buFont typeface="+mj-lt"/>
              <a:buAutoNum type="arabicPeriod" startAt="31"/>
            </a:pPr>
            <a:r>
              <a:rPr lang="de-DE" sz="2000" b="1" dirty="0"/>
              <a:t>Incident Response und Forensik </a:t>
            </a:r>
          </a:p>
          <a:p>
            <a:pPr marL="457200" indent="-457200">
              <a:buFont typeface="+mj-lt"/>
              <a:buAutoNum type="arabicPeriod" startAt="31"/>
            </a:pPr>
            <a:endParaRPr lang="de-DE" sz="2000" b="1" dirty="0"/>
          </a:p>
          <a:p>
            <a:pPr marL="457200" indent="-457200">
              <a:buFont typeface="+mj-lt"/>
              <a:buAutoNum type="arabicPeriod" startAt="31"/>
            </a:pPr>
            <a:endParaRPr lang="de-DE" sz="2000" b="1" dirty="0"/>
          </a:p>
          <a:p>
            <a:pPr marL="457200" indent="-457200">
              <a:buFont typeface="+mj-lt"/>
              <a:buAutoNum type="arabicPeriod" startAt="31"/>
            </a:pPr>
            <a:endParaRPr lang="de-DE" sz="2000" b="1" dirty="0"/>
          </a:p>
          <a:p>
            <a:pPr marL="457200" indent="-457200">
              <a:buFont typeface="+mj-lt"/>
              <a:buAutoNum type="arabicPeriod" startAt="31"/>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245F1B8E-B263-45CF-BAA9-CA06F9334C8C}"/>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337AEC05-92F5-48A5-8285-0301C2972D0E}"/>
              </a:ext>
            </a:extLst>
          </p:cNvPr>
          <p:cNvSpPr/>
          <p:nvPr/>
        </p:nvSpPr>
        <p:spPr>
          <a:xfrm>
            <a:off x="1498600" y="2788269"/>
            <a:ext cx="8572500" cy="2516586"/>
          </a:xfrm>
          <a:prstGeom prst="rect">
            <a:avLst/>
          </a:prstGeom>
        </p:spPr>
        <p:txBody>
          <a:bodyPr wrap="square">
            <a:spAutoFit/>
          </a:bodyPr>
          <a:lstStyle/>
          <a:p>
            <a:pPr lvl="0"/>
            <a:endParaRPr lang="de-DE" sz="1100" noProof="1">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ts val="1465"/>
              </a:lnSpc>
              <a:spcBef>
                <a:spcPts val="255"/>
              </a:spcBef>
              <a:buSzPts val="1200"/>
              <a:buFont typeface="Courier New" panose="02070309020205020404" pitchFamily="49" charset="0"/>
              <a:buChar char="o"/>
              <a:tabLst>
                <a:tab pos="738505" algn="l"/>
              </a:tabLst>
            </a:pPr>
            <a:r>
              <a:rPr lang="de-DE" sz="1200" b="1"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scanlos</a:t>
            </a:r>
          </a:p>
          <a:p>
            <a:pPr marL="1143000" marR="556895" lvl="2" indent="-228600">
              <a:lnSpc>
                <a:spcPct val="99000"/>
              </a:lnSpc>
              <a:buSzPts val="1200"/>
              <a:buFont typeface="Microsoft Sans Serif" panose="020B0604020202020204" pitchFamily="34" charset="0"/>
              <a:buChar char="▪"/>
              <a:tabLst>
                <a:tab pos="1196340" algn="l"/>
              </a:tabLst>
            </a:pP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Dienstprogramm,</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mit</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dem</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eine</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Exploitation-Website</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erstellt</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wird,</a:t>
            </a:r>
            <a:r>
              <a:rPr lang="de-DE" sz="1200" spc="26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Open-Port-Scans</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auf</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eher</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verdeckte</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Art</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Weise</a:t>
            </a:r>
            <a:r>
              <a:rPr lang="de-DE" sz="1200" spc="190"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durchführen</a:t>
            </a:r>
            <a:r>
              <a:rPr lang="de-DE" sz="1200" spc="-4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kann</a:t>
            </a:r>
            <a:endPar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45"/>
              </a:spcBef>
              <a:buSzPts val="1200"/>
              <a:buFont typeface="Courier New" panose="02070309020205020404" pitchFamily="49" charset="0"/>
              <a:buChar char="o"/>
              <a:tabLst>
                <a:tab pos="738505" algn="l"/>
              </a:tabLst>
            </a:pP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dnsenum</a:t>
            </a:r>
            <a:endParaRPr lang="de-DE" sz="1200" b="1" noProof="1">
              <a:solidFill>
                <a:prstClr val="black"/>
              </a:solidFill>
              <a:latin typeface="Calibri" panose="020F0502020204030204" pitchFamily="34" charset="0"/>
              <a:ea typeface="Courier New" panose="02070309020205020404" pitchFamily="49" charset="0"/>
              <a:cs typeface="Times New Roman" panose="02020603050405020304" pitchFamily="18" charset="0"/>
            </a:endParaRPr>
          </a:p>
          <a:p>
            <a:pPr marL="1143000" marR="516255" lvl="2" indent="-228600" algn="just">
              <a:lnSpc>
                <a:spcPct val="99000"/>
              </a:lnSpc>
              <a:buSzPts val="1200"/>
              <a:buFont typeface="Microsoft Sans Serif" panose="020B0604020202020204" pitchFamily="34" charset="0"/>
              <a:buChar char="▪"/>
              <a:tabLst>
                <a:tab pos="1196340" algn="l"/>
              </a:tabLst>
            </a:pP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Dienstprogramm,</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das</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für</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DNS-Aufzählung</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verwendet</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wird,</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um</a:t>
            </a:r>
            <a:r>
              <a:rPr lang="de-DE" sz="1200" spc="29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alle</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DNS-Server</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und</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DNS-Einträge</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für</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bestimmte</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Organisation</a:t>
            </a:r>
            <a:r>
              <a:rPr lang="de-DE" sz="1200" spc="26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zu</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finden</a:t>
            </a:r>
            <a:endPar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40"/>
              </a:spcBef>
              <a:buSzPts val="1200"/>
              <a:buFont typeface="Courier New" panose="02070309020205020404" pitchFamily="49" charset="0"/>
              <a:buChar char="o"/>
              <a:tabLst>
                <a:tab pos="738505" algn="l"/>
              </a:tabLst>
            </a:pP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Nessus</a:t>
            </a:r>
            <a:endParaRPr lang="de-DE" sz="1200" b="1" noProof="1">
              <a:solidFill>
                <a:prstClr val="black"/>
              </a:solidFill>
              <a:latin typeface="Calibri" panose="020F0502020204030204" pitchFamily="34" charset="0"/>
              <a:ea typeface="Courier New" panose="02070309020205020404" pitchFamily="49" charset="0"/>
              <a:cs typeface="Times New Roman" panose="02020603050405020304" pitchFamily="18" charset="0"/>
            </a:endParaRPr>
          </a:p>
          <a:p>
            <a:pPr marL="1143000" marR="282575" lvl="2" indent="-228600">
              <a:lnSpc>
                <a:spcPct val="99000"/>
              </a:lnSpc>
              <a:buSzPts val="1200"/>
              <a:buFont typeface="Microsoft Sans Serif" panose="020B0604020202020204" pitchFamily="34" charset="0"/>
              <a:buChar char="▪"/>
              <a:tabLst>
                <a:tab pos="1196340" algn="l"/>
              </a:tabLst>
            </a:pP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proprietärer</a:t>
            </a:r>
            <a:r>
              <a:rPr lang="de-DE" sz="1200" spc="-1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Schwachstellen-Scanner,</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einen </a:t>
            </a:r>
            <a:r>
              <a:rPr lang="de-DE" sz="1200" spc="-1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Computer</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a:t>
            </a:r>
            <a:r>
              <a:rPr lang="de-DE" sz="1200" spc="26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Netzwerk</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per</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Fernzugriff</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auf</a:t>
            </a:r>
            <a:r>
              <a:rPr lang="de-DE" sz="1200" spc="-3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Schwachstellen</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überprüfen</a:t>
            </a:r>
            <a:r>
              <a:rPr lang="de-DE" sz="1200" spc="-2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kann</a:t>
            </a:r>
            <a:endPar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5"/>
              </a:lnSpc>
              <a:spcBef>
                <a:spcPts val="35"/>
              </a:spcBef>
              <a:buSzPts val="1200"/>
              <a:buFont typeface="Courier New" panose="02070309020205020404" pitchFamily="49" charset="0"/>
              <a:buChar char="o"/>
              <a:tabLst>
                <a:tab pos="738505" algn="l"/>
              </a:tabLst>
            </a:pPr>
            <a:r>
              <a:rPr lang="de-DE" sz="1200" b="1" spc="-5" noProof="1">
                <a:solidFill>
                  <a:prstClr val="black"/>
                </a:solidFill>
                <a:latin typeface="Calibri" panose="020F0502020204030204" pitchFamily="34" charset="0"/>
                <a:ea typeface="Courier New" panose="02070309020205020404" pitchFamily="49" charset="0"/>
                <a:cs typeface="Times New Roman" panose="02020603050405020304" pitchFamily="18" charset="0"/>
              </a:rPr>
              <a:t>Kuckuck</a:t>
            </a:r>
            <a:endParaRPr lang="de-DE" sz="1200" b="1" noProof="1">
              <a:solidFill>
                <a:prstClr val="black"/>
              </a:solidFill>
              <a:latin typeface="Calibri" panose="020F0502020204030204" pitchFamily="34" charset="0"/>
              <a:ea typeface="Courier New" panose="02070309020205020404" pitchFamily="49" charset="0"/>
              <a:cs typeface="Times New Roman" panose="02020603050405020304" pitchFamily="18" charset="0"/>
            </a:endParaRPr>
          </a:p>
          <a:p>
            <a:pPr marL="1143000" marR="69850" lvl="2" indent="-228600">
              <a:lnSpc>
                <a:spcPct val="98000"/>
              </a:lnSpc>
              <a:buSzPts val="1200"/>
              <a:buFont typeface="Microsoft Sans Serif" panose="020B0604020202020204" pitchFamily="34" charset="0"/>
              <a:buChar char="▪"/>
              <a:tabLst>
                <a:tab pos="1196340" algn="l"/>
              </a:tabLst>
            </a:pP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Open-Source-Software</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zur</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Automatisierung</a:t>
            </a:r>
            <a:r>
              <a:rPr lang="de-DE" sz="1200" spc="-4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Analyse</a:t>
            </a:r>
            <a:r>
              <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verdächtiger</a:t>
            </a:r>
            <a:r>
              <a:rPr lang="de-DE" sz="1200" spc="215" noProof="1">
                <a:solidFill>
                  <a:prstClr val="black"/>
                </a:solidFill>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rPr>
              <a:t>Dateien</a:t>
            </a:r>
            <a:endParaRPr lang="de-DE" sz="1200" noProof="1">
              <a:solidFill>
                <a:prstClr val="black"/>
              </a:solidFill>
              <a:latin typeface="Calibri" panose="020F0502020204030204" pitchFamily="34" charset="0"/>
              <a:ea typeface="Microsoft Sans Serif" panose="020B0604020202020204" pitchFamily="34" charset="0"/>
              <a:cs typeface="Times New Roman" panose="02020603050405020304" pitchFamily="18" charset="0"/>
            </a:endParaRPr>
          </a:p>
          <a:p>
            <a:pPr lvl="0">
              <a:spcBef>
                <a:spcPts val="15"/>
              </a:spcBef>
            </a:pPr>
            <a:endParaRPr lang="de-DE" sz="11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6820808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288404"/>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II</a:t>
            </a:r>
          </a:p>
          <a:p>
            <a:pPr marL="457200" indent="-457200">
              <a:buFont typeface="+mj-lt"/>
              <a:buAutoNum type="arabicPeriod"/>
            </a:pPr>
            <a:endParaRPr lang="de-DE" b="1"/>
          </a:p>
          <a:p>
            <a:pPr marL="457200" indent="-457200">
              <a:buFont typeface="+mj-lt"/>
              <a:buAutoNum type="arabicPeriod" startAt="31"/>
            </a:pPr>
            <a:r>
              <a:rPr lang="de-DE" sz="2000" b="1"/>
              <a:t>Incident Response und Forensik </a:t>
            </a:r>
          </a:p>
          <a:p>
            <a:pPr marL="457200" indent="-457200">
              <a:buFont typeface="+mj-lt"/>
              <a:buAutoNum type="arabicPeriod" startAt="31"/>
            </a:pPr>
            <a:endParaRPr lang="de-DE" sz="2000" b="1"/>
          </a:p>
          <a:p>
            <a:pPr marL="457200" indent="-457200">
              <a:buFont typeface="+mj-lt"/>
              <a:buAutoNum type="arabicPeriod" startAt="31"/>
            </a:pPr>
            <a:endParaRPr lang="de-DE" sz="2000" b="1"/>
          </a:p>
          <a:p>
            <a:pPr marL="457200" indent="-457200">
              <a:buFont typeface="+mj-lt"/>
              <a:buAutoNum type="arabicPeriod" startAt="31"/>
            </a:pPr>
            <a:endParaRPr lang="de-DE" sz="2000" b="1"/>
          </a:p>
          <a:p>
            <a:pPr marL="457200" indent="-457200">
              <a:buFont typeface="+mj-lt"/>
              <a:buAutoNum type="arabicPeriod" startAt="31"/>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245F1B8E-B263-45CF-BAA9-CA06F9334C8C}"/>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00D1ADFB-B5AD-45A5-B295-B39957E388B3}"/>
              </a:ext>
            </a:extLst>
          </p:cNvPr>
          <p:cNvSpPr/>
          <p:nvPr/>
        </p:nvSpPr>
        <p:spPr>
          <a:xfrm>
            <a:off x="632874" y="2487127"/>
            <a:ext cx="10444574" cy="2544094"/>
          </a:xfrm>
          <a:prstGeom prst="rect">
            <a:avLst/>
          </a:prstGeom>
        </p:spPr>
        <p:txBody>
          <a:bodyPr wrap="square">
            <a:spAutoFit/>
          </a:bodyPr>
          <a:lstStyle/>
          <a:p>
            <a:pPr marL="342900" lvl="0" indent="-342900">
              <a:spcBef>
                <a:spcPts val="275"/>
              </a:spcBef>
              <a:spcAft>
                <a:spcPts val="0"/>
              </a:spcAft>
              <a:buSzPts val="1200"/>
              <a:buFont typeface="Symbol" panose="05050102010706020507" pitchFamily="18" charset="2"/>
              <a:buChar char=""/>
              <a:tabLst>
                <a:tab pos="327025"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Datei-Manipulation</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285750" indent="-285750">
              <a:lnSpc>
                <a:spcPts val="1465"/>
              </a:lnSpc>
              <a:spcBef>
                <a:spcPts val="45"/>
              </a:spcBef>
              <a:buSzPts val="1200"/>
              <a:buFont typeface="Courier New" panose="02070309020205020404" pitchFamily="49" charset="0"/>
              <a:buChar char="o"/>
              <a:tabLst>
                <a:tab pos="1087755" algn="l"/>
              </a:tabLst>
            </a:pPr>
            <a:r>
              <a:rPr lang="de-DE" sz="1200" b="1" noProof="1">
                <a:latin typeface="Calibri" panose="020F0502020204030204" pitchFamily="34" charset="0"/>
                <a:ea typeface="Courier New" panose="02070309020205020404" pitchFamily="49" charset="0"/>
                <a:cs typeface="Times New Roman" panose="02020603050405020304" pitchFamily="18" charset="0"/>
              </a:rPr>
              <a:t>Head</a:t>
            </a:r>
            <a:r>
              <a:rPr lang="de-DE" sz="1100" b="1" noProof="1">
                <a:latin typeface="Calibri" panose="020F0502020204030204" pitchFamily="34" charset="0"/>
                <a:ea typeface="Courier New" panose="02070309020205020404" pitchFamily="49" charset="0"/>
                <a:cs typeface="Times New Roman" panose="02020603050405020304" pitchFamily="18" charset="0"/>
              </a:rPr>
              <a:t> -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Befehlszeilen-Dienstprogramm</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zum</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Ausgeben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ersten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zehn</a:t>
            </a:r>
            <a:r>
              <a:rPr lang="de-DE" sz="1200" spc="24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Zeilen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einer</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bereitgestellten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Datei</a:t>
            </a:r>
          </a:p>
          <a:p>
            <a:pPr marL="285750" indent="-285750">
              <a:lnSpc>
                <a:spcPts val="1465"/>
              </a:lnSpc>
              <a:spcBef>
                <a:spcPts val="45"/>
              </a:spcBef>
              <a:buSzPts val="1200"/>
              <a:buFont typeface="Courier New" panose="02070309020205020404" pitchFamily="49" charset="0"/>
              <a:buChar char="o"/>
              <a:tabLst>
                <a:tab pos="1087755" algn="l"/>
              </a:tabLst>
            </a:pPr>
            <a:r>
              <a:rPr lang="de-DE" sz="1200" b="1" spc="-5" noProof="1">
                <a:latin typeface="Calibri" panose="020F0502020204030204" pitchFamily="34" charset="0"/>
                <a:ea typeface="Microsoft Sans Serif" panose="020B0604020202020204" pitchFamily="34" charset="0"/>
                <a:cs typeface="Times New Roman" panose="02020603050405020304" pitchFamily="18" charset="0"/>
              </a:rPr>
              <a:t>Tail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Ein</a:t>
            </a:r>
            <a:r>
              <a:rPr lang="de-DE" sz="1200" spc="-2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Befehlszeilen-Dienstprogramm</a:t>
            </a:r>
            <a:r>
              <a:rPr lang="de-DE" sz="1200" spc="-3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zum</a:t>
            </a:r>
            <a:r>
              <a:rPr lang="de-DE" sz="1200" spc="-3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Ausgeben</a:t>
            </a:r>
            <a:r>
              <a:rPr lang="de-DE" sz="1200" spc="-2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der</a:t>
            </a:r>
            <a:r>
              <a:rPr lang="de-DE" sz="1200" spc="-2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letzten</a:t>
            </a:r>
            <a:r>
              <a:rPr lang="de-DE" sz="1200" spc="-3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zehn</a:t>
            </a:r>
            <a:r>
              <a:rPr lang="de-DE" sz="1200" b="1" spc="-5" noProof="1">
                <a:latin typeface="Times New Roman" panose="02020603050405020304" pitchFamily="18"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Zeilen</a:t>
            </a:r>
            <a:r>
              <a:rPr lang="de-DE" sz="1200" spc="-3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einer</a:t>
            </a:r>
            <a:r>
              <a:rPr lang="de-DE" sz="1200" spc="-35"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bereitgestellten</a:t>
            </a:r>
            <a:r>
              <a:rPr lang="de-DE" sz="1200" spc="-30" noProof="1">
                <a:latin typeface="Calibri" panose="020F0502020204030204" pitchFamily="34" charset="0"/>
                <a:ea typeface="Calibri" panose="020F0502020204030204" pitchFamily="34" charset="0"/>
                <a:cs typeface="Times New Roman" panose="02020603050405020304" pitchFamily="18" charset="0"/>
              </a:rPr>
              <a:t> </a:t>
            </a:r>
            <a:r>
              <a:rPr lang="de-DE" sz="1200" spc="-5" noProof="1">
                <a:latin typeface="Calibri" panose="020F0502020204030204" pitchFamily="34" charset="0"/>
                <a:ea typeface="Calibri" panose="020F0502020204030204" pitchFamily="34" charset="0"/>
                <a:cs typeface="Times New Roman" panose="02020603050405020304" pitchFamily="18" charset="0"/>
              </a:rPr>
              <a:t>Datei</a:t>
            </a:r>
            <a:endParaRPr lang="de-DE" sz="1200" b="1" noProof="1">
              <a:latin typeface="Calibri" panose="020F0502020204030204" pitchFamily="34" charset="0"/>
              <a:ea typeface="Calibri" panose="020F0502020204030204" pitchFamily="34" charset="0"/>
              <a:cs typeface="Times New Roman" panose="02020603050405020304" pitchFamily="18" charset="0"/>
            </a:endParaRPr>
          </a:p>
          <a:p>
            <a:pPr>
              <a:spcBef>
                <a:spcPts val="50"/>
              </a:spcBef>
            </a:pPr>
            <a:r>
              <a:rPr lang="de-DE" sz="900" b="1" noProof="1">
                <a:latin typeface="Calibri" panose="020F0502020204030204" pitchFamily="34" charset="0"/>
                <a:ea typeface="Calibri" panose="020F0502020204030204" pitchFamily="34" charset="0"/>
                <a:cs typeface="Calibri" panose="020F0502020204030204" pitchFamily="34" charset="0"/>
              </a:rPr>
              <a:t> </a:t>
            </a:r>
            <a:endParaRPr lang="de-DE" sz="1100" noProof="1">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ts val="1485"/>
              </a:lnSpc>
              <a:spcBef>
                <a:spcPts val="255"/>
              </a:spcBef>
              <a:spcAft>
                <a:spcPts val="0"/>
              </a:spcAft>
              <a:buSzPts val="1200"/>
              <a:buFont typeface="Courier New" panose="02070309020205020404" pitchFamily="49" charset="0"/>
              <a:buChar char="o"/>
              <a:tabLst>
                <a:tab pos="7385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cat</a:t>
            </a:r>
            <a:r>
              <a:rPr lang="de-DE" sz="1200" b="1" spc="-50" noProof="1">
                <a:latin typeface="Calibri" panose="020F0502020204030204" pitchFamily="34" charset="0"/>
                <a:ea typeface="Courier New" panose="02070309020205020404" pitchFamily="49" charset="0"/>
                <a:cs typeface="Times New Roman" panose="02020603050405020304" pitchFamily="18" charset="0"/>
              </a:rPr>
              <a:t> </a:t>
            </a:r>
            <a:r>
              <a:rPr lang="de-DE" sz="1200" b="1" spc="-10" noProof="1">
                <a:latin typeface="Calibri" panose="020F0502020204030204" pitchFamily="34" charset="0"/>
                <a:ea typeface="Courier New" panose="02070309020205020404" pitchFamily="49" charset="0"/>
                <a:cs typeface="Times New Roman" panose="02020603050405020304" pitchFamily="18" charset="0"/>
              </a:rPr>
              <a:t>(Verkettung)</a:t>
            </a:r>
            <a:endParaRPr lang="de-DE" sz="1100" noProof="1">
              <a:latin typeface="Calibri" panose="020F0502020204030204" pitchFamily="34" charset="0"/>
              <a:ea typeface="Courier New" panose="02070309020205020404" pitchFamily="49" charset="0"/>
              <a:cs typeface="Times New Roman" panose="02020603050405020304" pitchFamily="18" charset="0"/>
            </a:endParaRPr>
          </a:p>
          <a:p>
            <a:pPr marL="742950" marR="69850" lvl="1" indent="-285750">
              <a:lnSpc>
                <a:spcPct val="98000"/>
              </a:lnSpc>
              <a:spcAft>
                <a:spcPts val="0"/>
              </a:spcAft>
              <a:buSzPts val="1200"/>
              <a:buFont typeface="Microsoft Sans Serif" panose="020B0604020202020204" pitchFamily="34" charset="0"/>
              <a:buChar char="▪"/>
              <a:tabLst>
                <a:tab pos="11963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Befehlszeilenprogramm</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zum</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Ausgeben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Inhalts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einer</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Datei</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auf</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dem</a:t>
            </a:r>
            <a:r>
              <a:rPr lang="de-DE" sz="1200" spc="22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Bildschirm</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342900" lvl="0" indent="-342900">
              <a:lnSpc>
                <a:spcPts val="1465"/>
              </a:lnSpc>
              <a:spcBef>
                <a:spcPts val="15"/>
              </a:spcBef>
              <a:spcAft>
                <a:spcPts val="0"/>
              </a:spcAft>
              <a:buSzPts val="1200"/>
              <a:buFont typeface="Courier New" panose="02070309020205020404" pitchFamily="49" charset="0"/>
              <a:buChar char="o"/>
              <a:tabLst>
                <a:tab pos="7385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grep</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742950" marR="423545" lvl="1" indent="-285750">
              <a:lnSpc>
                <a:spcPct val="99000"/>
              </a:lnSpc>
              <a:spcAft>
                <a:spcPts val="0"/>
              </a:spcAft>
              <a:buSzPts val="1200"/>
              <a:buFont typeface="Microsoft Sans Serif" panose="020B0604020202020204" pitchFamily="34" charset="0"/>
              <a:buChar char="▪"/>
              <a:tabLst>
                <a:tab pos="11963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Befehlszeilenprogramm</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zum</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Durchsuchen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Klartext-</a:t>
            </a:r>
            <a:r>
              <a:rPr lang="de-DE" sz="1200" spc="20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Datensätzen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nach</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Zeilen,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regulären</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Ausdruck</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Muster</a:t>
            </a:r>
            <a:r>
              <a:rPr lang="de-DE" sz="1200" spc="25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entsprechen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342900" lvl="0" indent="-342900">
              <a:lnSpc>
                <a:spcPts val="1470"/>
              </a:lnSpc>
              <a:spcBef>
                <a:spcPts val="35"/>
              </a:spcBef>
              <a:spcAft>
                <a:spcPts val="0"/>
              </a:spcAft>
              <a:buSzPts val="1200"/>
              <a:buFont typeface="Courier New" panose="02070309020205020404" pitchFamily="49" charset="0"/>
              <a:buChar char="o"/>
              <a:tabLst>
                <a:tab pos="7385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chmod</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742950" marR="481330" lvl="1" indent="-285750">
              <a:lnSpc>
                <a:spcPct val="98000"/>
              </a:lnSpc>
              <a:spcAft>
                <a:spcPts val="0"/>
              </a:spcAft>
              <a:buSzPts val="1200"/>
              <a:buFont typeface="Microsoft Sans Serif" panose="020B0604020202020204" pitchFamily="34" charset="0"/>
              <a:buChar char="▪"/>
              <a:tabLst>
                <a:tab pos="11963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Befehlszeilenprogramm</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zum</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Ändern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Zugriffsberechtigungen</a:t>
            </a:r>
            <a:r>
              <a:rPr lang="de-DE" sz="1200" spc="25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7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Dateisystemobjekten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342900" lvl="0" indent="-342900">
              <a:lnSpc>
                <a:spcPts val="1470"/>
              </a:lnSpc>
              <a:spcBef>
                <a:spcPts val="50"/>
              </a:spcBef>
              <a:spcAft>
                <a:spcPts val="0"/>
              </a:spcAft>
              <a:buSzPts val="1200"/>
              <a:buFont typeface="Courier New" panose="02070309020205020404" pitchFamily="49" charset="0"/>
              <a:buChar char="o"/>
              <a:tabLst>
                <a:tab pos="7385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Logger</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742950" marR="257175" lvl="1" indent="-285750">
              <a:lnSpc>
                <a:spcPct val="99000"/>
              </a:lnSpc>
              <a:spcAft>
                <a:spcPts val="0"/>
              </a:spcAft>
              <a:buSzPts val="1200"/>
              <a:buFont typeface="Microsoft Sans Serif" panose="020B0604020202020204" pitchFamily="34" charset="0"/>
              <a:buChar char="▪"/>
              <a:tabLst>
                <a:tab pos="11963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Dienstprogramm,</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einfache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Möglichkeit</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bietet,</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Meldungen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35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Befehlszeile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aus</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anderen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Dateien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in</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Datei</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/var/log/syslog</a:t>
            </a:r>
            <a:r>
              <a:rPr lang="de-DE" sz="1200" spc="240"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einzufügen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280170210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288404"/>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indent="-457200">
              <a:buFont typeface="+mj-lt"/>
              <a:buAutoNum type="arabicPeriod" startAt="31"/>
            </a:pPr>
            <a:r>
              <a:rPr lang="de-DE" sz="2000" b="1" dirty="0"/>
              <a:t>Incident Response und Forensik </a:t>
            </a:r>
          </a:p>
          <a:p>
            <a:pPr marL="457200" indent="-457200">
              <a:buFont typeface="+mj-lt"/>
              <a:buAutoNum type="arabicPeriod" startAt="31"/>
            </a:pPr>
            <a:endParaRPr lang="de-DE" sz="2000" b="1" dirty="0"/>
          </a:p>
          <a:p>
            <a:pPr marL="457200" indent="-457200">
              <a:buFont typeface="+mj-lt"/>
              <a:buAutoNum type="arabicPeriod" startAt="31"/>
            </a:pPr>
            <a:endParaRPr lang="de-DE" sz="2000" b="1" dirty="0"/>
          </a:p>
          <a:p>
            <a:pPr marL="457200" indent="-457200">
              <a:buFont typeface="+mj-lt"/>
              <a:buAutoNum type="arabicPeriod" startAt="31"/>
            </a:pPr>
            <a:endParaRPr lang="de-DE" sz="2000" b="1" dirty="0"/>
          </a:p>
          <a:p>
            <a:pPr marL="457200" indent="-457200">
              <a:buFont typeface="+mj-lt"/>
              <a:buAutoNum type="arabicPeriod" startAt="31"/>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245F1B8E-B263-45CF-BAA9-CA06F9334C8C}"/>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BC5439B1-5040-4505-8236-2F9414F17C55}"/>
              </a:ext>
            </a:extLst>
          </p:cNvPr>
          <p:cNvSpPr/>
          <p:nvPr/>
        </p:nvSpPr>
        <p:spPr>
          <a:xfrm>
            <a:off x="457200" y="2484437"/>
            <a:ext cx="9766300" cy="2326534"/>
          </a:xfrm>
          <a:prstGeom prst="rect">
            <a:avLst/>
          </a:prstGeom>
        </p:spPr>
        <p:txBody>
          <a:bodyPr wrap="square">
            <a:spAutoFit/>
          </a:bodyPr>
          <a:lstStyle/>
          <a:p>
            <a:pPr marL="342900" marR="4276090" lvl="0" indent="-342900" algn="ctr">
              <a:spcBef>
                <a:spcPts val="45"/>
              </a:spcBef>
              <a:spcAft>
                <a:spcPts val="0"/>
              </a:spcAft>
              <a:buSzPts val="1200"/>
              <a:buFont typeface="Symbol" panose="05050102010706020507" pitchFamily="18" charset="2"/>
              <a:buChar char=""/>
              <a:tabLst>
                <a:tab pos="227965" algn="l"/>
                <a:tab pos="375920" algn="l"/>
              </a:tabLst>
            </a:pPr>
            <a:r>
              <a:rPr lang="de-DE" sz="1200" b="1" spc="-5" noProof="1">
                <a:latin typeface="Calibri" panose="020F0502020204030204" pitchFamily="34" charset="0"/>
                <a:ea typeface="Symbol" panose="05050102010706020507" pitchFamily="18" charset="2"/>
                <a:cs typeface="Times New Roman" panose="02020603050405020304" pitchFamily="18" charset="0"/>
              </a:rPr>
              <a:t>Shell</a:t>
            </a:r>
            <a:r>
              <a:rPr lang="de-DE" sz="1200" b="1" spc="-30" noProof="1">
                <a:latin typeface="Calibri" panose="020F0502020204030204" pitchFamily="34" charset="0"/>
                <a:ea typeface="Symbol" panose="05050102010706020507" pitchFamily="18" charset="2"/>
                <a:cs typeface="Times New Roman" panose="02020603050405020304" pitchFamily="18" charset="0"/>
              </a:rPr>
              <a:t> </a:t>
            </a:r>
            <a:r>
              <a:rPr lang="de-DE" sz="1200" b="1" spc="-5" noProof="1">
                <a:latin typeface="Calibri" panose="020F0502020204030204" pitchFamily="34" charset="0"/>
                <a:ea typeface="Symbol" panose="05050102010706020507" pitchFamily="18" charset="2"/>
                <a:cs typeface="Times New Roman" panose="02020603050405020304" pitchFamily="18" charset="0"/>
              </a:rPr>
              <a:t>und</a:t>
            </a:r>
            <a:r>
              <a:rPr lang="de-DE" sz="1200" b="1" spc="-30" noProof="1">
                <a:latin typeface="Calibri" panose="020F0502020204030204" pitchFamily="34" charset="0"/>
                <a:ea typeface="Symbol" panose="05050102010706020507" pitchFamily="18" charset="2"/>
                <a:cs typeface="Times New Roman" panose="02020603050405020304" pitchFamily="18" charset="0"/>
              </a:rPr>
              <a:t> </a:t>
            </a:r>
            <a:r>
              <a:rPr lang="de-DE" sz="1200" b="1" spc="-5" noProof="1">
                <a:latin typeface="Calibri" panose="020F0502020204030204" pitchFamily="34" charset="0"/>
                <a:ea typeface="Symbol" panose="05050102010706020507" pitchFamily="18" charset="2"/>
                <a:cs typeface="Times New Roman" panose="02020603050405020304" pitchFamily="18" charset="0"/>
              </a:rPr>
              <a:t>Skripte</a:t>
            </a:r>
            <a:endParaRPr lang="de-DE" sz="1200" b="1" noProof="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0"/>
              </a:lnSpc>
              <a:spcBef>
                <a:spcPts val="45"/>
              </a:spcBef>
              <a:spcAft>
                <a:spcPts val="0"/>
              </a:spcAft>
              <a:buSzPts val="1200"/>
              <a:buFont typeface="Courier New" panose="02070309020205020404" pitchFamily="49" charset="0"/>
              <a:buChar char="o"/>
              <a:tabLst>
                <a:tab pos="7385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SSH</a:t>
            </a:r>
            <a:endParaRPr lang="de-DE" sz="1100" noProof="1">
              <a:latin typeface="Calibri" panose="020F0502020204030204" pitchFamily="34" charset="0"/>
              <a:ea typeface="Courier New" panose="02070309020205020404" pitchFamily="49" charset="0"/>
              <a:cs typeface="Times New Roman" panose="02020603050405020304" pitchFamily="18" charset="0"/>
            </a:endParaRPr>
          </a:p>
          <a:p>
            <a:pPr marL="1143000" marR="353060" lvl="2" indent="-228600">
              <a:lnSpc>
                <a:spcPct val="99000"/>
              </a:lnSpc>
              <a:spcAft>
                <a:spcPts val="0"/>
              </a:spcAft>
              <a:buSzPts val="1200"/>
              <a:buFont typeface="Microsoft Sans Serif" panose="020B0604020202020204" pitchFamily="34" charset="0"/>
              <a:buChar char="▪"/>
              <a:tabLst>
                <a:tab pos="11963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Dienstprogramm,</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das</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verschlüsselte</a:t>
            </a:r>
            <a:r>
              <a:rPr lang="de-DE" sz="1200" spc="-4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Datenübertragung</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zwischen</a:t>
            </a:r>
            <a:r>
              <a:rPr lang="de-DE" sz="1200" spc="30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zwei</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Computern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sichere</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Anmeldungen,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Dateiübertragungen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6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allgemeine</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Verbindungen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unterstützt</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65"/>
              </a:lnSpc>
              <a:spcBef>
                <a:spcPts val="45"/>
              </a:spcBef>
              <a:buSzPts val="1200"/>
              <a:buFont typeface="Courier New" panose="02070309020205020404" pitchFamily="49" charset="0"/>
              <a:buChar char="o"/>
              <a:tabLst>
                <a:tab pos="7385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PowerShell</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189865" lvl="2" indent="-228600">
              <a:spcAft>
                <a:spcPts val="0"/>
              </a:spcAft>
              <a:buSzPts val="1200"/>
              <a:buFont typeface="Microsoft Sans Serif" panose="020B0604020202020204" pitchFamily="34" charset="0"/>
              <a:buChar char="▪"/>
              <a:tabLst>
                <a:tab pos="1196340" algn="l"/>
              </a:tabLst>
            </a:pP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Task-Automatisierungs-</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Konfigurationsmanagement-Framework</a:t>
            </a:r>
            <a:r>
              <a:rPr lang="de-DE" sz="1200" spc="26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von</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Microsoft,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bestehend</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aus</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einer</a:t>
            </a:r>
            <a:r>
              <a:rPr lang="de-DE" sz="1200" spc="-1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Kommandozeilen-Shell</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31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zugehörigen</a:t>
            </a:r>
            <a:r>
              <a:rPr lang="de-DE" sz="1200" spc="-5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Skriptsprache</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5"/>
              </a:lnSpc>
              <a:spcBef>
                <a:spcPts val="35"/>
              </a:spcBef>
              <a:spcAft>
                <a:spcPts val="0"/>
              </a:spcAft>
              <a:buSzPts val="1200"/>
              <a:buFont typeface="Courier New" panose="02070309020205020404" pitchFamily="49" charset="0"/>
              <a:buChar char="o"/>
              <a:tabLst>
                <a:tab pos="738505" algn="l"/>
              </a:tabLst>
            </a:pPr>
            <a:r>
              <a:rPr lang="de-DE" sz="1200" b="1" spc="-10" noProof="1">
                <a:latin typeface="Calibri" panose="020F0502020204030204" pitchFamily="34" charset="0"/>
                <a:ea typeface="Courier New" panose="02070309020205020404" pitchFamily="49" charset="0"/>
                <a:cs typeface="Times New Roman" panose="02020603050405020304" pitchFamily="18" charset="0"/>
              </a:rPr>
              <a:t>Python</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40"/>
              </a:lnSpc>
              <a:buSzPts val="1200"/>
              <a:buFont typeface="Microsoft Sans Serif" panose="020B0604020202020204" pitchFamily="34" charset="0"/>
              <a:buChar char="▪"/>
              <a:tabLst>
                <a:tab pos="1196340"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5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interpretierte</a:t>
            </a:r>
            <a:r>
              <a:rPr lang="de-DE" sz="1200" spc="-5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Hochsprachen-</a:t>
            </a:r>
            <a:r>
              <a:rPr lang="de-DE" sz="1200" spc="-5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und</a:t>
            </a:r>
            <a:r>
              <a:rPr lang="de-DE" sz="1200" spc="-4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Allzweck-Programmiersprache</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10"/>
              </a:spcBef>
              <a:spcAft>
                <a:spcPts val="0"/>
              </a:spcAft>
              <a:buSzPts val="1200"/>
              <a:buFont typeface="Courier New" panose="02070309020205020404" pitchFamily="49" charset="0"/>
              <a:buChar char="o"/>
              <a:tabLst>
                <a:tab pos="738505" algn="l"/>
              </a:tabLst>
            </a:pPr>
            <a:r>
              <a:rPr lang="de-DE" sz="1200" b="1" spc="-5" noProof="1">
                <a:latin typeface="Calibri" panose="020F0502020204030204" pitchFamily="34" charset="0"/>
                <a:ea typeface="Courier New" panose="02070309020205020404" pitchFamily="49" charset="0"/>
                <a:cs typeface="Times New Roman" panose="02020603050405020304" pitchFamily="18" charset="0"/>
              </a:rPr>
              <a:t>OpenSSL</a:t>
            </a:r>
            <a:endParaRPr lang="de-DE" sz="1200" b="1" noProof="1">
              <a:latin typeface="Calibri" panose="020F0502020204030204" pitchFamily="34" charset="0"/>
              <a:ea typeface="Courier New" panose="02070309020205020404" pitchFamily="49" charset="0"/>
              <a:cs typeface="Times New Roman" panose="02020603050405020304" pitchFamily="18" charset="0"/>
            </a:endParaRPr>
          </a:p>
          <a:p>
            <a:pPr marL="1143000" marR="353060" lvl="2" indent="-228600">
              <a:lnSpc>
                <a:spcPct val="99000"/>
              </a:lnSpc>
              <a:spcAft>
                <a:spcPts val="0"/>
              </a:spcAft>
              <a:buSzPts val="1200"/>
              <a:buFont typeface="Microsoft Sans Serif" panose="020B0604020202020204" pitchFamily="34" charset="0"/>
              <a:buChar char="▪"/>
              <a:tabLst>
                <a:tab pos="1196340" algn="l"/>
              </a:tabLst>
            </a:pPr>
            <a:r>
              <a:rPr lang="de-DE" sz="1200" noProof="1">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Software-Bibliothek</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für</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Anwendungen,</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Kommunikation</a:t>
            </a:r>
            <a:r>
              <a:rPr lang="de-DE" sz="1200" spc="190"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über</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Computernetzwerke</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gegen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Abhören</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oder</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Notwendigkeit</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der</a:t>
            </a:r>
            <a:r>
              <a:rPr lang="de-DE" sz="1200" spc="165" noProof="1">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Identifizierung</a:t>
            </a:r>
            <a:r>
              <a:rPr lang="de-DE" sz="1200" spc="-3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des</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Teilnehmers</a:t>
            </a:r>
            <a:r>
              <a:rPr lang="de-DE" sz="1200" spc="-2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noProof="1">
                <a:latin typeface="Calibri" panose="020F0502020204030204" pitchFamily="34" charset="0"/>
                <a:ea typeface="Microsoft Sans Serif" panose="020B0604020202020204" pitchFamily="34" charset="0"/>
                <a:cs typeface="Times New Roman" panose="02020603050405020304" pitchFamily="18" charset="0"/>
              </a:rPr>
              <a:t>am</a:t>
            </a:r>
            <a:r>
              <a:rPr lang="de-DE" sz="1200" spc="-30"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anderen</a:t>
            </a:r>
            <a:r>
              <a:rPr lang="de-DE" sz="1200" spc="-1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Ende</a:t>
            </a:r>
            <a:r>
              <a:rPr lang="de-DE" sz="1200" spc="-25" noProof="1">
                <a:latin typeface="Calibri" panose="020F0502020204030204" pitchFamily="34" charset="0"/>
                <a:ea typeface="Microsoft Sans Serif" panose="020B0604020202020204" pitchFamily="34" charset="0"/>
                <a:cs typeface="Times New Roman" panose="02020603050405020304" pitchFamily="18" charset="0"/>
              </a:rPr>
              <a:t> </a:t>
            </a:r>
            <a:r>
              <a:rPr lang="de-DE" sz="1200" spc="-5" noProof="1">
                <a:latin typeface="Calibri" panose="020F0502020204030204" pitchFamily="34" charset="0"/>
                <a:ea typeface="Microsoft Sans Serif" panose="020B0604020202020204" pitchFamily="34" charset="0"/>
                <a:cs typeface="Times New Roman" panose="02020603050405020304" pitchFamily="18" charset="0"/>
              </a:rPr>
              <a:t>absichern</a:t>
            </a:r>
            <a:endParaRPr lang="de-DE" sz="1200" noProof="1">
              <a:latin typeface="Calibri" panose="020F0502020204030204" pitchFamily="34" charset="0"/>
              <a:ea typeface="Microsoft Sans Serif"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26800830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831544"/>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3"/>
            </a:pPr>
            <a:r>
              <a:rPr lang="de-DE" sz="2000" b="1"/>
              <a:t>Malware-Infektionen</a:t>
            </a:r>
          </a:p>
          <a:p>
            <a:pPr marL="457200" indent="-457200">
              <a:buFont typeface="+mj-lt"/>
              <a:buAutoNum type="arabicPeriod" startAt="3"/>
            </a:pPr>
            <a:endParaRPr lang="de-DE" sz="2000" b="1"/>
          </a:p>
          <a:p>
            <a:pPr marL="457200" indent="-457200">
              <a:buFont typeface="+mj-lt"/>
              <a:buAutoNum type="arabicPeriod" startAt="3"/>
            </a:pPr>
            <a:endParaRPr lang="de-DE" sz="2000" b="1"/>
          </a:p>
          <a:p>
            <a:pPr marL="457200" indent="-457200">
              <a:buFont typeface="+mj-lt"/>
              <a:buAutoNum type="arabicPeriod" startAt="3"/>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C745805B-FCF7-4AA4-9AA0-00F7200A8E41}"/>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BDD84371-1C7A-4201-8D4A-18C5B5DD0316}"/>
              </a:ext>
            </a:extLst>
          </p:cNvPr>
          <p:cNvSpPr/>
          <p:nvPr/>
        </p:nvSpPr>
        <p:spPr>
          <a:xfrm>
            <a:off x="393700" y="2570572"/>
            <a:ext cx="10344912" cy="369332"/>
          </a:xfrm>
          <a:prstGeom prst="rect">
            <a:avLst/>
          </a:prstGeom>
        </p:spPr>
        <p:txBody>
          <a:bodyPr wrap="square">
            <a:spAutoFit/>
          </a:bodyPr>
          <a:lstStyle/>
          <a:p>
            <a:pPr marL="342900" lvl="0" indent="-342900">
              <a:spcBef>
                <a:spcPts val="1465"/>
              </a:spcBef>
              <a:spcAft>
                <a:spcPts val="0"/>
              </a:spcAft>
              <a:buSzPts val="1200"/>
              <a:buFont typeface="Symbol" panose="05050102010706020507" pitchFamily="18" charset="2"/>
              <a:buChar char=""/>
              <a:tabLst>
                <a:tab pos="294005" algn="l"/>
              </a:tabLst>
            </a:pPr>
            <a:endParaRPr lang="de-DE">
              <a:effectLst/>
              <a:ea typeface="Microsoft Sans Serif" panose="020B0604020202020204" pitchFamily="34" charset="0"/>
              <a:cs typeface="Times New Roman" panose="02020603050405020304" pitchFamily="18" charset="0"/>
            </a:endParaRPr>
          </a:p>
        </p:txBody>
      </p:sp>
      <p:sp>
        <p:nvSpPr>
          <p:cNvPr id="12" name="Rechteck 11">
            <a:extLst>
              <a:ext uri="{FF2B5EF4-FFF2-40B4-BE49-F238E27FC236}">
                <a16:creationId xmlns:a16="http://schemas.microsoft.com/office/drawing/2014/main" id="{96613CD4-17D5-4624-8B7B-79CDF2ADEAE5}"/>
              </a:ext>
            </a:extLst>
          </p:cNvPr>
          <p:cNvSpPr/>
          <p:nvPr/>
        </p:nvSpPr>
        <p:spPr>
          <a:xfrm>
            <a:off x="702148" y="2466689"/>
            <a:ext cx="8302152" cy="3320268"/>
          </a:xfrm>
          <a:prstGeom prst="rect">
            <a:avLst/>
          </a:prstGeom>
        </p:spPr>
        <p:txBody>
          <a:bodyPr wrap="square">
            <a:spAutoFit/>
          </a:bodyPr>
          <a:lstStyle/>
          <a:p>
            <a:pPr lvl="0"/>
            <a:r>
              <a:rPr lang="de-DE" b="1"/>
              <a:t>Aktives Abfangen &amp; Privilegien-Eskalation</a:t>
            </a:r>
          </a:p>
          <a:p>
            <a:pPr lvl="1"/>
            <a:r>
              <a:rPr lang="de-DE" b="1"/>
              <a:t>Aktives Abfangen</a:t>
            </a:r>
            <a:endParaRPr lang="de-DE" sz="1600"/>
          </a:p>
          <a:p>
            <a:pPr lvl="2"/>
            <a:r>
              <a:rPr lang="de-DE"/>
              <a:t>Tritt auf, wenn ein Computer zwischen Sender und Empfänger geschaltet wird und den Datenverkehr zwischen ihnen abfangen oder verändern kann</a:t>
            </a:r>
          </a:p>
          <a:p>
            <a:pPr lvl="1"/>
            <a:r>
              <a:rPr lang="de-DE" b="1"/>
              <a:t>Privilegien-Eskalation</a:t>
            </a:r>
          </a:p>
          <a:p>
            <a:pPr lvl="2"/>
            <a:r>
              <a:rPr lang="de-DE"/>
              <a:t>Tritt auf, wenn Sie in der Lage sind, einen Designfehler oder Bug in einem System auszunutzen, um Zugriff auf Ressourcen zu erhalten, auf die ein normaler Benutzer nicht zugreifen kann</a:t>
            </a:r>
          </a:p>
          <a:p>
            <a:pPr lvl="2"/>
            <a:endParaRPr lang="de-DE"/>
          </a:p>
          <a:p>
            <a:r>
              <a:rPr lang="de-DE"/>
              <a:t> </a:t>
            </a:r>
            <a:endParaRPr lang="de-DE" sz="1600"/>
          </a:p>
          <a:p>
            <a:r>
              <a:rPr lang="de-DE"/>
              <a:t> </a:t>
            </a:r>
            <a:endParaRPr lang="de-DE" sz="1600"/>
          </a:p>
          <a:p>
            <a:pPr marL="1143000" marR="859790" lvl="2" indent="-228600">
              <a:lnSpc>
                <a:spcPct val="98000"/>
              </a:lnSpc>
              <a:spcAft>
                <a:spcPts val="0"/>
              </a:spcAft>
              <a:buSzPts val="1200"/>
              <a:buFont typeface="Microsoft Sans Serif" panose="020B0604020202020204" pitchFamily="34" charset="0"/>
              <a:buChar char="▪"/>
              <a:tabLst>
                <a:tab pos="1210310" algn="l"/>
              </a:tabLst>
            </a:pPr>
            <a:endParaRPr lang="de-DE" sz="1200">
              <a:effectLst/>
              <a:latin typeface="Calibri" panose="020F0502020204030204" pitchFamily="34" charset="0"/>
              <a:ea typeface="Microsoft Sans Serif" panose="020B0604020202020204" pitchFamily="34" charset="0"/>
              <a:cs typeface="Times New Roman" panose="02020603050405020304" pitchFamily="18" charset="0"/>
            </a:endParaRPr>
          </a:p>
        </p:txBody>
      </p:sp>
      <p:sp>
        <p:nvSpPr>
          <p:cNvPr id="4" name="Rechteck 3">
            <a:extLst>
              <a:ext uri="{FF2B5EF4-FFF2-40B4-BE49-F238E27FC236}">
                <a16:creationId xmlns:a16="http://schemas.microsoft.com/office/drawing/2014/main" id="{1D4C88AC-9A65-45F2-97C9-4FBBCDAFB836}"/>
              </a:ext>
            </a:extLst>
          </p:cNvPr>
          <p:cNvSpPr/>
          <p:nvPr/>
        </p:nvSpPr>
        <p:spPr>
          <a:xfrm>
            <a:off x="891659" y="5194363"/>
            <a:ext cx="5346700" cy="923330"/>
          </a:xfrm>
          <a:prstGeom prst="rect">
            <a:avLst/>
          </a:prstGeom>
        </p:spPr>
        <p:txBody>
          <a:bodyPr>
            <a:spAutoFit/>
          </a:bodyPr>
          <a:lstStyle/>
          <a:p>
            <a:r>
              <a:rPr lang="de-DE">
                <a:hlinkClick r:id="rId4"/>
              </a:rPr>
              <a:t>https://www.computerwoche.de/a/was-sie-ueber-rechteausweitung-wissen-muessen</a:t>
            </a:r>
            <a:endParaRPr lang="de-DE"/>
          </a:p>
          <a:p>
            <a:endParaRPr lang="de-DE"/>
          </a:p>
        </p:txBody>
      </p:sp>
      <p:pic>
        <p:nvPicPr>
          <p:cNvPr id="18" name="image8.jpeg">
            <a:extLst>
              <a:ext uri="{FF2B5EF4-FFF2-40B4-BE49-F238E27FC236}">
                <a16:creationId xmlns:a16="http://schemas.microsoft.com/office/drawing/2014/main" id="{A1495BD3-F599-4DBD-90F8-22E54B7DEFC0}"/>
              </a:ext>
            </a:extLst>
          </p:cNvPr>
          <p:cNvPicPr/>
          <p:nvPr/>
        </p:nvPicPr>
        <p:blipFill>
          <a:blip r:embed="rId5" cstate="print"/>
          <a:stretch>
            <a:fillRect/>
          </a:stretch>
        </p:blipFill>
        <p:spPr>
          <a:xfrm>
            <a:off x="6736318" y="4688565"/>
            <a:ext cx="3254934" cy="2232820"/>
          </a:xfrm>
          <a:prstGeom prst="rect">
            <a:avLst/>
          </a:prstGeom>
        </p:spPr>
      </p:pic>
    </p:spTree>
    <p:extLst>
      <p:ext uri="{BB962C8B-B14F-4D97-AF65-F5344CB8AC3E}">
        <p14:creationId xmlns:p14="http://schemas.microsoft.com/office/powerpoint/2010/main" val="2830177610"/>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288404"/>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indent="-457200">
              <a:buFont typeface="+mj-lt"/>
              <a:buAutoNum type="arabicPeriod" startAt="31"/>
            </a:pPr>
            <a:r>
              <a:rPr lang="de-DE" sz="2000" b="1" dirty="0"/>
              <a:t>Incident Response und Forensik </a:t>
            </a:r>
          </a:p>
          <a:p>
            <a:pPr marL="457200" indent="-457200">
              <a:buFont typeface="+mj-lt"/>
              <a:buAutoNum type="arabicPeriod" startAt="31"/>
            </a:pPr>
            <a:endParaRPr lang="de-DE" sz="2000" b="1" dirty="0"/>
          </a:p>
          <a:p>
            <a:pPr marL="457200" indent="-457200">
              <a:buFont typeface="+mj-lt"/>
              <a:buAutoNum type="arabicPeriod" startAt="31"/>
            </a:pPr>
            <a:endParaRPr lang="de-DE" sz="2000" b="1" dirty="0"/>
          </a:p>
          <a:p>
            <a:pPr marL="457200" indent="-457200">
              <a:buFont typeface="+mj-lt"/>
              <a:buAutoNum type="arabicPeriod" startAt="31"/>
            </a:pPr>
            <a:endParaRPr lang="de-DE" sz="2000" b="1" dirty="0"/>
          </a:p>
          <a:p>
            <a:pPr marL="457200" indent="-457200">
              <a:buFont typeface="+mj-lt"/>
              <a:buAutoNum type="arabicPeriod" startAt="31"/>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245F1B8E-B263-45CF-BAA9-CA06F9334C8C}"/>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25F774B5-D6DE-428C-975F-7E8AB253C077}"/>
              </a:ext>
            </a:extLst>
          </p:cNvPr>
          <p:cNvSpPr/>
          <p:nvPr/>
        </p:nvSpPr>
        <p:spPr>
          <a:xfrm>
            <a:off x="683675" y="2479191"/>
            <a:ext cx="9046048" cy="1963743"/>
          </a:xfrm>
          <a:prstGeom prst="rect">
            <a:avLst/>
          </a:prstGeom>
        </p:spPr>
        <p:txBody>
          <a:bodyPr wrap="square">
            <a:spAutoFit/>
          </a:bodyPr>
          <a:lstStyle/>
          <a:p>
            <a:pPr marL="342900" lvl="0" indent="-342900">
              <a:spcBef>
                <a:spcPts val="275"/>
              </a:spcBef>
              <a:spcAft>
                <a:spcPts val="0"/>
              </a:spcAft>
              <a:buSzPts val="1200"/>
              <a:buFont typeface="Symbol" panose="05050102010706020507" pitchFamily="18" charset="2"/>
              <a:buChar char=""/>
              <a:tabLst>
                <a:tab pos="522605" algn="l"/>
              </a:tabLst>
            </a:pPr>
            <a:r>
              <a:rPr lang="en-US" sz="1200" b="1" spc="-5" dirty="0" err="1">
                <a:latin typeface="Calibri" panose="020F0502020204030204" pitchFamily="34" charset="0"/>
                <a:ea typeface="Symbol" panose="05050102010706020507" pitchFamily="18" charset="2"/>
                <a:cs typeface="Times New Roman" panose="02020603050405020304" pitchFamily="18" charset="0"/>
              </a:rPr>
              <a:t>Paket-Erfassung</a:t>
            </a:r>
            <a:endParaRPr lang="de-DE" sz="1200" b="1" dirty="0">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65"/>
              </a:lnSpc>
              <a:spcBef>
                <a:spcPts val="45"/>
              </a:spcBef>
              <a:spcAft>
                <a:spcPts val="0"/>
              </a:spcAft>
              <a:buSzPts val="1200"/>
              <a:buFont typeface="Courier New" panose="02070309020205020404" pitchFamily="49" charset="0"/>
              <a:buChar char="o"/>
              <a:tabLst>
                <a:tab pos="979805" algn="l"/>
              </a:tabLst>
            </a:pPr>
            <a:r>
              <a:rPr lang="en-US" sz="1200" b="1" spc="-5" dirty="0" err="1">
                <a:latin typeface="Calibri" panose="020F0502020204030204" pitchFamily="34" charset="0"/>
                <a:ea typeface="Courier New" panose="02070309020205020404" pitchFamily="49" charset="0"/>
                <a:cs typeface="Times New Roman" panose="02020603050405020304" pitchFamily="18" charset="0"/>
              </a:rPr>
              <a:t>tcpdump</a:t>
            </a:r>
            <a:endParaRPr lang="de-DE" sz="1100" dirty="0">
              <a:latin typeface="Calibri" panose="020F0502020204030204" pitchFamily="34" charset="0"/>
              <a:ea typeface="Courier New" panose="02070309020205020404" pitchFamily="49" charset="0"/>
              <a:cs typeface="Times New Roman" panose="02020603050405020304" pitchFamily="18" charset="0"/>
            </a:endParaRPr>
          </a:p>
          <a:p>
            <a:pPr marL="1143000" marR="360680" lvl="2" indent="-228600">
              <a:lnSpc>
                <a:spcPct val="99000"/>
              </a:lnSpc>
              <a:spcAft>
                <a:spcPts val="0"/>
              </a:spcAft>
              <a:buSzPts val="1200"/>
              <a:buFont typeface="Microsoft Sans Serif" panose="020B0604020202020204" pitchFamily="34" charset="0"/>
              <a:buChar char="▪"/>
              <a:tabLst>
                <a:tab pos="1437640" algn="l"/>
              </a:tabLst>
            </a:pPr>
            <a:r>
              <a:rPr lang="en-US" sz="1200" spc="-5" dirty="0">
                <a:latin typeface="Calibri" panose="020F0502020204030204" pitchFamily="34" charset="0"/>
                <a:ea typeface="Microsoft Sans Serif" panose="020B0604020202020204" pitchFamily="34" charset="0"/>
                <a:cs typeface="Times New Roman" panose="02020603050405020304" pitchFamily="18" charset="0"/>
              </a:rPr>
              <a:t>Ein</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Befehlszeilenprogramm</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mit</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dem</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Sie</a:t>
            </a:r>
            <a:r>
              <a:rPr lang="en-US"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den</a:t>
            </a:r>
            <a:r>
              <a:rPr lang="en-US"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Netzwerkverkehr</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der</a:t>
            </a:r>
            <a:r>
              <a:rPr lang="en-US" sz="1200" spc="275" dirty="0">
                <a:latin typeface="Times New Roman" panose="02020603050405020304" pitchFamily="18"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durch</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err="1">
                <a:latin typeface="Calibri" panose="020F0502020204030204" pitchFamily="34" charset="0"/>
                <a:ea typeface="Microsoft Sans Serif" panose="020B0604020202020204" pitchFamily="34" charset="0"/>
                <a:cs typeface="Times New Roman" panose="02020603050405020304" pitchFamily="18" charset="0"/>
              </a:rPr>
              <a:t>Ihr</a:t>
            </a:r>
            <a:r>
              <a:rPr lang="en-US"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System</a:t>
            </a:r>
            <a:r>
              <a:rPr lang="en-US"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läuft</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a:t>
            </a:r>
            <a:r>
              <a:rPr lang="en-US"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aufzeichnen</a:t>
            </a:r>
            <a:r>
              <a:rPr lang="en-US"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und</a:t>
            </a:r>
            <a:r>
              <a:rPr lang="en-US"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analysieren</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 können</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65"/>
              </a:lnSpc>
              <a:spcBef>
                <a:spcPts val="45"/>
              </a:spcBef>
              <a:buSzPts val="1200"/>
              <a:buFont typeface="Courier New" panose="02070309020205020404" pitchFamily="49" charset="0"/>
              <a:buChar char="o"/>
              <a:tabLst>
                <a:tab pos="979805" algn="l"/>
              </a:tabLst>
            </a:pPr>
            <a:r>
              <a:rPr lang="en-US" sz="1200" b="1" spc="-5" dirty="0" err="1">
                <a:latin typeface="Calibri" panose="020F0502020204030204" pitchFamily="34" charset="0"/>
                <a:ea typeface="Courier New" panose="02070309020205020404" pitchFamily="49" charset="0"/>
                <a:cs typeface="Times New Roman" panose="02020603050405020304" pitchFamily="18" charset="0"/>
              </a:rPr>
              <a:t>tcpreplay</a:t>
            </a:r>
            <a:endParaRPr lang="de-DE" sz="1200" b="1" dirty="0">
              <a:latin typeface="Calibri" panose="020F0502020204030204" pitchFamily="34" charset="0"/>
              <a:ea typeface="Courier New" panose="02070309020205020404" pitchFamily="49" charset="0"/>
              <a:cs typeface="Times New Roman" panose="02020603050405020304" pitchFamily="18" charset="0"/>
            </a:endParaRPr>
          </a:p>
          <a:p>
            <a:pPr marL="1143000" marR="801370" lvl="2" indent="-228600">
              <a:lnSpc>
                <a:spcPct val="99000"/>
              </a:lnSpc>
              <a:spcAft>
                <a:spcPts val="0"/>
              </a:spcAft>
              <a:buSzPts val="1200"/>
              <a:buFont typeface="Microsoft Sans Serif" panose="020B0604020202020204" pitchFamily="34" charset="0"/>
              <a:buChar char="▪"/>
              <a:tabLst>
                <a:tab pos="1437640" algn="l"/>
              </a:tabLst>
            </a:pPr>
            <a:r>
              <a:rPr lang="en-US" sz="1200" dirty="0">
                <a:latin typeface="Calibri" panose="020F0502020204030204" pitchFamily="34" charset="0"/>
                <a:ea typeface="Microsoft Sans Serif" panose="020B0604020202020204" pitchFamily="34" charset="0"/>
                <a:cs typeface="Times New Roman" panose="02020603050405020304" pitchFamily="18" charset="0"/>
              </a:rPr>
              <a:t>Eine</a:t>
            </a:r>
            <a:r>
              <a:rPr lang="en-US"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Reihe</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kostenloser</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Open-Source-</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Dienstprogramme</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zum</a:t>
            </a:r>
            <a:r>
              <a:rPr lang="en-US" sz="1200" spc="195" dirty="0">
                <a:latin typeface="Times New Roman" panose="02020603050405020304" pitchFamily="18" charset="0"/>
                <a:ea typeface="Microsoft Sans Serif" panose="020B0604020202020204" pitchFamily="34" charset="0"/>
                <a:cs typeface="Times New Roman" panose="02020603050405020304" pitchFamily="18" charset="0"/>
              </a:rPr>
              <a:t> </a:t>
            </a:r>
            <a:r>
              <a:rPr lang="en-US" sz="1200" dirty="0" err="1">
                <a:latin typeface="Calibri" panose="020F0502020204030204" pitchFamily="34" charset="0"/>
                <a:ea typeface="Microsoft Sans Serif" panose="020B0604020202020204" pitchFamily="34" charset="0"/>
                <a:cs typeface="Times New Roman" panose="02020603050405020304" pitchFamily="18" charset="0"/>
              </a:rPr>
              <a:t>Bearbeiten</a:t>
            </a:r>
            <a:r>
              <a:rPr lang="en-US"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und</a:t>
            </a:r>
            <a:r>
              <a:rPr lang="en-US"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Wiedergeben</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von</a:t>
            </a:r>
            <a:r>
              <a:rPr lang="en-US"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zuvor</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aufgezeichnetem</a:t>
            </a:r>
            <a:r>
              <a:rPr lang="en-US" sz="1200" spc="175" dirty="0">
                <a:latin typeface="Times New Roman" panose="02020603050405020304" pitchFamily="18"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Netzwerkverkehr</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60"/>
              </a:spcBef>
              <a:spcAft>
                <a:spcPts val="0"/>
              </a:spcAft>
              <a:buSzPts val="1200"/>
              <a:buFont typeface="Courier New" panose="02070309020205020404" pitchFamily="49" charset="0"/>
              <a:buChar char="o"/>
              <a:tabLst>
                <a:tab pos="979805" algn="l"/>
              </a:tabLst>
            </a:pPr>
            <a:r>
              <a:rPr lang="en-US" sz="1200" b="1" spc="-10" dirty="0">
                <a:latin typeface="Calibri" panose="020F0502020204030204" pitchFamily="34" charset="0"/>
                <a:ea typeface="Courier New" panose="02070309020205020404" pitchFamily="49" charset="0"/>
                <a:cs typeface="Times New Roman" panose="02020603050405020304" pitchFamily="18" charset="0"/>
              </a:rPr>
              <a:t>Wireshark</a:t>
            </a:r>
            <a:endParaRPr lang="de-DE" sz="1200" b="1" dirty="0">
              <a:latin typeface="Calibri" panose="020F0502020204030204" pitchFamily="34" charset="0"/>
              <a:ea typeface="Courier New" panose="02070309020205020404" pitchFamily="49" charset="0"/>
              <a:cs typeface="Times New Roman" panose="02020603050405020304" pitchFamily="18" charset="0"/>
            </a:endParaRPr>
          </a:p>
          <a:p>
            <a:pPr marL="1143000" marR="97790" lvl="2" indent="-228600">
              <a:lnSpc>
                <a:spcPct val="99000"/>
              </a:lnSpc>
              <a:spcAft>
                <a:spcPts val="0"/>
              </a:spcAft>
              <a:buSzPts val="1200"/>
              <a:buFont typeface="Microsoft Sans Serif" panose="020B0604020202020204" pitchFamily="34" charset="0"/>
              <a:buChar char="▪"/>
              <a:tabLst>
                <a:tab pos="1437640" algn="l"/>
              </a:tabLst>
            </a:pPr>
            <a:r>
              <a:rPr lang="en-US" sz="1200" spc="-5" dirty="0">
                <a:latin typeface="Calibri" panose="020F0502020204030204" pitchFamily="34" charset="0"/>
                <a:ea typeface="Microsoft Sans Serif" panose="020B0604020202020204" pitchFamily="34" charset="0"/>
                <a:cs typeface="Times New Roman" panose="02020603050405020304" pitchFamily="18" charset="0"/>
              </a:rPr>
              <a:t>Ein</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beliebtes</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Netzwerk</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Analyse</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-Tool</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zur</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Erfassung</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von</a:t>
            </a:r>
            <a:r>
              <a:rPr lang="en-US" sz="1200" spc="235" dirty="0">
                <a:latin typeface="Times New Roman" panose="02020603050405020304" pitchFamily="18"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Netzwerkpaketen</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und</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deren</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Anzeige</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auf</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granularer</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Ebene</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für</a:t>
            </a:r>
            <a:r>
              <a:rPr lang="en-US"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err="1">
                <a:latin typeface="Calibri" panose="020F0502020204030204" pitchFamily="34" charset="0"/>
                <a:ea typeface="Microsoft Sans Serif" panose="020B0604020202020204" pitchFamily="34" charset="0"/>
                <a:cs typeface="Times New Roman" panose="02020603050405020304" pitchFamily="18" charset="0"/>
              </a:rPr>
              <a:t>Echtzeit</a:t>
            </a:r>
            <a:r>
              <a:rPr lang="en-US" sz="1200" dirty="0">
                <a:latin typeface="Calibri" panose="020F0502020204030204" pitchFamily="34" charset="0"/>
                <a:ea typeface="Microsoft Sans Serif" panose="020B0604020202020204" pitchFamily="34" charset="0"/>
                <a:cs typeface="Times New Roman" panose="02020603050405020304" pitchFamily="18" charset="0"/>
              </a:rPr>
              <a:t>-</a:t>
            </a:r>
            <a:r>
              <a:rPr lang="en-US" sz="1200" spc="305" dirty="0">
                <a:latin typeface="Times New Roman" panose="02020603050405020304" pitchFamily="18"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oder</a:t>
            </a:r>
            <a:r>
              <a:rPr lang="de-DE" sz="120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Calibri" panose="020F0502020204030204" pitchFamily="34" charset="0"/>
                <a:cs typeface="Times New Roman" panose="02020603050405020304" pitchFamily="18" charset="0"/>
              </a:rPr>
              <a:t>Offline-</a:t>
            </a:r>
            <a:r>
              <a:rPr lang="en-US" sz="1200" spc="-5" dirty="0" err="1">
                <a:latin typeface="Calibri" panose="020F0502020204030204" pitchFamily="34" charset="0"/>
                <a:ea typeface="Calibri" panose="020F0502020204030204" pitchFamily="34" charset="0"/>
                <a:cs typeface="Times New Roman" panose="02020603050405020304" pitchFamily="18" charset="0"/>
              </a:rPr>
              <a:t>Analyse</a:t>
            </a:r>
            <a:endParaRPr lang="de-DE"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9930079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288404"/>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II</a:t>
            </a:r>
          </a:p>
          <a:p>
            <a:pPr marL="457200" indent="-457200">
              <a:buFont typeface="+mj-lt"/>
              <a:buAutoNum type="arabicPeriod"/>
            </a:pPr>
            <a:endParaRPr lang="de-DE" b="1"/>
          </a:p>
          <a:p>
            <a:pPr marL="457200" indent="-457200">
              <a:buFont typeface="+mj-lt"/>
              <a:buAutoNum type="arabicPeriod" startAt="31"/>
            </a:pPr>
            <a:r>
              <a:rPr lang="de-DE" sz="2000" b="1"/>
              <a:t>Incident Response und Forensik </a:t>
            </a:r>
          </a:p>
          <a:p>
            <a:pPr marL="457200" indent="-457200">
              <a:buFont typeface="+mj-lt"/>
              <a:buAutoNum type="arabicPeriod" startAt="31"/>
            </a:pPr>
            <a:endParaRPr lang="de-DE" sz="2000" b="1"/>
          </a:p>
          <a:p>
            <a:pPr marL="457200" indent="-457200">
              <a:buFont typeface="+mj-lt"/>
              <a:buAutoNum type="arabicPeriod" startAt="31"/>
            </a:pPr>
            <a:endParaRPr lang="de-DE" sz="2000" b="1"/>
          </a:p>
          <a:p>
            <a:pPr marL="457200" indent="-457200">
              <a:buFont typeface="+mj-lt"/>
              <a:buAutoNum type="arabicPeriod" startAt="31"/>
            </a:pPr>
            <a:endParaRPr lang="de-DE" sz="2000" b="1"/>
          </a:p>
          <a:p>
            <a:pPr marL="457200" indent="-457200">
              <a:buFont typeface="+mj-lt"/>
              <a:buAutoNum type="arabicPeriod" startAt="31"/>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245F1B8E-B263-45CF-BAA9-CA06F9334C8C}"/>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5113D976-1758-4819-A3F9-1C0973EE4448}"/>
              </a:ext>
            </a:extLst>
          </p:cNvPr>
          <p:cNvSpPr/>
          <p:nvPr/>
        </p:nvSpPr>
        <p:spPr>
          <a:xfrm>
            <a:off x="546100" y="2418305"/>
            <a:ext cx="9753600" cy="3304879"/>
          </a:xfrm>
          <a:prstGeom prst="rect">
            <a:avLst/>
          </a:prstGeom>
        </p:spPr>
        <p:txBody>
          <a:bodyPr wrap="square">
            <a:spAutoFit/>
          </a:bodyPr>
          <a:lstStyle/>
          <a:p>
            <a:pPr marL="342900" lvl="0" indent="-342900">
              <a:spcBef>
                <a:spcPts val="275"/>
              </a:spcBef>
              <a:spcAft>
                <a:spcPts val="0"/>
              </a:spcAft>
              <a:buSzPts val="1200"/>
              <a:buFont typeface="Symbol" panose="05050102010706020507" pitchFamily="18" charset="2"/>
              <a:buChar char=""/>
              <a:tabLst>
                <a:tab pos="522605" algn="l"/>
              </a:tabLst>
            </a:pPr>
            <a:r>
              <a:rPr lang="en-US" sz="1200" b="1" dirty="0" err="1">
                <a:latin typeface="Calibri" panose="020F0502020204030204" pitchFamily="34" charset="0"/>
                <a:ea typeface="Symbol" panose="05050102010706020507" pitchFamily="18" charset="2"/>
                <a:cs typeface="Times New Roman" panose="02020603050405020304" pitchFamily="18" charset="0"/>
              </a:rPr>
              <a:t>Forensik</a:t>
            </a:r>
            <a:endParaRPr lang="en-US" sz="1200" b="1" dirty="0">
              <a:latin typeface="Calibri" panose="020F0502020204030204" pitchFamily="34" charset="0"/>
              <a:ea typeface="Symbol" panose="05050102010706020507" pitchFamily="18" charset="2"/>
              <a:cs typeface="Times New Roman" panose="02020603050405020304" pitchFamily="18" charset="0"/>
            </a:endParaRPr>
          </a:p>
          <a:p>
            <a:pPr marL="342900" lvl="0" indent="-342900">
              <a:spcBef>
                <a:spcPts val="275"/>
              </a:spcBef>
              <a:spcAft>
                <a:spcPts val="0"/>
              </a:spcAft>
              <a:buSzPts val="1200"/>
              <a:buFont typeface="Symbol" panose="05050102010706020507" pitchFamily="18" charset="2"/>
              <a:buChar char=""/>
              <a:tabLst>
                <a:tab pos="522605" algn="l"/>
              </a:tabLst>
            </a:pPr>
            <a:endParaRPr lang="de-DE" sz="1200" b="1" dirty="0">
              <a:latin typeface="Calibri" panose="020F0502020204030204" pitchFamily="34" charset="0"/>
              <a:ea typeface="Symbol" panose="05050102010706020507" pitchFamily="18" charset="2"/>
              <a:cs typeface="Times New Roman" panose="02020603050405020304" pitchFamily="18" charset="0"/>
            </a:endParaRPr>
          </a:p>
          <a:p>
            <a:pPr marL="742950" lvl="1" indent="-285750">
              <a:buSzPts val="1200"/>
              <a:buFont typeface="Courier New" panose="02070309020205020404" pitchFamily="49" charset="0"/>
              <a:buChar char="o"/>
              <a:tabLst>
                <a:tab pos="979805" algn="l"/>
              </a:tabLst>
            </a:pPr>
            <a:r>
              <a:rPr lang="en-US" sz="1200" b="1" dirty="0">
                <a:latin typeface="Calibri" panose="020F0502020204030204" pitchFamily="34" charset="0"/>
                <a:ea typeface="Courier New" panose="02070309020205020404" pitchFamily="49" charset="0"/>
                <a:cs typeface="Times New Roman" panose="02020603050405020304" pitchFamily="18" charset="0"/>
              </a:rPr>
              <a:t>dd</a:t>
            </a:r>
            <a:endParaRPr lang="de-DE" sz="1100" dirty="0">
              <a:latin typeface="Calibri" panose="020F0502020204030204" pitchFamily="34" charset="0"/>
              <a:ea typeface="Calibri" panose="020F0502020204030204" pitchFamily="34" charset="0"/>
              <a:cs typeface="Times New Roman" panose="02020603050405020304" pitchFamily="18" charset="0"/>
            </a:endParaRPr>
          </a:p>
          <a:p>
            <a:pPr marL="1257300" marR="66040" lvl="2" indent="-342900">
              <a:buSzPts val="1200"/>
              <a:buFont typeface="Microsoft Sans Serif" panose="020B0604020202020204" pitchFamily="34" charset="0"/>
              <a:buChar char="▪"/>
              <a:tabLst>
                <a:tab pos="278765" algn="l"/>
              </a:tabLst>
            </a:pPr>
            <a:r>
              <a:rPr lang="en-US" sz="1200" spc="-5" dirty="0">
                <a:latin typeface="Calibri" panose="020F0502020204030204" pitchFamily="34" charset="0"/>
                <a:ea typeface="Microsoft Sans Serif" panose="020B0604020202020204" pitchFamily="34" charset="0"/>
                <a:cs typeface="Times New Roman" panose="02020603050405020304" pitchFamily="18" charset="0"/>
              </a:rPr>
              <a:t>Ein</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Befehlszeilenprogramm</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zum</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Kopieren</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von</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Festplatten</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-Images</a:t>
            </a:r>
            <a:r>
              <a:rPr lang="en-US" sz="1200" spc="-4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unter</a:t>
            </a:r>
            <a:r>
              <a:rPr lang="en-US" sz="1200" spc="345" dirty="0">
                <a:latin typeface="Times New Roman" panose="02020603050405020304" pitchFamily="18"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Verwendung</a:t>
            </a:r>
            <a:r>
              <a:rPr lang="en-US" sz="1200" spc="-5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eines</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bitweisen</a:t>
            </a:r>
            <a:r>
              <a:rPr lang="en-US"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10" dirty="0" err="1">
                <a:latin typeface="Calibri" panose="020F0502020204030204" pitchFamily="34" charset="0"/>
                <a:ea typeface="Microsoft Sans Serif" panose="020B0604020202020204" pitchFamily="34" charset="0"/>
                <a:cs typeface="Times New Roman" panose="02020603050405020304" pitchFamily="18" charset="0"/>
              </a:rPr>
              <a:t>Kopiervorgangs</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45"/>
              </a:spcBef>
              <a:buSzPts val="1200"/>
              <a:buFont typeface="Courier New" panose="02070309020205020404" pitchFamily="49" charset="0"/>
              <a:buChar char="o"/>
              <a:tabLst>
                <a:tab pos="979805" algn="l"/>
              </a:tabLst>
            </a:pPr>
            <a:br>
              <a:rPr lang="en-US" sz="1100" dirty="0">
                <a:latin typeface="Calibri" panose="020F0502020204030204" pitchFamily="34" charset="0"/>
                <a:ea typeface="Calibri" panose="020F0502020204030204" pitchFamily="34" charset="0"/>
                <a:cs typeface="Times New Roman" panose="02020603050405020304" pitchFamily="18" charset="0"/>
              </a:rPr>
            </a:br>
            <a:r>
              <a:rPr lang="en-US" sz="1200" b="1" spc="-5" dirty="0">
                <a:latin typeface="Calibri" panose="020F0502020204030204" pitchFamily="34" charset="0"/>
                <a:ea typeface="Courier New" panose="02070309020205020404" pitchFamily="49" charset="0"/>
                <a:cs typeface="Times New Roman" panose="02020603050405020304" pitchFamily="18" charset="0"/>
              </a:rPr>
              <a:t>FTK-Imager</a:t>
            </a:r>
            <a:endParaRPr lang="de-DE" sz="1200" b="1" dirty="0">
              <a:latin typeface="Calibri" panose="020F0502020204030204" pitchFamily="34" charset="0"/>
              <a:ea typeface="Courier New" panose="02070309020205020404" pitchFamily="49" charset="0"/>
              <a:cs typeface="Times New Roman" panose="02020603050405020304" pitchFamily="18" charset="0"/>
            </a:endParaRPr>
          </a:p>
          <a:p>
            <a:pPr marL="1143000" marR="227330" lvl="2" indent="-228600">
              <a:lnSpc>
                <a:spcPct val="100000"/>
              </a:lnSpc>
              <a:spcAft>
                <a:spcPts val="0"/>
              </a:spcAft>
              <a:buSzPts val="1200"/>
              <a:buFont typeface="Microsoft Sans Serif" panose="020B0604020202020204" pitchFamily="34" charset="0"/>
              <a:buChar char="▪"/>
              <a:tabLst>
                <a:tab pos="1437640" algn="l"/>
              </a:tabLst>
            </a:pPr>
            <a:r>
              <a:rPr lang="en-US" sz="1200" spc="-5" dirty="0">
                <a:latin typeface="Calibri" panose="020F0502020204030204" pitchFamily="34" charset="0"/>
                <a:ea typeface="Microsoft Sans Serif" panose="020B0604020202020204" pitchFamily="34" charset="0"/>
                <a:cs typeface="Times New Roman" panose="02020603050405020304" pitchFamily="18" charset="0"/>
              </a:rPr>
              <a:t>Ein</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Datenvorschau</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und</a:t>
            </a:r>
            <a:r>
              <a:rPr lang="en-US"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Imaging-Tool,</a:t>
            </a:r>
            <a:r>
              <a:rPr lang="en-US"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mit</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dem</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10" dirty="0">
                <a:latin typeface="Calibri" panose="020F0502020204030204" pitchFamily="34" charset="0"/>
                <a:ea typeface="Microsoft Sans Serif" panose="020B0604020202020204" pitchFamily="34" charset="0"/>
                <a:cs typeface="Times New Roman" panose="02020603050405020304" pitchFamily="18" charset="0"/>
              </a:rPr>
              <a:t>Sie</a:t>
            </a:r>
            <a:r>
              <a:rPr lang="en-US"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elektronische</a:t>
            </a:r>
            <a:r>
              <a:rPr lang="en-US" sz="1200" spc="315" dirty="0">
                <a:latin typeface="Times New Roman" panose="02020603050405020304" pitchFamily="18"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Beweise</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schnell</a:t>
            </a:r>
            <a:r>
              <a:rPr lang="en-US"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beurteilen</a:t>
            </a:r>
            <a:r>
              <a:rPr lang="en-US"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können,</a:t>
            </a:r>
            <a:r>
              <a:rPr lang="en-US"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um</a:t>
            </a:r>
            <a:r>
              <a:rPr lang="en-US"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festzustellen</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a:t>
            </a:r>
            <a:r>
              <a:rPr lang="en-US"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ob</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eine</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weitere</a:t>
            </a:r>
            <a:r>
              <a:rPr lang="en-US" sz="1200" spc="265" dirty="0">
                <a:latin typeface="Times New Roman" panose="02020603050405020304" pitchFamily="18" charset="0"/>
                <a:ea typeface="Microsoft Sans Serif" panose="020B0604020202020204" pitchFamily="34" charset="0"/>
                <a:cs typeface="Times New Roman" panose="02020603050405020304" pitchFamily="18" charset="0"/>
              </a:rPr>
              <a:t> </a:t>
            </a:r>
            <a:r>
              <a:rPr lang="en-US" sz="1200" dirty="0" err="1">
                <a:latin typeface="Calibri" panose="020F0502020204030204" pitchFamily="34" charset="0"/>
                <a:ea typeface="Microsoft Sans Serif" panose="020B0604020202020204" pitchFamily="34" charset="0"/>
                <a:cs typeface="Times New Roman" panose="02020603050405020304" pitchFamily="18" charset="0"/>
              </a:rPr>
              <a:t>Analyse</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mit</a:t>
            </a:r>
            <a:r>
              <a:rPr lang="en-US"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einem</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forensischen</a:t>
            </a:r>
            <a:r>
              <a:rPr lang="en-US"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Tool</a:t>
            </a:r>
            <a:r>
              <a:rPr lang="en-US"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10" dirty="0" err="1">
                <a:latin typeface="Calibri" panose="020F0502020204030204" pitchFamily="34" charset="0"/>
                <a:ea typeface="Microsoft Sans Serif" panose="020B0604020202020204" pitchFamily="34" charset="0"/>
                <a:cs typeface="Times New Roman" panose="02020603050405020304" pitchFamily="18" charset="0"/>
              </a:rPr>
              <a:t>erforderlich</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ist</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65"/>
              </a:lnSpc>
              <a:spcBef>
                <a:spcPts val="30"/>
              </a:spcBef>
              <a:spcAft>
                <a:spcPts val="0"/>
              </a:spcAft>
              <a:buSzPts val="1200"/>
              <a:buFont typeface="Courier New" panose="02070309020205020404" pitchFamily="49" charset="0"/>
              <a:buChar char="o"/>
              <a:tabLst>
                <a:tab pos="979805" algn="l"/>
              </a:tabLst>
            </a:pPr>
            <a:r>
              <a:rPr lang="en-US" sz="1200" b="1" spc="-5" dirty="0" err="1">
                <a:latin typeface="Calibri" panose="020F0502020204030204" pitchFamily="34" charset="0"/>
                <a:ea typeface="Courier New" panose="02070309020205020404" pitchFamily="49" charset="0"/>
                <a:cs typeface="Times New Roman" panose="02020603050405020304" pitchFamily="18" charset="0"/>
              </a:rPr>
              <a:t>Memdump</a:t>
            </a:r>
            <a:endParaRPr lang="de-DE" sz="1200" b="1" dirty="0">
              <a:latin typeface="Calibri" panose="020F0502020204030204" pitchFamily="34" charset="0"/>
              <a:ea typeface="Courier New" panose="02070309020205020404" pitchFamily="49" charset="0"/>
              <a:cs typeface="Times New Roman" panose="02020603050405020304" pitchFamily="18" charset="0"/>
            </a:endParaRPr>
          </a:p>
          <a:p>
            <a:pPr marL="1143000" marR="563245" lvl="2" indent="-228600">
              <a:lnSpc>
                <a:spcPct val="99000"/>
              </a:lnSpc>
              <a:spcAft>
                <a:spcPts val="0"/>
              </a:spcAft>
              <a:buSzPts val="1200"/>
              <a:buFont typeface="Microsoft Sans Serif" panose="020B0604020202020204" pitchFamily="34" charset="0"/>
              <a:buChar char="▪"/>
              <a:tabLst>
                <a:tab pos="1437640" algn="l"/>
              </a:tabLst>
            </a:pPr>
            <a:r>
              <a:rPr lang="en-US" sz="1200" spc="-5" dirty="0">
                <a:latin typeface="Calibri" panose="020F0502020204030204" pitchFamily="34" charset="0"/>
                <a:ea typeface="Microsoft Sans Serif" panose="020B0604020202020204" pitchFamily="34" charset="0"/>
                <a:cs typeface="Times New Roman" panose="02020603050405020304" pitchFamily="18" charset="0"/>
              </a:rPr>
              <a:t>Ein</a:t>
            </a:r>
            <a:r>
              <a:rPr lang="en-US"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Befehlszeilenprogramm</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a:t>
            </a:r>
            <a:r>
              <a:rPr lang="en-US"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mit</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dem</a:t>
            </a:r>
            <a:r>
              <a:rPr lang="en-US"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der</a:t>
            </a:r>
            <a:r>
              <a:rPr lang="en-US"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Systemspeicher</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in</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den</a:t>
            </a:r>
            <a:r>
              <a:rPr lang="en-US" sz="1200" spc="225" dirty="0">
                <a:latin typeface="Times New Roman" panose="02020603050405020304" pitchFamily="18"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Standardausgabestrom</a:t>
            </a:r>
            <a:r>
              <a:rPr lang="en-US"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ausgegeben</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wird,</a:t>
            </a:r>
            <a:r>
              <a:rPr lang="en-US"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indem</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Löcher</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10" dirty="0">
                <a:latin typeface="Calibri" panose="020F0502020204030204" pitchFamily="34" charset="0"/>
                <a:ea typeface="Microsoft Sans Serif" panose="020B0604020202020204" pitchFamily="34" charset="0"/>
                <a:cs typeface="Times New Roman" panose="02020603050405020304" pitchFamily="18" charset="0"/>
              </a:rPr>
              <a:t>in</a:t>
            </a:r>
            <a:r>
              <a:rPr lang="en-US" sz="1200" spc="215" dirty="0">
                <a:latin typeface="Times New Roman" panose="02020603050405020304" pitchFamily="18"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Speicherabbildungen</a:t>
            </a:r>
            <a:r>
              <a:rPr lang="en-US" sz="1200" spc="-5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übersprungen</a:t>
            </a:r>
            <a:r>
              <a:rPr lang="en-US" sz="1200" spc="-5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werden</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65"/>
              </a:lnSpc>
              <a:spcBef>
                <a:spcPts val="45"/>
              </a:spcBef>
              <a:buSzPts val="1200"/>
              <a:buFont typeface="Courier New" panose="02070309020205020404" pitchFamily="49" charset="0"/>
              <a:buChar char="o"/>
              <a:tabLst>
                <a:tab pos="979805" algn="l"/>
              </a:tabLst>
            </a:pPr>
            <a:r>
              <a:rPr lang="en-US" sz="1200" b="1" spc="-5" dirty="0" err="1">
                <a:latin typeface="Calibri" panose="020F0502020204030204" pitchFamily="34" charset="0"/>
                <a:ea typeface="Courier New" panose="02070309020205020404" pitchFamily="49" charset="0"/>
                <a:cs typeface="Times New Roman" panose="02020603050405020304" pitchFamily="18" charset="0"/>
              </a:rPr>
              <a:t>WinHex</a:t>
            </a:r>
            <a:endParaRPr lang="de-DE" sz="1200" b="1" dirty="0">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25"/>
              </a:lnSpc>
              <a:buSzPts val="1200"/>
              <a:buFont typeface="Microsoft Sans Serif" panose="020B0604020202020204" pitchFamily="34" charset="0"/>
              <a:buChar char="▪"/>
              <a:tabLst>
                <a:tab pos="1437640" algn="l"/>
              </a:tabLst>
            </a:pPr>
            <a:r>
              <a:rPr lang="en-US" sz="1200" spc="-5" dirty="0">
                <a:latin typeface="Calibri" panose="020F0502020204030204" pitchFamily="34" charset="0"/>
                <a:ea typeface="Microsoft Sans Serif" panose="020B0604020202020204" pitchFamily="34" charset="0"/>
                <a:cs typeface="Times New Roman" panose="02020603050405020304" pitchFamily="18" charset="0"/>
              </a:rPr>
              <a:t>Ein</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kommerzieller</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Festplatteneditor</a:t>
            </a:r>
            <a:r>
              <a:rPr lang="en-US"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und</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universeller</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err="1">
                <a:latin typeface="Calibri" panose="020F0502020204030204" pitchFamily="34" charset="0"/>
                <a:ea typeface="Microsoft Sans Serif" panose="020B0604020202020204" pitchFamily="34" charset="0"/>
                <a:cs typeface="Times New Roman" panose="02020603050405020304" pitchFamily="18" charset="0"/>
              </a:rPr>
              <a:t>Hexadezimal</a:t>
            </a:r>
            <a:r>
              <a:rPr lang="en-US" sz="1200" dirty="0">
                <a:latin typeface="Calibri" panose="020F0502020204030204" pitchFamily="34" charset="0"/>
                <a:ea typeface="Microsoft Sans Serif" panose="020B0604020202020204" pitchFamily="34" charset="0"/>
                <a:cs typeface="Times New Roman" panose="02020603050405020304" pitchFamily="18" charset="0"/>
              </a:rPr>
              <a:t>-</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1437005" indent="-229235"/>
            <a:r>
              <a:rPr lang="en-US" sz="1200" spc="-5" dirty="0">
                <a:latin typeface="Calibri" panose="020F0502020204030204" pitchFamily="34" charset="0"/>
                <a:ea typeface="Calibri" panose="020F0502020204030204" pitchFamily="34" charset="0"/>
                <a:cs typeface="Times New Roman" panose="02020603050405020304" pitchFamily="18" charset="0"/>
              </a:rPr>
              <a:t>Editor,</a:t>
            </a:r>
            <a:r>
              <a:rPr lang="en-US" sz="1200" spc="-15" dirty="0">
                <a:latin typeface="Calibri" panose="020F0502020204030204" pitchFamily="34" charset="0"/>
                <a:ea typeface="Calibri" panose="020F0502020204030204" pitchFamily="34" charset="0"/>
                <a:cs typeface="Times New Roman" panose="02020603050405020304" pitchFamily="18" charset="0"/>
              </a:rPr>
              <a:t> </a:t>
            </a:r>
            <a:r>
              <a:rPr lang="en-US" sz="1200" spc="-5" dirty="0">
                <a:latin typeface="Calibri" panose="020F0502020204030204" pitchFamily="34" charset="0"/>
                <a:ea typeface="Calibri" panose="020F0502020204030204" pitchFamily="34" charset="0"/>
                <a:cs typeface="Times New Roman" panose="02020603050405020304" pitchFamily="18" charset="0"/>
              </a:rPr>
              <a:t>der</a:t>
            </a:r>
            <a:r>
              <a:rPr lang="en-US" sz="1200" spc="-20" dirty="0">
                <a:latin typeface="Calibri" panose="020F0502020204030204" pitchFamily="34" charset="0"/>
                <a:ea typeface="Calibri" panose="020F0502020204030204" pitchFamily="34" charset="0"/>
                <a:cs typeface="Times New Roman" panose="02020603050405020304" pitchFamily="18" charset="0"/>
              </a:rPr>
              <a:t> </a:t>
            </a:r>
            <a:r>
              <a:rPr lang="en-US" sz="1200" dirty="0">
                <a:latin typeface="Calibri" panose="020F0502020204030204" pitchFamily="34" charset="0"/>
                <a:ea typeface="Calibri" panose="020F0502020204030204" pitchFamily="34" charset="0"/>
                <a:cs typeface="Times New Roman" panose="02020603050405020304" pitchFamily="18" charset="0"/>
              </a:rPr>
              <a:t>für</a:t>
            </a:r>
            <a:r>
              <a:rPr lang="en-US" sz="1200" spc="-30" dirty="0">
                <a:latin typeface="Calibri" panose="020F0502020204030204" pitchFamily="34" charset="0"/>
                <a:ea typeface="Calibri" panose="020F0502020204030204" pitchFamily="34" charset="0"/>
                <a:cs typeface="Times New Roman" panose="02020603050405020304" pitchFamily="18" charset="0"/>
              </a:rPr>
              <a:t> </a:t>
            </a:r>
            <a:r>
              <a:rPr lang="en-US" sz="1200" dirty="0">
                <a:latin typeface="Calibri" panose="020F0502020204030204" pitchFamily="34" charset="0"/>
                <a:ea typeface="Calibri" panose="020F0502020204030204" pitchFamily="34" charset="0"/>
                <a:cs typeface="Times New Roman" panose="02020603050405020304" pitchFamily="18" charset="0"/>
              </a:rPr>
              <a:t>die</a:t>
            </a:r>
            <a:r>
              <a:rPr lang="en-US" sz="1200" spc="-20" dirty="0">
                <a:latin typeface="Calibri" panose="020F0502020204030204" pitchFamily="34" charset="0"/>
                <a:ea typeface="Calibri" panose="020F0502020204030204" pitchFamily="34" charset="0"/>
                <a:cs typeface="Times New Roman" panose="02020603050405020304" pitchFamily="18" charset="0"/>
              </a:rPr>
              <a:t> </a:t>
            </a:r>
            <a:r>
              <a:rPr lang="en-US" sz="1200" spc="-5" dirty="0" err="1">
                <a:latin typeface="Calibri" panose="020F0502020204030204" pitchFamily="34" charset="0"/>
                <a:ea typeface="Calibri" panose="020F0502020204030204" pitchFamily="34" charset="0"/>
                <a:cs typeface="Times New Roman" panose="02020603050405020304" pitchFamily="18" charset="0"/>
              </a:rPr>
              <a:t>Datenrettung</a:t>
            </a:r>
            <a:r>
              <a:rPr lang="en-US" sz="1200" spc="-25" dirty="0">
                <a:latin typeface="Calibri" panose="020F0502020204030204" pitchFamily="34" charset="0"/>
                <a:ea typeface="Calibri" panose="020F0502020204030204" pitchFamily="34" charset="0"/>
                <a:cs typeface="Times New Roman" panose="02020603050405020304" pitchFamily="18" charset="0"/>
              </a:rPr>
              <a:t> </a:t>
            </a:r>
            <a:r>
              <a:rPr lang="en-US" sz="1200" spc="-5" dirty="0">
                <a:latin typeface="Calibri" panose="020F0502020204030204" pitchFamily="34" charset="0"/>
                <a:ea typeface="Calibri" panose="020F0502020204030204" pitchFamily="34" charset="0"/>
                <a:cs typeface="Times New Roman" panose="02020603050405020304" pitchFamily="18" charset="0"/>
              </a:rPr>
              <a:t>und</a:t>
            </a:r>
            <a:r>
              <a:rPr lang="en-US" sz="1200" spc="-20" dirty="0">
                <a:latin typeface="Calibri" panose="020F0502020204030204" pitchFamily="34" charset="0"/>
                <a:ea typeface="Calibri" panose="020F0502020204030204" pitchFamily="34" charset="0"/>
                <a:cs typeface="Times New Roman" panose="02020603050405020304" pitchFamily="18" charset="0"/>
              </a:rPr>
              <a:t> </a:t>
            </a:r>
            <a:r>
              <a:rPr lang="en-US" sz="1200" spc="-5" dirty="0" err="1">
                <a:latin typeface="Calibri" panose="020F0502020204030204" pitchFamily="34" charset="0"/>
                <a:ea typeface="Calibri" panose="020F0502020204030204" pitchFamily="34" charset="0"/>
                <a:cs typeface="Times New Roman" panose="02020603050405020304" pitchFamily="18" charset="0"/>
              </a:rPr>
              <a:t>digitale</a:t>
            </a:r>
            <a:r>
              <a:rPr lang="en-US" sz="1200" spc="-15" dirty="0">
                <a:latin typeface="Calibri" panose="020F0502020204030204" pitchFamily="34" charset="0"/>
                <a:ea typeface="Calibri" panose="020F0502020204030204" pitchFamily="34" charset="0"/>
                <a:cs typeface="Times New Roman" panose="02020603050405020304" pitchFamily="18" charset="0"/>
              </a:rPr>
              <a:t> </a:t>
            </a:r>
            <a:r>
              <a:rPr lang="en-US" sz="1200" spc="-5" dirty="0" err="1">
                <a:latin typeface="Calibri" panose="020F0502020204030204" pitchFamily="34" charset="0"/>
                <a:ea typeface="Calibri" panose="020F0502020204030204" pitchFamily="34" charset="0"/>
                <a:cs typeface="Times New Roman" panose="02020603050405020304" pitchFamily="18" charset="0"/>
              </a:rPr>
              <a:t>Forensik</a:t>
            </a:r>
            <a:r>
              <a:rPr lang="en-US" sz="1200" spc="-20" dirty="0">
                <a:latin typeface="Calibri" panose="020F0502020204030204" pitchFamily="34" charset="0"/>
                <a:ea typeface="Calibri" panose="020F0502020204030204" pitchFamily="34" charset="0"/>
                <a:cs typeface="Times New Roman" panose="02020603050405020304" pitchFamily="18" charset="0"/>
              </a:rPr>
              <a:t> </a:t>
            </a:r>
            <a:r>
              <a:rPr lang="en-US" sz="1200" spc="-5" dirty="0">
                <a:latin typeface="Calibri" panose="020F0502020204030204" pitchFamily="34" charset="0"/>
                <a:ea typeface="Calibri" panose="020F0502020204030204" pitchFamily="34" charset="0"/>
                <a:cs typeface="Times New Roman" panose="02020603050405020304" pitchFamily="18" charset="0"/>
              </a:rPr>
              <a:t>verwendet</a:t>
            </a:r>
            <a:r>
              <a:rPr lang="en-US" sz="1200" spc="-25" dirty="0">
                <a:latin typeface="Calibri" panose="020F0502020204030204" pitchFamily="34" charset="0"/>
                <a:ea typeface="Calibri" panose="020F0502020204030204" pitchFamily="34" charset="0"/>
                <a:cs typeface="Times New Roman" panose="02020603050405020304" pitchFamily="18" charset="0"/>
              </a:rPr>
              <a:t> </a:t>
            </a:r>
            <a:r>
              <a:rPr lang="en-US" sz="1200" dirty="0">
                <a:latin typeface="Calibri" panose="020F0502020204030204" pitchFamily="34" charset="0"/>
                <a:ea typeface="Calibri" panose="020F0502020204030204" pitchFamily="34" charset="0"/>
                <a:cs typeface="Times New Roman" panose="02020603050405020304" pitchFamily="18" charset="0"/>
              </a:rPr>
              <a:t>wird</a:t>
            </a:r>
            <a:endParaRPr lang="de-DE" sz="12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ts val="1465"/>
              </a:lnSpc>
              <a:spcBef>
                <a:spcPts val="45"/>
              </a:spcBef>
              <a:buSzPts val="1200"/>
              <a:buFont typeface="Courier New" panose="02070309020205020404" pitchFamily="49" charset="0"/>
              <a:buChar char="o"/>
              <a:tabLst>
                <a:tab pos="979805" algn="l"/>
              </a:tabLst>
            </a:pPr>
            <a:r>
              <a:rPr lang="en-US" sz="1200" b="1" spc="-5" dirty="0" err="1">
                <a:latin typeface="Calibri" panose="020F0502020204030204" pitchFamily="34" charset="0"/>
                <a:ea typeface="Courier New" panose="02070309020205020404" pitchFamily="49" charset="0"/>
                <a:cs typeface="Times New Roman" panose="02020603050405020304" pitchFamily="18" charset="0"/>
              </a:rPr>
              <a:t>Autopsie</a:t>
            </a:r>
            <a:endParaRPr lang="de-DE" sz="1200" b="1" dirty="0">
              <a:latin typeface="Calibri" panose="020F0502020204030204" pitchFamily="34" charset="0"/>
              <a:ea typeface="Courier New" panose="02070309020205020404" pitchFamily="49" charset="0"/>
              <a:cs typeface="Times New Roman" panose="02020603050405020304" pitchFamily="18" charset="0"/>
            </a:endParaRPr>
          </a:p>
          <a:p>
            <a:pPr marL="1143000" marR="160655" lvl="2" indent="-228600">
              <a:spcAft>
                <a:spcPts val="0"/>
              </a:spcAft>
              <a:buSzPts val="1200"/>
              <a:buFont typeface="Microsoft Sans Serif" panose="020B0604020202020204" pitchFamily="34" charset="0"/>
              <a:buChar char="▪"/>
              <a:tabLst>
                <a:tab pos="1437640" algn="l"/>
              </a:tabLst>
            </a:pPr>
            <a:r>
              <a:rPr lang="en-US" sz="1200" dirty="0">
                <a:latin typeface="Calibri" panose="020F0502020204030204" pitchFamily="34" charset="0"/>
                <a:ea typeface="Microsoft Sans Serif" panose="020B0604020202020204" pitchFamily="34" charset="0"/>
                <a:cs typeface="Times New Roman" panose="02020603050405020304" pitchFamily="18" charset="0"/>
              </a:rPr>
              <a:t>Eine</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digitale</a:t>
            </a:r>
            <a:r>
              <a:rPr lang="en-US"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Forensik-Plattform</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und</a:t>
            </a:r>
            <a:r>
              <a:rPr lang="en-US"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eine</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grafische</a:t>
            </a:r>
            <a:r>
              <a:rPr lang="en-US"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Schnittstelle</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zu</a:t>
            </a:r>
            <a:r>
              <a:rPr lang="en-US"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The</a:t>
            </a:r>
            <a:r>
              <a:rPr lang="en-US" sz="1200" spc="265" dirty="0">
                <a:latin typeface="Times New Roman" panose="02020603050405020304" pitchFamily="18"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Sleuth</a:t>
            </a:r>
            <a:r>
              <a:rPr lang="en-US"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Kit®</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und</a:t>
            </a:r>
            <a:r>
              <a:rPr lang="en-US"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anderen</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digitalen</a:t>
            </a:r>
            <a:r>
              <a:rPr lang="en-US"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Forensik</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-Tools</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a:spcBef>
                <a:spcPts val="55"/>
              </a:spcBef>
            </a:pPr>
            <a:r>
              <a:rPr lang="en-US" sz="1150" dirty="0">
                <a:latin typeface="Calibri" panose="020F0502020204030204" pitchFamily="34" charset="0"/>
                <a:ea typeface="Calibri" panose="020F0502020204030204" pitchFamily="34" charset="0"/>
                <a:cs typeface="Calibri" panose="020F0502020204030204" pitchFamily="34" charset="0"/>
              </a:rPr>
              <a:t> </a:t>
            </a:r>
            <a:endParaRPr lang="de-DE" sz="11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3728346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288404"/>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II</a:t>
            </a:r>
          </a:p>
          <a:p>
            <a:pPr marL="457200" indent="-457200">
              <a:buFont typeface="+mj-lt"/>
              <a:buAutoNum type="arabicPeriod"/>
            </a:pPr>
            <a:endParaRPr lang="de-DE" b="1"/>
          </a:p>
          <a:p>
            <a:pPr marL="457200" indent="-457200">
              <a:buFont typeface="+mj-lt"/>
              <a:buAutoNum type="arabicPeriod" startAt="31"/>
            </a:pPr>
            <a:r>
              <a:rPr lang="de-DE" sz="2000" b="1"/>
              <a:t>Incident Response und Forensik </a:t>
            </a:r>
          </a:p>
          <a:p>
            <a:pPr marL="457200" indent="-457200">
              <a:buFont typeface="+mj-lt"/>
              <a:buAutoNum type="arabicPeriod" startAt="31"/>
            </a:pPr>
            <a:endParaRPr lang="de-DE" sz="2000" b="1"/>
          </a:p>
          <a:p>
            <a:pPr marL="457200" indent="-457200">
              <a:buFont typeface="+mj-lt"/>
              <a:buAutoNum type="arabicPeriod" startAt="31"/>
            </a:pPr>
            <a:endParaRPr lang="de-DE" sz="2000" b="1"/>
          </a:p>
          <a:p>
            <a:pPr marL="457200" indent="-457200">
              <a:buFont typeface="+mj-lt"/>
              <a:buAutoNum type="arabicPeriod" startAt="31"/>
            </a:pPr>
            <a:endParaRPr lang="de-DE" sz="2000" b="1"/>
          </a:p>
          <a:p>
            <a:pPr marL="457200" indent="-457200">
              <a:buFont typeface="+mj-lt"/>
              <a:buAutoNum type="arabicPeriod" startAt="31"/>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245F1B8E-B263-45CF-BAA9-CA06F9334C8C}"/>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9057EF33-9E30-4478-ADF9-8DCB58CB9416}"/>
              </a:ext>
            </a:extLst>
          </p:cNvPr>
          <p:cNvSpPr/>
          <p:nvPr/>
        </p:nvSpPr>
        <p:spPr>
          <a:xfrm>
            <a:off x="393700" y="2319448"/>
            <a:ext cx="10012034" cy="2539991"/>
          </a:xfrm>
          <a:prstGeom prst="rect">
            <a:avLst/>
          </a:prstGeom>
        </p:spPr>
        <p:txBody>
          <a:bodyPr wrap="square">
            <a:spAutoFit/>
          </a:bodyPr>
          <a:lstStyle/>
          <a:p>
            <a:pPr marL="342900" lvl="0" indent="-342900">
              <a:spcBef>
                <a:spcPts val="45"/>
              </a:spcBef>
              <a:spcAft>
                <a:spcPts val="0"/>
              </a:spcAft>
              <a:buSzPts val="1200"/>
              <a:buFont typeface="Symbol" panose="05050102010706020507" pitchFamily="18" charset="2"/>
              <a:buChar char=""/>
              <a:tabLst>
                <a:tab pos="522605" algn="l"/>
              </a:tabLst>
            </a:pPr>
            <a:r>
              <a:rPr lang="en-US" sz="1200" b="1" spc="-5" dirty="0">
                <a:latin typeface="Calibri" panose="020F0502020204030204" pitchFamily="34" charset="0"/>
                <a:ea typeface="Symbol" panose="05050102010706020507" pitchFamily="18" charset="2"/>
                <a:cs typeface="Times New Roman" panose="02020603050405020304" pitchFamily="18" charset="0"/>
              </a:rPr>
              <a:t>Exploit</a:t>
            </a:r>
            <a:endParaRPr lang="de-DE" sz="1200" b="1" dirty="0">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0"/>
              </a:lnSpc>
              <a:spcBef>
                <a:spcPts val="45"/>
              </a:spcBef>
              <a:spcAft>
                <a:spcPts val="0"/>
              </a:spcAft>
              <a:buSzPts val="1200"/>
              <a:buFont typeface="Courier New" panose="02070309020205020404" pitchFamily="49" charset="0"/>
              <a:buChar char="o"/>
              <a:tabLst>
                <a:tab pos="979805" algn="l"/>
              </a:tabLst>
            </a:pPr>
            <a:r>
              <a:rPr lang="en-US" sz="1200" b="1" spc="-5" dirty="0">
                <a:latin typeface="Calibri" panose="020F0502020204030204" pitchFamily="34" charset="0"/>
                <a:ea typeface="Courier New" panose="02070309020205020404" pitchFamily="49" charset="0"/>
                <a:cs typeface="Times New Roman" panose="02020603050405020304" pitchFamily="18" charset="0"/>
              </a:rPr>
              <a:t>Metasploit</a:t>
            </a:r>
            <a:r>
              <a:rPr lang="en-US" sz="1200" b="1" spc="-65" dirty="0">
                <a:latin typeface="Calibri" panose="020F0502020204030204" pitchFamily="34" charset="0"/>
                <a:ea typeface="Courier New" panose="02070309020205020404" pitchFamily="49" charset="0"/>
                <a:cs typeface="Times New Roman" panose="02020603050405020304" pitchFamily="18" charset="0"/>
              </a:rPr>
              <a:t> </a:t>
            </a:r>
            <a:r>
              <a:rPr lang="en-US" sz="1200" b="1" spc="-5" dirty="0">
                <a:latin typeface="Calibri" panose="020F0502020204030204" pitchFamily="34" charset="0"/>
                <a:ea typeface="Courier New" panose="02070309020205020404" pitchFamily="49" charset="0"/>
                <a:cs typeface="Times New Roman" panose="02020603050405020304" pitchFamily="18" charset="0"/>
              </a:rPr>
              <a:t>(MSF)</a:t>
            </a:r>
            <a:endParaRPr lang="de-DE" sz="1100" dirty="0">
              <a:latin typeface="Calibri" panose="020F0502020204030204" pitchFamily="34" charset="0"/>
              <a:ea typeface="Courier New" panose="02070309020205020404" pitchFamily="49" charset="0"/>
              <a:cs typeface="Times New Roman" panose="02020603050405020304" pitchFamily="18" charset="0"/>
            </a:endParaRPr>
          </a:p>
          <a:p>
            <a:pPr marL="1143000" marR="445135" lvl="2" indent="-228600">
              <a:lnSpc>
                <a:spcPct val="99000"/>
              </a:lnSpc>
              <a:spcAft>
                <a:spcPts val="0"/>
              </a:spcAft>
              <a:buSzPts val="1200"/>
              <a:buFont typeface="Microsoft Sans Serif" panose="020B0604020202020204" pitchFamily="34" charset="0"/>
              <a:buChar char="▪"/>
              <a:tabLst>
                <a:tab pos="1437640" algn="l"/>
              </a:tabLst>
            </a:pPr>
            <a:r>
              <a:rPr lang="en-US" sz="1200" spc="-5" dirty="0">
                <a:latin typeface="Calibri" panose="020F0502020204030204" pitchFamily="34" charset="0"/>
                <a:ea typeface="Microsoft Sans Serif" panose="020B0604020202020204" pitchFamily="34" charset="0"/>
                <a:cs typeface="Times New Roman" panose="02020603050405020304" pitchFamily="18" charset="0"/>
              </a:rPr>
              <a:t>Ein</a:t>
            </a:r>
            <a:r>
              <a:rPr lang="en-US"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Computer-</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Sicherheits</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-Tool,</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das</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Informationen</a:t>
            </a:r>
            <a:r>
              <a:rPr lang="en-US"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über</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Software-</a:t>
            </a:r>
            <a:r>
              <a:rPr lang="en-US" sz="1200" spc="205" dirty="0">
                <a:latin typeface="Times New Roman" panose="02020603050405020304" pitchFamily="18"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Schwachstellen</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bietet</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IDS-</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Signaturen</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entwickelt</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und</a:t>
            </a:r>
            <a:r>
              <a:rPr lang="en-US" sz="1200" spc="285" dirty="0">
                <a:latin typeface="Times New Roman" panose="02020603050405020304" pitchFamily="18"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Penetrationstests</a:t>
            </a:r>
            <a:r>
              <a:rPr lang="en-US" sz="1200" spc="-1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verbessert</a:t>
            </a:r>
            <a:endParaRPr lang="de-DE" sz="11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ts val="1465"/>
              </a:lnSpc>
              <a:spcBef>
                <a:spcPts val="255"/>
              </a:spcBef>
              <a:spcAft>
                <a:spcPts val="0"/>
              </a:spcAft>
              <a:buSzPts val="1200"/>
              <a:buFont typeface="Courier New" panose="02070309020205020404" pitchFamily="49" charset="0"/>
              <a:buChar char="o"/>
              <a:tabLst>
                <a:tab pos="738505" algn="l"/>
              </a:tabLst>
            </a:pPr>
            <a:r>
              <a:rPr lang="en-US" sz="1200" b="1" spc="-5" dirty="0">
                <a:latin typeface="Calibri" panose="020F0502020204030204" pitchFamily="34" charset="0"/>
                <a:ea typeface="Courier New" panose="02070309020205020404" pitchFamily="49" charset="0"/>
                <a:cs typeface="Times New Roman" panose="02020603050405020304" pitchFamily="18" charset="0"/>
              </a:rPr>
              <a:t>Browser-</a:t>
            </a:r>
            <a:r>
              <a:rPr lang="en-US" sz="1200" b="1" spc="-5" dirty="0" err="1">
                <a:latin typeface="Calibri" panose="020F0502020204030204" pitchFamily="34" charset="0"/>
                <a:ea typeface="Courier New" panose="02070309020205020404" pitchFamily="49" charset="0"/>
                <a:cs typeface="Times New Roman" panose="02020603050405020304" pitchFamily="18" charset="0"/>
              </a:rPr>
              <a:t>Ausnutzungs</a:t>
            </a:r>
            <a:r>
              <a:rPr lang="en-US" sz="1200" b="1" spc="-5" dirty="0">
                <a:latin typeface="Calibri" panose="020F0502020204030204" pitchFamily="34" charset="0"/>
                <a:ea typeface="Courier New" panose="02070309020205020404" pitchFamily="49" charset="0"/>
                <a:cs typeface="Times New Roman" panose="02020603050405020304" pitchFamily="18" charset="0"/>
              </a:rPr>
              <a:t>-Framework</a:t>
            </a:r>
            <a:r>
              <a:rPr lang="en-US" sz="1200" b="1" spc="-105" dirty="0">
                <a:latin typeface="Calibri" panose="020F0502020204030204" pitchFamily="34" charset="0"/>
                <a:ea typeface="Courier New" panose="02070309020205020404" pitchFamily="49" charset="0"/>
                <a:cs typeface="Times New Roman" panose="02020603050405020304" pitchFamily="18" charset="0"/>
              </a:rPr>
              <a:t> </a:t>
            </a:r>
            <a:r>
              <a:rPr lang="en-US" sz="1200" b="1" spc="-5" dirty="0">
                <a:latin typeface="Calibri" panose="020F0502020204030204" pitchFamily="34" charset="0"/>
                <a:ea typeface="Courier New" panose="02070309020205020404" pitchFamily="49" charset="0"/>
                <a:cs typeface="Times New Roman" panose="02020603050405020304" pitchFamily="18" charset="0"/>
              </a:rPr>
              <a:t>(</a:t>
            </a:r>
            <a:r>
              <a:rPr lang="en-US" sz="1200" b="1" spc="-5" dirty="0" err="1">
                <a:latin typeface="Calibri" panose="020F0502020204030204" pitchFamily="34" charset="0"/>
                <a:ea typeface="Courier New" panose="02070309020205020404" pitchFamily="49" charset="0"/>
                <a:cs typeface="Times New Roman" panose="02020603050405020304" pitchFamily="18" charset="0"/>
              </a:rPr>
              <a:t>BeEF</a:t>
            </a:r>
            <a:r>
              <a:rPr lang="en-US" sz="1200" b="1" spc="-5" dirty="0">
                <a:latin typeface="Calibri" panose="020F0502020204030204" pitchFamily="34" charset="0"/>
                <a:ea typeface="Courier New" panose="02070309020205020404" pitchFamily="49" charset="0"/>
                <a:cs typeface="Times New Roman" panose="02020603050405020304" pitchFamily="18" charset="0"/>
              </a:rPr>
              <a:t>)</a:t>
            </a:r>
            <a:endParaRPr lang="de-DE" sz="1200" b="1" dirty="0">
              <a:latin typeface="Calibri" panose="020F0502020204030204" pitchFamily="34" charset="0"/>
              <a:ea typeface="Courier New" panose="02070309020205020404" pitchFamily="49" charset="0"/>
              <a:cs typeface="Times New Roman" panose="02020603050405020304" pitchFamily="18" charset="0"/>
            </a:endParaRPr>
          </a:p>
          <a:p>
            <a:pPr marL="742950" marR="296545" lvl="1" indent="-285750">
              <a:lnSpc>
                <a:spcPct val="99000"/>
              </a:lnSpc>
              <a:spcAft>
                <a:spcPts val="0"/>
              </a:spcAft>
              <a:buSzPts val="1200"/>
              <a:buFont typeface="Microsoft Sans Serif" panose="020B0604020202020204" pitchFamily="34" charset="0"/>
              <a:buChar char="▪"/>
              <a:tabLst>
                <a:tab pos="1196340" algn="l"/>
              </a:tabLst>
            </a:pPr>
            <a:r>
              <a:rPr lang="en-US" sz="1200" spc="-5" dirty="0">
                <a:latin typeface="Calibri" panose="020F0502020204030204" pitchFamily="34" charset="0"/>
                <a:ea typeface="Microsoft Sans Serif" panose="020B0604020202020204" pitchFamily="34" charset="0"/>
                <a:cs typeface="Times New Roman" panose="02020603050405020304" pitchFamily="18" charset="0"/>
              </a:rPr>
              <a:t>Ein Tool,</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das</a:t>
            </a:r>
            <a:r>
              <a:rPr lang="en-US"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sich</a:t>
            </a:r>
            <a:r>
              <a:rPr lang="en-US"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in</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einen</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 oder</a:t>
            </a:r>
            <a:r>
              <a:rPr lang="en-US"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mehrere</a:t>
            </a:r>
            <a:r>
              <a:rPr lang="en-US"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10" dirty="0">
                <a:latin typeface="Calibri" panose="020F0502020204030204" pitchFamily="34" charset="0"/>
                <a:ea typeface="Microsoft Sans Serif" panose="020B0604020202020204" pitchFamily="34" charset="0"/>
                <a:cs typeface="Times New Roman" panose="02020603050405020304" pitchFamily="18" charset="0"/>
              </a:rPr>
              <a:t>Browser</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einhaken</a:t>
            </a:r>
            <a:r>
              <a:rPr lang="en-US"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und</a:t>
            </a:r>
            <a:r>
              <a:rPr lang="en-US"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diese</a:t>
            </a:r>
            <a:r>
              <a:rPr lang="en-US" sz="1200" spc="245" dirty="0">
                <a:latin typeface="Times New Roman" panose="02020603050405020304" pitchFamily="18"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als</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Brückenkopf</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nutzen</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kann,</a:t>
            </a:r>
            <a:r>
              <a:rPr lang="en-US"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um</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verschiedene</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direkte</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Befehle</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und</a:t>
            </a:r>
            <a:r>
              <a:rPr lang="en-US" sz="1200" spc="305" dirty="0">
                <a:latin typeface="Times New Roman" panose="02020603050405020304" pitchFamily="18" charset="0"/>
                <a:ea typeface="Microsoft Sans Serif" panose="020B0604020202020204" pitchFamily="34" charset="0"/>
                <a:cs typeface="Times New Roman" panose="02020603050405020304" pitchFamily="18" charset="0"/>
              </a:rPr>
              <a:t> </a:t>
            </a:r>
            <a:r>
              <a:rPr lang="en-US" sz="1200" dirty="0" err="1">
                <a:latin typeface="Calibri" panose="020F0502020204030204" pitchFamily="34" charset="0"/>
                <a:ea typeface="Microsoft Sans Serif" panose="020B0604020202020204" pitchFamily="34" charset="0"/>
                <a:cs typeface="Times New Roman" panose="02020603050405020304" pitchFamily="18" charset="0"/>
              </a:rPr>
              <a:t>weitere</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Angriffe</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err="1">
                <a:latin typeface="Calibri" panose="020F0502020204030204" pitchFamily="34" charset="0"/>
                <a:ea typeface="Microsoft Sans Serif" panose="020B0604020202020204" pitchFamily="34" charset="0"/>
                <a:cs typeface="Times New Roman" panose="02020603050405020304" pitchFamily="18" charset="0"/>
              </a:rPr>
              <a:t>gegen</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das</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System</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aus</a:t>
            </a:r>
            <a:r>
              <a:rPr lang="en-US"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dem</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Browserkontext</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heraus</a:t>
            </a:r>
            <a:r>
              <a:rPr lang="en-US" sz="1200" spc="185" dirty="0">
                <a:latin typeface="Times New Roman" panose="02020603050405020304" pitchFamily="18" charset="0"/>
                <a:ea typeface="Microsoft Sans Serif" panose="020B0604020202020204" pitchFamily="34" charset="0"/>
                <a:cs typeface="Times New Roman" panose="02020603050405020304" pitchFamily="18" charset="0"/>
              </a:rPr>
              <a:t> </a:t>
            </a:r>
            <a:r>
              <a:rPr lang="en-US" sz="1200" dirty="0" err="1">
                <a:latin typeface="Calibri" panose="020F0502020204030204" pitchFamily="34" charset="0"/>
                <a:ea typeface="Microsoft Sans Serif" panose="020B0604020202020204" pitchFamily="34" charset="0"/>
                <a:cs typeface="Times New Roman" panose="02020603050405020304" pitchFamily="18" charset="0"/>
              </a:rPr>
              <a:t>zu</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starten</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342900" lvl="0" indent="-342900">
              <a:lnSpc>
                <a:spcPts val="1465"/>
              </a:lnSpc>
              <a:spcBef>
                <a:spcPts val="45"/>
              </a:spcBef>
              <a:buSzPts val="1200"/>
              <a:buFont typeface="Courier New" panose="02070309020205020404" pitchFamily="49" charset="0"/>
              <a:buChar char="o"/>
              <a:tabLst>
                <a:tab pos="738505" algn="l"/>
              </a:tabLst>
            </a:pPr>
            <a:r>
              <a:rPr lang="en-US" sz="1200" b="1" spc="-5" dirty="0">
                <a:latin typeface="Calibri" panose="020F0502020204030204" pitchFamily="34" charset="0"/>
                <a:ea typeface="Courier New" panose="02070309020205020404" pitchFamily="49" charset="0"/>
                <a:cs typeface="Times New Roman" panose="02020603050405020304" pitchFamily="18" charset="0"/>
              </a:rPr>
              <a:t>Kain</a:t>
            </a:r>
            <a:r>
              <a:rPr lang="en-US" sz="1200" b="1" spc="-25" dirty="0">
                <a:latin typeface="Calibri" panose="020F0502020204030204" pitchFamily="34" charset="0"/>
                <a:ea typeface="Courier New" panose="02070309020205020404" pitchFamily="49" charset="0"/>
                <a:cs typeface="Times New Roman" panose="02020603050405020304" pitchFamily="18" charset="0"/>
              </a:rPr>
              <a:t> </a:t>
            </a:r>
            <a:r>
              <a:rPr lang="en-US" sz="1200" b="1" spc="-5" dirty="0">
                <a:latin typeface="Calibri" panose="020F0502020204030204" pitchFamily="34" charset="0"/>
                <a:ea typeface="Courier New" panose="02070309020205020404" pitchFamily="49" charset="0"/>
                <a:cs typeface="Times New Roman" panose="02020603050405020304" pitchFamily="18" charset="0"/>
              </a:rPr>
              <a:t>und</a:t>
            </a:r>
            <a:r>
              <a:rPr lang="en-US" sz="1200" b="1" spc="-35" dirty="0">
                <a:latin typeface="Calibri" panose="020F0502020204030204" pitchFamily="34" charset="0"/>
                <a:ea typeface="Courier New" panose="02070309020205020404" pitchFamily="49" charset="0"/>
                <a:cs typeface="Times New Roman" panose="02020603050405020304" pitchFamily="18" charset="0"/>
              </a:rPr>
              <a:t> </a:t>
            </a:r>
            <a:r>
              <a:rPr lang="en-US" sz="1200" b="1" spc="-5" dirty="0">
                <a:latin typeface="Calibri" panose="020F0502020204030204" pitchFamily="34" charset="0"/>
                <a:ea typeface="Courier New" panose="02070309020205020404" pitchFamily="49" charset="0"/>
                <a:cs typeface="Times New Roman" panose="02020603050405020304" pitchFamily="18" charset="0"/>
              </a:rPr>
              <a:t>Abel</a:t>
            </a:r>
            <a:endParaRPr lang="de-DE" sz="1200" b="1" dirty="0">
              <a:latin typeface="Calibri" panose="020F0502020204030204" pitchFamily="34" charset="0"/>
              <a:ea typeface="Courier New" panose="02070309020205020404" pitchFamily="49" charset="0"/>
              <a:cs typeface="Times New Roman" panose="02020603050405020304" pitchFamily="18" charset="0"/>
            </a:endParaRPr>
          </a:p>
          <a:p>
            <a:pPr marL="742950" marR="70485" lvl="1" indent="-285750">
              <a:lnSpc>
                <a:spcPct val="99000"/>
              </a:lnSpc>
              <a:spcAft>
                <a:spcPts val="0"/>
              </a:spcAft>
              <a:buSzPts val="1200"/>
              <a:buFont typeface="Microsoft Sans Serif" panose="020B0604020202020204" pitchFamily="34" charset="0"/>
              <a:buChar char="▪"/>
              <a:tabLst>
                <a:tab pos="1196340" algn="l"/>
              </a:tabLst>
            </a:pPr>
            <a:r>
              <a:rPr lang="en-US" sz="1200" spc="-5" dirty="0">
                <a:latin typeface="Calibri" panose="020F0502020204030204" pitchFamily="34" charset="0"/>
                <a:ea typeface="Microsoft Sans Serif" panose="020B0604020202020204" pitchFamily="34" charset="0"/>
                <a:cs typeface="Times New Roman" panose="02020603050405020304" pitchFamily="18" charset="0"/>
              </a:rPr>
              <a:t>Ein Tool</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zur</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Wiederherstellung</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von</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Passwörtern</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das</a:t>
            </a:r>
            <a:r>
              <a:rPr lang="en-US"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durch Sniffing</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des</a:t>
            </a:r>
            <a:r>
              <a:rPr lang="en-US" sz="1200" spc="285" dirty="0">
                <a:latin typeface="Times New Roman" panose="02020603050405020304" pitchFamily="18"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Netzwerks</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a:t>
            </a:r>
            <a:r>
              <a:rPr lang="en-US"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Knacken</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von</a:t>
            </a:r>
            <a:r>
              <a:rPr lang="en-US"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verschlüsselten</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Passwörtern</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mithilfe</a:t>
            </a:r>
            <a:r>
              <a:rPr lang="en-US"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von</a:t>
            </a:r>
            <a:r>
              <a:rPr lang="en-US" sz="1200" spc="305" dirty="0">
                <a:latin typeface="Times New Roman" panose="02020603050405020304" pitchFamily="18"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Wörterbuch</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a:t>
            </a:r>
            <a:r>
              <a:rPr lang="en-US" sz="1200" spc="-4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Brute-Force-</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und</a:t>
            </a:r>
            <a:r>
              <a:rPr lang="en-US" sz="1200" spc="-4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Kryptoanalyse-Angriffen</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a:t>
            </a:r>
            <a:r>
              <a:rPr lang="en-US"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Aufzeichnen</a:t>
            </a:r>
            <a:r>
              <a:rPr lang="en-US" sz="1200" spc="325" dirty="0">
                <a:latin typeface="Times New Roman" panose="02020603050405020304" pitchFamily="18"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von</a:t>
            </a:r>
            <a:r>
              <a:rPr lang="en-US"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VoIP-</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Gesprächen</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a:t>
            </a:r>
            <a:r>
              <a:rPr lang="en-US"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Dekodieren</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von</a:t>
            </a:r>
            <a:r>
              <a:rPr lang="en-US"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verschlüsselten</a:t>
            </a:r>
            <a:r>
              <a:rPr lang="en-US"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Passwörtern</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a:t>
            </a:r>
            <a:r>
              <a:rPr lang="en-US" sz="1200" spc="315" dirty="0">
                <a:latin typeface="Times New Roman" panose="02020603050405020304" pitchFamily="18"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Aufdecken</a:t>
            </a:r>
            <a:r>
              <a:rPr lang="en-US"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von</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Passwortboxen</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und</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Analysieren</a:t>
            </a:r>
            <a:r>
              <a:rPr lang="en-US"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10" dirty="0">
                <a:latin typeface="Calibri" panose="020F0502020204030204" pitchFamily="34" charset="0"/>
                <a:ea typeface="Microsoft Sans Serif" panose="020B0604020202020204" pitchFamily="34" charset="0"/>
                <a:cs typeface="Times New Roman" panose="02020603050405020304" pitchFamily="18" charset="0"/>
              </a:rPr>
              <a:t>von</a:t>
            </a:r>
            <a:r>
              <a:rPr lang="en-US"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Routing-</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Protokollen</a:t>
            </a:r>
            <a:r>
              <a:rPr lang="en-US" sz="1200" spc="285" dirty="0">
                <a:latin typeface="Times New Roman" panose="02020603050405020304" pitchFamily="18"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verwendet</a:t>
            </a:r>
            <a:r>
              <a:rPr lang="en-US" sz="1200" spc="-5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werden</a:t>
            </a:r>
            <a:r>
              <a:rPr lang="en-US"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10" dirty="0">
                <a:latin typeface="Calibri" panose="020F0502020204030204" pitchFamily="34" charset="0"/>
                <a:ea typeface="Microsoft Sans Serif" panose="020B0604020202020204" pitchFamily="34" charset="0"/>
                <a:cs typeface="Times New Roman" panose="02020603050405020304" pitchFamily="18" charset="0"/>
              </a:rPr>
              <a:t>kann</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342900" lvl="0" indent="-342900">
              <a:lnSpc>
                <a:spcPts val="1460"/>
              </a:lnSpc>
              <a:spcBef>
                <a:spcPts val="45"/>
              </a:spcBef>
              <a:buSzPts val="1200"/>
              <a:buFont typeface="Courier New" panose="02070309020205020404" pitchFamily="49" charset="0"/>
              <a:buChar char="o"/>
              <a:tabLst>
                <a:tab pos="738505" algn="l"/>
              </a:tabLst>
            </a:pPr>
            <a:r>
              <a:rPr lang="en-US" sz="1200" b="1" spc="-5" dirty="0">
                <a:latin typeface="Calibri" panose="020F0502020204030204" pitchFamily="34" charset="0"/>
                <a:ea typeface="Courier New" panose="02070309020205020404" pitchFamily="49" charset="0"/>
                <a:cs typeface="Times New Roman" panose="02020603050405020304" pitchFamily="18" charset="0"/>
              </a:rPr>
              <a:t>Jack</a:t>
            </a:r>
            <a:r>
              <a:rPr lang="en-US" sz="1200" b="1" spc="-20" dirty="0">
                <a:latin typeface="Calibri" panose="020F0502020204030204" pitchFamily="34" charset="0"/>
                <a:ea typeface="Courier New" panose="02070309020205020404" pitchFamily="49" charset="0"/>
                <a:cs typeface="Times New Roman" panose="02020603050405020304" pitchFamily="18" charset="0"/>
              </a:rPr>
              <a:t> </a:t>
            </a:r>
            <a:r>
              <a:rPr lang="en-US" sz="1200" b="1" dirty="0">
                <a:latin typeface="Calibri" panose="020F0502020204030204" pitchFamily="34" charset="0"/>
                <a:ea typeface="Courier New" panose="02070309020205020404" pitchFamily="49" charset="0"/>
                <a:cs typeface="Times New Roman" panose="02020603050405020304" pitchFamily="18" charset="0"/>
              </a:rPr>
              <a:t>the</a:t>
            </a:r>
            <a:r>
              <a:rPr lang="en-US" sz="1200" b="1" spc="-25" dirty="0">
                <a:latin typeface="Calibri" panose="020F0502020204030204" pitchFamily="34" charset="0"/>
                <a:ea typeface="Courier New" panose="02070309020205020404" pitchFamily="49" charset="0"/>
                <a:cs typeface="Times New Roman" panose="02020603050405020304" pitchFamily="18" charset="0"/>
              </a:rPr>
              <a:t> </a:t>
            </a:r>
            <a:r>
              <a:rPr lang="en-US" sz="1200" b="1" spc="-5" dirty="0">
                <a:latin typeface="Calibri" panose="020F0502020204030204" pitchFamily="34" charset="0"/>
                <a:ea typeface="Courier New" panose="02070309020205020404" pitchFamily="49" charset="0"/>
                <a:cs typeface="Times New Roman" panose="02020603050405020304" pitchFamily="18" charset="0"/>
              </a:rPr>
              <a:t>Ripper</a:t>
            </a:r>
            <a:endParaRPr lang="de-DE" sz="1200" b="1" dirty="0">
              <a:latin typeface="Calibri" panose="020F0502020204030204" pitchFamily="34" charset="0"/>
              <a:ea typeface="Courier New" panose="02070309020205020404" pitchFamily="49" charset="0"/>
              <a:cs typeface="Times New Roman" panose="02020603050405020304" pitchFamily="18" charset="0"/>
            </a:endParaRPr>
          </a:p>
          <a:p>
            <a:pPr marL="342900" marR="125095" lvl="0" indent="-342900">
              <a:lnSpc>
                <a:spcPct val="95000"/>
              </a:lnSpc>
              <a:spcBef>
                <a:spcPts val="10"/>
              </a:spcBef>
              <a:spcAft>
                <a:spcPts val="0"/>
              </a:spcAft>
              <a:buSzPts val="1200"/>
              <a:buFont typeface="Courier New" panose="02070309020205020404" pitchFamily="49" charset="0"/>
              <a:buChar char="o"/>
              <a:tabLst>
                <a:tab pos="738505" algn="l"/>
              </a:tabLst>
            </a:pPr>
            <a:r>
              <a:rPr lang="en-US" sz="1200" spc="-5" dirty="0">
                <a:latin typeface="Calibri" panose="020F0502020204030204" pitchFamily="34" charset="0"/>
                <a:ea typeface="Courier New" panose="02070309020205020404" pitchFamily="49" charset="0"/>
                <a:cs typeface="Times New Roman" panose="02020603050405020304" pitchFamily="18" charset="0"/>
              </a:rPr>
              <a:t>Ein</a:t>
            </a:r>
            <a:r>
              <a:rPr lang="en-US" sz="1200" spc="-10" dirty="0">
                <a:latin typeface="Calibri" panose="020F0502020204030204" pitchFamily="34" charset="0"/>
                <a:ea typeface="Courier New" panose="02070309020205020404" pitchFamily="49" charset="0"/>
                <a:cs typeface="Times New Roman" panose="02020603050405020304" pitchFamily="18" charset="0"/>
              </a:rPr>
              <a:t> </a:t>
            </a:r>
            <a:r>
              <a:rPr lang="en-US" sz="1200" spc="-5" dirty="0">
                <a:latin typeface="Calibri" panose="020F0502020204030204" pitchFamily="34" charset="0"/>
                <a:ea typeface="Courier New" panose="02070309020205020404" pitchFamily="49" charset="0"/>
                <a:cs typeface="Times New Roman" panose="02020603050405020304" pitchFamily="18" charset="0"/>
              </a:rPr>
              <a:t>Open-Source-Tool</a:t>
            </a:r>
            <a:r>
              <a:rPr lang="en-US" sz="1200" spc="-25" dirty="0">
                <a:latin typeface="Calibri" panose="020F0502020204030204" pitchFamily="34" charset="0"/>
                <a:ea typeface="Courier New" panose="02070309020205020404" pitchFamily="49" charset="0"/>
                <a:cs typeface="Times New Roman" panose="02020603050405020304" pitchFamily="18" charset="0"/>
              </a:rPr>
              <a:t> </a:t>
            </a:r>
            <a:r>
              <a:rPr lang="en-US" sz="1200" spc="-10" dirty="0">
                <a:latin typeface="Calibri" panose="020F0502020204030204" pitchFamily="34" charset="0"/>
                <a:ea typeface="Courier New" panose="02070309020205020404" pitchFamily="49" charset="0"/>
                <a:cs typeface="Times New Roman" panose="02020603050405020304" pitchFamily="18" charset="0"/>
              </a:rPr>
              <a:t>zur</a:t>
            </a:r>
            <a:r>
              <a:rPr lang="en-US" sz="1200" spc="-15" dirty="0">
                <a:latin typeface="Calibri" panose="020F0502020204030204" pitchFamily="34" charset="0"/>
                <a:ea typeface="Courier New" panose="02070309020205020404" pitchFamily="49" charset="0"/>
                <a:cs typeface="Times New Roman" panose="02020603050405020304" pitchFamily="18" charset="0"/>
              </a:rPr>
              <a:t> </a:t>
            </a:r>
            <a:r>
              <a:rPr lang="en-US" sz="1200" spc="-5" dirty="0" err="1">
                <a:latin typeface="Calibri" panose="020F0502020204030204" pitchFamily="34" charset="0"/>
                <a:ea typeface="Courier New" panose="02070309020205020404" pitchFamily="49" charset="0"/>
                <a:cs typeface="Times New Roman" panose="02020603050405020304" pitchFamily="18" charset="0"/>
              </a:rPr>
              <a:t>Überprüfung</a:t>
            </a:r>
            <a:r>
              <a:rPr lang="en-US" sz="1200" spc="-15" dirty="0">
                <a:latin typeface="Calibri" panose="020F0502020204030204" pitchFamily="34" charset="0"/>
                <a:ea typeface="Courier New" panose="02070309020205020404" pitchFamily="49" charset="0"/>
                <a:cs typeface="Times New Roman" panose="02020603050405020304" pitchFamily="18" charset="0"/>
              </a:rPr>
              <a:t> </a:t>
            </a:r>
            <a:r>
              <a:rPr lang="en-US" sz="1200" spc="-5" dirty="0">
                <a:latin typeface="Calibri" panose="020F0502020204030204" pitchFamily="34" charset="0"/>
                <a:ea typeface="Courier New" panose="02070309020205020404" pitchFamily="49" charset="0"/>
                <a:cs typeface="Times New Roman" panose="02020603050405020304" pitchFamily="18" charset="0"/>
              </a:rPr>
              <a:t>der</a:t>
            </a:r>
            <a:r>
              <a:rPr lang="en-US" sz="1200" spc="-25" dirty="0">
                <a:latin typeface="Calibri" panose="020F0502020204030204" pitchFamily="34" charset="0"/>
                <a:ea typeface="Courier New" panose="02070309020205020404" pitchFamily="49" charset="0"/>
                <a:cs typeface="Times New Roman" panose="02020603050405020304" pitchFamily="18" charset="0"/>
              </a:rPr>
              <a:t> </a:t>
            </a:r>
            <a:r>
              <a:rPr lang="en-US" sz="1200" spc="-5" dirty="0" err="1">
                <a:latin typeface="Calibri" panose="020F0502020204030204" pitchFamily="34" charset="0"/>
                <a:ea typeface="Courier New" panose="02070309020205020404" pitchFamily="49" charset="0"/>
                <a:cs typeface="Times New Roman" panose="02020603050405020304" pitchFamily="18" charset="0"/>
              </a:rPr>
              <a:t>Passwortsicherheit</a:t>
            </a:r>
            <a:r>
              <a:rPr lang="en-US" sz="1200" spc="-15" dirty="0">
                <a:latin typeface="Calibri" panose="020F0502020204030204" pitchFamily="34" charset="0"/>
                <a:ea typeface="Courier New" panose="02070309020205020404" pitchFamily="49" charset="0"/>
                <a:cs typeface="Times New Roman" panose="02020603050405020304" pitchFamily="18" charset="0"/>
              </a:rPr>
              <a:t> </a:t>
            </a:r>
            <a:r>
              <a:rPr lang="en-US" sz="1200" spc="-5" dirty="0">
                <a:latin typeface="Calibri" panose="020F0502020204030204" pitchFamily="34" charset="0"/>
                <a:ea typeface="Courier New" panose="02070309020205020404" pitchFamily="49" charset="0"/>
                <a:cs typeface="Times New Roman" panose="02020603050405020304" pitchFamily="18" charset="0"/>
              </a:rPr>
              <a:t>und</a:t>
            </a:r>
            <a:r>
              <a:rPr lang="en-US" sz="1200" spc="-20" dirty="0">
                <a:latin typeface="Calibri" panose="020F0502020204030204" pitchFamily="34" charset="0"/>
                <a:ea typeface="Courier New" panose="02070309020205020404" pitchFamily="49" charset="0"/>
                <a:cs typeface="Times New Roman" panose="02020603050405020304" pitchFamily="18" charset="0"/>
              </a:rPr>
              <a:t> </a:t>
            </a:r>
            <a:r>
              <a:rPr lang="en-US" sz="1200" spc="-5" dirty="0">
                <a:latin typeface="Calibri" panose="020F0502020204030204" pitchFamily="34" charset="0"/>
                <a:ea typeface="Courier New" panose="02070309020205020404" pitchFamily="49" charset="0"/>
                <a:cs typeface="Times New Roman" panose="02020603050405020304" pitchFamily="18" charset="0"/>
              </a:rPr>
              <a:t>zur</a:t>
            </a:r>
            <a:r>
              <a:rPr lang="en-US" sz="1200" spc="275" dirty="0">
                <a:latin typeface="Times New Roman" panose="02020603050405020304" pitchFamily="18" charset="0"/>
                <a:ea typeface="Courier New" panose="02070309020205020404" pitchFamily="49" charset="0"/>
                <a:cs typeface="Times New Roman" panose="02020603050405020304" pitchFamily="18" charset="0"/>
              </a:rPr>
              <a:t> </a:t>
            </a:r>
            <a:r>
              <a:rPr lang="en-US" sz="1200" spc="-5" dirty="0" err="1">
                <a:latin typeface="Calibri" panose="020F0502020204030204" pitchFamily="34" charset="0"/>
                <a:ea typeface="Courier New" panose="02070309020205020404" pitchFamily="49" charset="0"/>
                <a:cs typeface="Times New Roman" panose="02020603050405020304" pitchFamily="18" charset="0"/>
              </a:rPr>
              <a:t>Wiederherstellung</a:t>
            </a:r>
            <a:r>
              <a:rPr lang="en-US" sz="1200" spc="-25" dirty="0">
                <a:latin typeface="Calibri" panose="020F0502020204030204" pitchFamily="34" charset="0"/>
                <a:ea typeface="Courier New" panose="02070309020205020404" pitchFamily="49" charset="0"/>
                <a:cs typeface="Times New Roman" panose="02020603050405020304" pitchFamily="18" charset="0"/>
              </a:rPr>
              <a:t> </a:t>
            </a:r>
            <a:r>
              <a:rPr lang="en-US" sz="1200" dirty="0">
                <a:latin typeface="Calibri" panose="020F0502020204030204" pitchFamily="34" charset="0"/>
                <a:ea typeface="Courier New" panose="02070309020205020404" pitchFamily="49" charset="0"/>
                <a:cs typeface="Times New Roman" panose="02020603050405020304" pitchFamily="18" charset="0"/>
              </a:rPr>
              <a:t>von</a:t>
            </a:r>
            <a:r>
              <a:rPr lang="en-US" sz="1200" spc="-30" dirty="0">
                <a:latin typeface="Calibri" panose="020F0502020204030204" pitchFamily="34" charset="0"/>
                <a:ea typeface="Courier New" panose="02070309020205020404" pitchFamily="49" charset="0"/>
                <a:cs typeface="Times New Roman" panose="02020603050405020304" pitchFamily="18" charset="0"/>
              </a:rPr>
              <a:t> </a:t>
            </a:r>
            <a:r>
              <a:rPr lang="en-US" sz="1200" spc="-5" dirty="0" err="1">
                <a:latin typeface="Calibri" panose="020F0502020204030204" pitchFamily="34" charset="0"/>
                <a:ea typeface="Courier New" panose="02070309020205020404" pitchFamily="49" charset="0"/>
                <a:cs typeface="Times New Roman" panose="02020603050405020304" pitchFamily="18" charset="0"/>
              </a:rPr>
              <a:t>Passwörtern</a:t>
            </a:r>
            <a:r>
              <a:rPr lang="en-US" sz="1200" spc="-5" dirty="0">
                <a:latin typeface="Calibri" panose="020F0502020204030204" pitchFamily="34" charset="0"/>
                <a:ea typeface="Courier New" panose="02070309020205020404" pitchFamily="49" charset="0"/>
                <a:cs typeface="Times New Roman" panose="02020603050405020304" pitchFamily="18" charset="0"/>
              </a:rPr>
              <a:t>,</a:t>
            </a:r>
            <a:r>
              <a:rPr lang="en-US" sz="1200" spc="-35" dirty="0">
                <a:latin typeface="Calibri" panose="020F0502020204030204" pitchFamily="34" charset="0"/>
                <a:ea typeface="Courier New" panose="02070309020205020404" pitchFamily="49" charset="0"/>
                <a:cs typeface="Times New Roman" panose="02020603050405020304" pitchFamily="18" charset="0"/>
              </a:rPr>
              <a:t> </a:t>
            </a:r>
            <a:r>
              <a:rPr lang="en-US" sz="1200" dirty="0">
                <a:latin typeface="Calibri" panose="020F0502020204030204" pitchFamily="34" charset="0"/>
                <a:ea typeface="Courier New" panose="02070309020205020404" pitchFamily="49" charset="0"/>
                <a:cs typeface="Times New Roman" panose="02020603050405020304" pitchFamily="18" charset="0"/>
              </a:rPr>
              <a:t>das</a:t>
            </a:r>
            <a:r>
              <a:rPr lang="en-US" sz="1200" spc="-30" dirty="0">
                <a:latin typeface="Calibri" panose="020F0502020204030204" pitchFamily="34" charset="0"/>
                <a:ea typeface="Courier New" panose="02070309020205020404" pitchFamily="49" charset="0"/>
                <a:cs typeface="Times New Roman" panose="02020603050405020304" pitchFamily="18" charset="0"/>
              </a:rPr>
              <a:t> </a:t>
            </a:r>
            <a:r>
              <a:rPr lang="en-US" sz="1200" dirty="0">
                <a:latin typeface="Calibri" panose="020F0502020204030204" pitchFamily="34" charset="0"/>
                <a:ea typeface="Courier New" panose="02070309020205020404" pitchFamily="49" charset="0"/>
                <a:cs typeface="Times New Roman" panose="02020603050405020304" pitchFamily="18" charset="0"/>
              </a:rPr>
              <a:t>für</a:t>
            </a:r>
            <a:r>
              <a:rPr lang="en-US" sz="1200" spc="-35" dirty="0">
                <a:latin typeface="Calibri" panose="020F0502020204030204" pitchFamily="34" charset="0"/>
                <a:ea typeface="Courier New" panose="02070309020205020404" pitchFamily="49" charset="0"/>
                <a:cs typeface="Times New Roman" panose="02020603050405020304" pitchFamily="18" charset="0"/>
              </a:rPr>
              <a:t> </a:t>
            </a:r>
            <a:r>
              <a:rPr lang="en-US" sz="1200" dirty="0" err="1">
                <a:latin typeface="Calibri" panose="020F0502020204030204" pitchFamily="34" charset="0"/>
                <a:ea typeface="Courier New" panose="02070309020205020404" pitchFamily="49" charset="0"/>
                <a:cs typeface="Times New Roman" panose="02020603050405020304" pitchFamily="18" charset="0"/>
              </a:rPr>
              <a:t>viele</a:t>
            </a:r>
            <a:r>
              <a:rPr lang="en-US" sz="1200" spc="-35" dirty="0">
                <a:latin typeface="Calibri" panose="020F0502020204030204" pitchFamily="34" charset="0"/>
                <a:ea typeface="Courier New" panose="02070309020205020404" pitchFamily="49" charset="0"/>
                <a:cs typeface="Times New Roman" panose="02020603050405020304" pitchFamily="18" charset="0"/>
              </a:rPr>
              <a:t> </a:t>
            </a:r>
            <a:r>
              <a:rPr lang="en-US" sz="1200" spc="-5" dirty="0" err="1">
                <a:latin typeface="Calibri" panose="020F0502020204030204" pitchFamily="34" charset="0"/>
                <a:ea typeface="Courier New" panose="02070309020205020404" pitchFamily="49" charset="0"/>
                <a:cs typeface="Times New Roman" panose="02020603050405020304" pitchFamily="18" charset="0"/>
              </a:rPr>
              <a:t>Betriebssysteme</a:t>
            </a:r>
            <a:r>
              <a:rPr lang="en-US" sz="1200" spc="-20" dirty="0">
                <a:latin typeface="Calibri" panose="020F0502020204030204" pitchFamily="34" charset="0"/>
                <a:ea typeface="Courier New" panose="02070309020205020404" pitchFamily="49" charset="0"/>
                <a:cs typeface="Times New Roman" panose="02020603050405020304" pitchFamily="18" charset="0"/>
              </a:rPr>
              <a:t> </a:t>
            </a:r>
            <a:r>
              <a:rPr lang="en-US" sz="1200" spc="-5" dirty="0" err="1">
                <a:latin typeface="Calibri" panose="020F0502020204030204" pitchFamily="34" charset="0"/>
                <a:ea typeface="Courier New" panose="02070309020205020404" pitchFamily="49" charset="0"/>
                <a:cs typeface="Times New Roman" panose="02020603050405020304" pitchFamily="18" charset="0"/>
              </a:rPr>
              <a:t>verfügbar</a:t>
            </a:r>
            <a:r>
              <a:rPr lang="en-US" sz="1200" spc="-20" dirty="0">
                <a:latin typeface="Calibri" panose="020F0502020204030204" pitchFamily="34" charset="0"/>
                <a:ea typeface="Courier New" panose="02070309020205020404" pitchFamily="49" charset="0"/>
                <a:cs typeface="Times New Roman" panose="02020603050405020304" pitchFamily="18" charset="0"/>
              </a:rPr>
              <a:t> </a:t>
            </a:r>
            <a:r>
              <a:rPr lang="en-US" sz="1200" spc="-5" dirty="0" err="1">
                <a:latin typeface="Calibri" panose="020F0502020204030204" pitchFamily="34" charset="0"/>
                <a:ea typeface="Courier New" panose="02070309020205020404" pitchFamily="49" charset="0"/>
                <a:cs typeface="Times New Roman" panose="02020603050405020304" pitchFamily="18" charset="0"/>
              </a:rPr>
              <a:t>ist</a:t>
            </a:r>
            <a:endParaRPr lang="de-DE" sz="1200" dirty="0">
              <a:latin typeface="Calibri" panose="020F0502020204030204" pitchFamily="34" charset="0"/>
              <a:ea typeface="Courier New" panose="02070309020205020404" pitchFamily="49" charset="0"/>
              <a:cs typeface="Times New Roman" panose="02020603050405020304" pitchFamily="18" charset="0"/>
            </a:endParaRPr>
          </a:p>
        </p:txBody>
      </p:sp>
    </p:spTree>
    <p:extLst>
      <p:ext uri="{BB962C8B-B14F-4D97-AF65-F5344CB8AC3E}">
        <p14:creationId xmlns:p14="http://schemas.microsoft.com/office/powerpoint/2010/main" val="57694621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indent="-457200">
              <a:buFont typeface="+mj-lt"/>
              <a:buAutoNum type="arabicPeriod" startAt="31"/>
            </a:pPr>
            <a:r>
              <a:rPr lang="de-DE" sz="2000" b="1" dirty="0"/>
              <a:t>Incident Response und Forensik </a:t>
            </a:r>
          </a:p>
          <a:p>
            <a:pPr marL="457200" indent="-457200">
              <a:buFont typeface="+mj-lt"/>
              <a:buAutoNum type="arabicPeriod" startAt="8"/>
            </a:pPr>
            <a:endParaRPr lang="de-DE" sz="2000" b="1" dirty="0"/>
          </a:p>
          <a:p>
            <a:r>
              <a:rPr lang="de-DE" sz="2000" b="1" dirty="0"/>
              <a:t>Quiz:</a:t>
            </a:r>
          </a:p>
          <a:p>
            <a:pPr marL="457200" indent="-457200">
              <a:buFont typeface="+mj-lt"/>
              <a:buAutoNum type="arabicPeriod" startAt="8"/>
            </a:pPr>
            <a:endParaRPr lang="de-DE" sz="2000" b="1" dirty="0"/>
          </a:p>
          <a:p>
            <a:pPr marL="457200" indent="-457200">
              <a:buFont typeface="+mj-lt"/>
              <a:buAutoNum type="arabicPeriod" startAt="8"/>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F3DD821D-15A8-49C0-B831-94C21579967E}"/>
              </a:ext>
            </a:extLst>
          </p:cNvPr>
          <p:cNvPicPr>
            <a:picLocks noChangeAspect="1"/>
          </p:cNvPicPr>
          <p:nvPr/>
        </p:nvPicPr>
        <p:blipFill>
          <a:blip r:embed="rId4"/>
          <a:stretch>
            <a:fillRect/>
          </a:stretch>
        </p:blipFill>
        <p:spPr>
          <a:xfrm>
            <a:off x="1695335" y="2668077"/>
            <a:ext cx="8147166" cy="3899710"/>
          </a:xfrm>
          <a:prstGeom prst="rect">
            <a:avLst/>
          </a:prstGeom>
        </p:spPr>
      </p:pic>
    </p:spTree>
    <p:extLst>
      <p:ext uri="{BB962C8B-B14F-4D97-AF65-F5344CB8AC3E}">
        <p14:creationId xmlns:p14="http://schemas.microsoft.com/office/powerpoint/2010/main" val="221687491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indent="-457200">
              <a:buFont typeface="+mj-lt"/>
              <a:buAutoNum type="arabicPeriod" startAt="31"/>
            </a:pPr>
            <a:r>
              <a:rPr lang="de-DE" sz="2000" b="1" dirty="0"/>
              <a:t>Incident Response und Forensik </a:t>
            </a:r>
          </a:p>
          <a:p>
            <a:pPr marL="457200" indent="-457200">
              <a:buFont typeface="+mj-lt"/>
              <a:buAutoNum type="arabicPeriod" startAt="8"/>
            </a:pPr>
            <a:endParaRPr lang="de-DE" sz="2000" b="1" dirty="0"/>
          </a:p>
          <a:p>
            <a:r>
              <a:rPr lang="de-DE" sz="2000" b="1" dirty="0"/>
              <a:t>Quiz:</a:t>
            </a:r>
          </a:p>
          <a:p>
            <a:pPr marL="457200" indent="-457200">
              <a:buFont typeface="+mj-lt"/>
              <a:buAutoNum type="arabicPeriod" startAt="8"/>
            </a:pPr>
            <a:endParaRPr lang="de-DE" sz="2000" b="1" dirty="0"/>
          </a:p>
          <a:p>
            <a:pPr marL="457200" indent="-457200">
              <a:buFont typeface="+mj-lt"/>
              <a:buAutoNum type="arabicPeriod" startAt="8"/>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0698306C-FF6F-46E6-8DA8-EEA6D3E478EF}"/>
              </a:ext>
            </a:extLst>
          </p:cNvPr>
          <p:cNvPicPr>
            <a:picLocks noChangeAspect="1"/>
          </p:cNvPicPr>
          <p:nvPr/>
        </p:nvPicPr>
        <p:blipFill>
          <a:blip r:embed="rId4"/>
          <a:stretch>
            <a:fillRect/>
          </a:stretch>
        </p:blipFill>
        <p:spPr>
          <a:xfrm>
            <a:off x="1343025" y="2475735"/>
            <a:ext cx="8575675" cy="4617038"/>
          </a:xfrm>
          <a:prstGeom prst="rect">
            <a:avLst/>
          </a:prstGeom>
        </p:spPr>
      </p:pic>
    </p:spTree>
    <p:extLst>
      <p:ext uri="{BB962C8B-B14F-4D97-AF65-F5344CB8AC3E}">
        <p14:creationId xmlns:p14="http://schemas.microsoft.com/office/powerpoint/2010/main" val="394096681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indent="-457200">
              <a:buFont typeface="+mj-lt"/>
              <a:buAutoNum type="arabicPeriod" startAt="31"/>
            </a:pPr>
            <a:r>
              <a:rPr lang="de-DE" sz="2000" b="1" dirty="0"/>
              <a:t>Incident Response und Forensik </a:t>
            </a:r>
          </a:p>
          <a:p>
            <a:pPr marL="457200" indent="-457200">
              <a:buFont typeface="+mj-lt"/>
              <a:buAutoNum type="arabicPeriod" startAt="8"/>
            </a:pPr>
            <a:endParaRPr lang="de-DE" sz="2000" b="1" dirty="0"/>
          </a:p>
          <a:p>
            <a:r>
              <a:rPr lang="de-DE" sz="2000" b="1" dirty="0"/>
              <a:t>Quiz:</a:t>
            </a:r>
          </a:p>
          <a:p>
            <a:pPr marL="457200" indent="-457200">
              <a:buFont typeface="+mj-lt"/>
              <a:buAutoNum type="arabicPeriod" startAt="8"/>
            </a:pPr>
            <a:endParaRPr lang="de-DE" sz="2000" b="1" dirty="0"/>
          </a:p>
          <a:p>
            <a:pPr marL="457200" indent="-457200">
              <a:buFont typeface="+mj-lt"/>
              <a:buAutoNum type="arabicPeriod" startAt="8"/>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2" name="Grafik 1">
            <a:extLst>
              <a:ext uri="{FF2B5EF4-FFF2-40B4-BE49-F238E27FC236}">
                <a16:creationId xmlns:a16="http://schemas.microsoft.com/office/drawing/2014/main" id="{839A213F-0A53-4B9A-8139-EA152207E11D}"/>
              </a:ext>
            </a:extLst>
          </p:cNvPr>
          <p:cNvPicPr>
            <a:picLocks noChangeAspect="1"/>
          </p:cNvPicPr>
          <p:nvPr/>
        </p:nvPicPr>
        <p:blipFill>
          <a:blip r:embed="rId4"/>
          <a:stretch>
            <a:fillRect/>
          </a:stretch>
        </p:blipFill>
        <p:spPr>
          <a:xfrm>
            <a:off x="1659370" y="2714304"/>
            <a:ext cx="8365614" cy="3881123"/>
          </a:xfrm>
          <a:prstGeom prst="rect">
            <a:avLst/>
          </a:prstGeom>
        </p:spPr>
      </p:pic>
    </p:spTree>
    <p:extLst>
      <p:ext uri="{BB962C8B-B14F-4D97-AF65-F5344CB8AC3E}">
        <p14:creationId xmlns:p14="http://schemas.microsoft.com/office/powerpoint/2010/main" val="151661722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839"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p>
        </p:txBody>
      </p:sp>
      <p:sp>
        <p:nvSpPr>
          <p:cNvPr id="7" name="Rechteck 6"/>
          <p:cNvSpPr/>
          <p:nvPr/>
        </p:nvSpPr>
        <p:spPr>
          <a:xfrm>
            <a:off x="666634" y="1265237"/>
            <a:ext cx="10395065" cy="400110"/>
          </a:xfrm>
          <a:prstGeom prst="rect">
            <a:avLst/>
          </a:prstGeom>
        </p:spPr>
        <p:txBody>
          <a:bodyPr wrap="square">
            <a:spAutoFit/>
          </a:bodyPr>
          <a:lstStyle/>
          <a:p>
            <a:pPr marL="457200" indent="-457200">
              <a:buFont typeface="+mj-lt"/>
              <a:buAutoNum type="arabicPeriod" startAt="31"/>
            </a:pPr>
            <a:r>
              <a:rPr lang="de-DE" sz="2000" b="1"/>
              <a:t>Incident Response und Forensik </a:t>
            </a:r>
          </a:p>
        </p:txBody>
      </p:sp>
      <p:sp>
        <p:nvSpPr>
          <p:cNvPr id="3" name="Rechteck 2"/>
          <p:cNvSpPr/>
          <p:nvPr/>
        </p:nvSpPr>
        <p:spPr>
          <a:xfrm>
            <a:off x="927100" y="1883419"/>
            <a:ext cx="3733800" cy="923330"/>
          </a:xfrm>
          <a:prstGeom prst="rect">
            <a:avLst/>
          </a:prstGeom>
        </p:spPr>
        <p:txBody>
          <a:bodyPr wrap="square">
            <a:spAutoFit/>
          </a:bodyPr>
          <a:lstStyle/>
          <a:p>
            <a:endParaRPr lang="de-DE"/>
          </a:p>
          <a:p>
            <a:r>
              <a:rPr lang="de-DE" b="1"/>
              <a:t>DISKUSSION ca. 10 min:</a:t>
            </a:r>
          </a:p>
          <a:p>
            <a:r>
              <a:rPr lang="de-DE"/>
              <a:t> </a:t>
            </a:r>
            <a:endParaRPr lang="en-GB" b="1"/>
          </a:p>
        </p:txBody>
      </p:sp>
      <p:pic>
        <p:nvPicPr>
          <p:cNvPr id="1026" name="Picture 2" descr="Bildergebnis für gruppendiskussi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43772" y="2713037"/>
            <a:ext cx="6669638"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120747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7140416"/>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indent="-457200">
              <a:buFont typeface="+mj-lt"/>
              <a:buAutoNum type="arabicPeriod" startAt="17"/>
            </a:pPr>
            <a:r>
              <a:rPr lang="de-DE" sz="2000" b="1" dirty="0">
                <a:solidFill>
                  <a:schemeClr val="bg1">
                    <a:lumMod val="75000"/>
                  </a:schemeClr>
                </a:solidFill>
              </a:rPr>
              <a:t>Physische Sicherheit </a:t>
            </a:r>
          </a:p>
          <a:p>
            <a:pPr marL="457200" indent="-457200">
              <a:buFont typeface="+mj-lt"/>
              <a:buAutoNum type="arabicPeriod" startAt="17"/>
            </a:pPr>
            <a:endParaRPr lang="de-DE" sz="2000" b="1" dirty="0"/>
          </a:p>
          <a:p>
            <a:pPr marL="457200" indent="-457200">
              <a:buFont typeface="+mj-lt"/>
              <a:buAutoNum type="arabicPeriod" startAt="17"/>
            </a:pPr>
            <a:r>
              <a:rPr lang="de-DE" sz="2000" b="1" dirty="0">
                <a:solidFill>
                  <a:schemeClr val="bg1">
                    <a:lumMod val="75000"/>
                  </a:schemeClr>
                </a:solidFill>
              </a:rPr>
              <a:t>Sicherung von Einrichtungen(Gebäude) </a:t>
            </a:r>
          </a:p>
          <a:p>
            <a:pPr marL="457200" indent="-457200">
              <a:buFont typeface="+mj-lt"/>
              <a:buAutoNum type="arabicPeriod" startAt="17"/>
            </a:pPr>
            <a:endParaRPr lang="de-DE" sz="2000" b="1" dirty="0">
              <a:solidFill>
                <a:schemeClr val="bg1">
                  <a:lumMod val="75000"/>
                </a:schemeClr>
              </a:solidFill>
            </a:endParaRPr>
          </a:p>
          <a:p>
            <a:pPr marL="457200" indent="-457200">
              <a:buFont typeface="+mj-lt"/>
              <a:buAutoNum type="arabicPeriod" startAt="17"/>
            </a:pPr>
            <a:r>
              <a:rPr lang="de-DE" sz="2000" b="1" dirty="0">
                <a:solidFill>
                  <a:schemeClr val="bg1">
                    <a:lumMod val="75000"/>
                  </a:schemeClr>
                </a:solidFill>
              </a:rPr>
              <a:t>Authentifizierung </a:t>
            </a:r>
          </a:p>
          <a:p>
            <a:pPr marL="457200" indent="-457200">
              <a:buFont typeface="+mj-lt"/>
              <a:buAutoNum type="arabicPeriod" startAt="17"/>
            </a:pPr>
            <a:endParaRPr lang="de-DE" sz="2000" b="1" dirty="0">
              <a:solidFill>
                <a:schemeClr val="bg1">
                  <a:lumMod val="75000"/>
                </a:schemeClr>
              </a:solidFill>
            </a:endParaRPr>
          </a:p>
          <a:p>
            <a:pPr marL="457200" indent="-457200">
              <a:buFont typeface="+mj-lt"/>
              <a:buAutoNum type="arabicPeriod" startAt="17"/>
            </a:pPr>
            <a:r>
              <a:rPr lang="de-DE" sz="2000" b="1" dirty="0">
                <a:solidFill>
                  <a:schemeClr val="bg1">
                    <a:lumMod val="75000"/>
                  </a:schemeClr>
                </a:solidFill>
              </a:rPr>
              <a:t>Zugriffskontrolle </a:t>
            </a:r>
          </a:p>
          <a:p>
            <a:pPr marL="457200" indent="-457200">
              <a:buFont typeface="+mj-lt"/>
              <a:buAutoNum type="arabicPeriod" startAt="17"/>
            </a:pPr>
            <a:endParaRPr lang="de-DE" sz="2000" b="1" dirty="0">
              <a:solidFill>
                <a:schemeClr val="bg1">
                  <a:lumMod val="75000"/>
                </a:schemeClr>
              </a:solidFill>
            </a:endParaRPr>
          </a:p>
          <a:p>
            <a:pPr marL="457200" indent="-457200">
              <a:buFont typeface="+mj-lt"/>
              <a:buAutoNum type="arabicPeriod" startAt="17"/>
            </a:pPr>
            <a:r>
              <a:rPr lang="de-DE" sz="2000" b="1" dirty="0">
                <a:solidFill>
                  <a:schemeClr val="bg1">
                    <a:lumMod val="75000"/>
                  </a:schemeClr>
                </a:solidFill>
              </a:rPr>
              <a:t>Risikobewertungen </a:t>
            </a:r>
          </a:p>
          <a:p>
            <a:pPr marL="457200" indent="-457200">
              <a:buFont typeface="+mj-lt"/>
              <a:buAutoNum type="arabicPeriod" startAt="17"/>
            </a:pPr>
            <a:endParaRPr lang="de-DE" sz="2000" b="1" dirty="0">
              <a:solidFill>
                <a:schemeClr val="bg1">
                  <a:lumMod val="75000"/>
                </a:schemeClr>
              </a:solidFill>
            </a:endParaRPr>
          </a:p>
          <a:p>
            <a:pPr marL="457200" indent="-457200">
              <a:buFont typeface="+mj-lt"/>
              <a:buAutoNum type="arabicPeriod" startAt="17"/>
            </a:pPr>
            <a:r>
              <a:rPr lang="de-DE" sz="2000" b="1" dirty="0">
                <a:solidFill>
                  <a:schemeClr val="bg1">
                    <a:lumMod val="75000"/>
                  </a:schemeClr>
                </a:solidFill>
              </a:rPr>
              <a:t>Schwachstellen-Management </a:t>
            </a:r>
          </a:p>
          <a:p>
            <a:pPr marL="457200" indent="-457200">
              <a:buFont typeface="+mj-lt"/>
              <a:buAutoNum type="arabicPeriod" startAt="17"/>
            </a:pPr>
            <a:endParaRPr lang="de-DE" sz="2000" b="1" dirty="0">
              <a:solidFill>
                <a:schemeClr val="bg1">
                  <a:lumMod val="75000"/>
                </a:schemeClr>
              </a:solidFill>
            </a:endParaRPr>
          </a:p>
          <a:p>
            <a:pPr marL="457200" indent="-457200">
              <a:buFont typeface="+mj-lt"/>
              <a:buAutoNum type="arabicPeriod" startAt="17"/>
            </a:pPr>
            <a:r>
              <a:rPr lang="de-DE" sz="2000" b="1" dirty="0">
                <a:solidFill>
                  <a:schemeClr val="bg1">
                    <a:lumMod val="75000"/>
                  </a:schemeClr>
                </a:solidFill>
              </a:rPr>
              <a:t>Überwachung und Auditierung </a:t>
            </a:r>
          </a:p>
          <a:p>
            <a:pPr marL="457200" indent="-457200">
              <a:buFont typeface="+mj-lt"/>
              <a:buAutoNum type="arabicPeriod" startAt="17"/>
            </a:pPr>
            <a:endParaRPr lang="de-DE" sz="2000" b="1" dirty="0">
              <a:solidFill>
                <a:schemeClr val="bg1">
                  <a:lumMod val="75000"/>
                </a:schemeClr>
              </a:solidFill>
            </a:endParaRPr>
          </a:p>
          <a:p>
            <a:pPr marL="457200" indent="-457200">
              <a:buFont typeface="+mj-lt"/>
              <a:buAutoNum type="arabicPeriod" startAt="17"/>
            </a:pPr>
            <a:r>
              <a:rPr lang="de-DE" sz="2000" b="1" dirty="0">
                <a:solidFill>
                  <a:schemeClr val="bg1">
                    <a:lumMod val="75000"/>
                  </a:schemeClr>
                </a:solidFill>
              </a:rPr>
              <a:t>Kryptographie </a:t>
            </a:r>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pPr marL="457200" indent="-457200">
              <a:buFont typeface="+mj-lt"/>
              <a:buAutoNum type="arabicPeriod" startAt="17"/>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5" name="Rechteck 4">
            <a:extLst>
              <a:ext uri="{FF2B5EF4-FFF2-40B4-BE49-F238E27FC236}">
                <a16:creationId xmlns:a16="http://schemas.microsoft.com/office/drawing/2014/main" id="{3A0736C4-B130-4575-8080-EF3E7DB4FCFF}"/>
              </a:ext>
            </a:extLst>
          </p:cNvPr>
          <p:cNvSpPr/>
          <p:nvPr/>
        </p:nvSpPr>
        <p:spPr>
          <a:xfrm>
            <a:off x="6108700" y="1903535"/>
            <a:ext cx="5346700" cy="5324535"/>
          </a:xfrm>
          <a:prstGeom prst="rect">
            <a:avLst/>
          </a:prstGeom>
        </p:spPr>
        <p:txBody>
          <a:bodyPr>
            <a:spAutoFit/>
          </a:bodyPr>
          <a:lstStyle/>
          <a:p>
            <a:pPr marL="457200" indent="-457200">
              <a:buFont typeface="+mj-lt"/>
              <a:buAutoNum type="arabicPeriod" startAt="25"/>
            </a:pPr>
            <a:r>
              <a:rPr lang="de-DE" sz="2000" b="1" dirty="0">
                <a:solidFill>
                  <a:schemeClr val="bg1">
                    <a:lumMod val="75000"/>
                  </a:schemeClr>
                </a:solidFill>
              </a:rPr>
              <a:t>Hashing </a:t>
            </a:r>
          </a:p>
          <a:p>
            <a:pPr marL="457200" indent="-457200">
              <a:buFont typeface="+mj-lt"/>
              <a:buAutoNum type="arabicPeriod" startAt="25"/>
            </a:pPr>
            <a:endParaRPr lang="de-DE" sz="2000" b="1" dirty="0">
              <a:solidFill>
                <a:schemeClr val="bg1">
                  <a:lumMod val="75000"/>
                </a:schemeClr>
              </a:solidFill>
            </a:endParaRPr>
          </a:p>
          <a:p>
            <a:pPr marL="457200" indent="-457200">
              <a:buFont typeface="+mj-lt"/>
              <a:buAutoNum type="arabicPeriod" startAt="25"/>
            </a:pPr>
            <a:r>
              <a:rPr lang="de-DE" sz="2000" b="1" dirty="0">
                <a:solidFill>
                  <a:schemeClr val="bg1">
                    <a:lumMod val="75000"/>
                  </a:schemeClr>
                </a:solidFill>
              </a:rPr>
              <a:t>Public Key Infrastruktur</a:t>
            </a:r>
          </a:p>
          <a:p>
            <a:pPr marL="457200" indent="-457200">
              <a:buFont typeface="+mj-lt"/>
              <a:buAutoNum type="arabicPeriod" startAt="25"/>
            </a:pPr>
            <a:endParaRPr lang="de-DE" sz="2000" b="1" dirty="0">
              <a:solidFill>
                <a:schemeClr val="bg1">
                  <a:lumMod val="75000"/>
                </a:schemeClr>
              </a:solidFill>
            </a:endParaRPr>
          </a:p>
          <a:p>
            <a:pPr marL="457200" indent="-457200">
              <a:buFont typeface="+mj-lt"/>
              <a:buAutoNum type="arabicPeriod" startAt="25"/>
            </a:pPr>
            <a:r>
              <a:rPr lang="de-DE" sz="2000" b="1" dirty="0">
                <a:solidFill>
                  <a:schemeClr val="bg1">
                    <a:lumMod val="75000"/>
                  </a:schemeClr>
                </a:solidFill>
              </a:rPr>
              <a:t>Sicherheitsprotokolle </a:t>
            </a:r>
          </a:p>
          <a:p>
            <a:pPr marL="457200" indent="-457200">
              <a:buFont typeface="+mj-lt"/>
              <a:buAutoNum type="arabicPeriod" startAt="25"/>
            </a:pPr>
            <a:endParaRPr lang="de-DE" sz="2000" b="1" dirty="0">
              <a:solidFill>
                <a:schemeClr val="bg1">
                  <a:lumMod val="75000"/>
                </a:schemeClr>
              </a:solidFill>
            </a:endParaRPr>
          </a:p>
          <a:p>
            <a:pPr marL="457200" indent="-457200">
              <a:buFont typeface="+mj-lt"/>
              <a:buAutoNum type="arabicPeriod" startAt="25"/>
            </a:pPr>
            <a:r>
              <a:rPr lang="de-DE" sz="2000" b="1" dirty="0">
                <a:solidFill>
                  <a:schemeClr val="bg1">
                    <a:lumMod val="75000"/>
                  </a:schemeClr>
                </a:solidFill>
              </a:rPr>
              <a:t>Worst-Case Planung</a:t>
            </a:r>
          </a:p>
          <a:p>
            <a:pPr marL="457200" indent="-457200">
              <a:buFont typeface="+mj-lt"/>
              <a:buAutoNum type="arabicPeriod" startAt="25"/>
            </a:pPr>
            <a:endParaRPr lang="de-DE" sz="2000" b="1" dirty="0">
              <a:solidFill>
                <a:schemeClr val="bg1">
                  <a:lumMod val="75000"/>
                </a:schemeClr>
              </a:solidFill>
            </a:endParaRPr>
          </a:p>
          <a:p>
            <a:pPr marL="457200" indent="-457200">
              <a:buFont typeface="+mj-lt"/>
              <a:buAutoNum type="arabicPeriod" startAt="25"/>
            </a:pPr>
            <a:r>
              <a:rPr lang="de-DE" sz="2000" b="1" dirty="0">
                <a:solidFill>
                  <a:schemeClr val="bg1">
                    <a:lumMod val="75000"/>
                  </a:schemeClr>
                </a:solidFill>
              </a:rPr>
              <a:t>Social Engineering </a:t>
            </a:r>
          </a:p>
          <a:p>
            <a:pPr marL="457200" indent="-457200">
              <a:buFont typeface="+mj-lt"/>
              <a:buAutoNum type="arabicPeriod" startAt="25"/>
            </a:pPr>
            <a:endParaRPr lang="de-DE" sz="2000" b="1" dirty="0">
              <a:solidFill>
                <a:schemeClr val="bg1">
                  <a:lumMod val="75000"/>
                </a:schemeClr>
              </a:solidFill>
            </a:endParaRPr>
          </a:p>
          <a:p>
            <a:pPr marL="457200" indent="-457200">
              <a:buFont typeface="+mj-lt"/>
              <a:buAutoNum type="arabicPeriod" startAt="25"/>
            </a:pPr>
            <a:r>
              <a:rPr lang="de-DE" sz="2000" b="1" dirty="0">
                <a:solidFill>
                  <a:schemeClr val="bg1">
                    <a:lumMod val="75000"/>
                  </a:schemeClr>
                </a:solidFill>
              </a:rPr>
              <a:t>Richtlinien und Prozeduren </a:t>
            </a:r>
          </a:p>
          <a:p>
            <a:pPr marL="457200" indent="-457200">
              <a:buFont typeface="+mj-lt"/>
              <a:buAutoNum type="arabicPeriod" startAt="25"/>
            </a:pPr>
            <a:endParaRPr lang="de-DE" sz="2000" b="1" dirty="0">
              <a:solidFill>
                <a:schemeClr val="bg1">
                  <a:lumMod val="75000"/>
                </a:schemeClr>
              </a:solidFill>
            </a:endParaRPr>
          </a:p>
          <a:p>
            <a:pPr marL="457200" indent="-457200">
              <a:buFont typeface="+mj-lt"/>
              <a:buAutoNum type="arabicPeriod" startAt="25"/>
            </a:pPr>
            <a:r>
              <a:rPr lang="de-DE" sz="2000" b="1" dirty="0">
                <a:solidFill>
                  <a:schemeClr val="bg1">
                    <a:lumMod val="75000"/>
                  </a:schemeClr>
                </a:solidFill>
              </a:rPr>
              <a:t>Incident Response und Forensik </a:t>
            </a:r>
          </a:p>
          <a:p>
            <a:pPr marL="457200" indent="-457200">
              <a:buFont typeface="+mj-lt"/>
              <a:buAutoNum type="arabicPeriod" startAt="25"/>
            </a:pPr>
            <a:endParaRPr lang="de-DE" sz="2000" b="1" dirty="0">
              <a:solidFill>
                <a:schemeClr val="bg1">
                  <a:lumMod val="75000"/>
                </a:schemeClr>
              </a:solidFill>
            </a:endParaRPr>
          </a:p>
          <a:p>
            <a:pPr marL="457200" indent="-457200">
              <a:buFont typeface="+mj-lt"/>
              <a:buAutoNum type="arabicPeriod" startAt="25"/>
            </a:pPr>
            <a:r>
              <a:rPr lang="de-DE" sz="2000" b="1" dirty="0"/>
              <a:t>Fazit </a:t>
            </a:r>
          </a:p>
          <a:p>
            <a:pPr marL="457200" indent="-457200">
              <a:buFont typeface="+mj-lt"/>
              <a:buAutoNum type="arabicPeriod" startAt="25"/>
            </a:pPr>
            <a:endParaRPr lang="de-DE" sz="2000" b="1" dirty="0">
              <a:solidFill>
                <a:schemeClr val="bg1">
                  <a:lumMod val="75000"/>
                </a:schemeClr>
              </a:solidFill>
            </a:endParaRPr>
          </a:p>
          <a:p>
            <a:pPr marL="457200" indent="-457200">
              <a:buFont typeface="+mj-lt"/>
              <a:buAutoNum type="arabicPeriod" startAt="25"/>
            </a:pPr>
            <a:r>
              <a:rPr lang="de-DE" sz="2000" b="1" dirty="0">
                <a:solidFill>
                  <a:schemeClr val="bg1">
                    <a:lumMod val="75000"/>
                  </a:schemeClr>
                </a:solidFill>
              </a:rPr>
              <a:t>Prüfungsvorbereitung</a:t>
            </a:r>
          </a:p>
        </p:txBody>
      </p:sp>
    </p:spTree>
    <p:extLst>
      <p:ext uri="{BB962C8B-B14F-4D97-AF65-F5344CB8AC3E}">
        <p14:creationId xmlns:p14="http://schemas.microsoft.com/office/powerpoint/2010/main" val="396579563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a:t>
            </a:r>
            <a:r>
              <a:rPr lang="en-GB" sz="2000" b="1" dirty="0" err="1"/>
              <a:t>Inhalt</a:t>
            </a:r>
            <a:r>
              <a:rPr lang="en-GB" sz="2000" b="1" dirty="0"/>
              <a:t> II</a:t>
            </a:r>
          </a:p>
          <a:p>
            <a:pPr marL="457200" indent="-457200">
              <a:buFont typeface="+mj-lt"/>
              <a:buAutoNum type="arabicPeriod"/>
            </a:pPr>
            <a:endParaRPr lang="de-DE" b="1" dirty="0"/>
          </a:p>
          <a:p>
            <a:pPr marL="457200" indent="-457200">
              <a:buFont typeface="+mj-lt"/>
              <a:buAutoNum type="arabicPeriod" startAt="32"/>
            </a:pPr>
            <a:r>
              <a:rPr lang="de-DE" sz="2000" b="1" dirty="0"/>
              <a:t>FAZIT</a:t>
            </a:r>
          </a:p>
          <a:p>
            <a:pPr marL="457200" indent="-457200">
              <a:buFont typeface="+mj-lt"/>
              <a:buAutoNum type="arabicPeriod" startAt="32"/>
            </a:pPr>
            <a:endParaRPr lang="de-DE" sz="2000" b="1" dirty="0"/>
          </a:p>
          <a:p>
            <a:pPr marL="457200" indent="-457200">
              <a:buFont typeface="+mj-lt"/>
              <a:buAutoNum type="arabicPeriod" startAt="32"/>
            </a:pPr>
            <a:endParaRPr lang="de-DE" sz="2000" b="1" dirty="0"/>
          </a:p>
          <a:p>
            <a:pPr marL="457200" indent="-457200">
              <a:buFont typeface="+mj-lt"/>
              <a:buAutoNum type="arabicPeriod" startAt="32"/>
            </a:pPr>
            <a:endParaRPr lang="de-DE" sz="2000" b="1" dirty="0"/>
          </a:p>
          <a:p>
            <a:pPr marL="457200" indent="-457200">
              <a:buFont typeface="+mj-lt"/>
              <a:buAutoNum type="arabicPeriod" startAt="32"/>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5468637C-D883-4A06-93D3-07D0903A5C1E}"/>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638E5008-64BF-49BC-AFD1-C3D19B066366}"/>
              </a:ext>
            </a:extLst>
          </p:cNvPr>
          <p:cNvSpPr/>
          <p:nvPr/>
        </p:nvSpPr>
        <p:spPr>
          <a:xfrm>
            <a:off x="2673350" y="2317606"/>
            <a:ext cx="7169150" cy="2034147"/>
          </a:xfrm>
          <a:prstGeom prst="rect">
            <a:avLst/>
          </a:prstGeom>
        </p:spPr>
        <p:txBody>
          <a:bodyPr wrap="square">
            <a:spAutoFit/>
          </a:bodyPr>
          <a:lstStyle/>
          <a:p>
            <a:pPr marL="342900" lvl="0" indent="-342900">
              <a:spcBef>
                <a:spcPts val="1465"/>
              </a:spcBef>
              <a:spcAft>
                <a:spcPts val="0"/>
              </a:spcAft>
              <a:buSzPts val="1200"/>
              <a:buFont typeface="Symbol" panose="05050102010706020507" pitchFamily="18" charset="2"/>
              <a:buChar char=""/>
              <a:tabLst>
                <a:tab pos="520700" algn="l"/>
              </a:tabLst>
            </a:pPr>
            <a:r>
              <a:rPr lang="en-US" sz="1200" b="1" spc="-5" dirty="0" err="1">
                <a:latin typeface="Calibri" panose="020F0502020204030204" pitchFamily="34" charset="0"/>
                <a:ea typeface="Symbol" panose="05050102010706020507" pitchFamily="18" charset="2"/>
                <a:cs typeface="Times New Roman" panose="02020603050405020304" pitchFamily="18" charset="0"/>
              </a:rPr>
              <a:t>Fazit</a:t>
            </a:r>
            <a:endParaRPr lang="de-DE" sz="1200" b="1" dirty="0">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90"/>
              </a:lnSpc>
              <a:spcBef>
                <a:spcPts val="45"/>
              </a:spcBef>
              <a:spcAft>
                <a:spcPts val="0"/>
              </a:spcAft>
              <a:buSzPts val="1200"/>
              <a:buFont typeface="Courier New" panose="02070309020205020404" pitchFamily="49" charset="0"/>
              <a:buChar char="o"/>
              <a:tabLst>
                <a:tab pos="977900" algn="l"/>
              </a:tabLst>
            </a:pPr>
            <a:r>
              <a:rPr lang="en-US" sz="1200" dirty="0" err="1">
                <a:latin typeface="Calibri" panose="020F0502020204030204" pitchFamily="34" charset="0"/>
                <a:ea typeface="Courier New" panose="02070309020205020404" pitchFamily="49" charset="0"/>
                <a:cs typeface="Times New Roman" panose="02020603050405020304" pitchFamily="18" charset="0"/>
              </a:rPr>
              <a:t>Wir</a:t>
            </a:r>
            <a:r>
              <a:rPr lang="en-US" sz="1200" spc="-20" dirty="0">
                <a:latin typeface="Calibri" panose="020F0502020204030204" pitchFamily="34" charset="0"/>
                <a:ea typeface="Courier New" panose="02070309020205020404" pitchFamily="49" charset="0"/>
                <a:cs typeface="Times New Roman" panose="02020603050405020304" pitchFamily="18" charset="0"/>
              </a:rPr>
              <a:t> </a:t>
            </a:r>
            <a:r>
              <a:rPr lang="en-US" sz="1200" spc="-5" dirty="0">
                <a:latin typeface="Calibri" panose="020F0502020204030204" pitchFamily="34" charset="0"/>
                <a:ea typeface="Courier New" panose="02070309020205020404" pitchFamily="49" charset="0"/>
                <a:cs typeface="Times New Roman" panose="02020603050405020304" pitchFamily="18" charset="0"/>
              </a:rPr>
              <a:t>haben</a:t>
            </a:r>
            <a:r>
              <a:rPr lang="en-US" sz="1200" spc="-25" dirty="0">
                <a:latin typeface="Calibri" panose="020F0502020204030204" pitchFamily="34" charset="0"/>
                <a:ea typeface="Courier New" panose="02070309020205020404" pitchFamily="49" charset="0"/>
                <a:cs typeface="Times New Roman" panose="02020603050405020304" pitchFamily="18" charset="0"/>
              </a:rPr>
              <a:t> </a:t>
            </a:r>
            <a:r>
              <a:rPr lang="en-US" sz="1200" dirty="0">
                <a:latin typeface="Calibri" panose="020F0502020204030204" pitchFamily="34" charset="0"/>
                <a:ea typeface="Courier New" panose="02070309020205020404" pitchFamily="49" charset="0"/>
                <a:cs typeface="Times New Roman" panose="02020603050405020304" pitchFamily="18" charset="0"/>
              </a:rPr>
              <a:t>alle</a:t>
            </a:r>
            <a:r>
              <a:rPr lang="en-US" sz="1200" spc="-30" dirty="0">
                <a:latin typeface="Calibri" panose="020F0502020204030204" pitchFamily="34" charset="0"/>
                <a:ea typeface="Courier New" panose="02070309020205020404" pitchFamily="49" charset="0"/>
                <a:cs typeface="Times New Roman" panose="02020603050405020304" pitchFamily="18" charset="0"/>
              </a:rPr>
              <a:t> </a:t>
            </a:r>
            <a:r>
              <a:rPr lang="en-US" sz="1200" spc="-5" dirty="0" err="1">
                <a:latin typeface="Calibri" panose="020F0502020204030204" pitchFamily="34" charset="0"/>
                <a:ea typeface="Courier New" panose="02070309020205020404" pitchFamily="49" charset="0"/>
                <a:cs typeface="Times New Roman" panose="02020603050405020304" pitchFamily="18" charset="0"/>
              </a:rPr>
              <a:t>Informationen</a:t>
            </a:r>
            <a:r>
              <a:rPr lang="en-US" sz="1200" spc="-20" dirty="0">
                <a:latin typeface="Calibri" panose="020F0502020204030204" pitchFamily="34" charset="0"/>
                <a:ea typeface="Courier New" panose="02070309020205020404" pitchFamily="49" charset="0"/>
                <a:cs typeface="Times New Roman" panose="02020603050405020304" pitchFamily="18" charset="0"/>
              </a:rPr>
              <a:t> </a:t>
            </a:r>
            <a:r>
              <a:rPr lang="en-US" sz="1200" dirty="0">
                <a:latin typeface="Calibri" panose="020F0502020204030204" pitchFamily="34" charset="0"/>
                <a:ea typeface="Courier New" panose="02070309020205020404" pitchFamily="49" charset="0"/>
                <a:cs typeface="Times New Roman" panose="02020603050405020304" pitchFamily="18" charset="0"/>
              </a:rPr>
              <a:t>in</a:t>
            </a:r>
            <a:r>
              <a:rPr lang="en-US" sz="1200" spc="-30" dirty="0">
                <a:latin typeface="Calibri" panose="020F0502020204030204" pitchFamily="34" charset="0"/>
                <a:ea typeface="Courier New" panose="02070309020205020404" pitchFamily="49" charset="0"/>
                <a:cs typeface="Times New Roman" panose="02020603050405020304" pitchFamily="18" charset="0"/>
              </a:rPr>
              <a:t> </a:t>
            </a:r>
            <a:r>
              <a:rPr lang="en-US" sz="1200" spc="-5" dirty="0">
                <a:latin typeface="Calibri" panose="020F0502020204030204" pitchFamily="34" charset="0"/>
                <a:ea typeface="Courier New" panose="02070309020205020404" pitchFamily="49" charset="0"/>
                <a:cs typeface="Times New Roman" panose="02020603050405020304" pitchFamily="18" charset="0"/>
              </a:rPr>
              <a:t>einer</a:t>
            </a:r>
            <a:r>
              <a:rPr lang="en-US" sz="1200" spc="-30" dirty="0">
                <a:latin typeface="Calibri" panose="020F0502020204030204" pitchFamily="34" charset="0"/>
                <a:ea typeface="Courier New" panose="02070309020205020404" pitchFamily="49" charset="0"/>
                <a:cs typeface="Times New Roman" panose="02020603050405020304" pitchFamily="18" charset="0"/>
              </a:rPr>
              <a:t> </a:t>
            </a:r>
            <a:r>
              <a:rPr lang="en-US" sz="1200" spc="-5" dirty="0" err="1">
                <a:latin typeface="Calibri" panose="020F0502020204030204" pitchFamily="34" charset="0"/>
                <a:ea typeface="Courier New" panose="02070309020205020404" pitchFamily="49" charset="0"/>
                <a:cs typeface="Times New Roman" panose="02020603050405020304" pitchFamily="18" charset="0"/>
              </a:rPr>
              <a:t>praktischeren</a:t>
            </a:r>
            <a:r>
              <a:rPr lang="en-US" sz="1200" spc="-15" dirty="0">
                <a:latin typeface="Calibri" panose="020F0502020204030204" pitchFamily="34" charset="0"/>
                <a:ea typeface="Courier New" panose="02070309020205020404" pitchFamily="49" charset="0"/>
                <a:cs typeface="Times New Roman" panose="02020603050405020304" pitchFamily="18" charset="0"/>
              </a:rPr>
              <a:t> </a:t>
            </a:r>
            <a:r>
              <a:rPr lang="en-US" sz="1200" spc="-5" dirty="0" err="1">
                <a:latin typeface="Calibri" panose="020F0502020204030204" pitchFamily="34" charset="0"/>
                <a:ea typeface="Courier New" panose="02070309020205020404" pitchFamily="49" charset="0"/>
                <a:cs typeface="Times New Roman" panose="02020603050405020304" pitchFamily="18" charset="0"/>
              </a:rPr>
              <a:t>Reihenfolge</a:t>
            </a:r>
            <a:r>
              <a:rPr lang="en-US" sz="1200" spc="-25" dirty="0">
                <a:latin typeface="Calibri" panose="020F0502020204030204" pitchFamily="34" charset="0"/>
                <a:ea typeface="Courier New" panose="02070309020205020404" pitchFamily="49" charset="0"/>
                <a:cs typeface="Times New Roman" panose="02020603050405020304" pitchFamily="18" charset="0"/>
              </a:rPr>
              <a:t> </a:t>
            </a:r>
            <a:r>
              <a:rPr lang="en-US" sz="1200" spc="-5" dirty="0" err="1">
                <a:latin typeface="Calibri" panose="020F0502020204030204" pitchFamily="34" charset="0"/>
                <a:ea typeface="Courier New" panose="02070309020205020404" pitchFamily="49" charset="0"/>
                <a:cs typeface="Times New Roman" panose="02020603050405020304" pitchFamily="18" charset="0"/>
              </a:rPr>
              <a:t>gelernt</a:t>
            </a:r>
            <a:endParaRPr lang="de-DE" sz="1200" dirty="0">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60"/>
              </a:lnSpc>
              <a:spcBef>
                <a:spcPts val="45"/>
              </a:spcBef>
              <a:spcAft>
                <a:spcPts val="0"/>
              </a:spcAft>
              <a:buSzPts val="1200"/>
              <a:buFont typeface="Courier New" panose="02070309020205020404" pitchFamily="49" charset="0"/>
              <a:buChar char="o"/>
              <a:tabLst>
                <a:tab pos="977900" algn="l"/>
              </a:tabLst>
            </a:pPr>
            <a:r>
              <a:rPr lang="en-US" sz="1200" b="1" spc="-10" dirty="0" err="1">
                <a:latin typeface="Calibri" panose="020F0502020204030204" pitchFamily="34" charset="0"/>
                <a:ea typeface="Courier New" panose="02070309020205020404" pitchFamily="49" charset="0"/>
                <a:cs typeface="Times New Roman" panose="02020603050405020304" pitchFamily="18" charset="0"/>
              </a:rPr>
              <a:t>Domänen</a:t>
            </a:r>
            <a:r>
              <a:rPr lang="en-US" sz="1200" b="1" spc="-60" dirty="0">
                <a:latin typeface="Calibri" panose="020F0502020204030204" pitchFamily="34" charset="0"/>
                <a:ea typeface="Courier New" panose="02070309020205020404" pitchFamily="49" charset="0"/>
                <a:cs typeface="Times New Roman" panose="02020603050405020304" pitchFamily="18" charset="0"/>
              </a:rPr>
              <a:t> </a:t>
            </a:r>
            <a:r>
              <a:rPr lang="en-US" sz="1200" b="1" spc="-5" dirty="0">
                <a:latin typeface="Calibri" panose="020F0502020204030204" pitchFamily="34" charset="0"/>
                <a:ea typeface="Courier New" panose="02070309020205020404" pitchFamily="49" charset="0"/>
                <a:cs typeface="Times New Roman" panose="02020603050405020304" pitchFamily="18" charset="0"/>
              </a:rPr>
              <a:t>(SYO-601)</a:t>
            </a:r>
            <a:endParaRPr lang="de-DE" sz="1200" b="1" dirty="0">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35"/>
              </a:lnSpc>
              <a:buSzPts val="1200"/>
              <a:buFont typeface="Microsoft Sans Serif" panose="020B0604020202020204" pitchFamily="34" charset="0"/>
              <a:buChar char="▪"/>
              <a:tabLst>
                <a:tab pos="1435100" algn="l"/>
              </a:tabLst>
            </a:pP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Angriffe</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Bedrohungen</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und</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Schwachstellen</a:t>
            </a:r>
            <a:r>
              <a:rPr lang="en-US"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(24</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spcBef>
                <a:spcPts val="80"/>
              </a:spcBef>
              <a:spcAft>
                <a:spcPts val="0"/>
              </a:spcAft>
              <a:buSzPts val="1200"/>
              <a:buFont typeface="Microsoft Sans Serif" panose="020B0604020202020204" pitchFamily="34" charset="0"/>
              <a:buChar char="▪"/>
              <a:tabLst>
                <a:tab pos="1435100" algn="l"/>
              </a:tabLst>
            </a:pP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Architektur</a:t>
            </a:r>
            <a:r>
              <a:rPr lang="en-US"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und</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Design</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(21%)</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spcBef>
                <a:spcPts val="120"/>
              </a:spcBef>
              <a:spcAft>
                <a:spcPts val="0"/>
              </a:spcAft>
              <a:buSzPts val="1200"/>
              <a:buFont typeface="Microsoft Sans Serif" panose="020B0604020202020204" pitchFamily="34" charset="0"/>
              <a:buChar char="▪"/>
              <a:tabLst>
                <a:tab pos="1435100" algn="l"/>
              </a:tabLst>
            </a:pP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Implementierung</a:t>
            </a:r>
            <a:r>
              <a:rPr lang="en-US" sz="1200" spc="-5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(25</a:t>
            </a:r>
            <a:r>
              <a:rPr lang="en-US" sz="1200" spc="-4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spcBef>
                <a:spcPts val="130"/>
              </a:spcBef>
              <a:spcAft>
                <a:spcPts val="0"/>
              </a:spcAft>
              <a:buSzPts val="1200"/>
              <a:buFont typeface="Microsoft Sans Serif" panose="020B0604020202020204" pitchFamily="34" charset="0"/>
              <a:buChar char="▪"/>
              <a:tabLst>
                <a:tab pos="1435100" algn="l"/>
              </a:tabLst>
            </a:pPr>
            <a:r>
              <a:rPr lang="en-US" sz="1200" dirty="0" err="1">
                <a:latin typeface="Calibri" panose="020F0502020204030204" pitchFamily="34" charset="0"/>
                <a:ea typeface="Microsoft Sans Serif" panose="020B0604020202020204" pitchFamily="34" charset="0"/>
                <a:cs typeface="Times New Roman" panose="02020603050405020304" pitchFamily="18" charset="0"/>
              </a:rPr>
              <a:t>Betrieb</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und</a:t>
            </a:r>
            <a:r>
              <a:rPr lang="en-US"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Reaktion</a:t>
            </a:r>
            <a:r>
              <a:rPr lang="en-US"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auf</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err="1">
                <a:latin typeface="Calibri" panose="020F0502020204030204" pitchFamily="34" charset="0"/>
                <a:ea typeface="Microsoft Sans Serif" panose="020B0604020202020204" pitchFamily="34" charset="0"/>
                <a:cs typeface="Times New Roman" panose="02020603050405020304" pitchFamily="18" charset="0"/>
              </a:rPr>
              <a:t>Vorfälle</a:t>
            </a:r>
            <a:r>
              <a:rPr lang="en-US" sz="1200" spc="-10" dirty="0">
                <a:latin typeface="Calibri" panose="020F0502020204030204" pitchFamily="34" charset="0"/>
                <a:ea typeface="Microsoft Sans Serif" panose="020B0604020202020204" pitchFamily="34" charset="0"/>
                <a:cs typeface="Times New Roman" panose="02020603050405020304" pitchFamily="18" charset="0"/>
              </a:rPr>
              <a:t> (16</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spcBef>
                <a:spcPts val="95"/>
              </a:spcBef>
              <a:spcAft>
                <a:spcPts val="0"/>
              </a:spcAft>
              <a:buSzPts val="1200"/>
              <a:buFont typeface="Microsoft Sans Serif" panose="020B0604020202020204" pitchFamily="34" charset="0"/>
              <a:buChar char="▪"/>
              <a:tabLst>
                <a:tab pos="1435100" algn="l"/>
              </a:tabLst>
            </a:pPr>
            <a:r>
              <a:rPr lang="en-US" sz="1200" dirty="0">
                <a:latin typeface="Calibri" panose="020F0502020204030204" pitchFamily="34" charset="0"/>
                <a:ea typeface="Microsoft Sans Serif" panose="020B0604020202020204" pitchFamily="34" charset="0"/>
                <a:cs typeface="Times New Roman" panose="02020603050405020304" pitchFamily="18" charset="0"/>
              </a:rPr>
              <a:t>Governance,</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Risiko</a:t>
            </a:r>
            <a:r>
              <a:rPr lang="en-US"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und</a:t>
            </a:r>
            <a:r>
              <a:rPr lang="en-US"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spc="-5" dirty="0">
                <a:latin typeface="Calibri" panose="020F0502020204030204" pitchFamily="34" charset="0"/>
                <a:ea typeface="Microsoft Sans Serif" panose="020B0604020202020204" pitchFamily="34" charset="0"/>
                <a:cs typeface="Times New Roman" panose="02020603050405020304" pitchFamily="18" charset="0"/>
              </a:rPr>
              <a:t>Compliance</a:t>
            </a:r>
            <a:r>
              <a:rPr lang="en-US" sz="1200" spc="-10" dirty="0">
                <a:latin typeface="Calibri" panose="020F0502020204030204" pitchFamily="34" charset="0"/>
                <a:ea typeface="Microsoft Sans Serif" panose="020B0604020202020204" pitchFamily="34" charset="0"/>
                <a:cs typeface="Times New Roman" panose="02020603050405020304" pitchFamily="18" charset="0"/>
              </a:rPr>
              <a:t> (14</a:t>
            </a:r>
            <a:r>
              <a:rPr lang="en-US"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en-US" sz="1200" dirty="0">
                <a:latin typeface="Calibri" panose="020F0502020204030204" pitchFamily="34" charset="0"/>
                <a:ea typeface="Microsoft Sans Serif" panose="020B0604020202020204" pitchFamily="34" charset="0"/>
                <a:cs typeface="Times New Roman" panose="02020603050405020304" pitchFamily="18" charset="0"/>
              </a:rPr>
              <a:t>%)</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95"/>
              </a:lnSpc>
              <a:spcBef>
                <a:spcPts val="155"/>
              </a:spcBef>
              <a:spcAft>
                <a:spcPts val="0"/>
              </a:spcAft>
              <a:buSzPts val="1200"/>
              <a:buFont typeface="Courier New" panose="02070309020205020404" pitchFamily="49" charset="0"/>
              <a:buChar char="o"/>
              <a:tabLst>
                <a:tab pos="977900" algn="l"/>
              </a:tabLst>
            </a:pPr>
            <a:r>
              <a:rPr lang="en-US" sz="1200" b="1" spc="-5" dirty="0">
                <a:latin typeface="Calibri" panose="020F0502020204030204" pitchFamily="34" charset="0"/>
                <a:ea typeface="Courier New" panose="02070309020205020404" pitchFamily="49" charset="0"/>
                <a:cs typeface="Times New Roman" panose="02020603050405020304" pitchFamily="18" charset="0"/>
              </a:rPr>
              <a:t>Lassen</a:t>
            </a:r>
            <a:r>
              <a:rPr lang="en-US" sz="1200" b="1" spc="-10" dirty="0">
                <a:latin typeface="Calibri" panose="020F0502020204030204" pitchFamily="34" charset="0"/>
                <a:ea typeface="Courier New" panose="02070309020205020404" pitchFamily="49" charset="0"/>
                <a:cs typeface="Times New Roman" panose="02020603050405020304" pitchFamily="18" charset="0"/>
              </a:rPr>
              <a:t> Sie</a:t>
            </a:r>
            <a:r>
              <a:rPr lang="en-US" sz="1200" b="1" spc="-15" dirty="0">
                <a:latin typeface="Calibri" panose="020F0502020204030204" pitchFamily="34" charset="0"/>
                <a:ea typeface="Courier New" panose="02070309020205020404" pitchFamily="49" charset="0"/>
                <a:cs typeface="Times New Roman" panose="02020603050405020304" pitchFamily="18" charset="0"/>
              </a:rPr>
              <a:t> </a:t>
            </a:r>
            <a:r>
              <a:rPr lang="en-US" sz="1200" b="1" spc="-5" dirty="0">
                <a:latin typeface="Calibri" panose="020F0502020204030204" pitchFamily="34" charset="0"/>
                <a:ea typeface="Courier New" panose="02070309020205020404" pitchFamily="49" charset="0"/>
                <a:cs typeface="Times New Roman" panose="02020603050405020304" pitchFamily="18" charset="0"/>
              </a:rPr>
              <a:t>sich</a:t>
            </a:r>
            <a:r>
              <a:rPr lang="en-US" sz="1200" b="1" spc="-10" dirty="0">
                <a:latin typeface="Calibri" panose="020F0502020204030204" pitchFamily="34" charset="0"/>
                <a:ea typeface="Courier New" panose="02070309020205020404" pitchFamily="49" charset="0"/>
                <a:cs typeface="Times New Roman" panose="02020603050405020304" pitchFamily="18" charset="0"/>
              </a:rPr>
              <a:t> </a:t>
            </a:r>
            <a:r>
              <a:rPr lang="en-US" sz="1200" b="1" spc="-5" dirty="0">
                <a:latin typeface="Calibri" panose="020F0502020204030204" pitchFamily="34" charset="0"/>
                <a:ea typeface="Courier New" panose="02070309020205020404" pitchFamily="49" charset="0"/>
                <a:cs typeface="Times New Roman" panose="02020603050405020304" pitchFamily="18" charset="0"/>
              </a:rPr>
              <a:t>bei</a:t>
            </a:r>
            <a:r>
              <a:rPr lang="en-US" sz="1200" b="1" spc="-25" dirty="0">
                <a:latin typeface="Calibri" panose="020F0502020204030204" pitchFamily="34" charset="0"/>
                <a:ea typeface="Courier New" panose="02070309020205020404" pitchFamily="49" charset="0"/>
                <a:cs typeface="Times New Roman" panose="02020603050405020304" pitchFamily="18" charset="0"/>
              </a:rPr>
              <a:t> </a:t>
            </a:r>
            <a:r>
              <a:rPr lang="en-US" sz="1200" b="1" spc="-5" dirty="0" err="1">
                <a:latin typeface="Calibri" panose="020F0502020204030204" pitchFamily="34" charset="0"/>
                <a:ea typeface="Courier New" panose="02070309020205020404" pitchFamily="49" charset="0"/>
                <a:cs typeface="Times New Roman" panose="02020603050405020304" pitchFamily="18" charset="0"/>
              </a:rPr>
              <a:t>Ihrem</a:t>
            </a:r>
            <a:r>
              <a:rPr lang="en-US" sz="1200" b="1" spc="-15" dirty="0">
                <a:latin typeface="Calibri" panose="020F0502020204030204" pitchFamily="34" charset="0"/>
                <a:ea typeface="Courier New" panose="02070309020205020404" pitchFamily="49" charset="0"/>
                <a:cs typeface="Times New Roman" panose="02020603050405020304" pitchFamily="18" charset="0"/>
              </a:rPr>
              <a:t> </a:t>
            </a:r>
            <a:r>
              <a:rPr lang="en-US" sz="1200" b="1" spc="-5" dirty="0" err="1">
                <a:latin typeface="Calibri" panose="020F0502020204030204" pitchFamily="34" charset="0"/>
                <a:ea typeface="Courier New" panose="02070309020205020404" pitchFamily="49" charset="0"/>
                <a:cs typeface="Times New Roman" panose="02020603050405020304" pitchFamily="18" charset="0"/>
              </a:rPr>
              <a:t>ersten</a:t>
            </a:r>
            <a:r>
              <a:rPr lang="en-US" sz="1200" b="1" spc="-10" dirty="0">
                <a:latin typeface="Calibri" panose="020F0502020204030204" pitchFamily="34" charset="0"/>
                <a:ea typeface="Courier New" panose="02070309020205020404" pitchFamily="49" charset="0"/>
                <a:cs typeface="Times New Roman" panose="02020603050405020304" pitchFamily="18" charset="0"/>
              </a:rPr>
              <a:t> </a:t>
            </a:r>
            <a:r>
              <a:rPr lang="en-US" sz="1200" b="1" spc="-5" dirty="0" err="1">
                <a:latin typeface="Calibri" panose="020F0502020204030204" pitchFamily="34" charset="0"/>
                <a:ea typeface="Courier New" panose="02070309020205020404" pitchFamily="49" charset="0"/>
                <a:cs typeface="Times New Roman" panose="02020603050405020304" pitchFamily="18" charset="0"/>
              </a:rPr>
              <a:t>Versuch</a:t>
            </a:r>
            <a:r>
              <a:rPr lang="en-US" sz="1200" b="1" spc="-20" dirty="0">
                <a:latin typeface="Calibri" panose="020F0502020204030204" pitchFamily="34" charset="0"/>
                <a:ea typeface="Courier New" panose="02070309020205020404" pitchFamily="49" charset="0"/>
                <a:cs typeface="Times New Roman" panose="02020603050405020304" pitchFamily="18" charset="0"/>
              </a:rPr>
              <a:t> </a:t>
            </a:r>
            <a:r>
              <a:rPr lang="en-US" sz="1200" b="1" spc="-5" dirty="0" err="1">
                <a:latin typeface="Calibri" panose="020F0502020204030204" pitchFamily="34" charset="0"/>
                <a:ea typeface="Courier New" panose="02070309020205020404" pitchFamily="49" charset="0"/>
                <a:cs typeface="Times New Roman" panose="02020603050405020304" pitchFamily="18" charset="0"/>
              </a:rPr>
              <a:t>zertifizieren</a:t>
            </a:r>
            <a:r>
              <a:rPr lang="en-US" sz="1200" b="1" spc="-5" dirty="0">
                <a:latin typeface="Calibri" panose="020F0502020204030204" pitchFamily="34" charset="0"/>
                <a:ea typeface="Courier New" panose="02070309020205020404" pitchFamily="49" charset="0"/>
                <a:cs typeface="Times New Roman" panose="02020603050405020304" pitchFamily="18" charset="0"/>
              </a:rPr>
              <a:t>!</a:t>
            </a:r>
            <a:endParaRPr lang="de-DE" sz="1200" b="1" dirty="0">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95"/>
              </a:lnSpc>
              <a:buSzPts val="1200"/>
              <a:buFont typeface="Courier New" panose="02070309020205020404" pitchFamily="49" charset="0"/>
              <a:buChar char="o"/>
              <a:tabLst>
                <a:tab pos="977900" algn="l"/>
              </a:tabLst>
            </a:pPr>
            <a:r>
              <a:rPr lang="en-US" sz="1200" b="1" dirty="0">
                <a:latin typeface="Calibri" panose="020F0502020204030204" pitchFamily="34" charset="0"/>
                <a:ea typeface="Courier New" panose="02070309020205020404" pitchFamily="49" charset="0"/>
                <a:cs typeface="Times New Roman" panose="02020603050405020304" pitchFamily="18" charset="0"/>
              </a:rPr>
              <a:t>Sie</a:t>
            </a:r>
            <a:r>
              <a:rPr lang="en-US" sz="1200" b="1" spc="-25" dirty="0">
                <a:latin typeface="Calibri" panose="020F0502020204030204" pitchFamily="34" charset="0"/>
                <a:ea typeface="Courier New" panose="02070309020205020404" pitchFamily="49" charset="0"/>
                <a:cs typeface="Times New Roman" panose="02020603050405020304" pitchFamily="18" charset="0"/>
              </a:rPr>
              <a:t> </a:t>
            </a:r>
            <a:r>
              <a:rPr lang="en-US" sz="1200" b="1" spc="-5" dirty="0">
                <a:latin typeface="Calibri" panose="020F0502020204030204" pitchFamily="34" charset="0"/>
                <a:ea typeface="Courier New" panose="02070309020205020404" pitchFamily="49" charset="0"/>
                <a:cs typeface="Times New Roman" panose="02020603050405020304" pitchFamily="18" charset="0"/>
              </a:rPr>
              <a:t>können</a:t>
            </a:r>
            <a:r>
              <a:rPr lang="en-US" sz="1200" b="1" spc="-30" dirty="0">
                <a:latin typeface="Calibri" panose="020F0502020204030204" pitchFamily="34" charset="0"/>
                <a:ea typeface="Courier New" panose="02070309020205020404" pitchFamily="49" charset="0"/>
                <a:cs typeface="Times New Roman" panose="02020603050405020304" pitchFamily="18" charset="0"/>
              </a:rPr>
              <a:t> </a:t>
            </a:r>
            <a:r>
              <a:rPr lang="en-US" sz="1200" b="1" spc="-5" dirty="0" err="1">
                <a:latin typeface="Calibri" panose="020F0502020204030204" pitchFamily="34" charset="0"/>
                <a:ea typeface="Courier New" panose="02070309020205020404" pitchFamily="49" charset="0"/>
                <a:cs typeface="Times New Roman" panose="02020603050405020304" pitchFamily="18" charset="0"/>
              </a:rPr>
              <a:t>ihn</a:t>
            </a:r>
            <a:r>
              <a:rPr lang="en-US" sz="1200" b="1" spc="-20" dirty="0">
                <a:latin typeface="Calibri" panose="020F0502020204030204" pitchFamily="34" charset="0"/>
                <a:ea typeface="Courier New" panose="02070309020205020404" pitchFamily="49" charset="0"/>
                <a:cs typeface="Times New Roman" panose="02020603050405020304" pitchFamily="18" charset="0"/>
              </a:rPr>
              <a:t> </a:t>
            </a:r>
            <a:r>
              <a:rPr lang="en-US" sz="1200" b="1" spc="-5" dirty="0">
                <a:latin typeface="Calibri" panose="020F0502020204030204" pitchFamily="34" charset="0"/>
                <a:ea typeface="Courier New" panose="02070309020205020404" pitchFamily="49" charset="0"/>
                <a:cs typeface="Times New Roman" panose="02020603050405020304" pitchFamily="18" charset="0"/>
              </a:rPr>
              <a:t>in</a:t>
            </a:r>
            <a:r>
              <a:rPr lang="en-US" sz="1200" b="1" spc="-30" dirty="0">
                <a:latin typeface="Calibri" panose="020F0502020204030204" pitchFamily="34" charset="0"/>
                <a:ea typeface="Courier New" panose="02070309020205020404" pitchFamily="49" charset="0"/>
                <a:cs typeface="Times New Roman" panose="02020603050405020304" pitchFamily="18" charset="0"/>
              </a:rPr>
              <a:t> </a:t>
            </a:r>
            <a:r>
              <a:rPr lang="en-US" sz="1200" b="1" spc="-5" dirty="0" err="1">
                <a:latin typeface="Calibri" panose="020F0502020204030204" pitchFamily="34" charset="0"/>
                <a:ea typeface="Courier New" panose="02070309020205020404" pitchFamily="49" charset="0"/>
                <a:cs typeface="Times New Roman" panose="02020603050405020304" pitchFamily="18" charset="0"/>
              </a:rPr>
              <a:t>jedem</a:t>
            </a:r>
            <a:r>
              <a:rPr lang="en-US" sz="1200" b="1" spc="-25" dirty="0">
                <a:latin typeface="Calibri" panose="020F0502020204030204" pitchFamily="34" charset="0"/>
                <a:ea typeface="Courier New" panose="02070309020205020404" pitchFamily="49" charset="0"/>
                <a:cs typeface="Times New Roman" panose="02020603050405020304" pitchFamily="18" charset="0"/>
              </a:rPr>
              <a:t> </a:t>
            </a:r>
            <a:r>
              <a:rPr lang="en-US" sz="1200" b="1" spc="-5" dirty="0" err="1">
                <a:latin typeface="Calibri" panose="020F0502020204030204" pitchFamily="34" charset="0"/>
                <a:ea typeface="Courier New" panose="02070309020205020404" pitchFamily="49" charset="0"/>
                <a:cs typeface="Times New Roman" panose="02020603050405020304" pitchFamily="18" charset="0"/>
              </a:rPr>
              <a:t>PearsonVue-Testzentrum</a:t>
            </a:r>
            <a:r>
              <a:rPr lang="en-US" sz="1200" b="1" spc="-25" dirty="0">
                <a:latin typeface="Calibri" panose="020F0502020204030204" pitchFamily="34" charset="0"/>
                <a:ea typeface="Courier New" panose="02070309020205020404" pitchFamily="49" charset="0"/>
                <a:cs typeface="Times New Roman" panose="02020603050405020304" pitchFamily="18" charset="0"/>
              </a:rPr>
              <a:t> </a:t>
            </a:r>
            <a:r>
              <a:rPr lang="en-US" sz="1200" b="1" spc="-5" dirty="0" err="1">
                <a:latin typeface="Calibri" panose="020F0502020204030204" pitchFamily="34" charset="0"/>
                <a:ea typeface="Courier New" panose="02070309020205020404" pitchFamily="49" charset="0"/>
                <a:cs typeface="Times New Roman" panose="02020603050405020304" pitchFamily="18" charset="0"/>
              </a:rPr>
              <a:t>weltweit</a:t>
            </a:r>
            <a:r>
              <a:rPr lang="en-US" sz="1200" b="1" spc="-20" dirty="0">
                <a:latin typeface="Calibri" panose="020F0502020204030204" pitchFamily="34" charset="0"/>
                <a:ea typeface="Courier New" panose="02070309020205020404" pitchFamily="49" charset="0"/>
                <a:cs typeface="Times New Roman" panose="02020603050405020304" pitchFamily="18" charset="0"/>
              </a:rPr>
              <a:t> </a:t>
            </a:r>
            <a:r>
              <a:rPr lang="en-US" sz="1200" b="1" spc="-5" dirty="0" err="1">
                <a:latin typeface="Calibri" panose="020F0502020204030204" pitchFamily="34" charset="0"/>
                <a:ea typeface="Courier New" panose="02070309020205020404" pitchFamily="49" charset="0"/>
                <a:cs typeface="Times New Roman" panose="02020603050405020304" pitchFamily="18" charset="0"/>
              </a:rPr>
              <a:t>ablegen</a:t>
            </a:r>
            <a:endParaRPr lang="de-DE" sz="1100" dirty="0">
              <a:latin typeface="Calibri" panose="020F0502020204030204" pitchFamily="34" charset="0"/>
              <a:ea typeface="Courier New" panose="02070309020205020404" pitchFamily="49" charset="0"/>
              <a:cs typeface="Times New Roman" panose="02020603050405020304" pitchFamily="18" charset="0"/>
            </a:endParaRPr>
          </a:p>
        </p:txBody>
      </p:sp>
    </p:spTree>
    <p:extLst>
      <p:ext uri="{BB962C8B-B14F-4D97-AF65-F5344CB8AC3E}">
        <p14:creationId xmlns:p14="http://schemas.microsoft.com/office/powerpoint/2010/main" val="206080165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II</a:t>
            </a:r>
          </a:p>
          <a:p>
            <a:pPr marL="457200" indent="-457200">
              <a:buFont typeface="+mj-lt"/>
              <a:buAutoNum type="arabicPeriod"/>
            </a:pPr>
            <a:endParaRPr lang="de-DE" b="1"/>
          </a:p>
          <a:p>
            <a:pPr marL="457200" indent="-457200">
              <a:buFont typeface="+mj-lt"/>
              <a:buAutoNum type="arabicPeriod" startAt="32"/>
            </a:pPr>
            <a:r>
              <a:rPr lang="de-DE" sz="2000" b="1"/>
              <a:t>FAZIT</a:t>
            </a:r>
          </a:p>
          <a:p>
            <a:pPr marL="457200" indent="-457200">
              <a:buFont typeface="+mj-lt"/>
              <a:buAutoNum type="arabicPeriod" startAt="32"/>
            </a:pPr>
            <a:endParaRPr lang="de-DE" sz="2000" b="1"/>
          </a:p>
          <a:p>
            <a:pPr marL="457200" indent="-457200">
              <a:buFont typeface="+mj-lt"/>
              <a:buAutoNum type="arabicPeriod" startAt="32"/>
            </a:pPr>
            <a:endParaRPr lang="de-DE" sz="2000" b="1"/>
          </a:p>
          <a:p>
            <a:pPr marL="457200" indent="-457200">
              <a:buFont typeface="+mj-lt"/>
              <a:buAutoNum type="arabicPeriod" startAt="32"/>
            </a:pPr>
            <a:endParaRPr lang="de-DE" sz="2000" b="1"/>
          </a:p>
          <a:p>
            <a:pPr marL="457200" indent="-457200">
              <a:buFont typeface="+mj-lt"/>
              <a:buAutoNum type="arabicPeriod" startAt="32"/>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5468637C-D883-4A06-93D3-07D0903A5C1E}"/>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10" name="image2.png">
            <a:extLst>
              <a:ext uri="{FF2B5EF4-FFF2-40B4-BE49-F238E27FC236}">
                <a16:creationId xmlns:a16="http://schemas.microsoft.com/office/drawing/2014/main" id="{B96DA20F-2A94-4520-B920-88B66559E995}"/>
              </a:ext>
            </a:extLst>
          </p:cNvPr>
          <p:cNvPicPr/>
          <p:nvPr/>
        </p:nvPicPr>
        <p:blipFill>
          <a:blip r:embed="rId4" cstate="print"/>
          <a:stretch>
            <a:fillRect/>
          </a:stretch>
        </p:blipFill>
        <p:spPr>
          <a:xfrm>
            <a:off x="3594100" y="1951648"/>
            <a:ext cx="3933133" cy="4077134"/>
          </a:xfrm>
          <a:prstGeom prst="rect">
            <a:avLst/>
          </a:prstGeom>
        </p:spPr>
      </p:pic>
    </p:spTree>
    <p:extLst>
      <p:ext uri="{BB962C8B-B14F-4D97-AF65-F5344CB8AC3E}">
        <p14:creationId xmlns:p14="http://schemas.microsoft.com/office/powerpoint/2010/main" val="27763626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831544"/>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3"/>
            </a:pPr>
            <a:r>
              <a:rPr lang="de-DE" sz="2000" b="1"/>
              <a:t>Malware-Infektionen</a:t>
            </a:r>
          </a:p>
          <a:p>
            <a:pPr marL="457200" indent="-457200">
              <a:buFont typeface="+mj-lt"/>
              <a:buAutoNum type="arabicPeriod" startAt="3"/>
            </a:pPr>
            <a:endParaRPr lang="de-DE" sz="2000" b="1"/>
          </a:p>
          <a:p>
            <a:pPr marL="457200" indent="-457200">
              <a:buFont typeface="+mj-lt"/>
              <a:buAutoNum type="arabicPeriod" startAt="3"/>
            </a:pPr>
            <a:endParaRPr lang="de-DE" sz="2000" b="1"/>
          </a:p>
          <a:p>
            <a:pPr marL="457200" indent="-457200">
              <a:buFont typeface="+mj-lt"/>
              <a:buAutoNum type="arabicPeriod" startAt="3"/>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C745805B-FCF7-4AA4-9AA0-00F7200A8E41}"/>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BDD84371-1C7A-4201-8D4A-18C5B5DD0316}"/>
              </a:ext>
            </a:extLst>
          </p:cNvPr>
          <p:cNvSpPr/>
          <p:nvPr/>
        </p:nvSpPr>
        <p:spPr>
          <a:xfrm>
            <a:off x="348488" y="2566792"/>
            <a:ext cx="10344912" cy="2554545"/>
          </a:xfrm>
          <a:prstGeom prst="rect">
            <a:avLst/>
          </a:prstGeom>
        </p:spPr>
        <p:txBody>
          <a:bodyPr wrap="square">
            <a:spAutoFit/>
          </a:bodyPr>
          <a:lstStyle/>
          <a:p>
            <a:pPr lvl="0"/>
            <a:r>
              <a:rPr lang="de-DE" b="1"/>
              <a:t>Hintertüren und Logikbomben</a:t>
            </a:r>
          </a:p>
          <a:p>
            <a:pPr lvl="1"/>
            <a:r>
              <a:rPr lang="de-DE" sz="1400"/>
              <a:t>Backdoors werden verwendet, um normale Sicherheits- und Authentifizierungsfunktionen zu umgehen</a:t>
            </a:r>
          </a:p>
          <a:p>
            <a:pPr lvl="1"/>
            <a:r>
              <a:rPr lang="de-DE" sz="1400"/>
              <a:t>Ein Remote-Access-Trojaner (RAT) wird vom Angreifer platziert, um einen dauerhaften Zugriff auf das Zielsystem zu installieren</a:t>
            </a:r>
          </a:p>
          <a:p>
            <a:pPr lvl="1"/>
            <a:endParaRPr lang="de-DE" b="1"/>
          </a:p>
          <a:p>
            <a:pPr lvl="1"/>
            <a:r>
              <a:rPr lang="de-DE" b="1"/>
              <a:t>Logikbombe</a:t>
            </a:r>
          </a:p>
          <a:p>
            <a:pPr lvl="2"/>
            <a:r>
              <a:rPr lang="de-DE" sz="1400"/>
              <a:t>Bösartiger Code, der in ein Programm eingefügt wurde und nur ausgeführt wird, wenn bestimmte Bedingungen erfüllt sind</a:t>
            </a:r>
          </a:p>
          <a:p>
            <a:pPr lvl="1"/>
            <a:endParaRPr lang="de-DE" b="1"/>
          </a:p>
          <a:p>
            <a:pPr lvl="1"/>
            <a:r>
              <a:rPr lang="de-DE" b="1"/>
              <a:t>Osterei</a:t>
            </a:r>
          </a:p>
          <a:p>
            <a:pPr lvl="2"/>
            <a:r>
              <a:rPr lang="de-DE" sz="1400"/>
              <a:t>Nicht bösartiger Code, der beim Aufrufen einen Insider-Witz, eine versteckte Nachricht oder eine geheime Funktion anzeigt</a:t>
            </a:r>
          </a:p>
          <a:p>
            <a:pPr lvl="1"/>
            <a:r>
              <a:rPr lang="de-DE" sz="1400"/>
              <a:t>Logikbomben und Ostereier sollten nach sicheren Codierungsstandards nicht verwendet werden</a:t>
            </a:r>
          </a:p>
        </p:txBody>
      </p:sp>
    </p:spTree>
    <p:extLst>
      <p:ext uri="{BB962C8B-B14F-4D97-AF65-F5344CB8AC3E}">
        <p14:creationId xmlns:p14="http://schemas.microsoft.com/office/powerpoint/2010/main" val="2496588342"/>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II</a:t>
            </a:r>
          </a:p>
          <a:p>
            <a:pPr marL="457200" indent="-457200">
              <a:buFont typeface="+mj-lt"/>
              <a:buAutoNum type="arabicPeriod"/>
            </a:pPr>
            <a:endParaRPr lang="de-DE" b="1"/>
          </a:p>
          <a:p>
            <a:pPr marL="457200" indent="-457200">
              <a:buFont typeface="+mj-lt"/>
              <a:buAutoNum type="arabicPeriod" startAt="32"/>
            </a:pPr>
            <a:r>
              <a:rPr lang="de-DE" sz="2000" b="1"/>
              <a:t>FAZIT</a:t>
            </a:r>
          </a:p>
          <a:p>
            <a:pPr marL="457200" indent="-457200">
              <a:buFont typeface="+mj-lt"/>
              <a:buAutoNum type="arabicPeriod" startAt="32"/>
            </a:pPr>
            <a:endParaRPr lang="de-DE" sz="2000" b="1"/>
          </a:p>
          <a:p>
            <a:pPr marL="457200" indent="-457200">
              <a:buFont typeface="+mj-lt"/>
              <a:buAutoNum type="arabicPeriod" startAt="32"/>
            </a:pPr>
            <a:endParaRPr lang="de-DE" sz="2000" b="1"/>
          </a:p>
          <a:p>
            <a:pPr marL="457200" indent="-457200">
              <a:buFont typeface="+mj-lt"/>
              <a:buAutoNum type="arabicPeriod" startAt="32"/>
            </a:pPr>
            <a:endParaRPr lang="de-DE" sz="2000" b="1"/>
          </a:p>
          <a:p>
            <a:pPr marL="457200" indent="-457200">
              <a:buFont typeface="+mj-lt"/>
              <a:buAutoNum type="arabicPeriod" startAt="32"/>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5468637C-D883-4A06-93D3-07D0903A5C1E}"/>
              </a:ext>
            </a:extLst>
          </p:cNvPr>
          <p:cNvSpPr/>
          <p:nvPr/>
        </p:nvSpPr>
        <p:spPr>
          <a:xfrm>
            <a:off x="9279082" y="7375159"/>
            <a:ext cx="1495922" cy="215444"/>
          </a:xfrm>
          <a:prstGeom prst="rect">
            <a:avLst/>
          </a:prstGeom>
        </p:spPr>
        <p:txBody>
          <a:bodyPr wrap="none">
            <a:spAutoFit/>
          </a:bodyPr>
          <a:lstStyle/>
          <a:p>
            <a:r>
              <a:rPr lang="de-DE" sz="800"/>
              <a:t>https://www.DionTraining.com</a:t>
            </a:r>
          </a:p>
        </p:txBody>
      </p:sp>
      <p:pic>
        <p:nvPicPr>
          <p:cNvPr id="10" name="image2.png">
            <a:extLst>
              <a:ext uri="{FF2B5EF4-FFF2-40B4-BE49-F238E27FC236}">
                <a16:creationId xmlns:a16="http://schemas.microsoft.com/office/drawing/2014/main" id="{B96DA20F-2A94-4520-B920-88B66559E995}"/>
              </a:ext>
            </a:extLst>
          </p:cNvPr>
          <p:cNvPicPr/>
          <p:nvPr/>
        </p:nvPicPr>
        <p:blipFill>
          <a:blip r:embed="rId4" cstate="print"/>
          <a:stretch>
            <a:fillRect/>
          </a:stretch>
        </p:blipFill>
        <p:spPr>
          <a:xfrm>
            <a:off x="1079500" y="1874837"/>
            <a:ext cx="3933133" cy="4077134"/>
          </a:xfrm>
          <a:prstGeom prst="rect">
            <a:avLst/>
          </a:prstGeom>
        </p:spPr>
      </p:pic>
      <p:sp>
        <p:nvSpPr>
          <p:cNvPr id="2" name="Rechteck 1">
            <a:extLst>
              <a:ext uri="{FF2B5EF4-FFF2-40B4-BE49-F238E27FC236}">
                <a16:creationId xmlns:a16="http://schemas.microsoft.com/office/drawing/2014/main" id="{3F6E577D-3DE1-4C6C-B5BC-30C9284EA31D}"/>
              </a:ext>
            </a:extLst>
          </p:cNvPr>
          <p:cNvSpPr/>
          <p:nvPr/>
        </p:nvSpPr>
        <p:spPr>
          <a:xfrm>
            <a:off x="6299085" y="2737170"/>
            <a:ext cx="5346700" cy="2436564"/>
          </a:xfrm>
          <a:prstGeom prst="rect">
            <a:avLst/>
          </a:prstGeom>
        </p:spPr>
        <p:txBody>
          <a:bodyPr>
            <a:spAutoFit/>
          </a:bodyPr>
          <a:lstStyle/>
          <a:p>
            <a:pPr marL="342900" lvl="0" indent="-342900">
              <a:buSzPts val="1200"/>
              <a:buFont typeface="Symbol" panose="05050102010706020507" pitchFamily="18" charset="2"/>
              <a:buChar char=""/>
              <a:tabLst>
                <a:tab pos="520700" algn="l"/>
              </a:tabLst>
            </a:pPr>
            <a:r>
              <a:rPr lang="en-US" sz="1200" b="1" spc="-5" dirty="0" err="1">
                <a:latin typeface="Calibri" panose="020F0502020204030204" pitchFamily="34" charset="0"/>
                <a:ea typeface="Symbol" panose="05050102010706020507" pitchFamily="18" charset="2"/>
                <a:cs typeface="Times New Roman" panose="02020603050405020304" pitchFamily="18" charset="0"/>
              </a:rPr>
              <a:t>Prüfung</a:t>
            </a:r>
            <a:r>
              <a:rPr lang="en-US" sz="1200" b="1" spc="-30" dirty="0">
                <a:latin typeface="Calibri" panose="020F0502020204030204" pitchFamily="34" charset="0"/>
                <a:ea typeface="Symbol" panose="05050102010706020507" pitchFamily="18" charset="2"/>
                <a:cs typeface="Times New Roman" panose="02020603050405020304" pitchFamily="18" charset="0"/>
              </a:rPr>
              <a:t> </a:t>
            </a:r>
            <a:r>
              <a:rPr lang="en-US" sz="1200" b="1" spc="-5" dirty="0">
                <a:latin typeface="Calibri" panose="020F0502020204030204" pitchFamily="34" charset="0"/>
                <a:ea typeface="Symbol" panose="05050102010706020507" pitchFamily="18" charset="2"/>
                <a:cs typeface="Times New Roman" panose="02020603050405020304" pitchFamily="18" charset="0"/>
              </a:rPr>
              <a:t>Tricks</a:t>
            </a:r>
            <a:endParaRPr lang="de-DE" sz="1100" dirty="0">
              <a:latin typeface="Calibri" panose="020F0502020204030204" pitchFamily="34" charset="0"/>
              <a:ea typeface="Symbol" panose="05050102010706020507" pitchFamily="18" charset="2"/>
              <a:cs typeface="Times New Roman" panose="02020603050405020304" pitchFamily="18" charset="0"/>
            </a:endParaRPr>
          </a:p>
          <a:p>
            <a:pPr>
              <a:spcBef>
                <a:spcPts val="60"/>
              </a:spcBef>
            </a:pPr>
            <a:r>
              <a:rPr lang="en-US" sz="1050" b="1" dirty="0">
                <a:latin typeface="Calibri" panose="020F0502020204030204" pitchFamily="34" charset="0"/>
                <a:ea typeface="Calibri" panose="020F0502020204030204" pitchFamily="34" charset="0"/>
                <a:cs typeface="Calibri" panose="020F0502020204030204" pitchFamily="34" charset="0"/>
              </a:rPr>
              <a:t> </a:t>
            </a:r>
            <a:endParaRPr lang="de-DE" sz="11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100"/>
              <a:buFont typeface="Calibri" panose="020F0502020204030204" pitchFamily="34" charset="0"/>
              <a:buAutoNum type="arabicPeriod"/>
              <a:tabLst>
                <a:tab pos="212725" algn="l"/>
              </a:tabLst>
            </a:pPr>
            <a:r>
              <a:rPr lang="en-US" sz="1100" spc="-5" dirty="0" err="1">
                <a:latin typeface="Calibri" panose="020F0502020204030204" pitchFamily="34" charset="0"/>
                <a:ea typeface="Calibri" panose="020F0502020204030204" pitchFamily="34" charset="0"/>
                <a:cs typeface="Times New Roman" panose="02020603050405020304" pitchFamily="18" charset="0"/>
              </a:rPr>
              <a:t>Verwenden</a:t>
            </a:r>
            <a:r>
              <a:rPr lang="en-US" sz="1100" spc="-5" dirty="0">
                <a:latin typeface="Calibri" panose="020F0502020204030204" pitchFamily="34" charset="0"/>
                <a:ea typeface="Calibri" panose="020F0502020204030204" pitchFamily="34" charset="0"/>
                <a:cs typeface="Times New Roman" panose="02020603050405020304" pitchFamily="18" charset="0"/>
              </a:rPr>
              <a:t> Sie</a:t>
            </a:r>
            <a:r>
              <a:rPr lang="en-US" sz="1100" spc="-10" dirty="0">
                <a:latin typeface="Calibri" panose="020F0502020204030204" pitchFamily="34" charset="0"/>
                <a:ea typeface="Calibri" panose="020F0502020204030204" pitchFamily="34" charset="0"/>
                <a:cs typeface="Times New Roman" panose="02020603050405020304" pitchFamily="18" charset="0"/>
              </a:rPr>
              <a:t> </a:t>
            </a:r>
            <a:r>
              <a:rPr lang="en-US" sz="1100" spc="-5" dirty="0" err="1">
                <a:latin typeface="Calibri" panose="020F0502020204030204" pitchFamily="34" charset="0"/>
                <a:ea typeface="Calibri" panose="020F0502020204030204" pitchFamily="34" charset="0"/>
                <a:cs typeface="Times New Roman" panose="02020603050405020304" pitchFamily="18" charset="0"/>
              </a:rPr>
              <a:t>einen</a:t>
            </a:r>
            <a:r>
              <a:rPr lang="en-US" sz="1100" spc="-5" dirty="0">
                <a:latin typeface="Calibri" panose="020F0502020204030204" pitchFamily="34" charset="0"/>
                <a:ea typeface="Calibri" panose="020F0502020204030204" pitchFamily="34" charset="0"/>
                <a:cs typeface="Times New Roman" panose="02020603050405020304" pitchFamily="18" charset="0"/>
              </a:rPr>
              <a:t> </a:t>
            </a:r>
            <a:r>
              <a:rPr lang="en-US" sz="1100" spc="-5" dirty="0" err="1">
                <a:latin typeface="Calibri" panose="020F0502020204030204" pitchFamily="34" charset="0"/>
                <a:ea typeface="Calibri" panose="020F0502020204030204" pitchFamily="34" charset="0"/>
                <a:cs typeface="Times New Roman" panose="02020603050405020304" pitchFamily="18" charset="0"/>
              </a:rPr>
              <a:t>Spickzettel</a:t>
            </a:r>
            <a:endParaRPr lang="de-DE" sz="1100" dirty="0">
              <a:latin typeface="Calibri" panose="020F0502020204030204" pitchFamily="34" charset="0"/>
              <a:ea typeface="Calibri" panose="020F0502020204030204" pitchFamily="34" charset="0"/>
              <a:cs typeface="Times New Roman" panose="02020603050405020304" pitchFamily="18" charset="0"/>
            </a:endParaRPr>
          </a:p>
          <a:p>
            <a:pPr marL="228600" indent="-228600">
              <a:buFont typeface="+mj-lt"/>
              <a:buAutoNum type="arabicPeriod"/>
            </a:pPr>
            <a:endParaRPr lang="de-DE" sz="11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100"/>
              <a:buFont typeface="Calibri" panose="020F0502020204030204" pitchFamily="34" charset="0"/>
              <a:buAutoNum type="arabicPeriod"/>
              <a:tabLst>
                <a:tab pos="212725" algn="l"/>
              </a:tabLst>
            </a:pPr>
            <a:r>
              <a:rPr lang="en-US" sz="1100" spc="-5" dirty="0" err="1">
                <a:latin typeface="Calibri" panose="020F0502020204030204" pitchFamily="34" charset="0"/>
                <a:ea typeface="Calibri" panose="020F0502020204030204" pitchFamily="34" charset="0"/>
                <a:cs typeface="Times New Roman" panose="02020603050405020304" pitchFamily="18" charset="0"/>
              </a:rPr>
              <a:t>Überspringen</a:t>
            </a:r>
            <a:r>
              <a:rPr lang="en-US" sz="1100" spc="-5" dirty="0">
                <a:latin typeface="Calibri" panose="020F0502020204030204" pitchFamily="34" charset="0"/>
                <a:ea typeface="Calibri" panose="020F0502020204030204" pitchFamily="34" charset="0"/>
                <a:cs typeface="Times New Roman" panose="02020603050405020304" pitchFamily="18" charset="0"/>
              </a:rPr>
              <a:t> </a:t>
            </a:r>
            <a:r>
              <a:rPr lang="en-US" sz="1100" spc="-10" dirty="0">
                <a:latin typeface="Calibri" panose="020F0502020204030204" pitchFamily="34" charset="0"/>
                <a:ea typeface="Calibri" panose="020F0502020204030204" pitchFamily="34" charset="0"/>
                <a:cs typeface="Times New Roman" panose="02020603050405020304" pitchFamily="18" charset="0"/>
              </a:rPr>
              <a:t>Sie</a:t>
            </a:r>
            <a:r>
              <a:rPr lang="en-US" sz="1100" dirty="0">
                <a:latin typeface="Calibri" panose="020F0502020204030204" pitchFamily="34" charset="0"/>
                <a:ea typeface="Calibri" panose="020F0502020204030204" pitchFamily="34" charset="0"/>
                <a:cs typeface="Times New Roman" panose="02020603050405020304" pitchFamily="18" charset="0"/>
              </a:rPr>
              <a:t> </a:t>
            </a:r>
            <a:r>
              <a:rPr lang="en-US" sz="1100" spc="-5" dirty="0">
                <a:latin typeface="Calibri" panose="020F0502020204030204" pitchFamily="34" charset="0"/>
                <a:ea typeface="Calibri" panose="020F0502020204030204" pitchFamily="34" charset="0"/>
                <a:cs typeface="Times New Roman" panose="02020603050405020304" pitchFamily="18" charset="0"/>
              </a:rPr>
              <a:t>die</a:t>
            </a:r>
            <a:r>
              <a:rPr lang="en-US" sz="1100" dirty="0">
                <a:latin typeface="Calibri" panose="020F0502020204030204" pitchFamily="34" charset="0"/>
                <a:ea typeface="Calibri" panose="020F0502020204030204" pitchFamily="34" charset="0"/>
                <a:cs typeface="Times New Roman" panose="02020603050405020304" pitchFamily="18" charset="0"/>
              </a:rPr>
              <a:t> </a:t>
            </a:r>
            <a:r>
              <a:rPr lang="en-US" sz="1100" spc="-5" dirty="0" err="1">
                <a:latin typeface="Calibri" panose="020F0502020204030204" pitchFamily="34" charset="0"/>
                <a:ea typeface="Calibri" panose="020F0502020204030204" pitchFamily="34" charset="0"/>
                <a:cs typeface="Times New Roman" panose="02020603050405020304" pitchFamily="18" charset="0"/>
              </a:rPr>
              <a:t>Simulationen</a:t>
            </a:r>
            <a:endParaRPr lang="de-DE" sz="1100" dirty="0">
              <a:latin typeface="Calibri" panose="020F0502020204030204" pitchFamily="34" charset="0"/>
              <a:ea typeface="Calibri" panose="020F0502020204030204" pitchFamily="34" charset="0"/>
              <a:cs typeface="Times New Roman" panose="02020603050405020304" pitchFamily="18" charset="0"/>
            </a:endParaRPr>
          </a:p>
          <a:p>
            <a:pPr marL="228600" indent="-228600">
              <a:buFont typeface="+mj-lt"/>
              <a:buAutoNum type="arabicPeriod"/>
            </a:pPr>
            <a:endParaRPr lang="de-DE" sz="11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100"/>
              <a:buFont typeface="Calibri" panose="020F0502020204030204" pitchFamily="34" charset="0"/>
              <a:buAutoNum type="arabicPeriod"/>
              <a:tabLst>
                <a:tab pos="212725" algn="l"/>
              </a:tabLst>
            </a:pPr>
            <a:r>
              <a:rPr lang="en-US" sz="1100" spc="-5" dirty="0" err="1">
                <a:latin typeface="Calibri" panose="020F0502020204030204" pitchFamily="34" charset="0"/>
                <a:ea typeface="Calibri" panose="020F0502020204030204" pitchFamily="34" charset="0"/>
                <a:cs typeface="Times New Roman" panose="02020603050405020304" pitchFamily="18" charset="0"/>
              </a:rPr>
              <a:t>Raten</a:t>
            </a:r>
            <a:r>
              <a:rPr lang="en-US" sz="1100" spc="-5" dirty="0">
                <a:latin typeface="Calibri" panose="020F0502020204030204" pitchFamily="34" charset="0"/>
                <a:ea typeface="Calibri" panose="020F0502020204030204" pitchFamily="34" charset="0"/>
                <a:cs typeface="Times New Roman" panose="02020603050405020304" pitchFamily="18" charset="0"/>
              </a:rPr>
              <a:t> Sie</a:t>
            </a:r>
            <a:r>
              <a:rPr lang="en-US" sz="1100" spc="-10" dirty="0">
                <a:latin typeface="Calibri" panose="020F0502020204030204" pitchFamily="34" charset="0"/>
                <a:ea typeface="Calibri" panose="020F0502020204030204" pitchFamily="34" charset="0"/>
                <a:cs typeface="Times New Roman" panose="02020603050405020304" pitchFamily="18" charset="0"/>
              </a:rPr>
              <a:t> </a:t>
            </a:r>
            <a:r>
              <a:rPr lang="en-US" sz="1100" dirty="0">
                <a:latin typeface="Calibri" panose="020F0502020204030204" pitchFamily="34" charset="0"/>
                <a:ea typeface="Calibri" panose="020F0502020204030204" pitchFamily="34" charset="0"/>
                <a:cs typeface="Times New Roman" panose="02020603050405020304" pitchFamily="18" charset="0"/>
              </a:rPr>
              <a:t>mal</a:t>
            </a:r>
            <a:endParaRPr lang="de-DE" sz="1100" dirty="0">
              <a:latin typeface="Calibri" panose="020F0502020204030204" pitchFamily="34" charset="0"/>
              <a:ea typeface="Calibri" panose="020F0502020204030204" pitchFamily="34" charset="0"/>
              <a:cs typeface="Times New Roman" panose="02020603050405020304" pitchFamily="18" charset="0"/>
            </a:endParaRPr>
          </a:p>
          <a:p>
            <a:pPr marL="228600" indent="-228600">
              <a:spcBef>
                <a:spcPts val="5"/>
              </a:spcBef>
              <a:buFont typeface="+mj-lt"/>
              <a:buAutoNum type="arabicPeriod"/>
            </a:pPr>
            <a:endParaRPr lang="de-DE" sz="11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100"/>
              <a:buFont typeface="Calibri" panose="020F0502020204030204" pitchFamily="34" charset="0"/>
              <a:buAutoNum type="arabicPeriod"/>
              <a:tabLst>
                <a:tab pos="212725" algn="l"/>
              </a:tabLst>
            </a:pPr>
            <a:r>
              <a:rPr lang="en-US" sz="1100" spc="-5" dirty="0" err="1">
                <a:latin typeface="Calibri" panose="020F0502020204030204" pitchFamily="34" charset="0"/>
                <a:ea typeface="Calibri" panose="020F0502020204030204" pitchFamily="34" charset="0"/>
                <a:cs typeface="Times New Roman" panose="02020603050405020304" pitchFamily="18" charset="0"/>
              </a:rPr>
              <a:t>Wählen</a:t>
            </a:r>
            <a:r>
              <a:rPr lang="en-US" sz="1100" spc="-5" dirty="0">
                <a:latin typeface="Calibri" panose="020F0502020204030204" pitchFamily="34" charset="0"/>
                <a:ea typeface="Calibri" panose="020F0502020204030204" pitchFamily="34" charset="0"/>
                <a:cs typeface="Times New Roman" panose="02020603050405020304" pitchFamily="18" charset="0"/>
              </a:rPr>
              <a:t> </a:t>
            </a:r>
            <a:r>
              <a:rPr lang="en-US" sz="1100" spc="-10" dirty="0">
                <a:latin typeface="Calibri" panose="020F0502020204030204" pitchFamily="34" charset="0"/>
                <a:ea typeface="Calibri" panose="020F0502020204030204" pitchFamily="34" charset="0"/>
                <a:cs typeface="Times New Roman" panose="02020603050405020304" pitchFamily="18" charset="0"/>
              </a:rPr>
              <a:t>Sie</a:t>
            </a:r>
            <a:r>
              <a:rPr lang="en-US" sz="1100" dirty="0">
                <a:latin typeface="Calibri" panose="020F0502020204030204" pitchFamily="34" charset="0"/>
                <a:ea typeface="Calibri" panose="020F0502020204030204" pitchFamily="34" charset="0"/>
                <a:cs typeface="Times New Roman" panose="02020603050405020304" pitchFamily="18" charset="0"/>
              </a:rPr>
              <a:t> </a:t>
            </a:r>
            <a:r>
              <a:rPr lang="en-US" sz="1100" spc="-5" dirty="0">
                <a:latin typeface="Calibri" panose="020F0502020204030204" pitchFamily="34" charset="0"/>
                <a:ea typeface="Calibri" panose="020F0502020204030204" pitchFamily="34" charset="0"/>
                <a:cs typeface="Times New Roman" panose="02020603050405020304" pitchFamily="18" charset="0"/>
              </a:rPr>
              <a:t>die</a:t>
            </a:r>
            <a:r>
              <a:rPr lang="en-US" sz="1100" dirty="0">
                <a:latin typeface="Calibri" panose="020F0502020204030204" pitchFamily="34" charset="0"/>
                <a:ea typeface="Calibri" panose="020F0502020204030204" pitchFamily="34" charset="0"/>
                <a:cs typeface="Times New Roman" panose="02020603050405020304" pitchFamily="18" charset="0"/>
              </a:rPr>
              <a:t> </a:t>
            </a:r>
            <a:r>
              <a:rPr lang="en-US" sz="1100" spc="-5" dirty="0" err="1">
                <a:latin typeface="Calibri" panose="020F0502020204030204" pitchFamily="34" charset="0"/>
                <a:ea typeface="Calibri" panose="020F0502020204030204" pitchFamily="34" charset="0"/>
                <a:cs typeface="Times New Roman" panose="02020603050405020304" pitchFamily="18" charset="0"/>
              </a:rPr>
              <a:t>beste</a:t>
            </a:r>
            <a:r>
              <a:rPr lang="en-US" sz="1100" spc="5" dirty="0">
                <a:latin typeface="Calibri" panose="020F0502020204030204" pitchFamily="34" charset="0"/>
                <a:ea typeface="Calibri" panose="020F0502020204030204" pitchFamily="34" charset="0"/>
                <a:cs typeface="Times New Roman" panose="02020603050405020304" pitchFamily="18" charset="0"/>
              </a:rPr>
              <a:t> </a:t>
            </a:r>
            <a:r>
              <a:rPr lang="en-US" sz="1100" spc="-10" dirty="0">
                <a:latin typeface="Calibri" panose="020F0502020204030204" pitchFamily="34" charset="0"/>
                <a:ea typeface="Calibri" panose="020F0502020204030204" pitchFamily="34" charset="0"/>
                <a:cs typeface="Times New Roman" panose="02020603050405020304" pitchFamily="18" charset="0"/>
              </a:rPr>
              <a:t>Zeit</a:t>
            </a:r>
            <a:endParaRPr lang="de-DE" sz="1100" dirty="0">
              <a:latin typeface="Calibri" panose="020F0502020204030204" pitchFamily="34" charset="0"/>
              <a:ea typeface="Calibri" panose="020F0502020204030204" pitchFamily="34" charset="0"/>
              <a:cs typeface="Times New Roman" panose="02020603050405020304" pitchFamily="18" charset="0"/>
            </a:endParaRPr>
          </a:p>
          <a:p>
            <a:pPr marL="228600" indent="-228600">
              <a:buFont typeface="+mj-lt"/>
              <a:buAutoNum type="arabicPeriod"/>
            </a:pPr>
            <a:endParaRPr lang="de-DE" sz="11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100"/>
              <a:buFont typeface="Calibri" panose="020F0502020204030204" pitchFamily="34" charset="0"/>
              <a:buAutoNum type="arabicPeriod"/>
              <a:tabLst>
                <a:tab pos="212725" algn="l"/>
              </a:tabLst>
            </a:pPr>
            <a:r>
              <a:rPr lang="en-US" sz="1100" spc="-5" dirty="0" err="1">
                <a:latin typeface="Calibri" panose="020F0502020204030204" pitchFamily="34" charset="0"/>
                <a:ea typeface="Calibri" panose="020F0502020204030204" pitchFamily="34" charset="0"/>
                <a:cs typeface="Times New Roman" panose="02020603050405020304" pitchFamily="18" charset="0"/>
              </a:rPr>
              <a:t>Zuversichtlich</a:t>
            </a:r>
            <a:r>
              <a:rPr lang="en-US" sz="1100" spc="-5" dirty="0">
                <a:latin typeface="Calibri" panose="020F0502020204030204" pitchFamily="34" charset="0"/>
                <a:ea typeface="Calibri" panose="020F0502020204030204" pitchFamily="34" charset="0"/>
                <a:cs typeface="Times New Roman" panose="02020603050405020304" pitchFamily="18" charset="0"/>
              </a:rPr>
              <a:t> sein</a:t>
            </a:r>
            <a:endParaRPr lang="de-DE" sz="1100" dirty="0">
              <a:latin typeface="Calibri" panose="020F0502020204030204" pitchFamily="34" charset="0"/>
              <a:ea typeface="Calibri" panose="020F0502020204030204" pitchFamily="34" charset="0"/>
              <a:cs typeface="Times New Roman" panose="02020603050405020304" pitchFamily="18" charset="0"/>
            </a:endParaRPr>
          </a:p>
          <a:p>
            <a:pPr>
              <a:spcBef>
                <a:spcPts val="20"/>
              </a:spcBef>
            </a:pPr>
            <a:r>
              <a:rPr lang="en-US" sz="1500" dirty="0">
                <a:latin typeface="Calibri" panose="020F0502020204030204" pitchFamily="34" charset="0"/>
                <a:ea typeface="Calibri" panose="020F0502020204030204" pitchFamily="34" charset="0"/>
                <a:cs typeface="Calibri" panose="020F0502020204030204" pitchFamily="34" charset="0"/>
              </a:rPr>
              <a:t> </a:t>
            </a:r>
          </a:p>
          <a:p>
            <a:pPr>
              <a:spcBef>
                <a:spcPts val="20"/>
              </a:spcBef>
            </a:pPr>
            <a:r>
              <a:rPr lang="en-US" sz="1500" dirty="0" err="1">
                <a:latin typeface="Calibri" panose="020F0502020204030204" pitchFamily="34" charset="0"/>
                <a:ea typeface="Calibri" panose="020F0502020204030204" pitchFamily="34" charset="0"/>
                <a:cs typeface="Calibri" panose="020F0502020204030204" pitchFamily="34" charset="0"/>
              </a:rPr>
              <a:t>Weitere</a:t>
            </a:r>
            <a:r>
              <a:rPr lang="en-US" sz="1500" dirty="0">
                <a:latin typeface="Calibri" panose="020F0502020204030204" pitchFamily="34" charset="0"/>
                <a:ea typeface="Calibri" panose="020F0502020204030204" pitchFamily="34" charset="0"/>
                <a:cs typeface="Calibri" panose="020F0502020204030204" pitchFamily="34" charset="0"/>
              </a:rPr>
              <a:t> Tipps……</a:t>
            </a:r>
            <a:endParaRPr lang="de-DE"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hteck 3">
            <a:extLst>
              <a:ext uri="{FF2B5EF4-FFF2-40B4-BE49-F238E27FC236}">
                <a16:creationId xmlns:a16="http://schemas.microsoft.com/office/drawing/2014/main" id="{B5E86129-78FA-4A2E-90C5-F49A8422B147}"/>
              </a:ext>
            </a:extLst>
          </p:cNvPr>
          <p:cNvSpPr/>
          <p:nvPr/>
        </p:nvSpPr>
        <p:spPr>
          <a:xfrm>
            <a:off x="4820344" y="5175754"/>
            <a:ext cx="4793556" cy="646331"/>
          </a:xfrm>
          <a:prstGeom prst="rect">
            <a:avLst/>
          </a:prstGeom>
        </p:spPr>
        <p:txBody>
          <a:bodyPr wrap="none">
            <a:spAutoFit/>
          </a:bodyPr>
          <a:lstStyle/>
          <a:p>
            <a:r>
              <a:rPr lang="de-DE" dirty="0">
                <a:hlinkClick r:id="rId5"/>
              </a:rPr>
              <a:t>https://www.youtube.com/watch?v=yLf2jRY39Rc</a:t>
            </a:r>
            <a:endParaRPr lang="de-DE" dirty="0"/>
          </a:p>
          <a:p>
            <a:endParaRPr lang="de-DE" dirty="0"/>
          </a:p>
        </p:txBody>
      </p:sp>
      <p:sp>
        <p:nvSpPr>
          <p:cNvPr id="5" name="Rechteck 4">
            <a:extLst>
              <a:ext uri="{FF2B5EF4-FFF2-40B4-BE49-F238E27FC236}">
                <a16:creationId xmlns:a16="http://schemas.microsoft.com/office/drawing/2014/main" id="{D8413C65-039D-470D-94C5-AC6ACDFD7619}"/>
              </a:ext>
            </a:extLst>
          </p:cNvPr>
          <p:cNvSpPr/>
          <p:nvPr/>
        </p:nvSpPr>
        <p:spPr>
          <a:xfrm>
            <a:off x="4432300" y="5945574"/>
            <a:ext cx="5346700" cy="1200329"/>
          </a:xfrm>
          <a:prstGeom prst="rect">
            <a:avLst/>
          </a:prstGeom>
        </p:spPr>
        <p:txBody>
          <a:bodyPr>
            <a:spAutoFit/>
          </a:bodyPr>
          <a:lstStyle/>
          <a:p>
            <a:r>
              <a:rPr lang="de-DE" dirty="0">
                <a:hlinkClick r:id="rId6"/>
              </a:rPr>
              <a:t>https://www.youtube.com/watch?v=9NE33fpQuw8&amp;list=PLG49S3nxzAnkL2ulFS3132mOVKuzzBxA8&amp;index=1</a:t>
            </a:r>
            <a:endParaRPr lang="de-DE" dirty="0"/>
          </a:p>
          <a:p>
            <a:endParaRPr lang="de-DE" dirty="0"/>
          </a:p>
          <a:p>
            <a:r>
              <a:rPr lang="de-DE" dirty="0"/>
              <a:t>Nochmal zum nachhören </a:t>
            </a:r>
            <a:r>
              <a:rPr lang="de-DE" dirty="0">
                <a:sym typeface="Wingdings" panose="05000000000000000000" pitchFamily="2" charset="2"/>
              </a:rPr>
              <a:t> (in Englisch) </a:t>
            </a:r>
            <a:endParaRPr lang="de-DE" dirty="0"/>
          </a:p>
        </p:txBody>
      </p:sp>
    </p:spTree>
    <p:extLst>
      <p:ext uri="{BB962C8B-B14F-4D97-AF65-F5344CB8AC3E}">
        <p14:creationId xmlns:p14="http://schemas.microsoft.com/office/powerpoint/2010/main" val="363871161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839"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p>
        </p:txBody>
      </p:sp>
      <p:sp>
        <p:nvSpPr>
          <p:cNvPr id="7" name="Rechteck 6"/>
          <p:cNvSpPr/>
          <p:nvPr/>
        </p:nvSpPr>
        <p:spPr>
          <a:xfrm>
            <a:off x="666634" y="1265237"/>
            <a:ext cx="10395065" cy="400110"/>
          </a:xfrm>
          <a:prstGeom prst="rect">
            <a:avLst/>
          </a:prstGeom>
        </p:spPr>
        <p:txBody>
          <a:bodyPr wrap="square">
            <a:spAutoFit/>
          </a:bodyPr>
          <a:lstStyle/>
          <a:p>
            <a:pPr marL="457200" indent="-457200">
              <a:buFont typeface="+mj-lt"/>
              <a:buAutoNum type="arabicPeriod" startAt="32"/>
            </a:pPr>
            <a:r>
              <a:rPr lang="de-DE" sz="2000" b="1"/>
              <a:t>FAZIT</a:t>
            </a:r>
          </a:p>
        </p:txBody>
      </p:sp>
      <p:sp>
        <p:nvSpPr>
          <p:cNvPr id="3" name="Rechteck 2"/>
          <p:cNvSpPr/>
          <p:nvPr/>
        </p:nvSpPr>
        <p:spPr>
          <a:xfrm>
            <a:off x="927100" y="1883419"/>
            <a:ext cx="3733800" cy="923330"/>
          </a:xfrm>
          <a:prstGeom prst="rect">
            <a:avLst/>
          </a:prstGeom>
        </p:spPr>
        <p:txBody>
          <a:bodyPr wrap="square">
            <a:spAutoFit/>
          </a:bodyPr>
          <a:lstStyle/>
          <a:p>
            <a:endParaRPr lang="de-DE"/>
          </a:p>
          <a:p>
            <a:r>
              <a:rPr lang="de-DE" b="1"/>
              <a:t>DISKUSSION ca. 10 min:</a:t>
            </a:r>
          </a:p>
          <a:p>
            <a:r>
              <a:rPr lang="de-DE"/>
              <a:t> </a:t>
            </a:r>
            <a:endParaRPr lang="en-GB" b="1"/>
          </a:p>
        </p:txBody>
      </p:sp>
      <p:pic>
        <p:nvPicPr>
          <p:cNvPr id="1026" name="Picture 2" descr="Bildergebnis für gruppendiskussi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43772" y="2713037"/>
            <a:ext cx="6669638"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476031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7140416"/>
          </a:xfrm>
          <a:prstGeom prst="rect">
            <a:avLst/>
          </a:prstGeom>
        </p:spPr>
        <p:txBody>
          <a:bodyPr wrap="square">
            <a:spAutoFit/>
          </a:bodyPr>
          <a:lstStyle/>
          <a:p>
            <a:r>
              <a:rPr lang="en-GB" sz="2000" b="1"/>
              <a:t>Security+ (SEC+) Inhalt II</a:t>
            </a:r>
          </a:p>
          <a:p>
            <a:pPr marL="457200" indent="-457200">
              <a:buFont typeface="+mj-lt"/>
              <a:buAutoNum type="arabicPeriod"/>
            </a:pPr>
            <a:endParaRPr lang="de-DE" b="1"/>
          </a:p>
          <a:p>
            <a:pPr marL="457200" indent="-457200">
              <a:buFont typeface="+mj-lt"/>
              <a:buAutoNum type="arabicPeriod" startAt="17"/>
            </a:pPr>
            <a:r>
              <a:rPr lang="de-DE" sz="2000" b="1">
                <a:solidFill>
                  <a:schemeClr val="bg1">
                    <a:lumMod val="75000"/>
                  </a:schemeClr>
                </a:solidFill>
              </a:rPr>
              <a:t>Physische Sicherheit </a:t>
            </a:r>
          </a:p>
          <a:p>
            <a:pPr marL="457200" indent="-457200">
              <a:buFont typeface="+mj-lt"/>
              <a:buAutoNum type="arabicPeriod" startAt="17"/>
            </a:pPr>
            <a:endParaRPr lang="de-DE" sz="2000" b="1"/>
          </a:p>
          <a:p>
            <a:pPr marL="457200" indent="-457200">
              <a:buFont typeface="+mj-lt"/>
              <a:buAutoNum type="arabicPeriod" startAt="17"/>
            </a:pPr>
            <a:r>
              <a:rPr lang="de-DE" sz="2000" b="1">
                <a:solidFill>
                  <a:schemeClr val="bg1">
                    <a:lumMod val="75000"/>
                  </a:schemeClr>
                </a:solidFill>
              </a:rPr>
              <a:t>Sicherung von Einrichtungen(Gebäude) </a:t>
            </a:r>
          </a:p>
          <a:p>
            <a:pPr marL="457200" indent="-457200">
              <a:buFont typeface="+mj-lt"/>
              <a:buAutoNum type="arabicPeriod" startAt="17"/>
            </a:pPr>
            <a:endParaRPr lang="de-DE" sz="2000" b="1">
              <a:solidFill>
                <a:schemeClr val="bg1">
                  <a:lumMod val="75000"/>
                </a:schemeClr>
              </a:solidFill>
            </a:endParaRPr>
          </a:p>
          <a:p>
            <a:pPr marL="457200" indent="-457200">
              <a:buFont typeface="+mj-lt"/>
              <a:buAutoNum type="arabicPeriod" startAt="17"/>
            </a:pPr>
            <a:r>
              <a:rPr lang="de-DE" sz="2000" b="1">
                <a:solidFill>
                  <a:schemeClr val="bg1">
                    <a:lumMod val="75000"/>
                  </a:schemeClr>
                </a:solidFill>
              </a:rPr>
              <a:t>Authentifizierung </a:t>
            </a:r>
          </a:p>
          <a:p>
            <a:pPr marL="457200" indent="-457200">
              <a:buFont typeface="+mj-lt"/>
              <a:buAutoNum type="arabicPeriod" startAt="17"/>
            </a:pPr>
            <a:endParaRPr lang="de-DE" sz="2000" b="1">
              <a:solidFill>
                <a:schemeClr val="bg1">
                  <a:lumMod val="75000"/>
                </a:schemeClr>
              </a:solidFill>
            </a:endParaRPr>
          </a:p>
          <a:p>
            <a:pPr marL="457200" indent="-457200">
              <a:buFont typeface="+mj-lt"/>
              <a:buAutoNum type="arabicPeriod" startAt="17"/>
            </a:pPr>
            <a:r>
              <a:rPr lang="de-DE" sz="2000" b="1">
                <a:solidFill>
                  <a:schemeClr val="bg1">
                    <a:lumMod val="75000"/>
                  </a:schemeClr>
                </a:solidFill>
              </a:rPr>
              <a:t>Zugriffskontrolle </a:t>
            </a:r>
          </a:p>
          <a:p>
            <a:pPr marL="457200" indent="-457200">
              <a:buFont typeface="+mj-lt"/>
              <a:buAutoNum type="arabicPeriod" startAt="17"/>
            </a:pPr>
            <a:endParaRPr lang="de-DE" sz="2000" b="1">
              <a:solidFill>
                <a:schemeClr val="bg1">
                  <a:lumMod val="75000"/>
                </a:schemeClr>
              </a:solidFill>
            </a:endParaRPr>
          </a:p>
          <a:p>
            <a:pPr marL="457200" indent="-457200">
              <a:buFont typeface="+mj-lt"/>
              <a:buAutoNum type="arabicPeriod" startAt="17"/>
            </a:pPr>
            <a:r>
              <a:rPr lang="de-DE" sz="2000" b="1">
                <a:solidFill>
                  <a:schemeClr val="bg1">
                    <a:lumMod val="75000"/>
                  </a:schemeClr>
                </a:solidFill>
              </a:rPr>
              <a:t>Risikobewertungen </a:t>
            </a:r>
          </a:p>
          <a:p>
            <a:pPr marL="457200" indent="-457200">
              <a:buFont typeface="+mj-lt"/>
              <a:buAutoNum type="arabicPeriod" startAt="17"/>
            </a:pPr>
            <a:endParaRPr lang="de-DE" sz="2000" b="1">
              <a:solidFill>
                <a:schemeClr val="bg1">
                  <a:lumMod val="75000"/>
                </a:schemeClr>
              </a:solidFill>
            </a:endParaRPr>
          </a:p>
          <a:p>
            <a:pPr marL="457200" indent="-457200">
              <a:buFont typeface="+mj-lt"/>
              <a:buAutoNum type="arabicPeriod" startAt="17"/>
            </a:pPr>
            <a:r>
              <a:rPr lang="de-DE" sz="2000" b="1">
                <a:solidFill>
                  <a:schemeClr val="bg1">
                    <a:lumMod val="75000"/>
                  </a:schemeClr>
                </a:solidFill>
              </a:rPr>
              <a:t>Schwachstellen-Management </a:t>
            </a:r>
          </a:p>
          <a:p>
            <a:pPr marL="457200" indent="-457200">
              <a:buFont typeface="+mj-lt"/>
              <a:buAutoNum type="arabicPeriod" startAt="17"/>
            </a:pPr>
            <a:endParaRPr lang="de-DE" sz="2000" b="1">
              <a:solidFill>
                <a:schemeClr val="bg1">
                  <a:lumMod val="75000"/>
                </a:schemeClr>
              </a:solidFill>
            </a:endParaRPr>
          </a:p>
          <a:p>
            <a:pPr marL="457200" indent="-457200">
              <a:buFont typeface="+mj-lt"/>
              <a:buAutoNum type="arabicPeriod" startAt="17"/>
            </a:pPr>
            <a:r>
              <a:rPr lang="de-DE" sz="2000" b="1">
                <a:solidFill>
                  <a:schemeClr val="bg1">
                    <a:lumMod val="75000"/>
                  </a:schemeClr>
                </a:solidFill>
              </a:rPr>
              <a:t>Überwachung und Auditierung </a:t>
            </a:r>
          </a:p>
          <a:p>
            <a:pPr marL="457200" indent="-457200">
              <a:buFont typeface="+mj-lt"/>
              <a:buAutoNum type="arabicPeriod" startAt="17"/>
            </a:pPr>
            <a:endParaRPr lang="de-DE" sz="2000" b="1">
              <a:solidFill>
                <a:schemeClr val="bg1">
                  <a:lumMod val="75000"/>
                </a:schemeClr>
              </a:solidFill>
            </a:endParaRPr>
          </a:p>
          <a:p>
            <a:pPr marL="457200" indent="-457200">
              <a:buFont typeface="+mj-lt"/>
              <a:buAutoNum type="arabicPeriod" startAt="17"/>
            </a:pPr>
            <a:r>
              <a:rPr lang="de-DE" sz="2000" b="1">
                <a:solidFill>
                  <a:schemeClr val="bg1">
                    <a:lumMod val="75000"/>
                  </a:schemeClr>
                </a:solidFill>
              </a:rPr>
              <a:t>Kryptographie </a:t>
            </a:r>
          </a:p>
          <a:p>
            <a:pPr marL="457200" indent="-457200">
              <a:buFont typeface="+mj-lt"/>
              <a:buAutoNum type="arabicPeriod" startAt="17"/>
            </a:pPr>
            <a:endParaRPr lang="de-DE" sz="2000" b="1"/>
          </a:p>
          <a:p>
            <a:pPr marL="457200" indent="-457200">
              <a:buFont typeface="+mj-lt"/>
              <a:buAutoNum type="arabicPeriod" startAt="17"/>
            </a:pPr>
            <a:endParaRPr lang="de-DE" sz="2000" b="1"/>
          </a:p>
          <a:p>
            <a:pPr marL="457200" indent="-457200">
              <a:buFont typeface="+mj-lt"/>
              <a:buAutoNum type="arabicPeriod" startAt="17"/>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5" name="Rechteck 4">
            <a:extLst>
              <a:ext uri="{FF2B5EF4-FFF2-40B4-BE49-F238E27FC236}">
                <a16:creationId xmlns:a16="http://schemas.microsoft.com/office/drawing/2014/main" id="{3A0736C4-B130-4575-8080-EF3E7DB4FCFF}"/>
              </a:ext>
            </a:extLst>
          </p:cNvPr>
          <p:cNvSpPr/>
          <p:nvPr/>
        </p:nvSpPr>
        <p:spPr>
          <a:xfrm>
            <a:off x="6108700" y="1903535"/>
            <a:ext cx="5346700" cy="5324535"/>
          </a:xfrm>
          <a:prstGeom prst="rect">
            <a:avLst/>
          </a:prstGeom>
        </p:spPr>
        <p:txBody>
          <a:bodyPr>
            <a:spAutoFit/>
          </a:bodyPr>
          <a:lstStyle/>
          <a:p>
            <a:pPr marL="457200" indent="-457200">
              <a:buFont typeface="+mj-lt"/>
              <a:buAutoNum type="arabicPeriod" startAt="25"/>
            </a:pPr>
            <a:r>
              <a:rPr lang="de-DE" sz="2000" b="1">
                <a:solidFill>
                  <a:schemeClr val="bg1">
                    <a:lumMod val="75000"/>
                  </a:schemeClr>
                </a:solidFill>
              </a:rPr>
              <a:t>Hashing </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Public Key Infrastruktur</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Sicherheitsprotokolle </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Worst-Case Planung</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Social Engineering </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Richtlinien und Prozeduren </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Incident Response und Forensik </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solidFill>
                  <a:schemeClr val="bg1">
                    <a:lumMod val="75000"/>
                  </a:schemeClr>
                </a:solidFill>
              </a:rPr>
              <a:t>Fazit </a:t>
            </a:r>
          </a:p>
          <a:p>
            <a:pPr marL="457200" indent="-457200">
              <a:buFont typeface="+mj-lt"/>
              <a:buAutoNum type="arabicPeriod" startAt="25"/>
            </a:pPr>
            <a:endParaRPr lang="de-DE" sz="2000" b="1">
              <a:solidFill>
                <a:schemeClr val="bg1">
                  <a:lumMod val="75000"/>
                </a:schemeClr>
              </a:solidFill>
            </a:endParaRPr>
          </a:p>
          <a:p>
            <a:pPr marL="457200" indent="-457200">
              <a:buFont typeface="+mj-lt"/>
              <a:buAutoNum type="arabicPeriod" startAt="25"/>
            </a:pPr>
            <a:r>
              <a:rPr lang="de-DE" sz="2000" b="1"/>
              <a:t>Prüfungsvorbereitung</a:t>
            </a:r>
          </a:p>
        </p:txBody>
      </p:sp>
    </p:spTree>
    <p:extLst>
      <p:ext uri="{BB962C8B-B14F-4D97-AF65-F5344CB8AC3E}">
        <p14:creationId xmlns:p14="http://schemas.microsoft.com/office/powerpoint/2010/main" val="104416247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288404"/>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dirty="0"/>
              <a:t>Security+ (SEC+) Inhalt II</a:t>
            </a:r>
          </a:p>
          <a:p>
            <a:pPr marL="457200" indent="-457200">
              <a:buFont typeface="+mj-lt"/>
              <a:buAutoNum type="arabicPeriod"/>
            </a:pPr>
            <a:endParaRPr lang="de-DE" b="1" dirty="0"/>
          </a:p>
          <a:p>
            <a:pPr marL="457200" indent="-457200">
              <a:buFont typeface="+mj-lt"/>
              <a:buAutoNum type="arabicPeriod" startAt="33"/>
            </a:pPr>
            <a:r>
              <a:rPr lang="de-DE" sz="2000" b="1" dirty="0"/>
              <a:t>Prüfungsvorbereitung</a:t>
            </a:r>
          </a:p>
          <a:p>
            <a:pPr marL="457200" indent="-457200">
              <a:buFont typeface="+mj-lt"/>
              <a:buAutoNum type="arabicPeriod" startAt="33"/>
            </a:pPr>
            <a:endParaRPr lang="de-DE" sz="2000" b="1" dirty="0"/>
          </a:p>
          <a:p>
            <a:pPr marL="457200" indent="-457200">
              <a:buFont typeface="+mj-lt"/>
              <a:buAutoNum type="arabicPeriod" startAt="33"/>
            </a:pPr>
            <a:endParaRPr lang="de-DE" sz="2000" b="1" dirty="0"/>
          </a:p>
          <a:p>
            <a:pPr marL="457200" indent="-457200">
              <a:buFont typeface="+mj-lt"/>
              <a:buAutoNum type="arabicPeriod" startAt="33"/>
            </a:pPr>
            <a:endParaRPr lang="de-DE" sz="2000" b="1" dirty="0"/>
          </a:p>
          <a:p>
            <a:pPr marL="457200" indent="-457200">
              <a:buFont typeface="+mj-lt"/>
              <a:buAutoNum type="arabicPeriod" startAt="33"/>
            </a:pPr>
            <a:endParaRPr lang="de-DE" sz="2000" b="1" dirty="0"/>
          </a:p>
          <a:p>
            <a:endParaRPr lang="de-DE" sz="2000" b="1" dirty="0"/>
          </a:p>
          <a:p>
            <a:endParaRPr lang="de-DE" sz="2000" b="1" dirty="0"/>
          </a:p>
          <a:p>
            <a:endParaRPr lang="de-DE" sz="2000" b="1" dirty="0"/>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2" name="Textfeld 1">
            <a:extLst>
              <a:ext uri="{FF2B5EF4-FFF2-40B4-BE49-F238E27FC236}">
                <a16:creationId xmlns:a16="http://schemas.microsoft.com/office/drawing/2014/main" id="{F7321BA8-E9FC-403D-85EB-95F40BB0FF2A}"/>
              </a:ext>
            </a:extLst>
          </p:cNvPr>
          <p:cNvSpPr txBox="1"/>
          <p:nvPr/>
        </p:nvSpPr>
        <p:spPr>
          <a:xfrm>
            <a:off x="3565009" y="3475037"/>
            <a:ext cx="2898652" cy="1200329"/>
          </a:xfrm>
          <a:prstGeom prst="rect">
            <a:avLst/>
          </a:prstGeom>
          <a:noFill/>
        </p:spPr>
        <p:txBody>
          <a:bodyPr wrap="square" rtlCol="0">
            <a:spAutoFit/>
          </a:bodyPr>
          <a:lstStyle/>
          <a:p>
            <a:r>
              <a:rPr lang="de-DE" dirty="0"/>
              <a:t>Wir werden eine Test Prüfung durchführen</a:t>
            </a:r>
          </a:p>
          <a:p>
            <a:endParaRPr lang="de-DE" dirty="0"/>
          </a:p>
          <a:p>
            <a:r>
              <a:rPr lang="de-DE" dirty="0"/>
              <a:t>80 Fragen 90/120 Minuten</a:t>
            </a:r>
          </a:p>
        </p:txBody>
      </p:sp>
    </p:spTree>
    <p:extLst>
      <p:ext uri="{BB962C8B-B14F-4D97-AF65-F5344CB8AC3E}">
        <p14:creationId xmlns:p14="http://schemas.microsoft.com/office/powerpoint/2010/main" val="287802371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839"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p>
        </p:txBody>
      </p:sp>
      <p:sp>
        <p:nvSpPr>
          <p:cNvPr id="7" name="Rechteck 6"/>
          <p:cNvSpPr/>
          <p:nvPr/>
        </p:nvSpPr>
        <p:spPr>
          <a:xfrm>
            <a:off x="666634" y="1265237"/>
            <a:ext cx="10395065" cy="400110"/>
          </a:xfrm>
          <a:prstGeom prst="rect">
            <a:avLst/>
          </a:prstGeom>
        </p:spPr>
        <p:txBody>
          <a:bodyPr wrap="square">
            <a:spAutoFit/>
          </a:bodyPr>
          <a:lstStyle/>
          <a:p>
            <a:pPr marL="457200" indent="-457200">
              <a:buFont typeface="+mj-lt"/>
              <a:buAutoNum type="arabicPeriod" startAt="33"/>
            </a:pPr>
            <a:r>
              <a:rPr lang="de-DE" sz="2000" b="1"/>
              <a:t>Prüfungsvorbereitung</a:t>
            </a:r>
          </a:p>
        </p:txBody>
      </p:sp>
      <p:sp>
        <p:nvSpPr>
          <p:cNvPr id="3" name="Rechteck 2"/>
          <p:cNvSpPr/>
          <p:nvPr/>
        </p:nvSpPr>
        <p:spPr>
          <a:xfrm>
            <a:off x="927100" y="1883419"/>
            <a:ext cx="3733800" cy="923330"/>
          </a:xfrm>
          <a:prstGeom prst="rect">
            <a:avLst/>
          </a:prstGeom>
        </p:spPr>
        <p:txBody>
          <a:bodyPr wrap="square">
            <a:spAutoFit/>
          </a:bodyPr>
          <a:lstStyle/>
          <a:p>
            <a:endParaRPr lang="de-DE"/>
          </a:p>
          <a:p>
            <a:r>
              <a:rPr lang="de-DE" b="1"/>
              <a:t>DISKUSSION ca. 10 min:</a:t>
            </a:r>
          </a:p>
          <a:p>
            <a:r>
              <a:rPr lang="de-DE"/>
              <a:t> </a:t>
            </a:r>
            <a:endParaRPr lang="en-GB" b="1"/>
          </a:p>
        </p:txBody>
      </p:sp>
      <p:pic>
        <p:nvPicPr>
          <p:cNvPr id="1026" name="Picture 2" descr="Bildergebnis für gruppendiskussi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43772" y="2713037"/>
            <a:ext cx="6669638"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235190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839"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p>
        </p:txBody>
      </p:sp>
      <p:sp>
        <p:nvSpPr>
          <p:cNvPr id="7" name="Rechteck 6"/>
          <p:cNvSpPr/>
          <p:nvPr/>
        </p:nvSpPr>
        <p:spPr>
          <a:xfrm>
            <a:off x="666634" y="1265237"/>
            <a:ext cx="10395065" cy="400110"/>
          </a:xfrm>
          <a:prstGeom prst="rect">
            <a:avLst/>
          </a:prstGeom>
        </p:spPr>
        <p:txBody>
          <a:bodyPr wrap="square">
            <a:spAutoFit/>
          </a:bodyPr>
          <a:lstStyle/>
          <a:p>
            <a:r>
              <a:rPr lang="de-DE" sz="2000" b="1"/>
              <a:t>FAQ</a:t>
            </a:r>
          </a:p>
        </p:txBody>
      </p:sp>
      <p:sp>
        <p:nvSpPr>
          <p:cNvPr id="3" name="Rechteck 2"/>
          <p:cNvSpPr/>
          <p:nvPr/>
        </p:nvSpPr>
        <p:spPr>
          <a:xfrm>
            <a:off x="927100" y="1883419"/>
            <a:ext cx="3733800" cy="646331"/>
          </a:xfrm>
          <a:prstGeom prst="rect">
            <a:avLst/>
          </a:prstGeom>
        </p:spPr>
        <p:txBody>
          <a:bodyPr wrap="square">
            <a:spAutoFit/>
          </a:bodyPr>
          <a:lstStyle/>
          <a:p>
            <a:endParaRPr lang="de-DE"/>
          </a:p>
          <a:p>
            <a:r>
              <a:rPr lang="de-DE"/>
              <a:t> </a:t>
            </a:r>
            <a:endParaRPr lang="en-GB" b="1"/>
          </a:p>
        </p:txBody>
      </p:sp>
      <p:pic>
        <p:nvPicPr>
          <p:cNvPr id="1026" name="Picture 2" descr="Bildergebnis für gruppendiskussi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43772" y="2713037"/>
            <a:ext cx="6669638" cy="3124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feld 1">
            <a:extLst>
              <a:ext uri="{FF2B5EF4-FFF2-40B4-BE49-F238E27FC236}">
                <a16:creationId xmlns:a16="http://schemas.microsoft.com/office/drawing/2014/main" id="{065D94CE-2D1D-475B-8AFB-69F67795CB8C}"/>
              </a:ext>
            </a:extLst>
          </p:cNvPr>
          <p:cNvSpPr txBox="1"/>
          <p:nvPr/>
        </p:nvSpPr>
        <p:spPr>
          <a:xfrm>
            <a:off x="3898900" y="3094037"/>
            <a:ext cx="381000" cy="369332"/>
          </a:xfrm>
          <a:prstGeom prst="rect">
            <a:avLst/>
          </a:prstGeom>
          <a:noFill/>
        </p:spPr>
        <p:txBody>
          <a:bodyPr wrap="square" rtlCol="0">
            <a:spAutoFit/>
          </a:bodyPr>
          <a:lstStyle/>
          <a:p>
            <a:r>
              <a:rPr lang="de-DE"/>
              <a:t>?</a:t>
            </a:r>
          </a:p>
        </p:txBody>
      </p:sp>
      <p:pic>
        <p:nvPicPr>
          <p:cNvPr id="4" name="Grafik 3">
            <a:extLst>
              <a:ext uri="{FF2B5EF4-FFF2-40B4-BE49-F238E27FC236}">
                <a16:creationId xmlns:a16="http://schemas.microsoft.com/office/drawing/2014/main" id="{8F7CC4BF-2B28-4593-A282-DA55DBA26A3D}"/>
              </a:ext>
            </a:extLst>
          </p:cNvPr>
          <p:cNvPicPr>
            <a:picLocks noChangeAspect="1"/>
          </p:cNvPicPr>
          <p:nvPr/>
        </p:nvPicPr>
        <p:blipFill>
          <a:blip r:embed="rId5"/>
          <a:stretch>
            <a:fillRect/>
          </a:stretch>
        </p:blipFill>
        <p:spPr>
          <a:xfrm>
            <a:off x="5041900" y="3040082"/>
            <a:ext cx="432854" cy="566425"/>
          </a:xfrm>
          <a:prstGeom prst="rect">
            <a:avLst/>
          </a:prstGeom>
        </p:spPr>
      </p:pic>
      <p:pic>
        <p:nvPicPr>
          <p:cNvPr id="5" name="Grafik 4">
            <a:extLst>
              <a:ext uri="{FF2B5EF4-FFF2-40B4-BE49-F238E27FC236}">
                <a16:creationId xmlns:a16="http://schemas.microsoft.com/office/drawing/2014/main" id="{FA56356D-98AE-4E12-97BE-76D243E16606}"/>
              </a:ext>
            </a:extLst>
          </p:cNvPr>
          <p:cNvPicPr>
            <a:picLocks noChangeAspect="1"/>
          </p:cNvPicPr>
          <p:nvPr/>
        </p:nvPicPr>
        <p:blipFill>
          <a:blip r:embed="rId5"/>
          <a:stretch>
            <a:fillRect/>
          </a:stretch>
        </p:blipFill>
        <p:spPr>
          <a:xfrm>
            <a:off x="6082801" y="3416920"/>
            <a:ext cx="432854" cy="499915"/>
          </a:xfrm>
          <a:prstGeom prst="rect">
            <a:avLst/>
          </a:prstGeom>
        </p:spPr>
      </p:pic>
      <p:pic>
        <p:nvPicPr>
          <p:cNvPr id="9" name="Grafik 8">
            <a:extLst>
              <a:ext uri="{FF2B5EF4-FFF2-40B4-BE49-F238E27FC236}">
                <a16:creationId xmlns:a16="http://schemas.microsoft.com/office/drawing/2014/main" id="{5E94B5DD-4BF8-41A0-8A8E-E906A068733B}"/>
              </a:ext>
            </a:extLst>
          </p:cNvPr>
          <p:cNvPicPr>
            <a:picLocks noChangeAspect="1"/>
          </p:cNvPicPr>
          <p:nvPr/>
        </p:nvPicPr>
        <p:blipFill>
          <a:blip r:embed="rId5"/>
          <a:stretch>
            <a:fillRect/>
          </a:stretch>
        </p:blipFill>
        <p:spPr>
          <a:xfrm>
            <a:off x="3120553" y="3265365"/>
            <a:ext cx="432854" cy="499915"/>
          </a:xfrm>
          <a:prstGeom prst="rect">
            <a:avLst/>
          </a:prstGeom>
        </p:spPr>
      </p:pic>
      <p:sp>
        <p:nvSpPr>
          <p:cNvPr id="10" name="Textfeld 9">
            <a:extLst>
              <a:ext uri="{FF2B5EF4-FFF2-40B4-BE49-F238E27FC236}">
                <a16:creationId xmlns:a16="http://schemas.microsoft.com/office/drawing/2014/main" id="{98A5D5C5-2B27-4FAB-8293-DBD6050DD614}"/>
              </a:ext>
            </a:extLst>
          </p:cNvPr>
          <p:cNvSpPr txBox="1"/>
          <p:nvPr/>
        </p:nvSpPr>
        <p:spPr>
          <a:xfrm>
            <a:off x="7039859" y="3145990"/>
            <a:ext cx="649782" cy="369332"/>
          </a:xfrm>
          <a:prstGeom prst="rect">
            <a:avLst/>
          </a:prstGeom>
          <a:noFill/>
        </p:spPr>
        <p:txBody>
          <a:bodyPr wrap="square" rtlCol="0">
            <a:spAutoFit/>
          </a:bodyPr>
          <a:lstStyle/>
          <a:p>
            <a:r>
              <a:rPr lang="de-DE"/>
              <a:t>!!!</a:t>
            </a:r>
          </a:p>
        </p:txBody>
      </p:sp>
      <p:sp>
        <p:nvSpPr>
          <p:cNvPr id="11" name="Rechteck 10">
            <a:extLst>
              <a:ext uri="{FF2B5EF4-FFF2-40B4-BE49-F238E27FC236}">
                <a16:creationId xmlns:a16="http://schemas.microsoft.com/office/drawing/2014/main" id="{17FF3A25-C45E-4480-8C4A-FB0E8BD9D414}"/>
              </a:ext>
            </a:extLst>
          </p:cNvPr>
          <p:cNvSpPr/>
          <p:nvPr/>
        </p:nvSpPr>
        <p:spPr>
          <a:xfrm>
            <a:off x="5558597" y="3051913"/>
            <a:ext cx="410690" cy="369332"/>
          </a:xfrm>
          <a:prstGeom prst="rect">
            <a:avLst/>
          </a:prstGeom>
        </p:spPr>
        <p:txBody>
          <a:bodyPr wrap="none">
            <a:spAutoFit/>
          </a:bodyPr>
          <a:lstStyle/>
          <a:p>
            <a:r>
              <a:rPr lang="de-DE"/>
              <a:t>!!!</a:t>
            </a:r>
          </a:p>
        </p:txBody>
      </p:sp>
      <p:sp>
        <p:nvSpPr>
          <p:cNvPr id="12" name="Rechteck 11">
            <a:extLst>
              <a:ext uri="{FF2B5EF4-FFF2-40B4-BE49-F238E27FC236}">
                <a16:creationId xmlns:a16="http://schemas.microsoft.com/office/drawing/2014/main" id="{4CBA58F4-E323-4CB0-BD88-7BCC4720730F}"/>
              </a:ext>
            </a:extLst>
          </p:cNvPr>
          <p:cNvSpPr/>
          <p:nvPr/>
        </p:nvSpPr>
        <p:spPr>
          <a:xfrm>
            <a:off x="4381414" y="3463369"/>
            <a:ext cx="410690" cy="369332"/>
          </a:xfrm>
          <a:prstGeom prst="rect">
            <a:avLst/>
          </a:prstGeom>
        </p:spPr>
        <p:txBody>
          <a:bodyPr wrap="none">
            <a:spAutoFit/>
          </a:bodyPr>
          <a:lstStyle/>
          <a:p>
            <a:r>
              <a:rPr lang="de-DE"/>
              <a:t>!!!</a:t>
            </a:r>
          </a:p>
        </p:txBody>
      </p:sp>
      <p:sp>
        <p:nvSpPr>
          <p:cNvPr id="13" name="Rechteck 12">
            <a:extLst>
              <a:ext uri="{FF2B5EF4-FFF2-40B4-BE49-F238E27FC236}">
                <a16:creationId xmlns:a16="http://schemas.microsoft.com/office/drawing/2014/main" id="{4DFC98BC-D430-46DE-873B-02717F21EF2C}"/>
              </a:ext>
            </a:extLst>
          </p:cNvPr>
          <p:cNvSpPr/>
          <p:nvPr/>
        </p:nvSpPr>
        <p:spPr>
          <a:xfrm>
            <a:off x="7719342" y="3389343"/>
            <a:ext cx="410690" cy="369332"/>
          </a:xfrm>
          <a:prstGeom prst="rect">
            <a:avLst/>
          </a:prstGeom>
        </p:spPr>
        <p:txBody>
          <a:bodyPr wrap="none">
            <a:spAutoFit/>
          </a:bodyPr>
          <a:lstStyle/>
          <a:p>
            <a:r>
              <a:rPr lang="de-DE"/>
              <a:t>!!!</a:t>
            </a:r>
          </a:p>
        </p:txBody>
      </p:sp>
      <p:pic>
        <p:nvPicPr>
          <p:cNvPr id="17" name="Grafik 16">
            <a:extLst>
              <a:ext uri="{FF2B5EF4-FFF2-40B4-BE49-F238E27FC236}">
                <a16:creationId xmlns:a16="http://schemas.microsoft.com/office/drawing/2014/main" id="{6A392915-6A18-42E6-ADAB-DC2EF8B54DAF}"/>
              </a:ext>
            </a:extLst>
          </p:cNvPr>
          <p:cNvPicPr>
            <a:picLocks noChangeAspect="1"/>
          </p:cNvPicPr>
          <p:nvPr/>
        </p:nvPicPr>
        <p:blipFill>
          <a:blip r:embed="rId5"/>
          <a:stretch>
            <a:fillRect/>
          </a:stretch>
        </p:blipFill>
        <p:spPr>
          <a:xfrm>
            <a:off x="7302502" y="3442047"/>
            <a:ext cx="432854" cy="499915"/>
          </a:xfrm>
          <a:prstGeom prst="rect">
            <a:avLst/>
          </a:prstGeom>
        </p:spPr>
      </p:pic>
      <p:pic>
        <p:nvPicPr>
          <p:cNvPr id="18" name="Grafik 17">
            <a:extLst>
              <a:ext uri="{FF2B5EF4-FFF2-40B4-BE49-F238E27FC236}">
                <a16:creationId xmlns:a16="http://schemas.microsoft.com/office/drawing/2014/main" id="{724FD26E-F53C-46FB-B336-68F760789898}"/>
              </a:ext>
            </a:extLst>
          </p:cNvPr>
          <p:cNvPicPr>
            <a:picLocks noChangeAspect="1"/>
          </p:cNvPicPr>
          <p:nvPr/>
        </p:nvPicPr>
        <p:blipFill>
          <a:blip r:embed="rId5"/>
          <a:stretch>
            <a:fillRect/>
          </a:stretch>
        </p:blipFill>
        <p:spPr>
          <a:xfrm>
            <a:off x="8191529" y="3247988"/>
            <a:ext cx="432854" cy="499915"/>
          </a:xfrm>
          <a:prstGeom prst="rect">
            <a:avLst/>
          </a:prstGeom>
        </p:spPr>
      </p:pic>
      <p:pic>
        <p:nvPicPr>
          <p:cNvPr id="19" name="Grafik 18">
            <a:extLst>
              <a:ext uri="{FF2B5EF4-FFF2-40B4-BE49-F238E27FC236}">
                <a16:creationId xmlns:a16="http://schemas.microsoft.com/office/drawing/2014/main" id="{E28518B8-9FEE-456C-8185-E681459554BF}"/>
              </a:ext>
            </a:extLst>
          </p:cNvPr>
          <p:cNvPicPr>
            <a:picLocks noChangeAspect="1"/>
          </p:cNvPicPr>
          <p:nvPr/>
        </p:nvPicPr>
        <p:blipFill>
          <a:blip r:embed="rId5"/>
          <a:stretch>
            <a:fillRect/>
          </a:stretch>
        </p:blipFill>
        <p:spPr>
          <a:xfrm>
            <a:off x="8725314" y="3462967"/>
            <a:ext cx="432854" cy="499915"/>
          </a:xfrm>
          <a:prstGeom prst="rect">
            <a:avLst/>
          </a:prstGeom>
        </p:spPr>
      </p:pic>
      <p:sp>
        <p:nvSpPr>
          <p:cNvPr id="16" name="Textfeld 15">
            <a:extLst>
              <a:ext uri="{FF2B5EF4-FFF2-40B4-BE49-F238E27FC236}">
                <a16:creationId xmlns:a16="http://schemas.microsoft.com/office/drawing/2014/main" id="{0D9A940F-F017-4187-9132-5D11C780EB42}"/>
              </a:ext>
            </a:extLst>
          </p:cNvPr>
          <p:cNvSpPr txBox="1"/>
          <p:nvPr/>
        </p:nvSpPr>
        <p:spPr>
          <a:xfrm>
            <a:off x="3289300" y="2027237"/>
            <a:ext cx="4013202" cy="369332"/>
          </a:xfrm>
          <a:prstGeom prst="rect">
            <a:avLst/>
          </a:prstGeom>
          <a:noFill/>
        </p:spPr>
        <p:txBody>
          <a:bodyPr wrap="square" rtlCol="0">
            <a:spAutoFit/>
          </a:bodyPr>
          <a:lstStyle/>
          <a:p>
            <a:r>
              <a:rPr lang="de-DE" b="1">
                <a:highlight>
                  <a:srgbClr val="00FF00"/>
                </a:highlight>
              </a:rPr>
              <a:t>Welche Fragen sind noch offen…?</a:t>
            </a:r>
          </a:p>
        </p:txBody>
      </p:sp>
    </p:spTree>
    <p:extLst>
      <p:ext uri="{BB962C8B-B14F-4D97-AF65-F5344CB8AC3E}">
        <p14:creationId xmlns:p14="http://schemas.microsoft.com/office/powerpoint/2010/main" val="36219746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831544"/>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3"/>
            </a:pPr>
            <a:r>
              <a:rPr lang="de-DE" sz="2000" b="1"/>
              <a:t>Malware-Infektionen</a:t>
            </a:r>
          </a:p>
          <a:p>
            <a:pPr marL="457200" indent="-457200">
              <a:buFont typeface="+mj-lt"/>
              <a:buAutoNum type="arabicPeriod" startAt="3"/>
            </a:pPr>
            <a:endParaRPr lang="de-DE" sz="2000" b="1"/>
          </a:p>
          <a:p>
            <a:pPr marL="457200" indent="-457200">
              <a:buFont typeface="+mj-lt"/>
              <a:buAutoNum type="arabicPeriod" startAt="3"/>
            </a:pPr>
            <a:endParaRPr lang="de-DE" sz="2000" b="1"/>
          </a:p>
          <a:p>
            <a:pPr marL="457200" indent="-457200">
              <a:buFont typeface="+mj-lt"/>
              <a:buAutoNum type="arabicPeriod" startAt="3"/>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C745805B-FCF7-4AA4-9AA0-00F7200A8E41}"/>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BDD84371-1C7A-4201-8D4A-18C5B5DD0316}"/>
              </a:ext>
            </a:extLst>
          </p:cNvPr>
          <p:cNvSpPr/>
          <p:nvPr/>
        </p:nvSpPr>
        <p:spPr>
          <a:xfrm>
            <a:off x="348488" y="2566792"/>
            <a:ext cx="10344912" cy="2862322"/>
          </a:xfrm>
          <a:prstGeom prst="rect">
            <a:avLst/>
          </a:prstGeom>
        </p:spPr>
        <p:txBody>
          <a:bodyPr wrap="square">
            <a:spAutoFit/>
          </a:bodyPr>
          <a:lstStyle/>
          <a:p>
            <a:pPr lvl="0"/>
            <a:r>
              <a:rPr lang="de-DE" b="1" dirty="0"/>
              <a:t>Symptome einer Infektion</a:t>
            </a:r>
          </a:p>
          <a:p>
            <a:pPr lvl="1"/>
            <a:r>
              <a:rPr lang="de-DE" b="1" dirty="0"/>
              <a:t>Ihr Computer wurde möglicherweise infiziert, wenn er anfängt, sich seltsam zu verhalten</a:t>
            </a:r>
            <a:endParaRPr lang="de-DE" sz="1600" dirty="0"/>
          </a:p>
          <a:p>
            <a:pPr lvl="2"/>
            <a:r>
              <a:rPr lang="de-DE" dirty="0"/>
              <a:t>Festplatten, Dateien oder Anwendungen sind nicht mehr zugänglich</a:t>
            </a:r>
          </a:p>
          <a:p>
            <a:pPr lvl="2"/>
            <a:r>
              <a:rPr lang="de-DE" dirty="0"/>
              <a:t>Seltsame Geräusche treten auf</a:t>
            </a:r>
          </a:p>
          <a:p>
            <a:pPr lvl="2"/>
            <a:r>
              <a:rPr lang="de-DE" dirty="0"/>
              <a:t>Ungewöhnliche Fehlermeldungen</a:t>
            </a:r>
          </a:p>
          <a:p>
            <a:pPr lvl="2"/>
            <a:r>
              <a:rPr lang="de-DE" dirty="0"/>
              <a:t>Display sieht seltsam aus</a:t>
            </a:r>
          </a:p>
          <a:p>
            <a:pPr lvl="2"/>
            <a:r>
              <a:rPr lang="de-DE" dirty="0"/>
              <a:t>Durcheinandergeworfene Ausdrucke</a:t>
            </a:r>
          </a:p>
          <a:p>
            <a:pPr lvl="2"/>
            <a:r>
              <a:rPr lang="de-DE" dirty="0"/>
              <a:t>Es werden doppelte Dateierweiterungen angezeigt, wie z. B. textfile.txt.exe</a:t>
            </a:r>
          </a:p>
          <a:p>
            <a:pPr lvl="2"/>
            <a:r>
              <a:rPr lang="de-DE" dirty="0"/>
              <a:t>Es wurden neue Dateien und Ordner erstellt oder es fehlen/beschädigen Dateien und Ordner</a:t>
            </a:r>
          </a:p>
          <a:p>
            <a:pPr lvl="2"/>
            <a:r>
              <a:rPr lang="de-DE" dirty="0"/>
              <a:t>Die Systemwiederherstellung funktioniert nicht</a:t>
            </a:r>
          </a:p>
        </p:txBody>
      </p:sp>
      <p:pic>
        <p:nvPicPr>
          <p:cNvPr id="4" name="Grafik 3">
            <a:extLst>
              <a:ext uri="{FF2B5EF4-FFF2-40B4-BE49-F238E27FC236}">
                <a16:creationId xmlns:a16="http://schemas.microsoft.com/office/drawing/2014/main" id="{F4A2E2A6-EEF0-447E-9068-8CB38490E7EE}"/>
              </a:ext>
            </a:extLst>
          </p:cNvPr>
          <p:cNvPicPr>
            <a:picLocks noChangeAspect="1"/>
          </p:cNvPicPr>
          <p:nvPr/>
        </p:nvPicPr>
        <p:blipFill>
          <a:blip r:embed="rId4"/>
          <a:stretch>
            <a:fillRect/>
          </a:stretch>
        </p:blipFill>
        <p:spPr>
          <a:xfrm>
            <a:off x="7857260" y="655637"/>
            <a:ext cx="2190750" cy="2085975"/>
          </a:xfrm>
          <a:prstGeom prst="rect">
            <a:avLst/>
          </a:prstGeom>
        </p:spPr>
      </p:pic>
      <p:sp>
        <p:nvSpPr>
          <p:cNvPr id="5" name="Rechteck 4">
            <a:extLst>
              <a:ext uri="{FF2B5EF4-FFF2-40B4-BE49-F238E27FC236}">
                <a16:creationId xmlns:a16="http://schemas.microsoft.com/office/drawing/2014/main" id="{14B5826E-508F-4508-96BF-46FA16F435BF}"/>
              </a:ext>
            </a:extLst>
          </p:cNvPr>
          <p:cNvSpPr/>
          <p:nvPr/>
        </p:nvSpPr>
        <p:spPr>
          <a:xfrm>
            <a:off x="9433476" y="7227702"/>
            <a:ext cx="1319592" cy="215444"/>
          </a:xfrm>
          <a:prstGeom prst="rect">
            <a:avLst/>
          </a:prstGeom>
        </p:spPr>
        <p:txBody>
          <a:bodyPr wrap="none">
            <a:spAutoFit/>
          </a:bodyPr>
          <a:lstStyle/>
          <a:p>
            <a:r>
              <a:rPr lang="de-DE" sz="800"/>
              <a:t>https://www.paul-pille.de/</a:t>
            </a:r>
          </a:p>
        </p:txBody>
      </p:sp>
      <p:sp>
        <p:nvSpPr>
          <p:cNvPr id="10" name="Rechteck 9">
            <a:extLst>
              <a:ext uri="{FF2B5EF4-FFF2-40B4-BE49-F238E27FC236}">
                <a16:creationId xmlns:a16="http://schemas.microsoft.com/office/drawing/2014/main" id="{67046819-9816-4217-8BFD-2390F3B6CD68}"/>
              </a:ext>
            </a:extLst>
          </p:cNvPr>
          <p:cNvSpPr/>
          <p:nvPr/>
        </p:nvSpPr>
        <p:spPr>
          <a:xfrm>
            <a:off x="2847594" y="5828185"/>
            <a:ext cx="5346700" cy="584775"/>
          </a:xfrm>
          <a:prstGeom prst="rect">
            <a:avLst/>
          </a:prstGeom>
          <a:solidFill>
            <a:srgbClr val="FFC000"/>
          </a:solidFill>
        </p:spPr>
        <p:txBody>
          <a:bodyPr>
            <a:spAutoFit/>
          </a:bodyPr>
          <a:lstStyle/>
          <a:p>
            <a:pPr marL="742950" lvl="1" indent="-285750">
              <a:buFont typeface="Arial" panose="020B0604020202020204" pitchFamily="34" charset="0"/>
              <a:buChar char="•"/>
            </a:pPr>
            <a:r>
              <a:rPr lang="de-DE" sz="1600"/>
              <a:t>Schulungen zum </a:t>
            </a:r>
            <a:r>
              <a:rPr lang="de-DE" sz="1600" b="1"/>
              <a:t>Sicherheitsbewusstsein der Endbenutzer </a:t>
            </a:r>
            <a:r>
              <a:rPr lang="de-DE" sz="1600"/>
              <a:t>durchführen</a:t>
            </a:r>
          </a:p>
        </p:txBody>
      </p:sp>
    </p:spTree>
    <p:extLst>
      <p:ext uri="{BB962C8B-B14F-4D97-AF65-F5344CB8AC3E}">
        <p14:creationId xmlns:p14="http://schemas.microsoft.com/office/powerpoint/2010/main" val="5803093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831544"/>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3"/>
            </a:pPr>
            <a:r>
              <a:rPr lang="de-DE" sz="2000" b="1"/>
              <a:t>Malware-Infektionen</a:t>
            </a:r>
          </a:p>
          <a:p>
            <a:pPr marL="457200" indent="-457200">
              <a:buFont typeface="+mj-lt"/>
              <a:buAutoNum type="arabicPeriod" startAt="3"/>
            </a:pPr>
            <a:endParaRPr lang="de-DE" sz="2000" b="1"/>
          </a:p>
          <a:p>
            <a:pPr marL="457200" indent="-457200">
              <a:buFont typeface="+mj-lt"/>
              <a:buAutoNum type="arabicPeriod" startAt="3"/>
            </a:pPr>
            <a:endParaRPr lang="de-DE" sz="2000" b="1"/>
          </a:p>
          <a:p>
            <a:pPr marL="457200" indent="-457200">
              <a:buFont typeface="+mj-lt"/>
              <a:buAutoNum type="arabicPeriod" startAt="3"/>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C745805B-FCF7-4AA4-9AA0-00F7200A8E41}"/>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BDD84371-1C7A-4201-8D4A-18C5B5DD0316}"/>
              </a:ext>
            </a:extLst>
          </p:cNvPr>
          <p:cNvSpPr/>
          <p:nvPr/>
        </p:nvSpPr>
        <p:spPr>
          <a:xfrm>
            <a:off x="945388" y="2538860"/>
            <a:ext cx="10344912" cy="2893100"/>
          </a:xfrm>
          <a:prstGeom prst="rect">
            <a:avLst/>
          </a:prstGeom>
        </p:spPr>
        <p:txBody>
          <a:bodyPr wrap="square">
            <a:spAutoFit/>
          </a:bodyPr>
          <a:lstStyle/>
          <a:p>
            <a:pPr lvl="0"/>
            <a:r>
              <a:rPr lang="de-DE" b="1" dirty="0"/>
              <a:t>Entfernen von Malware</a:t>
            </a:r>
          </a:p>
          <a:p>
            <a:pPr marL="742950" lvl="1" indent="-285750">
              <a:buFont typeface="Arial" panose="020B0604020202020204" pitchFamily="34" charset="0"/>
              <a:buChar char="•"/>
            </a:pPr>
            <a:r>
              <a:rPr lang="de-DE" sz="1600" dirty="0"/>
              <a:t>Erkennen der Symptome einer Malware-Infektion</a:t>
            </a:r>
          </a:p>
          <a:p>
            <a:pPr marL="742950" lvl="1" indent="-285750">
              <a:buFont typeface="Arial" panose="020B0604020202020204" pitchFamily="34" charset="0"/>
              <a:buChar char="•"/>
            </a:pPr>
            <a:r>
              <a:rPr lang="de-DE" sz="1600" dirty="0"/>
              <a:t>Stellen Sie die infizierten Systeme unter Quarantäne</a:t>
            </a:r>
          </a:p>
          <a:p>
            <a:pPr marL="742950" lvl="1" indent="-285750">
              <a:buFont typeface="Arial" panose="020B0604020202020204" pitchFamily="34" charset="0"/>
              <a:buChar char="•"/>
            </a:pPr>
            <a:r>
              <a:rPr lang="de-DE" sz="1600" dirty="0"/>
              <a:t>Deaktivieren Sie die Systemwiederherstellung (wenn Sie einen Windows-Rechner verwenden)</a:t>
            </a:r>
          </a:p>
          <a:p>
            <a:pPr marL="742950" lvl="1" indent="-285750">
              <a:buFont typeface="Arial" panose="020B0604020202020204" pitchFamily="34" charset="0"/>
              <a:buChar char="•"/>
            </a:pPr>
            <a:r>
              <a:rPr lang="de-DE" sz="1600" dirty="0"/>
              <a:t>Beseitigen(entfernen) Sie das infizierte System</a:t>
            </a:r>
          </a:p>
          <a:p>
            <a:pPr marL="742950" lvl="1" indent="-285750">
              <a:buFont typeface="Arial" panose="020B0604020202020204" pitchFamily="34" charset="0"/>
              <a:buChar char="•"/>
            </a:pPr>
            <a:r>
              <a:rPr lang="de-DE" sz="1600" dirty="0"/>
              <a:t>Planen Sie automatische Updates und Scans</a:t>
            </a:r>
          </a:p>
          <a:p>
            <a:pPr marL="742950" lvl="1" indent="-285750">
              <a:buFont typeface="Arial" panose="020B0604020202020204" pitchFamily="34" charset="0"/>
              <a:buChar char="•"/>
            </a:pPr>
            <a:r>
              <a:rPr lang="de-DE" sz="1600" dirty="0"/>
              <a:t>Aktivieren Sie die Systemwiederherstellung und erstellen Sie einen neuen Wiederherstellungspunkt</a:t>
            </a:r>
          </a:p>
          <a:p>
            <a:pPr marL="742950" lvl="1" indent="-285750">
              <a:buFont typeface="Arial" panose="020B0604020202020204" pitchFamily="34" charset="0"/>
              <a:buChar char="•"/>
            </a:pPr>
            <a:r>
              <a:rPr lang="de-DE" sz="1600" dirty="0"/>
              <a:t>Schulungen zum Sicherheitsbewusstsein der Endbenutzer durchführen</a:t>
            </a:r>
          </a:p>
          <a:p>
            <a:pPr marL="742950" lvl="1" indent="-285750">
              <a:buFont typeface="Arial" panose="020B0604020202020204" pitchFamily="34" charset="0"/>
              <a:buChar char="•"/>
            </a:pPr>
            <a:r>
              <a:rPr lang="de-DE" sz="1600" dirty="0"/>
              <a:t>Wenn ein </a:t>
            </a:r>
            <a:r>
              <a:rPr lang="de-DE" sz="1600" dirty="0" err="1"/>
              <a:t>Bootsektorvirus</a:t>
            </a:r>
            <a:r>
              <a:rPr lang="de-DE" sz="1600" dirty="0"/>
              <a:t> vermutet wird, starten Sie den Computer von einem </a:t>
            </a:r>
          </a:p>
          <a:p>
            <a:pPr lvl="1"/>
            <a:r>
              <a:rPr lang="de-DE" sz="1600" dirty="0"/>
              <a:t>      externen Gerät neu und scannen Sie ihn</a:t>
            </a:r>
          </a:p>
          <a:p>
            <a:pPr marL="285750" indent="-285750">
              <a:buFont typeface="Arial" panose="020B0604020202020204" pitchFamily="34" charset="0"/>
              <a:buChar char="•"/>
            </a:pPr>
            <a:endParaRPr lang="de-DE" sz="1600" dirty="0"/>
          </a:p>
        </p:txBody>
      </p:sp>
      <p:pic>
        <p:nvPicPr>
          <p:cNvPr id="4" name="Grafik 3">
            <a:extLst>
              <a:ext uri="{FF2B5EF4-FFF2-40B4-BE49-F238E27FC236}">
                <a16:creationId xmlns:a16="http://schemas.microsoft.com/office/drawing/2014/main" id="{F4A2E2A6-EEF0-447E-9068-8CB38490E7EE}"/>
              </a:ext>
            </a:extLst>
          </p:cNvPr>
          <p:cNvPicPr>
            <a:picLocks noChangeAspect="1"/>
          </p:cNvPicPr>
          <p:nvPr/>
        </p:nvPicPr>
        <p:blipFill>
          <a:blip r:embed="rId4"/>
          <a:stretch>
            <a:fillRect/>
          </a:stretch>
        </p:blipFill>
        <p:spPr>
          <a:xfrm>
            <a:off x="7857260" y="655637"/>
            <a:ext cx="2190750" cy="2085975"/>
          </a:xfrm>
          <a:prstGeom prst="rect">
            <a:avLst/>
          </a:prstGeom>
        </p:spPr>
      </p:pic>
      <p:sp>
        <p:nvSpPr>
          <p:cNvPr id="5" name="Rechteck 4">
            <a:extLst>
              <a:ext uri="{FF2B5EF4-FFF2-40B4-BE49-F238E27FC236}">
                <a16:creationId xmlns:a16="http://schemas.microsoft.com/office/drawing/2014/main" id="{14B5826E-508F-4508-96BF-46FA16F435BF}"/>
              </a:ext>
            </a:extLst>
          </p:cNvPr>
          <p:cNvSpPr/>
          <p:nvPr/>
        </p:nvSpPr>
        <p:spPr>
          <a:xfrm>
            <a:off x="9433476" y="7227702"/>
            <a:ext cx="1319592" cy="215444"/>
          </a:xfrm>
          <a:prstGeom prst="rect">
            <a:avLst/>
          </a:prstGeom>
        </p:spPr>
        <p:txBody>
          <a:bodyPr wrap="none">
            <a:spAutoFit/>
          </a:bodyPr>
          <a:lstStyle/>
          <a:p>
            <a:r>
              <a:rPr lang="de-DE" sz="800"/>
              <a:t>https://www.paul-pille.de/</a:t>
            </a:r>
          </a:p>
        </p:txBody>
      </p:sp>
      <p:sp>
        <p:nvSpPr>
          <p:cNvPr id="10" name="Rechteck 9">
            <a:extLst>
              <a:ext uri="{FF2B5EF4-FFF2-40B4-BE49-F238E27FC236}">
                <a16:creationId xmlns:a16="http://schemas.microsoft.com/office/drawing/2014/main" id="{14109F9F-78C8-4BBB-B23E-B1555A12C5B0}"/>
              </a:ext>
            </a:extLst>
          </p:cNvPr>
          <p:cNvSpPr/>
          <p:nvPr/>
        </p:nvSpPr>
        <p:spPr>
          <a:xfrm>
            <a:off x="1841500" y="5591788"/>
            <a:ext cx="4924553" cy="646331"/>
          </a:xfrm>
          <a:prstGeom prst="rect">
            <a:avLst/>
          </a:prstGeom>
        </p:spPr>
        <p:txBody>
          <a:bodyPr wrap="none">
            <a:spAutoFit/>
          </a:bodyPr>
          <a:lstStyle/>
          <a:p>
            <a:r>
              <a:rPr lang="de-DE">
                <a:hlinkClick r:id="rId5"/>
              </a:rPr>
              <a:t>https://www.youtube.com/watch?v=4_biU4KRHLk</a:t>
            </a:r>
            <a:endParaRPr lang="de-DE"/>
          </a:p>
          <a:p>
            <a:endParaRPr lang="de-DE"/>
          </a:p>
        </p:txBody>
      </p:sp>
    </p:spTree>
    <p:extLst>
      <p:ext uri="{BB962C8B-B14F-4D97-AF65-F5344CB8AC3E}">
        <p14:creationId xmlns:p14="http://schemas.microsoft.com/office/powerpoint/2010/main" val="35960729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831544"/>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3"/>
            </a:pPr>
            <a:r>
              <a:rPr lang="de-DE" sz="2000" b="1"/>
              <a:t>Malware-Infektionen</a:t>
            </a:r>
          </a:p>
          <a:p>
            <a:pPr marL="457200" indent="-457200">
              <a:buFont typeface="+mj-lt"/>
              <a:buAutoNum type="arabicPeriod" startAt="3"/>
            </a:pPr>
            <a:endParaRPr lang="de-DE" sz="2000" b="1"/>
          </a:p>
          <a:p>
            <a:pPr marL="457200" indent="-457200">
              <a:buFont typeface="+mj-lt"/>
              <a:buAutoNum type="arabicPeriod" startAt="3"/>
            </a:pPr>
            <a:endParaRPr lang="de-DE" sz="2000" b="1"/>
          </a:p>
          <a:p>
            <a:pPr marL="457200" indent="-457200">
              <a:buFont typeface="+mj-lt"/>
              <a:buAutoNum type="arabicPeriod" startAt="3"/>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C745805B-FCF7-4AA4-9AA0-00F7200A8E41}"/>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BDD84371-1C7A-4201-8D4A-18C5B5DD0316}"/>
              </a:ext>
            </a:extLst>
          </p:cNvPr>
          <p:cNvSpPr/>
          <p:nvPr/>
        </p:nvSpPr>
        <p:spPr>
          <a:xfrm>
            <a:off x="546100" y="2538860"/>
            <a:ext cx="10344912" cy="5047536"/>
          </a:xfrm>
          <a:prstGeom prst="rect">
            <a:avLst/>
          </a:prstGeom>
        </p:spPr>
        <p:txBody>
          <a:bodyPr wrap="square">
            <a:spAutoFit/>
          </a:bodyPr>
          <a:lstStyle/>
          <a:p>
            <a:pPr lvl="0"/>
            <a:r>
              <a:rPr lang="de-DE" b="1" dirty="0"/>
              <a:t>Verhindern von Malware</a:t>
            </a:r>
            <a:endParaRPr lang="de-DE" sz="1600" dirty="0"/>
          </a:p>
          <a:p>
            <a:pPr lvl="1"/>
            <a:r>
              <a:rPr lang="de-DE" dirty="0"/>
              <a:t>Viren</a:t>
            </a:r>
          </a:p>
          <a:p>
            <a:pPr lvl="1"/>
            <a:r>
              <a:rPr lang="de-DE" dirty="0"/>
              <a:t>Würmer</a:t>
            </a:r>
          </a:p>
          <a:p>
            <a:pPr lvl="1"/>
            <a:r>
              <a:rPr lang="de-DE" dirty="0"/>
              <a:t>Trojaner</a:t>
            </a:r>
          </a:p>
          <a:p>
            <a:pPr lvl="1"/>
            <a:r>
              <a:rPr lang="de-DE" dirty="0"/>
              <a:t>Ransomware</a:t>
            </a:r>
          </a:p>
          <a:p>
            <a:pPr lvl="1"/>
            <a:r>
              <a:rPr lang="de-DE" dirty="0"/>
              <a:t>Spyware </a:t>
            </a:r>
          </a:p>
          <a:p>
            <a:pPr lvl="1"/>
            <a:r>
              <a:rPr lang="de-DE" dirty="0"/>
              <a:t>o Rootkits </a:t>
            </a:r>
          </a:p>
          <a:p>
            <a:pPr lvl="1"/>
            <a:r>
              <a:rPr lang="de-DE" dirty="0"/>
              <a:t>o Spam</a:t>
            </a:r>
          </a:p>
          <a:p>
            <a:pPr lvl="1"/>
            <a:r>
              <a:rPr lang="de-DE" dirty="0"/>
              <a:t>Würmer, Trojaner und Ransomware werden am besten mit Anti-Malware-Lösungen erkannt</a:t>
            </a:r>
          </a:p>
          <a:p>
            <a:pPr lvl="1"/>
            <a:endParaRPr lang="de-DE" dirty="0"/>
          </a:p>
          <a:p>
            <a:pPr marL="742950" lvl="1" indent="-285750">
              <a:buFont typeface="Arial" panose="020B0604020202020204" pitchFamily="34" charset="0"/>
              <a:buChar char="•"/>
            </a:pPr>
            <a:r>
              <a:rPr lang="de-DE" dirty="0"/>
              <a:t>Scanner können eine Datei, die ein Rootkit enthält, erkennen, bevor sie installiert wird... </a:t>
            </a:r>
          </a:p>
          <a:p>
            <a:pPr marL="742950" lvl="1" indent="-285750">
              <a:buFont typeface="Arial" panose="020B0604020202020204" pitchFamily="34" charset="0"/>
              <a:buChar char="•"/>
            </a:pPr>
            <a:r>
              <a:rPr lang="de-DE" dirty="0"/>
              <a:t>Die Entfernung eines Rootkits ist schwierig und der beste Plan ist, den Computer zu sichern </a:t>
            </a:r>
          </a:p>
          <a:p>
            <a:pPr marL="742950" lvl="1" indent="-285750">
              <a:buFont typeface="Arial" panose="020B0604020202020204" pitchFamily="34" charset="0"/>
              <a:buChar char="•"/>
            </a:pPr>
            <a:r>
              <a:rPr lang="de-DE" dirty="0"/>
              <a:t>Stellen Sie sicher, dass Ihre E-Mail-Server nicht als offene Mail-</a:t>
            </a:r>
            <a:r>
              <a:rPr lang="de-DE" dirty="0" err="1"/>
              <a:t>Relays</a:t>
            </a:r>
            <a:r>
              <a:rPr lang="de-DE" dirty="0"/>
              <a:t> oder offene SMTP-</a:t>
            </a:r>
            <a:r>
              <a:rPr lang="de-DE" dirty="0" err="1"/>
              <a:t>Relays</a:t>
            </a:r>
            <a:r>
              <a:rPr lang="de-DE" dirty="0"/>
              <a:t> konfiguriert sind</a:t>
            </a:r>
          </a:p>
          <a:p>
            <a:pPr marL="742950" lvl="1" indent="-285750">
              <a:buFont typeface="Arial" panose="020B0604020202020204" pitchFamily="34" charset="0"/>
              <a:buChar char="•"/>
            </a:pPr>
            <a:r>
              <a:rPr lang="de-DE" dirty="0"/>
              <a:t>E-Mail-Adressen von der Website entfernen  (Text :Joa (at) abc.com)</a:t>
            </a:r>
          </a:p>
          <a:p>
            <a:pPr lvl="8"/>
            <a:r>
              <a:rPr lang="de-DE" sz="1400" dirty="0"/>
              <a:t>Joa@abc.com 		(</a:t>
            </a:r>
            <a:r>
              <a:rPr lang="de-DE" dirty="0"/>
              <a:t>Bild:                                )</a:t>
            </a:r>
          </a:p>
          <a:p>
            <a:pPr lvl="1"/>
            <a:endParaRPr lang="de-DE" dirty="0"/>
          </a:p>
          <a:p>
            <a:pPr marL="285750" indent="-285750">
              <a:buFont typeface="Arial" panose="020B0604020202020204" pitchFamily="34" charset="0"/>
              <a:buChar char="•"/>
            </a:pPr>
            <a:endParaRPr lang="de-DE" sz="1600" dirty="0"/>
          </a:p>
        </p:txBody>
      </p:sp>
      <p:pic>
        <p:nvPicPr>
          <p:cNvPr id="4" name="Grafik 3">
            <a:extLst>
              <a:ext uri="{FF2B5EF4-FFF2-40B4-BE49-F238E27FC236}">
                <a16:creationId xmlns:a16="http://schemas.microsoft.com/office/drawing/2014/main" id="{F4A2E2A6-EEF0-447E-9068-8CB38490E7EE}"/>
              </a:ext>
            </a:extLst>
          </p:cNvPr>
          <p:cNvPicPr>
            <a:picLocks noChangeAspect="1"/>
          </p:cNvPicPr>
          <p:nvPr/>
        </p:nvPicPr>
        <p:blipFill>
          <a:blip r:embed="rId4"/>
          <a:stretch>
            <a:fillRect/>
          </a:stretch>
        </p:blipFill>
        <p:spPr>
          <a:xfrm>
            <a:off x="7877060" y="660534"/>
            <a:ext cx="2190750" cy="2085975"/>
          </a:xfrm>
          <a:prstGeom prst="rect">
            <a:avLst/>
          </a:prstGeom>
        </p:spPr>
      </p:pic>
      <p:sp>
        <p:nvSpPr>
          <p:cNvPr id="5" name="Rechteck 4">
            <a:extLst>
              <a:ext uri="{FF2B5EF4-FFF2-40B4-BE49-F238E27FC236}">
                <a16:creationId xmlns:a16="http://schemas.microsoft.com/office/drawing/2014/main" id="{14B5826E-508F-4508-96BF-46FA16F435BF}"/>
              </a:ext>
            </a:extLst>
          </p:cNvPr>
          <p:cNvSpPr/>
          <p:nvPr/>
        </p:nvSpPr>
        <p:spPr>
          <a:xfrm>
            <a:off x="9433476" y="7227702"/>
            <a:ext cx="1319592" cy="215444"/>
          </a:xfrm>
          <a:prstGeom prst="rect">
            <a:avLst/>
          </a:prstGeom>
        </p:spPr>
        <p:txBody>
          <a:bodyPr wrap="none">
            <a:spAutoFit/>
          </a:bodyPr>
          <a:lstStyle/>
          <a:p>
            <a:r>
              <a:rPr lang="de-DE" sz="800"/>
              <a:t>https://www.paul-pille.de/</a:t>
            </a:r>
          </a:p>
        </p:txBody>
      </p:sp>
      <p:pic>
        <p:nvPicPr>
          <p:cNvPr id="10" name="Grafik 9">
            <a:extLst>
              <a:ext uri="{FF2B5EF4-FFF2-40B4-BE49-F238E27FC236}">
                <a16:creationId xmlns:a16="http://schemas.microsoft.com/office/drawing/2014/main" id="{2AF5CB94-43DE-474C-AAB0-B07293C46D57}"/>
              </a:ext>
            </a:extLst>
          </p:cNvPr>
          <p:cNvPicPr>
            <a:picLocks noChangeAspect="1"/>
          </p:cNvPicPr>
          <p:nvPr/>
        </p:nvPicPr>
        <p:blipFill>
          <a:blip r:embed="rId5"/>
          <a:stretch>
            <a:fillRect/>
          </a:stretch>
        </p:blipFill>
        <p:spPr>
          <a:xfrm>
            <a:off x="7556500" y="6722699"/>
            <a:ext cx="1600200" cy="295275"/>
          </a:xfrm>
          <a:prstGeom prst="rect">
            <a:avLst/>
          </a:prstGeom>
          <a:solidFill>
            <a:srgbClr val="FFC000"/>
          </a:solidFill>
          <a:ln>
            <a:solidFill>
              <a:schemeClr val="accent1"/>
            </a:solidFill>
          </a:ln>
        </p:spPr>
      </p:pic>
    </p:spTree>
    <p:extLst>
      <p:ext uri="{BB962C8B-B14F-4D97-AF65-F5344CB8AC3E}">
        <p14:creationId xmlns:p14="http://schemas.microsoft.com/office/powerpoint/2010/main" val="25642621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831544"/>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3"/>
            </a:pPr>
            <a:r>
              <a:rPr lang="de-DE" sz="2000" b="1"/>
              <a:t>Malware-Infektionen</a:t>
            </a:r>
          </a:p>
          <a:p>
            <a:pPr marL="457200" indent="-457200">
              <a:buFont typeface="+mj-lt"/>
              <a:buAutoNum type="arabicPeriod" startAt="3"/>
            </a:pPr>
            <a:endParaRPr lang="de-DE" sz="2000" b="1"/>
          </a:p>
          <a:p>
            <a:pPr marL="457200" indent="-457200">
              <a:buFont typeface="+mj-lt"/>
              <a:buAutoNum type="arabicPeriod" startAt="3"/>
            </a:pPr>
            <a:endParaRPr lang="de-DE" sz="2000" b="1"/>
          </a:p>
          <a:p>
            <a:pPr marL="457200" indent="-457200">
              <a:buFont typeface="+mj-lt"/>
              <a:buAutoNum type="arabicPeriod" startAt="3"/>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C745805B-FCF7-4AA4-9AA0-00F7200A8E41}"/>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BDD84371-1C7A-4201-8D4A-18C5B5DD0316}"/>
              </a:ext>
            </a:extLst>
          </p:cNvPr>
          <p:cNvSpPr/>
          <p:nvPr/>
        </p:nvSpPr>
        <p:spPr>
          <a:xfrm>
            <a:off x="393700" y="2538860"/>
            <a:ext cx="9887712" cy="2492990"/>
          </a:xfrm>
          <a:prstGeom prst="rect">
            <a:avLst/>
          </a:prstGeom>
          <a:solidFill>
            <a:schemeClr val="bg1"/>
          </a:solidFill>
        </p:spPr>
        <p:txBody>
          <a:bodyPr wrap="square">
            <a:spAutoFit/>
          </a:bodyPr>
          <a:lstStyle/>
          <a:p>
            <a:pPr lvl="0"/>
            <a:r>
              <a:rPr lang="de-DE" b="1" dirty="0"/>
              <a:t>Verhindern von Malware</a:t>
            </a:r>
            <a:endParaRPr lang="de-DE" sz="1600" dirty="0"/>
          </a:p>
          <a:p>
            <a:pPr marL="742950" lvl="1" indent="-285750">
              <a:buFont typeface="Arial" panose="020B0604020202020204" pitchFamily="34" charset="0"/>
              <a:buChar char="•"/>
            </a:pPr>
            <a:r>
              <a:rPr lang="de-DE" dirty="0"/>
              <a:t>Whitelists und </a:t>
            </a:r>
            <a:r>
              <a:rPr lang="de-DE" dirty="0" err="1"/>
              <a:t>Blacklists</a:t>
            </a:r>
            <a:r>
              <a:rPr lang="de-DE" dirty="0"/>
              <a:t> verwenden</a:t>
            </a:r>
          </a:p>
          <a:p>
            <a:pPr marL="742950" lvl="1" indent="-285750">
              <a:buFont typeface="Arial" panose="020B0604020202020204" pitchFamily="34" charset="0"/>
              <a:buChar char="•"/>
            </a:pPr>
            <a:r>
              <a:rPr lang="de-DE" dirty="0">
                <a:solidFill>
                  <a:srgbClr val="FF0000"/>
                </a:solidFill>
              </a:rPr>
              <a:t>Endanwender schulen und ausbilden</a:t>
            </a:r>
          </a:p>
          <a:p>
            <a:pPr marL="1200150" lvl="2" indent="-285750">
              <a:buFont typeface="Wingdings" panose="05000000000000000000" pitchFamily="2" charset="2"/>
              <a:buChar char="ü"/>
            </a:pPr>
            <a:r>
              <a:rPr lang="de-DE" dirty="0"/>
              <a:t>Aktualisieren Sie Ihre Anti-Malware-Software automatisch und scannen Sie Ihren Computer</a:t>
            </a:r>
          </a:p>
          <a:p>
            <a:pPr marL="1200150" lvl="2" indent="-285750">
              <a:buFont typeface="Wingdings" panose="05000000000000000000" pitchFamily="2" charset="2"/>
              <a:buChar char="ü"/>
            </a:pPr>
            <a:r>
              <a:rPr lang="de-DE" dirty="0"/>
              <a:t>Aktualisieren und patchen Sie das Betriebssystem und die Anwendungen regelmäßig</a:t>
            </a:r>
          </a:p>
          <a:p>
            <a:pPr marL="1200150" lvl="2" indent="-285750">
              <a:buFont typeface="Wingdings" panose="05000000000000000000" pitchFamily="2" charset="2"/>
              <a:buChar char="ü"/>
            </a:pPr>
            <a:r>
              <a:rPr lang="de-DE" dirty="0"/>
              <a:t>Schulung und Training von Endanwendern zum sicheren Surfen im Internet</a:t>
            </a:r>
          </a:p>
          <a:p>
            <a:pPr marL="285750" indent="-285750">
              <a:buFont typeface="Wingdings" panose="05000000000000000000" pitchFamily="2" charset="2"/>
              <a:buChar char="ü"/>
            </a:pPr>
            <a:endParaRPr lang="de-DE" sz="1400" dirty="0"/>
          </a:p>
          <a:p>
            <a:pPr lvl="1"/>
            <a:endParaRPr lang="de-DE" dirty="0"/>
          </a:p>
          <a:p>
            <a:pPr marL="285750" indent="-285750">
              <a:buFont typeface="Arial" panose="020B0604020202020204" pitchFamily="34" charset="0"/>
              <a:buChar char="•"/>
            </a:pPr>
            <a:endParaRPr lang="de-DE" sz="1600" dirty="0"/>
          </a:p>
        </p:txBody>
      </p:sp>
      <p:pic>
        <p:nvPicPr>
          <p:cNvPr id="4" name="Grafik 3">
            <a:extLst>
              <a:ext uri="{FF2B5EF4-FFF2-40B4-BE49-F238E27FC236}">
                <a16:creationId xmlns:a16="http://schemas.microsoft.com/office/drawing/2014/main" id="{F4A2E2A6-EEF0-447E-9068-8CB38490E7EE}"/>
              </a:ext>
            </a:extLst>
          </p:cNvPr>
          <p:cNvPicPr>
            <a:picLocks noChangeAspect="1"/>
          </p:cNvPicPr>
          <p:nvPr/>
        </p:nvPicPr>
        <p:blipFill>
          <a:blip r:embed="rId4"/>
          <a:stretch>
            <a:fillRect/>
          </a:stretch>
        </p:blipFill>
        <p:spPr>
          <a:xfrm>
            <a:off x="7877060" y="660534"/>
            <a:ext cx="2190750" cy="2085975"/>
          </a:xfrm>
          <a:prstGeom prst="rect">
            <a:avLst/>
          </a:prstGeom>
        </p:spPr>
      </p:pic>
      <p:sp>
        <p:nvSpPr>
          <p:cNvPr id="5" name="Rechteck 4">
            <a:extLst>
              <a:ext uri="{FF2B5EF4-FFF2-40B4-BE49-F238E27FC236}">
                <a16:creationId xmlns:a16="http://schemas.microsoft.com/office/drawing/2014/main" id="{14B5826E-508F-4508-96BF-46FA16F435BF}"/>
              </a:ext>
            </a:extLst>
          </p:cNvPr>
          <p:cNvSpPr/>
          <p:nvPr/>
        </p:nvSpPr>
        <p:spPr>
          <a:xfrm>
            <a:off x="9433476" y="7227702"/>
            <a:ext cx="1319592" cy="215444"/>
          </a:xfrm>
          <a:prstGeom prst="rect">
            <a:avLst/>
          </a:prstGeom>
        </p:spPr>
        <p:txBody>
          <a:bodyPr wrap="none">
            <a:spAutoFit/>
          </a:bodyPr>
          <a:lstStyle/>
          <a:p>
            <a:r>
              <a:rPr lang="de-DE" sz="800"/>
              <a:t>https://www.paul-pille.de/</a:t>
            </a:r>
          </a:p>
        </p:txBody>
      </p:sp>
    </p:spTree>
    <p:extLst>
      <p:ext uri="{BB962C8B-B14F-4D97-AF65-F5344CB8AC3E}">
        <p14:creationId xmlns:p14="http://schemas.microsoft.com/office/powerpoint/2010/main" val="8268842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831544"/>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3"/>
            </a:pPr>
            <a:r>
              <a:rPr lang="de-DE" sz="2000" b="1"/>
              <a:t>Malware-Infektionen</a:t>
            </a:r>
          </a:p>
          <a:p>
            <a:pPr marL="457200" indent="-457200">
              <a:buFont typeface="+mj-lt"/>
              <a:buAutoNum type="arabicPeriod" startAt="3"/>
            </a:pPr>
            <a:endParaRPr lang="de-DE" sz="2000" b="1"/>
          </a:p>
          <a:p>
            <a:pPr marL="457200" indent="-457200">
              <a:buFont typeface="+mj-lt"/>
              <a:buAutoNum type="arabicPeriod" startAt="3"/>
            </a:pPr>
            <a:endParaRPr lang="de-DE" sz="2000" b="1"/>
          </a:p>
          <a:p>
            <a:pPr marL="457200" indent="-457200">
              <a:buFont typeface="+mj-lt"/>
              <a:buAutoNum type="arabicPeriod" startAt="3"/>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C745805B-FCF7-4AA4-9AA0-00F7200A8E41}"/>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BDD84371-1C7A-4201-8D4A-18C5B5DD0316}"/>
              </a:ext>
            </a:extLst>
          </p:cNvPr>
          <p:cNvSpPr/>
          <p:nvPr/>
        </p:nvSpPr>
        <p:spPr>
          <a:xfrm>
            <a:off x="393700" y="2538860"/>
            <a:ext cx="10344912" cy="4154984"/>
          </a:xfrm>
          <a:prstGeom prst="rect">
            <a:avLst/>
          </a:prstGeom>
        </p:spPr>
        <p:txBody>
          <a:bodyPr wrap="square">
            <a:spAutoFit/>
          </a:bodyPr>
          <a:lstStyle/>
          <a:p>
            <a:r>
              <a:rPr lang="de-DE" b="1" dirty="0"/>
              <a:t>Malware-Exploit (Ausnutzen von Schwachstellen)</a:t>
            </a:r>
          </a:p>
          <a:p>
            <a:pPr lvl="0"/>
            <a:r>
              <a:rPr lang="de-DE" dirty="0"/>
              <a:t>Exploit Technik Beschreibt die spezifische Methode, mit der Malware-Code einen Zielhost infiziert</a:t>
            </a:r>
          </a:p>
          <a:p>
            <a:pPr lvl="1"/>
            <a:r>
              <a:rPr lang="de-DE" dirty="0"/>
              <a:t>Die meiste moderne Malware verwendet dateilose Techniken, </a:t>
            </a:r>
          </a:p>
          <a:p>
            <a:pPr lvl="1"/>
            <a:r>
              <a:rPr lang="de-DE" dirty="0"/>
              <a:t>um die Erkennung durch signaturbasierte Sicherheitssoftware zu vermeiden</a:t>
            </a:r>
          </a:p>
          <a:p>
            <a:pPr lvl="1"/>
            <a:endParaRPr lang="de-DE" dirty="0"/>
          </a:p>
          <a:p>
            <a:pPr lvl="1"/>
            <a:r>
              <a:rPr lang="de-DE" dirty="0"/>
              <a:t>Wie nutzt eine APT(z.B. Fremde Regierungen) moderne Malware, um zu operieren?</a:t>
            </a:r>
          </a:p>
          <a:p>
            <a:pPr marL="1200150" lvl="2" indent="-285750">
              <a:buFont typeface="Arial" panose="020B0604020202020204" pitchFamily="34" charset="0"/>
              <a:buChar char="•"/>
            </a:pPr>
            <a:r>
              <a:rPr lang="de-DE" dirty="0" err="1"/>
              <a:t>Dropper</a:t>
            </a:r>
            <a:r>
              <a:rPr lang="de-DE" dirty="0"/>
              <a:t> oder Downloader</a:t>
            </a:r>
          </a:p>
          <a:p>
            <a:pPr marL="1200150" lvl="2" indent="-285750">
              <a:buFont typeface="Arial" panose="020B0604020202020204" pitchFamily="34" charset="0"/>
              <a:buChar char="•"/>
            </a:pPr>
            <a:r>
              <a:rPr lang="de-DE" dirty="0"/>
              <a:t>Zugang beibehalten</a:t>
            </a:r>
          </a:p>
          <a:p>
            <a:pPr marL="1200150" lvl="2" indent="-285750">
              <a:buFont typeface="Arial" panose="020B0604020202020204" pitchFamily="34" charset="0"/>
              <a:buChar char="•"/>
            </a:pPr>
            <a:r>
              <a:rPr lang="de-DE" dirty="0"/>
              <a:t>Zugang verstärken</a:t>
            </a:r>
          </a:p>
          <a:p>
            <a:pPr marL="1200150" lvl="2" indent="-285750">
              <a:buFont typeface="Arial" panose="020B0604020202020204" pitchFamily="34" charset="0"/>
              <a:buChar char="•"/>
            </a:pPr>
            <a:r>
              <a:rPr lang="de-DE" dirty="0"/>
              <a:t>Aktionen(Angriffe) auf Ziele</a:t>
            </a:r>
          </a:p>
          <a:p>
            <a:pPr marL="1200150" lvl="2" indent="-285750">
              <a:buFont typeface="Arial" panose="020B0604020202020204" pitchFamily="34" charset="0"/>
              <a:buChar char="•"/>
            </a:pPr>
            <a:r>
              <a:rPr lang="de-DE" dirty="0"/>
              <a:t>Tarnkappen</a:t>
            </a:r>
          </a:p>
          <a:p>
            <a:r>
              <a:rPr lang="de-DE" dirty="0"/>
              <a:t> </a:t>
            </a:r>
            <a:endParaRPr lang="de-DE" sz="1600" dirty="0"/>
          </a:p>
          <a:p>
            <a:pPr marL="285750" indent="-285750">
              <a:buFont typeface="Wingdings" panose="05000000000000000000" pitchFamily="2" charset="2"/>
              <a:buChar char="ü"/>
            </a:pPr>
            <a:endParaRPr lang="de-DE" sz="1400" dirty="0"/>
          </a:p>
          <a:p>
            <a:pPr lvl="1"/>
            <a:endParaRPr lang="de-DE" dirty="0"/>
          </a:p>
          <a:p>
            <a:pPr marL="285750" indent="-285750">
              <a:buFont typeface="Arial" panose="020B0604020202020204" pitchFamily="34" charset="0"/>
              <a:buChar char="•"/>
            </a:pPr>
            <a:endParaRPr lang="de-DE" sz="1600" dirty="0"/>
          </a:p>
        </p:txBody>
      </p:sp>
    </p:spTree>
    <p:extLst>
      <p:ext uri="{BB962C8B-B14F-4D97-AF65-F5344CB8AC3E}">
        <p14:creationId xmlns:p14="http://schemas.microsoft.com/office/powerpoint/2010/main" val="28609489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831544"/>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3"/>
            </a:pPr>
            <a:r>
              <a:rPr lang="de-DE" sz="2000" b="1"/>
              <a:t>Malware-Infektionen</a:t>
            </a:r>
          </a:p>
          <a:p>
            <a:pPr marL="457200" indent="-457200">
              <a:buFont typeface="+mj-lt"/>
              <a:buAutoNum type="arabicPeriod" startAt="3"/>
            </a:pPr>
            <a:endParaRPr lang="de-DE" sz="2000" b="1"/>
          </a:p>
          <a:p>
            <a:pPr marL="457200" indent="-457200">
              <a:buFont typeface="+mj-lt"/>
              <a:buAutoNum type="arabicPeriod" startAt="3"/>
            </a:pPr>
            <a:endParaRPr lang="de-DE" sz="2000" b="1"/>
          </a:p>
          <a:p>
            <a:pPr marL="457200" indent="-457200">
              <a:buFont typeface="+mj-lt"/>
              <a:buAutoNum type="arabicPeriod" startAt="3"/>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C745805B-FCF7-4AA4-9AA0-00F7200A8E41}"/>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BDD84371-1C7A-4201-8D4A-18C5B5DD0316}"/>
              </a:ext>
            </a:extLst>
          </p:cNvPr>
          <p:cNvSpPr/>
          <p:nvPr/>
        </p:nvSpPr>
        <p:spPr>
          <a:xfrm>
            <a:off x="393700" y="2538860"/>
            <a:ext cx="10344912" cy="4431983"/>
          </a:xfrm>
          <a:prstGeom prst="rect">
            <a:avLst/>
          </a:prstGeom>
        </p:spPr>
        <p:txBody>
          <a:bodyPr wrap="square">
            <a:spAutoFit/>
          </a:bodyPr>
          <a:lstStyle/>
          <a:p>
            <a:r>
              <a:rPr lang="de-DE" b="1" dirty="0"/>
              <a:t>Malware-Exploit</a:t>
            </a:r>
          </a:p>
          <a:p>
            <a:pPr lvl="0"/>
            <a:r>
              <a:rPr lang="de-DE" b="1" dirty="0" err="1"/>
              <a:t>Dropper</a:t>
            </a:r>
            <a:endParaRPr lang="de-DE" b="1" dirty="0"/>
          </a:p>
          <a:p>
            <a:pPr lvl="1"/>
            <a:r>
              <a:rPr lang="de-DE" dirty="0"/>
              <a:t>Malware, die darauf ausgelegt ist, andere Arten von Malware eingebettet in eine Nutzlast </a:t>
            </a:r>
          </a:p>
          <a:p>
            <a:pPr lvl="1"/>
            <a:r>
              <a:rPr lang="de-DE" dirty="0"/>
              <a:t>auf einem infizierten Host zu installieren oder auszuführen</a:t>
            </a:r>
          </a:p>
          <a:p>
            <a:r>
              <a:rPr lang="de-DE" dirty="0"/>
              <a:t> </a:t>
            </a:r>
            <a:endParaRPr lang="de-DE" sz="1600" dirty="0"/>
          </a:p>
          <a:p>
            <a:pPr lvl="0"/>
            <a:r>
              <a:rPr lang="de-DE" b="1" dirty="0"/>
              <a:t>Downloader</a:t>
            </a:r>
          </a:p>
          <a:p>
            <a:pPr lvl="1"/>
            <a:r>
              <a:rPr lang="de-DE" dirty="0"/>
              <a:t>Ein Teil des Codes, der eine Verbindung zum Internet herstellt, um nach der Erstinfektion </a:t>
            </a:r>
          </a:p>
          <a:p>
            <a:pPr lvl="1"/>
            <a:r>
              <a:rPr lang="de-DE" dirty="0"/>
              <a:t>durch einen </a:t>
            </a:r>
            <a:r>
              <a:rPr lang="de-DE" dirty="0" err="1"/>
              <a:t>Dropper</a:t>
            </a:r>
            <a:r>
              <a:rPr lang="de-DE" dirty="0"/>
              <a:t> zusätzliche Tools abzurufen</a:t>
            </a:r>
          </a:p>
          <a:p>
            <a:r>
              <a:rPr lang="de-DE" dirty="0"/>
              <a:t> </a:t>
            </a:r>
            <a:endParaRPr lang="de-DE" sz="1600" dirty="0"/>
          </a:p>
          <a:p>
            <a:pPr lvl="0"/>
            <a:r>
              <a:rPr lang="de-DE" b="1" dirty="0" err="1"/>
              <a:t>Shellcode</a:t>
            </a:r>
            <a:endParaRPr lang="de-DE" b="1" dirty="0"/>
          </a:p>
          <a:p>
            <a:pPr lvl="1"/>
            <a:r>
              <a:rPr lang="de-DE" dirty="0"/>
              <a:t>Jeder leichtgewichtige Code, der dazu dient, einen Exploit auf dem Ziel auszuführen, </a:t>
            </a:r>
          </a:p>
          <a:p>
            <a:pPr lvl="1"/>
            <a:r>
              <a:rPr lang="de-DE" dirty="0"/>
              <a:t>was jede Art von Codeformat von Skriptsprachen bis hin zu Binärcode umfassen kann</a:t>
            </a:r>
          </a:p>
          <a:p>
            <a:r>
              <a:rPr lang="de-DE" dirty="0"/>
              <a:t> </a:t>
            </a:r>
            <a:endParaRPr lang="de-DE" sz="1600" dirty="0"/>
          </a:p>
          <a:p>
            <a:pPr marL="285750" indent="-285750">
              <a:buFont typeface="Wingdings" panose="05000000000000000000" pitchFamily="2" charset="2"/>
              <a:buChar char="ü"/>
            </a:pPr>
            <a:endParaRPr lang="de-DE" sz="1400" dirty="0"/>
          </a:p>
          <a:p>
            <a:pPr lvl="1"/>
            <a:endParaRPr lang="de-DE" dirty="0"/>
          </a:p>
          <a:p>
            <a:pPr marL="285750" indent="-285750">
              <a:buFont typeface="Arial" panose="020B0604020202020204" pitchFamily="34" charset="0"/>
              <a:buChar char="•"/>
            </a:pPr>
            <a:endParaRPr lang="de-DE" sz="1600" dirty="0"/>
          </a:p>
        </p:txBody>
      </p:sp>
    </p:spTree>
    <p:extLst>
      <p:ext uri="{BB962C8B-B14F-4D97-AF65-F5344CB8AC3E}">
        <p14:creationId xmlns:p14="http://schemas.microsoft.com/office/powerpoint/2010/main" val="704128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a:pPr>
            <a:r>
              <a:rPr lang="de-DE" sz="2000" b="1"/>
              <a:t>Überblick über die Sicherheit </a:t>
            </a:r>
            <a:r>
              <a:rPr lang="de-DE" sz="2000">
                <a:solidFill>
                  <a:srgbClr val="00B0F0"/>
                </a:solidFill>
              </a:rPr>
              <a:t>„im Security + Kurs“ </a:t>
            </a:r>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4" name="Rechteck 3">
            <a:extLst>
              <a:ext uri="{FF2B5EF4-FFF2-40B4-BE49-F238E27FC236}">
                <a16:creationId xmlns:a16="http://schemas.microsoft.com/office/drawing/2014/main" id="{F2A638D0-84F4-4D77-8972-720E4691D1BF}"/>
              </a:ext>
            </a:extLst>
          </p:cNvPr>
          <p:cNvSpPr/>
          <p:nvPr/>
        </p:nvSpPr>
        <p:spPr>
          <a:xfrm>
            <a:off x="1155700" y="2472238"/>
            <a:ext cx="7677150" cy="5355312"/>
          </a:xfrm>
          <a:prstGeom prst="rect">
            <a:avLst/>
          </a:prstGeom>
        </p:spPr>
        <p:txBody>
          <a:bodyPr wrap="square">
            <a:spAutoFit/>
          </a:bodyPr>
          <a:lstStyle/>
          <a:p>
            <a:r>
              <a:rPr lang="de-DE"/>
              <a:t>●	Willkommen</a:t>
            </a:r>
          </a:p>
          <a:p>
            <a:endParaRPr lang="de-DE"/>
          </a:p>
          <a:p>
            <a:r>
              <a:rPr lang="de-DE"/>
              <a:t>o	Themen Gebiete (SYO-601)</a:t>
            </a:r>
          </a:p>
          <a:p>
            <a:endParaRPr lang="de-DE"/>
          </a:p>
          <a:p>
            <a:pPr lvl="2"/>
            <a:r>
              <a:rPr lang="de-DE"/>
              <a:t>▪	Angriffe, Bedrohungen und Schwachstellen (24 %)</a:t>
            </a:r>
          </a:p>
          <a:p>
            <a:pPr lvl="2"/>
            <a:r>
              <a:rPr lang="de-DE"/>
              <a:t>▪	Architektur und Design (21%)</a:t>
            </a:r>
          </a:p>
          <a:p>
            <a:pPr lvl="2"/>
            <a:r>
              <a:rPr lang="de-DE"/>
              <a:t>▪	Implementierung (25 %)</a:t>
            </a:r>
          </a:p>
          <a:p>
            <a:pPr lvl="2"/>
            <a:r>
              <a:rPr lang="de-DE"/>
              <a:t>▪	Betrieb und Reaktion auf Vorfälle (16 %)</a:t>
            </a:r>
          </a:p>
          <a:p>
            <a:pPr lvl="2"/>
            <a:r>
              <a:rPr lang="de-DE"/>
              <a:t>▪	Governance, Risiko und Compliance (14 %) </a:t>
            </a:r>
          </a:p>
          <a:p>
            <a:endParaRPr lang="de-DE"/>
          </a:p>
          <a:p>
            <a:endParaRPr lang="de-DE"/>
          </a:p>
          <a:p>
            <a:r>
              <a:rPr lang="de-DE"/>
              <a:t>o	90 Minuten zur Beantwortung von </a:t>
            </a:r>
            <a:r>
              <a:rPr lang="de-DE" b="1"/>
              <a:t>bis zu </a:t>
            </a:r>
            <a:r>
              <a:rPr lang="de-DE"/>
              <a:t>90 Fragen </a:t>
            </a:r>
          </a:p>
          <a:p>
            <a:r>
              <a:rPr lang="de-DE"/>
              <a:t>o	Minimum zum Bestehen</a:t>
            </a:r>
          </a:p>
          <a:p>
            <a:endParaRPr lang="de-DE"/>
          </a:p>
          <a:p>
            <a:endParaRPr lang="de-DE"/>
          </a:p>
          <a:p>
            <a:endParaRPr lang="de-DE"/>
          </a:p>
          <a:p>
            <a:endParaRPr lang="de-DE"/>
          </a:p>
          <a:p>
            <a:endParaRPr lang="de-DE"/>
          </a:p>
          <a:p>
            <a:endParaRPr lang="de-DE"/>
          </a:p>
        </p:txBody>
      </p:sp>
      <p:pic>
        <p:nvPicPr>
          <p:cNvPr id="9" name="Grafik 8">
            <a:extLst>
              <a:ext uri="{FF2B5EF4-FFF2-40B4-BE49-F238E27FC236}">
                <a16:creationId xmlns:a16="http://schemas.microsoft.com/office/drawing/2014/main" id="{CFAE06FC-4583-41FF-BBA7-C03C8836BE2C}"/>
              </a:ext>
            </a:extLst>
          </p:cNvPr>
          <p:cNvPicPr>
            <a:picLocks noChangeAspect="1"/>
          </p:cNvPicPr>
          <p:nvPr/>
        </p:nvPicPr>
        <p:blipFill>
          <a:blip r:embed="rId4"/>
          <a:stretch>
            <a:fillRect/>
          </a:stretch>
        </p:blipFill>
        <p:spPr>
          <a:xfrm>
            <a:off x="7404100" y="1722437"/>
            <a:ext cx="1866667" cy="1390476"/>
          </a:xfrm>
          <a:prstGeom prst="rect">
            <a:avLst/>
          </a:prstGeom>
        </p:spPr>
      </p:pic>
    </p:spTree>
    <p:extLst>
      <p:ext uri="{BB962C8B-B14F-4D97-AF65-F5344CB8AC3E}">
        <p14:creationId xmlns:p14="http://schemas.microsoft.com/office/powerpoint/2010/main" val="28259079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831544"/>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3"/>
            </a:pPr>
            <a:r>
              <a:rPr lang="de-DE" sz="2000" b="1"/>
              <a:t>Malware-Infektionen</a:t>
            </a:r>
          </a:p>
          <a:p>
            <a:pPr marL="457200" indent="-457200">
              <a:buFont typeface="+mj-lt"/>
              <a:buAutoNum type="arabicPeriod" startAt="3"/>
            </a:pPr>
            <a:endParaRPr lang="de-DE" sz="2000" b="1"/>
          </a:p>
          <a:p>
            <a:pPr marL="457200" indent="-457200">
              <a:buFont typeface="+mj-lt"/>
              <a:buAutoNum type="arabicPeriod" startAt="3"/>
            </a:pPr>
            <a:endParaRPr lang="de-DE" sz="2000" b="1"/>
          </a:p>
          <a:p>
            <a:pPr marL="457200" indent="-457200">
              <a:buFont typeface="+mj-lt"/>
              <a:buAutoNum type="arabicPeriod" startAt="3"/>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C745805B-FCF7-4AA4-9AA0-00F7200A8E41}"/>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BDD84371-1C7A-4201-8D4A-18C5B5DD0316}"/>
              </a:ext>
            </a:extLst>
          </p:cNvPr>
          <p:cNvSpPr/>
          <p:nvPr/>
        </p:nvSpPr>
        <p:spPr>
          <a:xfrm>
            <a:off x="393700" y="2538860"/>
            <a:ext cx="10344912" cy="5816977"/>
          </a:xfrm>
          <a:prstGeom prst="rect">
            <a:avLst/>
          </a:prstGeom>
        </p:spPr>
        <p:txBody>
          <a:bodyPr wrap="square">
            <a:spAutoFit/>
          </a:bodyPr>
          <a:lstStyle/>
          <a:p>
            <a:r>
              <a:rPr lang="de-DE" b="1" dirty="0"/>
              <a:t>Malware-Exploit</a:t>
            </a:r>
          </a:p>
          <a:p>
            <a:pPr lvl="0"/>
            <a:r>
              <a:rPr lang="de-DE" b="1" dirty="0"/>
              <a:t>Code-Injektion</a:t>
            </a:r>
          </a:p>
          <a:p>
            <a:pPr lvl="1"/>
            <a:r>
              <a:rPr lang="de-DE" dirty="0"/>
              <a:t>Exploit-Technik, die bösartigen Code mit der Identifikationsnummer </a:t>
            </a:r>
          </a:p>
          <a:p>
            <a:pPr lvl="1"/>
            <a:r>
              <a:rPr lang="de-DE" dirty="0"/>
              <a:t>eines legitimen Prozesses ausführt</a:t>
            </a:r>
          </a:p>
          <a:p>
            <a:pPr marL="1200150" lvl="2" indent="-285750">
              <a:buFont typeface="Arial" panose="020B0604020202020204" pitchFamily="34" charset="0"/>
              <a:buChar char="•"/>
            </a:pPr>
            <a:r>
              <a:rPr lang="de-DE" dirty="0"/>
              <a:t>Maskerade</a:t>
            </a:r>
          </a:p>
          <a:p>
            <a:pPr marL="1200150" lvl="2" indent="-285750">
              <a:buFont typeface="Arial" panose="020B0604020202020204" pitchFamily="34" charset="0"/>
              <a:buChar char="•"/>
            </a:pPr>
            <a:r>
              <a:rPr lang="de-DE" dirty="0"/>
              <a:t>DLL-Injection</a:t>
            </a:r>
          </a:p>
          <a:p>
            <a:pPr marL="1200150" lvl="2" indent="-285750">
              <a:buFont typeface="Arial" panose="020B0604020202020204" pitchFamily="34" charset="0"/>
              <a:buChar char="•"/>
            </a:pPr>
            <a:r>
              <a:rPr lang="de-DE" dirty="0"/>
              <a:t>DLL-</a:t>
            </a:r>
            <a:r>
              <a:rPr lang="de-DE" dirty="0" err="1"/>
              <a:t>Sideloading</a:t>
            </a:r>
            <a:endParaRPr lang="de-DE" dirty="0"/>
          </a:p>
          <a:p>
            <a:pPr marL="1200150" lvl="2" indent="-285750">
              <a:buFont typeface="Arial" panose="020B0604020202020204" pitchFamily="34" charset="0"/>
              <a:buChar char="•"/>
            </a:pPr>
            <a:r>
              <a:rPr lang="de-DE" dirty="0"/>
              <a:t>Prozessaushöhlung</a:t>
            </a:r>
          </a:p>
          <a:p>
            <a:pPr lvl="1"/>
            <a:endParaRPr lang="de-DE" dirty="0"/>
          </a:p>
          <a:p>
            <a:pPr lvl="1"/>
            <a:r>
              <a:rPr lang="de-DE" dirty="0" err="1"/>
              <a:t>Dropper</a:t>
            </a:r>
            <a:r>
              <a:rPr lang="de-DE" dirty="0"/>
              <a:t> setzen wahrscheinlich Anti-Forensik-Techniken ein, um eine Erkennung und Analyse zu verhindern</a:t>
            </a:r>
          </a:p>
          <a:p>
            <a:r>
              <a:rPr lang="de-DE" dirty="0"/>
              <a:t> </a:t>
            </a:r>
            <a:endParaRPr lang="de-DE" sz="1600" dirty="0"/>
          </a:p>
          <a:p>
            <a:r>
              <a:rPr lang="de-DE" b="1" dirty="0"/>
              <a:t>Leben vom Land </a:t>
            </a:r>
            <a:r>
              <a:rPr lang="de-DE" dirty="0"/>
              <a:t>(Nutzung der Ressourcen die verfügbar sind)</a:t>
            </a:r>
          </a:p>
          <a:p>
            <a:pPr lvl="1"/>
            <a:r>
              <a:rPr lang="de-DE" dirty="0"/>
              <a:t>Exploit-Techniken, die Standard-System-Tools und -Pakete verwenden, um Einbrüche durchzuführen</a:t>
            </a:r>
          </a:p>
          <a:p>
            <a:pPr lvl="1"/>
            <a:r>
              <a:rPr lang="de-DE" dirty="0"/>
              <a:t>Die Erkennung eines Angreifers ist schwieriger, wenn er Malware-Code </a:t>
            </a:r>
          </a:p>
          <a:p>
            <a:pPr lvl="1"/>
            <a:r>
              <a:rPr lang="de-DE" dirty="0"/>
              <a:t>innerhalb von Standardtools und -prozessen ausführt</a:t>
            </a:r>
          </a:p>
          <a:p>
            <a:r>
              <a:rPr lang="de-DE" dirty="0"/>
              <a:t> </a:t>
            </a:r>
            <a:endParaRPr lang="de-DE" sz="1600" dirty="0"/>
          </a:p>
          <a:p>
            <a:r>
              <a:rPr lang="de-DE" dirty="0"/>
              <a:t> </a:t>
            </a:r>
            <a:endParaRPr lang="de-DE" sz="1600" dirty="0"/>
          </a:p>
          <a:p>
            <a:pPr marL="285750" indent="-285750">
              <a:buFont typeface="Wingdings" panose="05000000000000000000" pitchFamily="2" charset="2"/>
              <a:buChar char="ü"/>
            </a:pPr>
            <a:endParaRPr lang="de-DE" sz="1400" dirty="0"/>
          </a:p>
          <a:p>
            <a:pPr lvl="1"/>
            <a:endParaRPr lang="de-DE" dirty="0"/>
          </a:p>
          <a:p>
            <a:pPr marL="285750" indent="-285750">
              <a:buFont typeface="Arial" panose="020B0604020202020204" pitchFamily="34" charset="0"/>
              <a:buChar char="•"/>
            </a:pPr>
            <a:endParaRPr lang="de-DE" sz="1600" dirty="0"/>
          </a:p>
        </p:txBody>
      </p:sp>
    </p:spTree>
    <p:extLst>
      <p:ext uri="{BB962C8B-B14F-4D97-AF65-F5344CB8AC3E}">
        <p14:creationId xmlns:p14="http://schemas.microsoft.com/office/powerpoint/2010/main" val="18608957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839"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p>
        </p:txBody>
      </p:sp>
      <p:sp>
        <p:nvSpPr>
          <p:cNvPr id="7" name="Rechteck 6"/>
          <p:cNvSpPr/>
          <p:nvPr/>
        </p:nvSpPr>
        <p:spPr>
          <a:xfrm>
            <a:off x="666634" y="1265237"/>
            <a:ext cx="10395065" cy="400110"/>
          </a:xfrm>
          <a:prstGeom prst="rect">
            <a:avLst/>
          </a:prstGeom>
        </p:spPr>
        <p:txBody>
          <a:bodyPr wrap="square">
            <a:spAutoFit/>
          </a:bodyPr>
          <a:lstStyle/>
          <a:p>
            <a:pPr marL="457200" indent="-457200">
              <a:buFont typeface="+mj-lt"/>
              <a:buAutoNum type="arabicPeriod" startAt="3"/>
            </a:pPr>
            <a:r>
              <a:rPr lang="de-DE" sz="2000" b="1"/>
              <a:t>Malware-Infektionen</a:t>
            </a:r>
          </a:p>
        </p:txBody>
      </p:sp>
      <p:sp>
        <p:nvSpPr>
          <p:cNvPr id="3" name="Rechteck 2"/>
          <p:cNvSpPr/>
          <p:nvPr/>
        </p:nvSpPr>
        <p:spPr>
          <a:xfrm>
            <a:off x="927100" y="1883419"/>
            <a:ext cx="3733800" cy="923330"/>
          </a:xfrm>
          <a:prstGeom prst="rect">
            <a:avLst/>
          </a:prstGeom>
        </p:spPr>
        <p:txBody>
          <a:bodyPr wrap="square">
            <a:spAutoFit/>
          </a:bodyPr>
          <a:lstStyle/>
          <a:p>
            <a:endParaRPr lang="de-DE"/>
          </a:p>
          <a:p>
            <a:r>
              <a:rPr lang="de-DE" b="1"/>
              <a:t>QUIZ</a:t>
            </a:r>
          </a:p>
          <a:p>
            <a:r>
              <a:rPr lang="de-DE"/>
              <a:t> </a:t>
            </a:r>
            <a:endParaRPr lang="en-GB" b="1"/>
          </a:p>
        </p:txBody>
      </p:sp>
      <p:pic>
        <p:nvPicPr>
          <p:cNvPr id="2" name="Grafik 1">
            <a:extLst>
              <a:ext uri="{FF2B5EF4-FFF2-40B4-BE49-F238E27FC236}">
                <a16:creationId xmlns:a16="http://schemas.microsoft.com/office/drawing/2014/main" id="{BCCCD1B7-8F00-4F21-B613-11FBB983E6B5}"/>
              </a:ext>
            </a:extLst>
          </p:cNvPr>
          <p:cNvPicPr>
            <a:picLocks noChangeAspect="1"/>
          </p:cNvPicPr>
          <p:nvPr/>
        </p:nvPicPr>
        <p:blipFill>
          <a:blip r:embed="rId4"/>
          <a:stretch>
            <a:fillRect/>
          </a:stretch>
        </p:blipFill>
        <p:spPr>
          <a:xfrm>
            <a:off x="1841500" y="1792921"/>
            <a:ext cx="7648575" cy="5067300"/>
          </a:xfrm>
          <a:prstGeom prst="rect">
            <a:avLst/>
          </a:prstGeom>
        </p:spPr>
      </p:pic>
    </p:spTree>
    <p:extLst>
      <p:ext uri="{BB962C8B-B14F-4D97-AF65-F5344CB8AC3E}">
        <p14:creationId xmlns:p14="http://schemas.microsoft.com/office/powerpoint/2010/main" val="20440730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839"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p>
        </p:txBody>
      </p:sp>
      <p:sp>
        <p:nvSpPr>
          <p:cNvPr id="7" name="Rechteck 6"/>
          <p:cNvSpPr/>
          <p:nvPr/>
        </p:nvSpPr>
        <p:spPr>
          <a:xfrm>
            <a:off x="666634" y="1265237"/>
            <a:ext cx="10395065" cy="400110"/>
          </a:xfrm>
          <a:prstGeom prst="rect">
            <a:avLst/>
          </a:prstGeom>
        </p:spPr>
        <p:txBody>
          <a:bodyPr wrap="square">
            <a:spAutoFit/>
          </a:bodyPr>
          <a:lstStyle/>
          <a:p>
            <a:pPr marL="457200" indent="-457200">
              <a:buFont typeface="+mj-lt"/>
              <a:buAutoNum type="arabicPeriod" startAt="3"/>
            </a:pPr>
            <a:r>
              <a:rPr lang="de-DE" sz="2000" b="1"/>
              <a:t>Malware-Infektionen</a:t>
            </a:r>
          </a:p>
        </p:txBody>
      </p:sp>
      <p:sp>
        <p:nvSpPr>
          <p:cNvPr id="3" name="Rechteck 2"/>
          <p:cNvSpPr/>
          <p:nvPr/>
        </p:nvSpPr>
        <p:spPr>
          <a:xfrm>
            <a:off x="927100" y="1883419"/>
            <a:ext cx="3733800" cy="923330"/>
          </a:xfrm>
          <a:prstGeom prst="rect">
            <a:avLst/>
          </a:prstGeom>
        </p:spPr>
        <p:txBody>
          <a:bodyPr wrap="square">
            <a:spAutoFit/>
          </a:bodyPr>
          <a:lstStyle/>
          <a:p>
            <a:endParaRPr lang="de-DE"/>
          </a:p>
          <a:p>
            <a:r>
              <a:rPr lang="de-DE" b="1"/>
              <a:t>QUIZ</a:t>
            </a:r>
          </a:p>
          <a:p>
            <a:r>
              <a:rPr lang="de-DE"/>
              <a:t> </a:t>
            </a:r>
            <a:endParaRPr lang="en-GB" b="1"/>
          </a:p>
        </p:txBody>
      </p:sp>
      <p:pic>
        <p:nvPicPr>
          <p:cNvPr id="2" name="Grafik 1">
            <a:extLst>
              <a:ext uri="{FF2B5EF4-FFF2-40B4-BE49-F238E27FC236}">
                <a16:creationId xmlns:a16="http://schemas.microsoft.com/office/drawing/2014/main" id="{13B3FE61-C33C-44A1-97A8-2C02E80C55BB}"/>
              </a:ext>
            </a:extLst>
          </p:cNvPr>
          <p:cNvPicPr>
            <a:picLocks noChangeAspect="1"/>
          </p:cNvPicPr>
          <p:nvPr/>
        </p:nvPicPr>
        <p:blipFill>
          <a:blip r:embed="rId4"/>
          <a:stretch>
            <a:fillRect/>
          </a:stretch>
        </p:blipFill>
        <p:spPr>
          <a:xfrm>
            <a:off x="1993900" y="1883419"/>
            <a:ext cx="7572375" cy="4991100"/>
          </a:xfrm>
          <a:prstGeom prst="rect">
            <a:avLst/>
          </a:prstGeom>
        </p:spPr>
      </p:pic>
    </p:spTree>
    <p:extLst>
      <p:ext uri="{BB962C8B-B14F-4D97-AF65-F5344CB8AC3E}">
        <p14:creationId xmlns:p14="http://schemas.microsoft.com/office/powerpoint/2010/main" val="13134967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839"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p>
        </p:txBody>
      </p:sp>
      <p:sp>
        <p:nvSpPr>
          <p:cNvPr id="7" name="Rechteck 6"/>
          <p:cNvSpPr/>
          <p:nvPr/>
        </p:nvSpPr>
        <p:spPr>
          <a:xfrm>
            <a:off x="666634" y="1265237"/>
            <a:ext cx="10395065" cy="400110"/>
          </a:xfrm>
          <a:prstGeom prst="rect">
            <a:avLst/>
          </a:prstGeom>
        </p:spPr>
        <p:txBody>
          <a:bodyPr wrap="square">
            <a:spAutoFit/>
          </a:bodyPr>
          <a:lstStyle/>
          <a:p>
            <a:pPr marL="457200" indent="-457200">
              <a:buFont typeface="+mj-lt"/>
              <a:buAutoNum type="arabicPeriod" startAt="3"/>
            </a:pPr>
            <a:r>
              <a:rPr lang="de-DE" sz="2000" b="1"/>
              <a:t>Malware-Infektionen</a:t>
            </a:r>
          </a:p>
        </p:txBody>
      </p:sp>
      <p:sp>
        <p:nvSpPr>
          <p:cNvPr id="3" name="Rechteck 2"/>
          <p:cNvSpPr/>
          <p:nvPr/>
        </p:nvSpPr>
        <p:spPr>
          <a:xfrm>
            <a:off x="927100" y="1883419"/>
            <a:ext cx="3733800" cy="923330"/>
          </a:xfrm>
          <a:prstGeom prst="rect">
            <a:avLst/>
          </a:prstGeom>
        </p:spPr>
        <p:txBody>
          <a:bodyPr wrap="square">
            <a:spAutoFit/>
          </a:bodyPr>
          <a:lstStyle/>
          <a:p>
            <a:endParaRPr lang="de-DE"/>
          </a:p>
          <a:p>
            <a:r>
              <a:rPr lang="de-DE" b="1"/>
              <a:t>QUIZ</a:t>
            </a:r>
          </a:p>
          <a:p>
            <a:r>
              <a:rPr lang="de-DE"/>
              <a:t> </a:t>
            </a:r>
            <a:endParaRPr lang="en-GB" b="1"/>
          </a:p>
        </p:txBody>
      </p:sp>
      <p:pic>
        <p:nvPicPr>
          <p:cNvPr id="2" name="Grafik 1">
            <a:extLst>
              <a:ext uri="{FF2B5EF4-FFF2-40B4-BE49-F238E27FC236}">
                <a16:creationId xmlns:a16="http://schemas.microsoft.com/office/drawing/2014/main" id="{20AF7F47-C77F-47A3-B98B-EA3781C82C88}"/>
              </a:ext>
            </a:extLst>
          </p:cNvPr>
          <p:cNvPicPr>
            <a:picLocks noChangeAspect="1"/>
          </p:cNvPicPr>
          <p:nvPr/>
        </p:nvPicPr>
        <p:blipFill>
          <a:blip r:embed="rId4"/>
          <a:stretch>
            <a:fillRect/>
          </a:stretch>
        </p:blipFill>
        <p:spPr>
          <a:xfrm>
            <a:off x="2174877" y="2614471"/>
            <a:ext cx="7715250" cy="3867150"/>
          </a:xfrm>
          <a:prstGeom prst="rect">
            <a:avLst/>
          </a:prstGeom>
        </p:spPr>
      </p:pic>
    </p:spTree>
    <p:extLst>
      <p:ext uri="{BB962C8B-B14F-4D97-AF65-F5344CB8AC3E}">
        <p14:creationId xmlns:p14="http://schemas.microsoft.com/office/powerpoint/2010/main" val="17984840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839"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p>
        </p:txBody>
      </p:sp>
      <p:sp>
        <p:nvSpPr>
          <p:cNvPr id="7" name="Rechteck 6"/>
          <p:cNvSpPr/>
          <p:nvPr/>
        </p:nvSpPr>
        <p:spPr>
          <a:xfrm>
            <a:off x="666634" y="1265237"/>
            <a:ext cx="10395065" cy="400110"/>
          </a:xfrm>
          <a:prstGeom prst="rect">
            <a:avLst/>
          </a:prstGeom>
        </p:spPr>
        <p:txBody>
          <a:bodyPr wrap="square">
            <a:spAutoFit/>
          </a:bodyPr>
          <a:lstStyle/>
          <a:p>
            <a:pPr marL="457200" indent="-457200">
              <a:buFont typeface="+mj-lt"/>
              <a:buAutoNum type="arabicPeriod" startAt="3"/>
            </a:pPr>
            <a:r>
              <a:rPr lang="de-DE" sz="2000" b="1"/>
              <a:t>Malware-Infektionen</a:t>
            </a:r>
          </a:p>
        </p:txBody>
      </p:sp>
      <p:sp>
        <p:nvSpPr>
          <p:cNvPr id="3" name="Rechteck 2"/>
          <p:cNvSpPr/>
          <p:nvPr/>
        </p:nvSpPr>
        <p:spPr>
          <a:xfrm>
            <a:off x="927100" y="1883419"/>
            <a:ext cx="3733800" cy="923330"/>
          </a:xfrm>
          <a:prstGeom prst="rect">
            <a:avLst/>
          </a:prstGeom>
        </p:spPr>
        <p:txBody>
          <a:bodyPr wrap="square">
            <a:spAutoFit/>
          </a:bodyPr>
          <a:lstStyle/>
          <a:p>
            <a:endParaRPr lang="de-DE"/>
          </a:p>
          <a:p>
            <a:r>
              <a:rPr lang="de-DE" b="1"/>
              <a:t>DISKUSSION ca. 10 min:</a:t>
            </a:r>
          </a:p>
          <a:p>
            <a:r>
              <a:rPr lang="de-DE"/>
              <a:t> </a:t>
            </a:r>
            <a:endParaRPr lang="en-GB" b="1"/>
          </a:p>
        </p:txBody>
      </p:sp>
      <p:pic>
        <p:nvPicPr>
          <p:cNvPr id="1026" name="Picture 2" descr="Bildergebnis für gruppendiskussi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43772" y="2713037"/>
            <a:ext cx="6669638"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7585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7140416"/>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a:pPr>
            <a:r>
              <a:rPr lang="de-DE" sz="2000" b="1">
                <a:solidFill>
                  <a:schemeClr val="bg1">
                    <a:lumMod val="75000"/>
                  </a:schemeClr>
                </a:solidFill>
              </a:rPr>
              <a:t>Überblick über die Sicherheit </a:t>
            </a:r>
          </a:p>
          <a:p>
            <a:pPr marL="457200" indent="-457200">
              <a:buFont typeface="+mj-lt"/>
              <a:buAutoNum type="arabicPeriod"/>
            </a:pPr>
            <a:endParaRPr lang="de-DE" sz="2000" b="1"/>
          </a:p>
          <a:p>
            <a:pPr marL="457200" indent="-457200">
              <a:buFont typeface="+mj-lt"/>
              <a:buAutoNum type="arabicPeriod"/>
            </a:pPr>
            <a:r>
              <a:rPr lang="de-DE" sz="2000" b="1">
                <a:solidFill>
                  <a:schemeClr val="bg1">
                    <a:lumMod val="75000"/>
                  </a:schemeClr>
                </a:solidFill>
              </a:rPr>
              <a:t>Malware </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Malware-Infektionen </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t>Sicherheit Software und Geräte </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Mobile Geräte Sicherheit</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System-Härtung </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Management der Supplychain</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Virtualisierung </a:t>
            </a:r>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5" name="Rechteck 4">
            <a:extLst>
              <a:ext uri="{FF2B5EF4-FFF2-40B4-BE49-F238E27FC236}">
                <a16:creationId xmlns:a16="http://schemas.microsoft.com/office/drawing/2014/main" id="{3A0736C4-B130-4575-8080-EF3E7DB4FCFF}"/>
              </a:ext>
            </a:extLst>
          </p:cNvPr>
          <p:cNvSpPr/>
          <p:nvPr/>
        </p:nvSpPr>
        <p:spPr>
          <a:xfrm>
            <a:off x="6096000" y="1903535"/>
            <a:ext cx="5346700" cy="4708981"/>
          </a:xfrm>
          <a:prstGeom prst="rect">
            <a:avLst/>
          </a:prstGeom>
        </p:spPr>
        <p:txBody>
          <a:bodyPr>
            <a:spAutoFit/>
          </a:bodyPr>
          <a:lstStyle/>
          <a:p>
            <a:pPr marL="457200" indent="-457200">
              <a:buFont typeface="+mj-lt"/>
              <a:buAutoNum type="arabicPeriod" startAt="9"/>
            </a:pPr>
            <a:r>
              <a:rPr lang="de-DE" sz="2000" b="1">
                <a:solidFill>
                  <a:schemeClr val="bg1">
                    <a:lumMod val="75000"/>
                  </a:schemeClr>
                </a:solidFill>
              </a:rPr>
              <a:t>Anwendungssicherheit</a:t>
            </a:r>
          </a:p>
          <a:p>
            <a:r>
              <a:rPr lang="de-DE" sz="2000" b="1">
                <a:solidFill>
                  <a:schemeClr val="bg1">
                    <a:lumMod val="75000"/>
                  </a:schemeClr>
                </a:solidFill>
              </a:rPr>
              <a:t> </a:t>
            </a:r>
          </a:p>
          <a:p>
            <a:pPr marL="457200" indent="-457200">
              <a:buFont typeface="+mj-lt"/>
              <a:buAutoNum type="arabicPeriod" startAt="10"/>
            </a:pPr>
            <a:r>
              <a:rPr lang="de-DE" sz="2000" b="1">
                <a:solidFill>
                  <a:schemeClr val="bg1">
                    <a:lumMod val="75000"/>
                  </a:schemeClr>
                </a:solidFill>
              </a:rPr>
              <a:t>Sichere Software-Entwicklung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Netzwerk-Design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Perimeter-Sicherheit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Cloud-Sicherheit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Automatisierung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Netzwerk-Angriffe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Absicherung von Netzwerken </a:t>
            </a:r>
          </a:p>
        </p:txBody>
      </p:sp>
    </p:spTree>
    <p:extLst>
      <p:ext uri="{BB962C8B-B14F-4D97-AF65-F5344CB8AC3E}">
        <p14:creationId xmlns:p14="http://schemas.microsoft.com/office/powerpoint/2010/main" val="41011420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4"/>
            </a:pPr>
            <a:r>
              <a:rPr lang="de-DE" sz="2000" b="1"/>
              <a:t>Sicherheit Software und Geräte </a:t>
            </a:r>
          </a:p>
          <a:p>
            <a:pPr marL="457200" indent="-457200">
              <a:buFont typeface="+mj-lt"/>
              <a:buAutoNum type="arabicPeriod" startAt="4"/>
            </a:pPr>
            <a:endParaRPr lang="de-DE" sz="2000" b="1"/>
          </a:p>
          <a:p>
            <a:pPr marL="457200" indent="-457200">
              <a:buFont typeface="+mj-lt"/>
              <a:buAutoNum type="arabicPeriod" startAt="4"/>
            </a:pPr>
            <a:endParaRPr lang="de-DE" sz="2000" b="1"/>
          </a:p>
          <a:p>
            <a:pPr marL="457200" indent="-457200">
              <a:buFont typeface="+mj-lt"/>
              <a:buAutoNum type="arabicPeriod" startAt="4"/>
            </a:pPr>
            <a:endParaRPr lang="de-DE" sz="2000" b="1"/>
          </a:p>
          <a:p>
            <a:pPr marL="457200" indent="-457200">
              <a:buFont typeface="+mj-lt"/>
              <a:buAutoNum type="arabicPeriod" startAt="4"/>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2" name="Rechteck 1">
            <a:extLst>
              <a:ext uri="{FF2B5EF4-FFF2-40B4-BE49-F238E27FC236}">
                <a16:creationId xmlns:a16="http://schemas.microsoft.com/office/drawing/2014/main" id="{1B5AA50F-8EE4-4A6C-BC09-FA4D31403745}"/>
              </a:ext>
            </a:extLst>
          </p:cNvPr>
          <p:cNvSpPr/>
          <p:nvPr/>
        </p:nvSpPr>
        <p:spPr>
          <a:xfrm>
            <a:off x="891659" y="2411704"/>
            <a:ext cx="5346700" cy="269304"/>
          </a:xfrm>
          <a:prstGeom prst="rect">
            <a:avLst/>
          </a:prstGeom>
        </p:spPr>
        <p:txBody>
          <a:bodyPr>
            <a:spAutoFit/>
          </a:bodyPr>
          <a:lstStyle/>
          <a:p>
            <a:pPr>
              <a:spcBef>
                <a:spcPts val="20"/>
              </a:spcBef>
            </a:pPr>
            <a:r>
              <a:rPr lang="de-DE" sz="1150">
                <a:latin typeface="Calibri" panose="020F0502020204030204" pitchFamily="34" charset="0"/>
                <a:ea typeface="Calibri" panose="020F0502020204030204" pitchFamily="34" charset="0"/>
                <a:cs typeface="Calibri" panose="020F0502020204030204" pitchFamily="34" charset="0"/>
              </a:rPr>
              <a:t> </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hteck 3">
            <a:extLst>
              <a:ext uri="{FF2B5EF4-FFF2-40B4-BE49-F238E27FC236}">
                <a16:creationId xmlns:a16="http://schemas.microsoft.com/office/drawing/2014/main" id="{1FBD7B6E-28B6-47F3-A28B-E9FD5F85AB4E}"/>
              </a:ext>
            </a:extLst>
          </p:cNvPr>
          <p:cNvSpPr/>
          <p:nvPr/>
        </p:nvSpPr>
        <p:spPr>
          <a:xfrm>
            <a:off x="457200" y="2511757"/>
            <a:ext cx="9766300" cy="3049104"/>
          </a:xfrm>
          <a:prstGeom prst="rect">
            <a:avLst/>
          </a:prstGeom>
        </p:spPr>
        <p:txBody>
          <a:bodyPr wrap="square">
            <a:spAutoFit/>
          </a:bodyPr>
          <a:lstStyle/>
          <a:p>
            <a:pPr marL="342900" lvl="0" indent="-342900">
              <a:spcBef>
                <a:spcPts val="1465"/>
              </a:spcBef>
              <a:spcAft>
                <a:spcPts val="0"/>
              </a:spcAft>
              <a:buSzPts val="1200"/>
              <a:buFont typeface="Symbol" panose="05050102010706020507" pitchFamily="18" charset="2"/>
              <a:buChar char=""/>
              <a:tabLst>
                <a:tab pos="294005" algn="l"/>
              </a:tabLst>
            </a:pPr>
            <a:r>
              <a:rPr lang="de-DE" sz="1200" b="1" spc="-5">
                <a:latin typeface="Calibri" panose="020F0502020204030204" pitchFamily="34" charset="0"/>
                <a:ea typeface="Symbol" panose="05050102010706020507" pitchFamily="18" charset="2"/>
                <a:cs typeface="Times New Roman" panose="02020603050405020304" pitchFamily="18" charset="0"/>
              </a:rPr>
              <a:t>Software-Firewalls</a:t>
            </a:r>
            <a:endParaRPr lang="de-DE" sz="1200" b="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0"/>
              </a:lnSpc>
              <a:spcBef>
                <a:spcPts val="45"/>
              </a:spcBef>
              <a:spcAft>
                <a:spcPts val="0"/>
              </a:spcAft>
              <a:buSzPts val="1200"/>
              <a:buFont typeface="Courier New" panose="02070309020205020404" pitchFamily="49" charset="0"/>
              <a:buChar char="o"/>
              <a:tabLst>
                <a:tab pos="7512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Persönliche</a:t>
            </a:r>
            <a:r>
              <a:rPr lang="de-DE" sz="1200" b="1" spc="-50">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Firewalls</a:t>
            </a:r>
            <a:endParaRPr lang="de-DE" sz="1100">
              <a:latin typeface="Calibri" panose="020F0502020204030204" pitchFamily="34" charset="0"/>
              <a:ea typeface="Courier New" panose="02070309020205020404" pitchFamily="49" charset="0"/>
              <a:cs typeface="Times New Roman" panose="02020603050405020304" pitchFamily="18" charset="0"/>
            </a:endParaRPr>
          </a:p>
          <a:p>
            <a:pPr marL="1143000" marR="996315" lvl="2" indent="-228600">
              <a:lnSpc>
                <a:spcPct val="99000"/>
              </a:lnSpc>
              <a:buSzPts val="1200"/>
              <a:buFont typeface="Microsoft Sans Serif" panose="020B0604020202020204" pitchFamily="34" charset="0"/>
              <a:buChar char="▪"/>
              <a:tabLst>
                <a:tab pos="1209040"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Softwareanwendung,</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die</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einzelnen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Computer</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vor</a:t>
            </a:r>
            <a:r>
              <a:rPr lang="de-DE" sz="1200" spc="18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unerwünschtem</a:t>
            </a:r>
            <a:r>
              <a:rPr lang="de-DE" sz="1200" spc="-5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Internetverkehr</a:t>
            </a:r>
            <a:r>
              <a:rPr lang="de-DE" sz="1200" spc="-5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schützt</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9040"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Host-basierte</a:t>
            </a:r>
            <a:r>
              <a:rPr lang="de-DE" sz="1200" spc="-5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Firewalls</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9040"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Windows-Firewall</a:t>
            </a:r>
            <a:r>
              <a:rPr lang="de-DE" sz="1200" spc="-5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(Windows)</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9040"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PF</a:t>
            </a:r>
            <a:r>
              <a:rPr lang="de-DE" sz="1200" spc="-5">
                <a:latin typeface="Calibri" panose="020F0502020204030204" pitchFamily="34" charset="0"/>
                <a:ea typeface="Microsoft Sans Serif" panose="020B0604020202020204" pitchFamily="34" charset="0"/>
                <a:cs typeface="Times New Roman" panose="02020603050405020304" pitchFamily="18" charset="0"/>
              </a:rPr>
              <a:t> und</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IPFW</a:t>
            </a:r>
            <a:r>
              <a:rPr lang="de-DE" sz="1200" spc="-5">
                <a:latin typeface="Calibri" panose="020F0502020204030204" pitchFamily="34" charset="0"/>
                <a:ea typeface="Microsoft Sans Serif" panose="020B0604020202020204" pitchFamily="34" charset="0"/>
                <a:cs typeface="Times New Roman" panose="02020603050405020304" pitchFamily="18" charset="0"/>
              </a:rPr>
              <a:t> (OS </a:t>
            </a:r>
            <a:r>
              <a:rPr lang="de-DE" sz="1200">
                <a:latin typeface="Calibri" panose="020F0502020204030204" pitchFamily="34" charset="0"/>
                <a:ea typeface="Microsoft Sans Serif" panose="020B0604020202020204" pitchFamily="34" charset="0"/>
                <a:cs typeface="Times New Roman" panose="02020603050405020304" pitchFamily="18" charset="0"/>
              </a:rPr>
              <a:t>X)</a:t>
            </a:r>
          </a:p>
          <a:p>
            <a:pPr marL="1143000" lvl="2" indent="-228600">
              <a:buSzPts val="1200"/>
              <a:buFont typeface="Microsoft Sans Serif" panose="020B0604020202020204" pitchFamily="34" charset="0"/>
              <a:buChar char="▪"/>
              <a:tabLst>
                <a:tab pos="1209040"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IPtables</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(Linux)</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buSzPts val="1200"/>
              <a:buFont typeface="Courier New" panose="02070309020205020404" pitchFamily="49" charset="0"/>
              <a:buChar char="o"/>
              <a:tabLst>
                <a:tab pos="751205" algn="l"/>
              </a:tabLst>
            </a:pPr>
            <a:r>
              <a:rPr lang="de-DE" sz="1200">
                <a:latin typeface="Calibri" panose="020F0502020204030204" pitchFamily="34" charset="0"/>
                <a:ea typeface="Courier New" panose="02070309020205020404" pitchFamily="49" charset="0"/>
                <a:cs typeface="Times New Roman" panose="02020603050405020304" pitchFamily="18" charset="0"/>
              </a:rPr>
              <a:t>Viele</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Anti-Malware-Suiten</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enthalten</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auch</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Software-Firewalls</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a:spcBef>
                <a:spcPts val="20"/>
              </a:spcBef>
            </a:pPr>
            <a:r>
              <a:rPr lang="de-DE" sz="1150">
                <a:latin typeface="Calibri" panose="020F0502020204030204" pitchFamily="34" charset="0"/>
                <a:ea typeface="Calibri" panose="020F0502020204030204" pitchFamily="34" charset="0"/>
                <a:cs typeface="Calibri" panose="020F0502020204030204" pitchFamily="34" charset="0"/>
              </a:rPr>
              <a:t> </a:t>
            </a:r>
            <a:endParaRPr lang="de-DE" sz="110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ts val="1470"/>
              </a:lnSpc>
              <a:buSzPts val="1200"/>
              <a:buFont typeface="Courier New" panose="02070309020205020404" pitchFamily="49" charset="0"/>
              <a:buChar char="o"/>
              <a:tabLst>
                <a:tab pos="74993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Intrusion</a:t>
            </a:r>
            <a:r>
              <a:rPr lang="de-DE" sz="1200" b="1" spc="-35">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Detection</a:t>
            </a:r>
            <a:r>
              <a:rPr lang="de-DE" sz="1200" b="1" spc="-35">
                <a:latin typeface="Calibri" panose="020F0502020204030204" pitchFamily="34" charset="0"/>
                <a:ea typeface="Courier New" panose="02070309020205020404" pitchFamily="49" charset="0"/>
                <a:cs typeface="Times New Roman" panose="02020603050405020304" pitchFamily="18" charset="0"/>
              </a:rPr>
              <a:t> </a:t>
            </a:r>
            <a:r>
              <a:rPr lang="de-DE" sz="1200" b="1" spc="-10">
                <a:latin typeface="Calibri" panose="020F0502020204030204" pitchFamily="34" charset="0"/>
                <a:ea typeface="Courier New" panose="02070309020205020404" pitchFamily="49" charset="0"/>
                <a:cs typeface="Times New Roman" panose="02020603050405020304" pitchFamily="18" charset="0"/>
              </a:rPr>
              <a:t>System</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143000" marR="62865" lvl="2" indent="-228600" algn="just">
              <a:lnSpc>
                <a:spcPct val="99000"/>
              </a:lnSpc>
              <a:spcAft>
                <a:spcPts val="0"/>
              </a:spcAft>
              <a:buSzPts val="1200"/>
              <a:buFont typeface="Microsoft Sans Serif" panose="020B0604020202020204" pitchFamily="34" charset="0"/>
              <a:buChar char="▪"/>
              <a:tabLst>
                <a:tab pos="97980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Gerät</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Softwareanwendung,</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ein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System</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oder</a:t>
            </a:r>
            <a:r>
              <a:rPr lang="de-DE" sz="120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Netzwerk</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überwacht</a:t>
            </a:r>
            <a:r>
              <a:rPr lang="de-DE" sz="1200" spc="26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die</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durchlaufenden</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Daten</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analysiert,</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um</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einen Vorfall</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oder Angriff</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zu</a:t>
            </a:r>
            <a:r>
              <a:rPr lang="de-DE" sz="1200" spc="25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identifizieren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9798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HIDS</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600200" lvl="3" indent="-228600">
              <a:spcBef>
                <a:spcPts val="5"/>
              </a:spcBef>
              <a:spcAft>
                <a:spcPts val="0"/>
              </a:spcAft>
              <a:buSzPts val="1200"/>
              <a:buFont typeface="Symbol" panose="05050102010706020507" pitchFamily="18" charset="2"/>
              <a:buChar char=""/>
              <a:tabLst>
                <a:tab pos="1437640" algn="l"/>
              </a:tabLst>
            </a:pPr>
            <a:r>
              <a:rPr lang="de-DE" sz="1200" spc="-5">
                <a:latin typeface="Calibri" panose="020F0502020204030204" pitchFamily="34" charset="0"/>
                <a:ea typeface="Symbol" panose="05050102010706020507" pitchFamily="18" charset="2"/>
                <a:cs typeface="Times New Roman" panose="02020603050405020304" pitchFamily="18" charset="0"/>
              </a:rPr>
              <a:t>Host-basiertes</a:t>
            </a:r>
            <a:r>
              <a:rPr lang="de-DE" sz="1200" spc="-40">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IDS</a:t>
            </a:r>
          </a:p>
          <a:p>
            <a:pPr marL="1143000" lvl="2" indent="-228600">
              <a:buSzPts val="1200"/>
              <a:buFont typeface="Microsoft Sans Serif" panose="020B0604020202020204" pitchFamily="34" charset="0"/>
              <a:buChar char="▪"/>
              <a:tabLst>
                <a:tab pos="979805"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NIDS</a:t>
            </a:r>
          </a:p>
          <a:p>
            <a:pPr marL="1600200" lvl="3" indent="-228600">
              <a:spcBef>
                <a:spcPts val="10"/>
              </a:spcBef>
              <a:spcAft>
                <a:spcPts val="0"/>
              </a:spcAft>
              <a:buSzPts val="1200"/>
              <a:buFont typeface="Symbol" panose="05050102010706020507" pitchFamily="18" charset="2"/>
              <a:buChar char=""/>
              <a:tabLst>
                <a:tab pos="1437640" algn="l"/>
              </a:tabLst>
            </a:pPr>
            <a:r>
              <a:rPr lang="de-DE" sz="1200" spc="-5">
                <a:latin typeface="Calibri" panose="020F0502020204030204" pitchFamily="34" charset="0"/>
                <a:ea typeface="Symbol" panose="05050102010706020507" pitchFamily="18" charset="2"/>
                <a:cs typeface="Times New Roman" panose="02020603050405020304" pitchFamily="18" charset="0"/>
              </a:rPr>
              <a:t>Netzwerkbasiertes</a:t>
            </a:r>
            <a:r>
              <a:rPr lang="de-DE" sz="1200" spc="-70">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IDS</a:t>
            </a:r>
            <a:endParaRPr lang="de-DE" sz="1200">
              <a:effectLst/>
              <a:latin typeface="Calibri" panose="020F0502020204030204" pitchFamily="34" charset="0"/>
              <a:ea typeface="Symbol" panose="05050102010706020507" pitchFamily="18" charset="2"/>
              <a:cs typeface="Times New Roman" panose="02020603050405020304" pitchFamily="18" charset="0"/>
            </a:endParaRPr>
          </a:p>
        </p:txBody>
      </p:sp>
      <p:pic>
        <p:nvPicPr>
          <p:cNvPr id="5" name="Grafik 4">
            <a:extLst>
              <a:ext uri="{FF2B5EF4-FFF2-40B4-BE49-F238E27FC236}">
                <a16:creationId xmlns:a16="http://schemas.microsoft.com/office/drawing/2014/main" id="{991C6138-F52B-40FC-B49B-D7A716A42BAE}"/>
              </a:ext>
            </a:extLst>
          </p:cNvPr>
          <p:cNvPicPr>
            <a:picLocks noChangeAspect="1"/>
          </p:cNvPicPr>
          <p:nvPr/>
        </p:nvPicPr>
        <p:blipFill>
          <a:blip r:embed="rId4"/>
          <a:stretch>
            <a:fillRect/>
          </a:stretch>
        </p:blipFill>
        <p:spPr>
          <a:xfrm>
            <a:off x="6387987" y="1732469"/>
            <a:ext cx="3542083" cy="1627773"/>
          </a:xfrm>
          <a:prstGeom prst="rect">
            <a:avLst/>
          </a:prstGeom>
        </p:spPr>
      </p:pic>
      <p:sp>
        <p:nvSpPr>
          <p:cNvPr id="11" name="Rechteck 10">
            <a:extLst>
              <a:ext uri="{FF2B5EF4-FFF2-40B4-BE49-F238E27FC236}">
                <a16:creationId xmlns:a16="http://schemas.microsoft.com/office/drawing/2014/main" id="{157ABB83-3DF1-4A47-968B-F74871F75521}"/>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Tree>
    <p:extLst>
      <p:ext uri="{BB962C8B-B14F-4D97-AF65-F5344CB8AC3E}">
        <p14:creationId xmlns:p14="http://schemas.microsoft.com/office/powerpoint/2010/main" val="25147803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4"/>
            </a:pPr>
            <a:r>
              <a:rPr lang="de-DE" sz="2000" b="1"/>
              <a:t>Sicherheit Software und Geräte </a:t>
            </a:r>
          </a:p>
          <a:p>
            <a:pPr marL="457200" indent="-457200">
              <a:buFont typeface="+mj-lt"/>
              <a:buAutoNum type="arabicPeriod" startAt="4"/>
            </a:pPr>
            <a:endParaRPr lang="de-DE" sz="2000" b="1"/>
          </a:p>
          <a:p>
            <a:pPr marL="457200" indent="-457200">
              <a:buFont typeface="+mj-lt"/>
              <a:buAutoNum type="arabicPeriod" startAt="4"/>
            </a:pPr>
            <a:endParaRPr lang="de-DE" sz="2000" b="1"/>
          </a:p>
          <a:p>
            <a:pPr marL="457200" indent="-457200">
              <a:buFont typeface="+mj-lt"/>
              <a:buAutoNum type="arabicPeriod" startAt="4"/>
            </a:pPr>
            <a:endParaRPr lang="de-DE" sz="2000" b="1"/>
          </a:p>
          <a:p>
            <a:pPr marL="457200" indent="-457200">
              <a:buFont typeface="+mj-lt"/>
              <a:buAutoNum type="arabicPeriod" startAt="4"/>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2" name="Rechteck 1">
            <a:extLst>
              <a:ext uri="{FF2B5EF4-FFF2-40B4-BE49-F238E27FC236}">
                <a16:creationId xmlns:a16="http://schemas.microsoft.com/office/drawing/2014/main" id="{1B5AA50F-8EE4-4A6C-BC09-FA4D31403745}"/>
              </a:ext>
            </a:extLst>
          </p:cNvPr>
          <p:cNvSpPr/>
          <p:nvPr/>
        </p:nvSpPr>
        <p:spPr>
          <a:xfrm>
            <a:off x="891659" y="2411704"/>
            <a:ext cx="5346700" cy="269304"/>
          </a:xfrm>
          <a:prstGeom prst="rect">
            <a:avLst/>
          </a:prstGeom>
        </p:spPr>
        <p:txBody>
          <a:bodyPr>
            <a:spAutoFit/>
          </a:bodyPr>
          <a:lstStyle/>
          <a:p>
            <a:pPr>
              <a:spcBef>
                <a:spcPts val="20"/>
              </a:spcBef>
            </a:pPr>
            <a:r>
              <a:rPr lang="de-DE" sz="1150">
                <a:latin typeface="Calibri" panose="020F0502020204030204" pitchFamily="34" charset="0"/>
                <a:ea typeface="Calibri" panose="020F0502020204030204" pitchFamily="34" charset="0"/>
                <a:cs typeface="Calibri" panose="020F0502020204030204" pitchFamily="34" charset="0"/>
              </a:rPr>
              <a:t> </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Rechteck 8">
            <a:extLst>
              <a:ext uri="{FF2B5EF4-FFF2-40B4-BE49-F238E27FC236}">
                <a16:creationId xmlns:a16="http://schemas.microsoft.com/office/drawing/2014/main" id="{8BDC6531-37B2-4555-9801-2CC9D207D077}"/>
              </a:ext>
            </a:extLst>
          </p:cNvPr>
          <p:cNvSpPr/>
          <p:nvPr/>
        </p:nvSpPr>
        <p:spPr>
          <a:xfrm>
            <a:off x="183388" y="2721383"/>
            <a:ext cx="10326624" cy="4052391"/>
          </a:xfrm>
          <a:prstGeom prst="rect">
            <a:avLst/>
          </a:prstGeom>
        </p:spPr>
        <p:txBody>
          <a:bodyPr wrap="square">
            <a:spAutoFit/>
          </a:bodyPr>
          <a:lstStyle/>
          <a:p>
            <a:pPr marL="742950" lvl="1" indent="-285750">
              <a:lnSpc>
                <a:spcPts val="1475"/>
              </a:lnSpc>
              <a:buSzPts val="1200"/>
              <a:buFont typeface="Courier New" panose="02070309020205020404" pitchFamily="49" charset="0"/>
              <a:buChar char="o"/>
              <a:tabLst>
                <a:tab pos="751205" algn="l"/>
              </a:tabLst>
            </a:pPr>
            <a:r>
              <a:rPr lang="de-DE" sz="1200" b="1">
                <a:latin typeface="Calibri" panose="020F0502020204030204" pitchFamily="34" charset="0"/>
                <a:ea typeface="Courier New" panose="02070309020205020404" pitchFamily="49" charset="0"/>
                <a:cs typeface="Times New Roman" panose="02020603050405020304" pitchFamily="18" charset="0"/>
              </a:rPr>
              <a:t>Signatur-,</a:t>
            </a:r>
            <a:r>
              <a:rPr lang="de-DE" sz="1200" b="1" spc="-60">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Richtlinien-</a:t>
            </a:r>
            <a:r>
              <a:rPr lang="de-DE" sz="1200" b="1" spc="-60">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und</a:t>
            </a:r>
            <a:r>
              <a:rPr lang="de-DE" sz="1200" b="1" spc="-60">
                <a:latin typeface="Calibri" panose="020F0502020204030204" pitchFamily="34" charset="0"/>
                <a:ea typeface="Courier New" panose="02070309020205020404" pitchFamily="49" charset="0"/>
                <a:cs typeface="Times New Roman" panose="02020603050405020304" pitchFamily="18" charset="0"/>
              </a:rPr>
              <a:t> </a:t>
            </a:r>
            <a:r>
              <a:rPr lang="de-DE" sz="1200" b="1" spc="-10">
                <a:latin typeface="Calibri" panose="020F0502020204030204" pitchFamily="34" charset="0"/>
                <a:ea typeface="Courier New" panose="02070309020205020404" pitchFamily="49" charset="0"/>
                <a:cs typeface="Times New Roman" panose="02020603050405020304" pitchFamily="18" charset="0"/>
              </a:rPr>
              <a:t>Anomalie-basierte</a:t>
            </a:r>
            <a:r>
              <a:rPr lang="de-DE" sz="1200" b="1" spc="-60">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Erkennungsmethoden</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30"/>
              </a:lnSpc>
              <a:buSzPts val="1200"/>
              <a:buFont typeface="Microsoft Sans Serif" panose="020B0604020202020204" pitchFamily="34" charset="0"/>
              <a:buChar char="▪"/>
              <a:tabLst>
                <a:tab pos="1209040"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Signaturbasiert</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600200" lvl="3" indent="-228600">
              <a:lnSpc>
                <a:spcPts val="1520"/>
              </a:lnSpc>
              <a:buSzPts val="1200"/>
              <a:buFont typeface="Symbol" panose="05050102010706020507" pitchFamily="18" charset="2"/>
              <a:buChar char=""/>
              <a:tabLst>
                <a:tab pos="1666240" algn="l"/>
              </a:tabLst>
            </a:pPr>
            <a:r>
              <a:rPr lang="de-DE" sz="1200">
                <a:latin typeface="Calibri" panose="020F0502020204030204" pitchFamily="34" charset="0"/>
                <a:ea typeface="Symbol" panose="05050102010706020507" pitchFamily="18" charset="2"/>
                <a:cs typeface="Times New Roman" panose="02020603050405020304" pitchFamily="18" charset="0"/>
              </a:rPr>
              <a:t>Eine</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bestimmte</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Zeichenfolge</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von</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Bytes</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löst</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einen</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Alarm</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aus</a:t>
            </a:r>
            <a:endParaRPr lang="de-DE" sz="1200">
              <a:latin typeface="Calibri" panose="020F0502020204030204" pitchFamily="34" charset="0"/>
              <a:ea typeface="Symbol" panose="05050102010706020507" pitchFamily="18" charset="2"/>
              <a:cs typeface="Times New Roman" panose="02020603050405020304" pitchFamily="18" charset="0"/>
            </a:endParaRPr>
          </a:p>
          <a:p>
            <a:pPr marL="1143000" lvl="2" indent="-228600">
              <a:lnSpc>
                <a:spcPts val="1460"/>
              </a:lnSpc>
              <a:buSzPts val="1200"/>
              <a:buFont typeface="Microsoft Sans Serif" panose="020B0604020202020204" pitchFamily="34" charset="0"/>
              <a:buChar char="▪"/>
              <a:tabLst>
                <a:tab pos="1209040" algn="l"/>
              </a:tabLst>
            </a:pPr>
            <a:r>
              <a:rPr lang="de-DE" sz="1200" spc="-10">
                <a:latin typeface="Calibri" panose="020F0502020204030204" pitchFamily="34" charset="0"/>
                <a:ea typeface="Microsoft Sans Serif" panose="020B0604020202020204" pitchFamily="34" charset="0"/>
                <a:cs typeface="Times New Roman" panose="02020603050405020304" pitchFamily="18" charset="0"/>
              </a:rPr>
              <a:t>Richtlinienbasiert</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600200" marR="912495" lvl="3" indent="-228600">
              <a:spcAft>
                <a:spcPts val="0"/>
              </a:spcAft>
              <a:buSzPts val="1200"/>
              <a:buFont typeface="Symbol" panose="05050102010706020507" pitchFamily="18" charset="2"/>
              <a:buChar char=""/>
              <a:tabLst>
                <a:tab pos="1666240" algn="l"/>
              </a:tabLst>
            </a:pPr>
            <a:r>
              <a:rPr lang="de-DE" sz="1200">
                <a:latin typeface="Calibri" panose="020F0502020204030204" pitchFamily="34" charset="0"/>
                <a:ea typeface="Symbol" panose="05050102010706020507" pitchFamily="18" charset="2"/>
                <a:cs typeface="Times New Roman" panose="02020603050405020304" pitchFamily="18" charset="0"/>
              </a:rPr>
              <a:t>Verlässt</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10">
                <a:latin typeface="Calibri" panose="020F0502020204030204" pitchFamily="34" charset="0"/>
                <a:ea typeface="Symbol" panose="05050102010706020507" pitchFamily="18" charset="2"/>
                <a:cs typeface="Times New Roman" panose="02020603050405020304" pitchFamily="18" charset="0"/>
              </a:rPr>
              <a:t>sich </a:t>
            </a:r>
            <a:r>
              <a:rPr lang="de-DE" sz="1200" spc="-5">
                <a:latin typeface="Calibri" panose="020F0502020204030204" pitchFamily="34" charset="0"/>
                <a:ea typeface="Symbol" panose="05050102010706020507" pitchFamily="18" charset="2"/>
                <a:cs typeface="Times New Roman" panose="02020603050405020304" pitchFamily="18" charset="0"/>
              </a:rPr>
              <a:t>auf</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die</a:t>
            </a:r>
            <a:r>
              <a:rPr lang="de-DE" sz="1200" spc="-1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spezifische</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Deklaration</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der</a:t>
            </a:r>
            <a:r>
              <a:rPr lang="de-DE" sz="1200" spc="155">
                <a:latin typeface="Times New Roman" panose="02020603050405020304" pitchFamily="18"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Sicherheitsrichtlinie</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(z.</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B.</a:t>
            </a:r>
            <a:r>
              <a:rPr lang="de-DE" sz="1200" spc="-35">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"No</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Telnet</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Authorized")</a:t>
            </a:r>
            <a:endParaRPr lang="de-DE" sz="1100">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ts val="1445"/>
              </a:lnSpc>
              <a:spcBef>
                <a:spcPts val="330"/>
              </a:spcBef>
              <a:buSzPts val="1200"/>
              <a:buFont typeface="Microsoft Sans Serif" panose="020B0604020202020204" pitchFamily="34" charset="0"/>
              <a:buChar char="▪"/>
              <a:tabLst>
                <a:tab pos="1209040"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Anomalie-basiert</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600200" marR="497840" lvl="3" indent="-228600">
              <a:spcAft>
                <a:spcPts val="0"/>
              </a:spcAft>
              <a:buSzPts val="1200"/>
              <a:buFont typeface="Symbol" panose="05050102010706020507" pitchFamily="18" charset="2"/>
              <a:buChar char=""/>
              <a:tabLst>
                <a:tab pos="1666240" algn="l"/>
              </a:tabLst>
            </a:pPr>
            <a:r>
              <a:rPr lang="de-DE" sz="1200">
                <a:latin typeface="Calibri" panose="020F0502020204030204" pitchFamily="34" charset="0"/>
                <a:ea typeface="Symbol" panose="05050102010706020507" pitchFamily="18" charset="2"/>
                <a:cs typeface="Times New Roman" panose="02020603050405020304" pitchFamily="18" charset="0"/>
              </a:rPr>
              <a:t>Analysiert</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den</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aktuellen</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Datenverkehr</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im</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Vergleich</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zu</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einer</a:t>
            </a:r>
            <a:r>
              <a:rPr lang="de-DE" sz="1200" spc="245">
                <a:latin typeface="Times New Roman" panose="02020603050405020304" pitchFamily="18"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festgelegten</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Basislinie</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und</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10">
                <a:latin typeface="Calibri" panose="020F0502020204030204" pitchFamily="34" charset="0"/>
                <a:ea typeface="Symbol" panose="05050102010706020507" pitchFamily="18" charset="2"/>
                <a:cs typeface="Times New Roman" panose="02020603050405020304" pitchFamily="18" charset="0"/>
              </a:rPr>
              <a:t>löst</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einen</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Alarm</a:t>
            </a:r>
            <a:r>
              <a:rPr lang="de-DE" sz="1200" spc="-1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aus,</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wenn</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er</a:t>
            </a:r>
            <a:r>
              <a:rPr lang="de-DE" sz="1200" spc="285">
                <a:latin typeface="Times New Roman" panose="02020603050405020304" pitchFamily="18"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außerhalb</a:t>
            </a:r>
            <a:r>
              <a:rPr lang="de-DE" sz="1200" spc="-35">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des</a:t>
            </a:r>
            <a:r>
              <a:rPr lang="de-DE" sz="1200" spc="-3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statistischen</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Durchschnitts</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liegt</a:t>
            </a:r>
            <a:endParaRPr lang="de-DE" sz="1200">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5"/>
              </a:lnSpc>
              <a:spcBef>
                <a:spcPts val="40"/>
              </a:spcBef>
              <a:buSzPts val="1200"/>
              <a:buFont typeface="Courier New" panose="02070309020205020404" pitchFamily="49" charset="0"/>
              <a:buChar char="o"/>
              <a:tabLst>
                <a:tab pos="751205" algn="l"/>
              </a:tabLst>
            </a:pPr>
            <a:r>
              <a:rPr lang="de-DE" sz="1200" b="1">
                <a:latin typeface="Calibri" panose="020F0502020204030204" pitchFamily="34" charset="0"/>
                <a:ea typeface="Courier New" panose="02070309020205020404" pitchFamily="49" charset="0"/>
                <a:cs typeface="Times New Roman" panose="02020603050405020304" pitchFamily="18" charset="0"/>
              </a:rPr>
              <a:t>Arten</a:t>
            </a:r>
            <a:r>
              <a:rPr lang="de-DE" sz="1200" b="1" spc="-45">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von</a:t>
            </a:r>
            <a:r>
              <a:rPr lang="de-DE" sz="1200" b="1" spc="-45">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Warnungen</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25"/>
              </a:lnSpc>
              <a:buSzPts val="1200"/>
              <a:buFont typeface="Microsoft Sans Serif" panose="020B0604020202020204" pitchFamily="34" charset="0"/>
              <a:buChar char="▪"/>
              <a:tabLst>
                <a:tab pos="1209040"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Echt</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positiv</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600200" lvl="3" indent="-228600">
              <a:lnSpc>
                <a:spcPts val="1515"/>
              </a:lnSpc>
              <a:buSzPts val="1200"/>
              <a:buFont typeface="Symbol" panose="05050102010706020507" pitchFamily="18" charset="2"/>
              <a:buChar char=""/>
              <a:tabLst>
                <a:tab pos="1666240" algn="l"/>
              </a:tabLst>
            </a:pPr>
            <a:r>
              <a:rPr lang="de-DE" sz="1200" spc="-5">
                <a:latin typeface="Calibri" panose="020F0502020204030204" pitchFamily="34" charset="0"/>
                <a:ea typeface="Symbol" panose="05050102010706020507" pitchFamily="18" charset="2"/>
                <a:cs typeface="Times New Roman" panose="02020603050405020304" pitchFamily="18" charset="0"/>
              </a:rPr>
              <a:t>Böswillige</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Aktivität</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wird</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als</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Angriff</a:t>
            </a:r>
            <a:r>
              <a:rPr lang="de-DE" sz="1200" spc="-1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identifiziert</a:t>
            </a:r>
            <a:endParaRPr lang="de-DE" sz="1200">
              <a:latin typeface="Calibri" panose="020F0502020204030204" pitchFamily="34" charset="0"/>
              <a:ea typeface="Symbol" panose="05050102010706020507" pitchFamily="18" charset="2"/>
              <a:cs typeface="Times New Roman" panose="02020603050405020304" pitchFamily="18" charset="0"/>
            </a:endParaRPr>
          </a:p>
          <a:p>
            <a:pPr marL="1143000" lvl="2" indent="-228600">
              <a:buSzPts val="1200"/>
              <a:buFont typeface="Microsoft Sans Serif" panose="020B0604020202020204" pitchFamily="34" charset="0"/>
              <a:buChar char="▪"/>
              <a:tabLst>
                <a:tab pos="1209040"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Falsch</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positiv</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600200" lvl="3" indent="-228600">
              <a:spcBef>
                <a:spcPts val="10"/>
              </a:spcBef>
              <a:spcAft>
                <a:spcPts val="0"/>
              </a:spcAft>
              <a:buSzPts val="1200"/>
              <a:buFont typeface="Symbol" panose="05050102010706020507" pitchFamily="18" charset="2"/>
              <a:buChar char=""/>
              <a:tabLst>
                <a:tab pos="1666240" algn="l"/>
              </a:tabLst>
            </a:pPr>
            <a:r>
              <a:rPr lang="de-DE" sz="1200" spc="-5">
                <a:latin typeface="Calibri" panose="020F0502020204030204" pitchFamily="34" charset="0"/>
                <a:ea typeface="Symbol" panose="05050102010706020507" pitchFamily="18" charset="2"/>
                <a:cs typeface="Times New Roman" panose="02020603050405020304" pitchFamily="18" charset="0"/>
              </a:rPr>
              <a:t>Legitime</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Aktivität</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wird</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als</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Angriff</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identifiziert</a:t>
            </a:r>
            <a:endParaRPr lang="de-DE" sz="1200">
              <a:latin typeface="Calibri" panose="020F0502020204030204" pitchFamily="34" charset="0"/>
              <a:ea typeface="Symbol" panose="05050102010706020507" pitchFamily="18" charset="2"/>
              <a:cs typeface="Times New Roman" panose="02020603050405020304" pitchFamily="18" charset="0"/>
            </a:endParaRPr>
          </a:p>
          <a:p>
            <a:pPr marL="1143000" lvl="2" indent="-228600">
              <a:buSzPts val="1200"/>
              <a:buFont typeface="Microsoft Sans Serif" panose="020B0604020202020204" pitchFamily="34" charset="0"/>
              <a:buChar char="▪"/>
              <a:tabLst>
                <a:tab pos="1209040"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Echt</a:t>
            </a:r>
            <a:r>
              <a:rPr lang="de-DE" sz="1200" spc="-4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negativ</a:t>
            </a:r>
          </a:p>
          <a:p>
            <a:pPr marL="1600200" lvl="3" indent="-228600">
              <a:spcBef>
                <a:spcPts val="5"/>
              </a:spcBef>
              <a:spcAft>
                <a:spcPts val="0"/>
              </a:spcAft>
              <a:buSzPts val="1200"/>
              <a:buFont typeface="Symbol" panose="05050102010706020507" pitchFamily="18" charset="2"/>
              <a:buChar char=""/>
              <a:tabLst>
                <a:tab pos="1666240" algn="l"/>
              </a:tabLst>
            </a:pPr>
            <a:r>
              <a:rPr lang="de-DE" sz="1200" spc="-5">
                <a:latin typeface="Calibri" panose="020F0502020204030204" pitchFamily="34" charset="0"/>
                <a:ea typeface="Symbol" panose="05050102010706020507" pitchFamily="18" charset="2"/>
                <a:cs typeface="Times New Roman" panose="02020603050405020304" pitchFamily="18" charset="0"/>
              </a:rPr>
              <a:t>Legitime</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Aktivität</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wird</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als</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legitimer</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Verkehr</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erkannt</a:t>
            </a:r>
            <a:endParaRPr lang="de-DE" sz="1200">
              <a:latin typeface="Calibri" panose="020F0502020204030204" pitchFamily="34" charset="0"/>
              <a:ea typeface="Symbol" panose="05050102010706020507" pitchFamily="18" charset="2"/>
              <a:cs typeface="Times New Roman" panose="02020603050405020304" pitchFamily="18" charset="0"/>
            </a:endParaRPr>
          </a:p>
          <a:p>
            <a:pPr marL="1143000" lvl="2" indent="-228600">
              <a:lnSpc>
                <a:spcPts val="1455"/>
              </a:lnSpc>
              <a:spcBef>
                <a:spcPts val="20"/>
              </a:spcBef>
              <a:buSzPts val="1200"/>
              <a:buFont typeface="Microsoft Sans Serif" panose="020B0604020202020204" pitchFamily="34" charset="0"/>
              <a:buChar char="▪"/>
              <a:tabLst>
                <a:tab pos="1209040"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Falsch</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negativ</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600200" marR="734695" lvl="3" indent="-228600">
              <a:lnSpc>
                <a:spcPct val="102000"/>
              </a:lnSpc>
              <a:spcAft>
                <a:spcPts val="0"/>
              </a:spcAft>
              <a:buSzPts val="1200"/>
              <a:buFont typeface="Symbol" panose="05050102010706020507" pitchFamily="18" charset="2"/>
              <a:buChar char=""/>
              <a:tabLst>
                <a:tab pos="1666240" algn="l"/>
              </a:tabLst>
            </a:pPr>
            <a:r>
              <a:rPr lang="de-DE" sz="1200" spc="-5">
                <a:latin typeface="Calibri" panose="020F0502020204030204" pitchFamily="34" charset="0"/>
                <a:ea typeface="Symbol" panose="05050102010706020507" pitchFamily="18" charset="2"/>
                <a:cs typeface="Times New Roman" panose="02020603050405020304" pitchFamily="18" charset="0"/>
              </a:rPr>
              <a:t>Bösartige</a:t>
            </a:r>
            <a:r>
              <a:rPr lang="de-DE" sz="1200" spc="-3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Aktivitäten</a:t>
            </a:r>
            <a:r>
              <a:rPr lang="de-DE" sz="1200" spc="-40">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werden</a:t>
            </a:r>
            <a:r>
              <a:rPr lang="de-DE" sz="1200" spc="-35">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als</a:t>
            </a:r>
            <a:r>
              <a:rPr lang="de-DE" sz="1200" spc="-4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legitimer</a:t>
            </a:r>
            <a:r>
              <a:rPr lang="de-DE" sz="1200" spc="-4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Datenverkehr</a:t>
            </a:r>
            <a:r>
              <a:rPr lang="de-DE" sz="1200" spc="265">
                <a:latin typeface="Times New Roman" panose="02020603050405020304" pitchFamily="18"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identifiziert</a:t>
            </a:r>
            <a:endParaRPr lang="de-DE" sz="1200">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65"/>
              </a:lnSpc>
              <a:buSzPts val="1200"/>
              <a:buFont typeface="Courier New" panose="02070309020205020404" pitchFamily="49" charset="0"/>
              <a:buChar char="o"/>
              <a:tabLst>
                <a:tab pos="751205" algn="l"/>
              </a:tabLst>
            </a:pPr>
            <a:r>
              <a:rPr lang="de-DE" sz="1200">
                <a:latin typeface="Calibri" panose="020F0502020204030204" pitchFamily="34" charset="0"/>
                <a:ea typeface="Courier New" panose="02070309020205020404" pitchFamily="49" charset="0"/>
                <a:cs typeface="Times New Roman" panose="02020603050405020304" pitchFamily="18" charset="0"/>
              </a:rPr>
              <a:t>IDS</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kann</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nur verdächtige</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Aktivitäten</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melden</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und</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protokollieren...</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75"/>
              </a:lnSpc>
              <a:buSzPts val="1200"/>
              <a:buFont typeface="Courier New" panose="02070309020205020404" pitchFamily="49" charset="0"/>
              <a:buChar char="o"/>
              <a:tabLst>
                <a:tab pos="751205" algn="l"/>
              </a:tabLst>
            </a:pPr>
            <a:r>
              <a:rPr lang="de-DE" sz="1200">
                <a:latin typeface="Calibri" panose="020F0502020204030204" pitchFamily="34" charset="0"/>
                <a:ea typeface="Courier New" panose="02070309020205020404" pitchFamily="49" charset="0"/>
                <a:cs typeface="Times New Roman" panose="02020603050405020304" pitchFamily="18" charset="0"/>
              </a:rPr>
              <a:t>IPS</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kann</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auch</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die</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Ausführung</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bösartiger</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Aktivitäten</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verhindern</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marL="742950" marR="579120" lvl="1" indent="-285750">
              <a:lnSpc>
                <a:spcPct val="98000"/>
              </a:lnSpc>
              <a:spcAft>
                <a:spcPts val="0"/>
              </a:spcAft>
              <a:buSzPts val="1200"/>
              <a:buFont typeface="Courier New" panose="02070309020205020404" pitchFamily="49" charset="0"/>
              <a:buChar char="o"/>
              <a:tabLst>
                <a:tab pos="751205" algn="l"/>
              </a:tabLst>
            </a:pPr>
            <a:r>
              <a:rPr lang="de-DE" sz="1200" spc="-5">
                <a:latin typeface="Calibri" panose="020F0502020204030204" pitchFamily="34" charset="0"/>
                <a:ea typeface="Courier New" panose="02070309020205020404" pitchFamily="49" charset="0"/>
                <a:cs typeface="Times New Roman" panose="02020603050405020304" pitchFamily="18" charset="0"/>
              </a:rPr>
              <a:t>HIDS-Protokolle</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werden</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verwendet,</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um</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die</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Ereignisse</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nach</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einem</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Angriff</a:t>
            </a:r>
            <a:r>
              <a:rPr lang="de-DE" sz="1200" spc="345">
                <a:latin typeface="Times New Roman" panose="02020603050405020304" pitchFamily="18"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wiederherzustellen</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a:spcBef>
                <a:spcPts val="60"/>
              </a:spcBef>
            </a:pPr>
            <a:r>
              <a:rPr lang="de-DE" sz="1100">
                <a:latin typeface="Calibri" panose="020F0502020204030204" pitchFamily="34" charset="0"/>
                <a:ea typeface="Calibri" panose="020F0502020204030204" pitchFamily="34" charset="0"/>
                <a:cs typeface="Calibri" panose="020F0502020204030204" pitchFamily="34" charset="0"/>
              </a:rPr>
              <a:t> </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Rechteck 11">
            <a:extLst>
              <a:ext uri="{FF2B5EF4-FFF2-40B4-BE49-F238E27FC236}">
                <a16:creationId xmlns:a16="http://schemas.microsoft.com/office/drawing/2014/main" id="{8E17EA90-D753-4D4D-B7CE-61360F702173}"/>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Tree>
    <p:extLst>
      <p:ext uri="{BB962C8B-B14F-4D97-AF65-F5344CB8AC3E}">
        <p14:creationId xmlns:p14="http://schemas.microsoft.com/office/powerpoint/2010/main" val="40688300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274637"/>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4"/>
            </a:pPr>
            <a:r>
              <a:rPr lang="de-DE" sz="2000" b="1"/>
              <a:t>Sicherheit Software und Geräte </a:t>
            </a:r>
          </a:p>
          <a:p>
            <a:pPr marL="457200" indent="-457200">
              <a:buFont typeface="+mj-lt"/>
              <a:buAutoNum type="arabicPeriod" startAt="4"/>
            </a:pPr>
            <a:endParaRPr lang="de-DE" sz="2000" b="1"/>
          </a:p>
          <a:p>
            <a:pPr marL="457200" indent="-457200">
              <a:buFont typeface="+mj-lt"/>
              <a:buAutoNum type="arabicPeriod" startAt="4"/>
            </a:pPr>
            <a:endParaRPr lang="de-DE" sz="2000" b="1"/>
          </a:p>
          <a:p>
            <a:pPr marL="457200" indent="-457200">
              <a:buFont typeface="+mj-lt"/>
              <a:buAutoNum type="arabicPeriod" startAt="4"/>
            </a:pPr>
            <a:endParaRPr lang="de-DE" sz="2000" b="1"/>
          </a:p>
          <a:p>
            <a:pPr marL="457200" indent="-457200">
              <a:buFont typeface="+mj-lt"/>
              <a:buAutoNum type="arabicPeriod" startAt="4"/>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2" name="Rechteck 1">
            <a:extLst>
              <a:ext uri="{FF2B5EF4-FFF2-40B4-BE49-F238E27FC236}">
                <a16:creationId xmlns:a16="http://schemas.microsoft.com/office/drawing/2014/main" id="{1B5AA50F-8EE4-4A6C-BC09-FA4D31403745}"/>
              </a:ext>
            </a:extLst>
          </p:cNvPr>
          <p:cNvSpPr/>
          <p:nvPr/>
        </p:nvSpPr>
        <p:spPr>
          <a:xfrm>
            <a:off x="891659" y="2411704"/>
            <a:ext cx="5346700" cy="269304"/>
          </a:xfrm>
          <a:prstGeom prst="rect">
            <a:avLst/>
          </a:prstGeom>
        </p:spPr>
        <p:txBody>
          <a:bodyPr>
            <a:spAutoFit/>
          </a:bodyPr>
          <a:lstStyle/>
          <a:p>
            <a:pPr>
              <a:spcBef>
                <a:spcPts val="20"/>
              </a:spcBef>
            </a:pPr>
            <a:r>
              <a:rPr lang="de-DE" sz="1150">
                <a:latin typeface="Calibri" panose="020F0502020204030204" pitchFamily="34" charset="0"/>
                <a:ea typeface="Calibri" panose="020F0502020204030204" pitchFamily="34" charset="0"/>
                <a:cs typeface="Calibri" panose="020F0502020204030204" pitchFamily="34" charset="0"/>
              </a:rPr>
              <a:t> </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Rechteck 8">
            <a:extLst>
              <a:ext uri="{FF2B5EF4-FFF2-40B4-BE49-F238E27FC236}">
                <a16:creationId xmlns:a16="http://schemas.microsoft.com/office/drawing/2014/main" id="{8BDC6531-37B2-4555-9801-2CC9D207D077}"/>
              </a:ext>
            </a:extLst>
          </p:cNvPr>
          <p:cNvSpPr/>
          <p:nvPr/>
        </p:nvSpPr>
        <p:spPr>
          <a:xfrm>
            <a:off x="546100" y="2720330"/>
            <a:ext cx="10326624" cy="2369880"/>
          </a:xfrm>
          <a:prstGeom prst="rect">
            <a:avLst/>
          </a:prstGeom>
        </p:spPr>
        <p:txBody>
          <a:bodyPr wrap="square">
            <a:spAutoFit/>
          </a:bodyPr>
          <a:lstStyle/>
          <a:p>
            <a:pPr lvl="0"/>
            <a:r>
              <a:rPr lang="de-DE" b="1"/>
              <a:t>Popup-Blocker</a:t>
            </a:r>
          </a:p>
          <a:p>
            <a:pPr marL="1200150" lvl="2" indent="-285750">
              <a:buFont typeface="Arial" panose="020B0604020202020204" pitchFamily="34" charset="0"/>
              <a:buChar char="•"/>
            </a:pPr>
            <a:r>
              <a:rPr lang="de-DE" sz="1400"/>
              <a:t>Die meisten Web-Browser haben die Möglichkeit, mit JavaScript erstellte Pop-ups zu blockieren</a:t>
            </a:r>
          </a:p>
          <a:p>
            <a:pPr marL="1200150" lvl="2" indent="-285750">
              <a:buFont typeface="Arial" panose="020B0604020202020204" pitchFamily="34" charset="0"/>
              <a:buChar char="•"/>
            </a:pPr>
            <a:r>
              <a:rPr lang="de-DE" sz="1400"/>
              <a:t>Benutzer können Pop-ups aktivieren, weil sie für die Funktion einer Website erforderlich sind </a:t>
            </a:r>
          </a:p>
          <a:p>
            <a:pPr marL="1200150" lvl="2" indent="-285750">
              <a:buFont typeface="Arial" panose="020B0604020202020204" pitchFamily="34" charset="0"/>
              <a:buChar char="•"/>
            </a:pPr>
            <a:r>
              <a:rPr lang="de-DE" sz="1400"/>
              <a:t>Böswillige Angreifer könnten Anzeigen (Pay-per-Click) über verschiedene Netzwerke kaufen </a:t>
            </a:r>
          </a:p>
          <a:p>
            <a:pPr marL="1200150" lvl="2" indent="-285750">
              <a:buFont typeface="Arial" panose="020B0604020202020204" pitchFamily="34" charset="0"/>
              <a:buChar char="•"/>
            </a:pPr>
            <a:r>
              <a:rPr lang="de-DE" sz="1400">
                <a:hlinkClick r:id="rId4"/>
              </a:rPr>
              <a:t>https://www.borncity.com/blog/2019/08/04/die-phone-farmer-und-der-click-betrug-in-den-usa/</a:t>
            </a:r>
            <a:endParaRPr lang="de-DE" sz="1400"/>
          </a:p>
          <a:p>
            <a:pPr marL="1200150" lvl="2" indent="-285750">
              <a:buFont typeface="Arial" panose="020B0604020202020204" pitchFamily="34" charset="0"/>
              <a:buChar char="•"/>
            </a:pPr>
            <a:endParaRPr lang="de-DE" sz="1400"/>
          </a:p>
          <a:p>
            <a:pPr marL="1200150" lvl="2" indent="-285750">
              <a:buFont typeface="Arial" panose="020B0604020202020204" pitchFamily="34" charset="0"/>
              <a:buChar char="•"/>
            </a:pPr>
            <a:endParaRPr lang="de-DE" sz="1400"/>
          </a:p>
          <a:p>
            <a:r>
              <a:rPr lang="de-DE" b="1"/>
              <a:t>Inhaltsfilter</a:t>
            </a:r>
            <a:endParaRPr lang="de-DE"/>
          </a:p>
          <a:p>
            <a:pPr marL="1200150" lvl="2" indent="-285750">
              <a:buFont typeface="Arial" panose="020B0604020202020204" pitchFamily="34" charset="0"/>
              <a:buChar char="•"/>
            </a:pPr>
            <a:r>
              <a:rPr lang="de-DE" sz="1400"/>
              <a:t>Blockieren des Ladens von externen Dateien, die JavaScript, Bilder oder Webseiten enthalten, in einem Browser </a:t>
            </a:r>
          </a:p>
          <a:p>
            <a:pPr marL="1200150" lvl="2" indent="-285750">
              <a:buFont typeface="Arial" panose="020B0604020202020204" pitchFamily="34" charset="0"/>
              <a:buChar char="•"/>
            </a:pPr>
            <a:r>
              <a:rPr lang="de-DE" sz="1400"/>
              <a:t>Stellen Sie sicher, dass Ihr Browser und seine Erweiterungen regelmäßig aktualisiert werden</a:t>
            </a:r>
          </a:p>
        </p:txBody>
      </p:sp>
      <p:sp>
        <p:nvSpPr>
          <p:cNvPr id="12" name="Rechteck 11">
            <a:extLst>
              <a:ext uri="{FF2B5EF4-FFF2-40B4-BE49-F238E27FC236}">
                <a16:creationId xmlns:a16="http://schemas.microsoft.com/office/drawing/2014/main" id="{8E17EA90-D753-4D4D-B7CE-61360F702173}"/>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Tree>
    <p:extLst>
      <p:ext uri="{BB962C8B-B14F-4D97-AF65-F5344CB8AC3E}">
        <p14:creationId xmlns:p14="http://schemas.microsoft.com/office/powerpoint/2010/main" val="30174365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4"/>
            </a:pPr>
            <a:r>
              <a:rPr lang="de-DE" sz="2000" b="1"/>
              <a:t>Sicherheit Software und Geräte </a:t>
            </a:r>
          </a:p>
          <a:p>
            <a:pPr marL="457200" indent="-457200">
              <a:buFont typeface="+mj-lt"/>
              <a:buAutoNum type="arabicPeriod" startAt="4"/>
            </a:pPr>
            <a:endParaRPr lang="de-DE" sz="2000" b="1"/>
          </a:p>
          <a:p>
            <a:pPr marL="457200" indent="-457200">
              <a:buFont typeface="+mj-lt"/>
              <a:buAutoNum type="arabicPeriod" startAt="4"/>
            </a:pPr>
            <a:endParaRPr lang="de-DE" sz="2000" b="1"/>
          </a:p>
          <a:p>
            <a:pPr marL="457200" indent="-457200">
              <a:buFont typeface="+mj-lt"/>
              <a:buAutoNum type="arabicPeriod" startAt="4"/>
            </a:pPr>
            <a:endParaRPr lang="de-DE" sz="2000" b="1"/>
          </a:p>
          <a:p>
            <a:pPr marL="457200" indent="-457200">
              <a:buFont typeface="+mj-lt"/>
              <a:buAutoNum type="arabicPeriod" startAt="4"/>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2" name="Rechteck 1">
            <a:extLst>
              <a:ext uri="{FF2B5EF4-FFF2-40B4-BE49-F238E27FC236}">
                <a16:creationId xmlns:a16="http://schemas.microsoft.com/office/drawing/2014/main" id="{1B5AA50F-8EE4-4A6C-BC09-FA4D31403745}"/>
              </a:ext>
            </a:extLst>
          </p:cNvPr>
          <p:cNvSpPr/>
          <p:nvPr/>
        </p:nvSpPr>
        <p:spPr>
          <a:xfrm>
            <a:off x="891659" y="2411704"/>
            <a:ext cx="5346700" cy="269304"/>
          </a:xfrm>
          <a:prstGeom prst="rect">
            <a:avLst/>
          </a:prstGeom>
        </p:spPr>
        <p:txBody>
          <a:bodyPr>
            <a:spAutoFit/>
          </a:bodyPr>
          <a:lstStyle/>
          <a:p>
            <a:pPr>
              <a:spcBef>
                <a:spcPts val="20"/>
              </a:spcBef>
            </a:pPr>
            <a:r>
              <a:rPr lang="de-DE" sz="1150">
                <a:latin typeface="Calibri" panose="020F0502020204030204" pitchFamily="34" charset="0"/>
                <a:ea typeface="Calibri" panose="020F0502020204030204" pitchFamily="34" charset="0"/>
                <a:cs typeface="Calibri" panose="020F0502020204030204" pitchFamily="34" charset="0"/>
              </a:rPr>
              <a:t> </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Rechteck 8">
            <a:extLst>
              <a:ext uri="{FF2B5EF4-FFF2-40B4-BE49-F238E27FC236}">
                <a16:creationId xmlns:a16="http://schemas.microsoft.com/office/drawing/2014/main" id="{8BDC6531-37B2-4555-9801-2CC9D207D077}"/>
              </a:ext>
            </a:extLst>
          </p:cNvPr>
          <p:cNvSpPr/>
          <p:nvPr/>
        </p:nvSpPr>
        <p:spPr>
          <a:xfrm>
            <a:off x="619021" y="2807429"/>
            <a:ext cx="10326624" cy="3783087"/>
          </a:xfrm>
          <a:prstGeom prst="rect">
            <a:avLst/>
          </a:prstGeom>
        </p:spPr>
        <p:txBody>
          <a:bodyPr wrap="square">
            <a:spAutoFit/>
          </a:bodyPr>
          <a:lstStyle/>
          <a:p>
            <a:pPr lvl="0"/>
            <a:r>
              <a:rPr lang="de-DE" b="1"/>
              <a:t>Schutz vor Datenverlust (D</a:t>
            </a:r>
            <a:r>
              <a:rPr lang="de-DE"/>
              <a:t>ata</a:t>
            </a:r>
            <a:r>
              <a:rPr lang="de-DE" b="1"/>
              <a:t> L</a:t>
            </a:r>
            <a:r>
              <a:rPr lang="de-DE"/>
              <a:t>oss</a:t>
            </a:r>
            <a:r>
              <a:rPr lang="de-DE" b="1"/>
              <a:t> P</a:t>
            </a:r>
            <a:r>
              <a:rPr lang="de-DE"/>
              <a:t>revention</a:t>
            </a:r>
            <a:r>
              <a:rPr lang="de-DE" b="1"/>
              <a:t>)</a:t>
            </a:r>
          </a:p>
          <a:p>
            <a:pPr marL="1200150" lvl="2" indent="-285750">
              <a:buFont typeface="Arial" panose="020B0604020202020204" pitchFamily="34" charset="0"/>
              <a:buChar char="•"/>
            </a:pPr>
            <a:r>
              <a:rPr lang="de-DE" sz="1400"/>
              <a:t>Überwacht die Daten eines Systems während der Nutzung, bei der Übertragung oder im Ruhezustand, </a:t>
            </a:r>
          </a:p>
          <a:p>
            <a:pPr lvl="2"/>
            <a:r>
              <a:rPr lang="de-DE" sz="1400"/>
              <a:t>       um Versuche zu erkennen, die Daten zu stehlen</a:t>
            </a:r>
          </a:p>
          <a:p>
            <a:pPr marL="1200150" lvl="2" indent="-285750">
              <a:buFont typeface="Arial" panose="020B0604020202020204" pitchFamily="34" charset="0"/>
              <a:buChar char="•"/>
            </a:pPr>
            <a:r>
              <a:rPr lang="de-DE" sz="1400"/>
              <a:t>Software- oder Hardware-Lösungen</a:t>
            </a:r>
            <a:endParaRPr lang="de-DE" b="1"/>
          </a:p>
          <a:p>
            <a:pPr marL="1200150" lvl="2" indent="-285750">
              <a:buFont typeface="Arial" panose="020B0604020202020204" pitchFamily="34" charset="0"/>
              <a:buChar char="•"/>
            </a:pPr>
            <a:r>
              <a:rPr lang="de-DE" sz="1400"/>
              <a:t>Endpunkt-DLP-System</a:t>
            </a:r>
          </a:p>
          <a:p>
            <a:pPr lvl="2"/>
            <a:r>
              <a:rPr lang="de-DE" sz="1400"/>
              <a:t>	Software-basierter Client, der die verwendeten Daten auf einem Computer überwacht </a:t>
            </a:r>
          </a:p>
          <a:p>
            <a:pPr lvl="2"/>
            <a:r>
              <a:rPr lang="de-DE" sz="1400"/>
              <a:t>	und eine Dateiübertragung stoppen oder einen Administrator über das Ereignis informieren kann</a:t>
            </a:r>
          </a:p>
          <a:p>
            <a:pPr marL="1200150" lvl="2" indent="-285750">
              <a:buFont typeface="Arial" panose="020B0604020202020204" pitchFamily="34" charset="0"/>
              <a:buChar char="•"/>
            </a:pPr>
            <a:r>
              <a:rPr lang="de-DE" sz="1400"/>
              <a:t>Netzwerk-DLP-System</a:t>
            </a:r>
          </a:p>
          <a:p>
            <a:pPr lvl="2"/>
            <a:r>
              <a:rPr lang="de-DE" sz="1400"/>
              <a:t>	Software- oder Hardware-basierte Lösung, die am Rande des Netzwerks installiert wird, </a:t>
            </a:r>
          </a:p>
          <a:p>
            <a:pPr lvl="2"/>
            <a:r>
              <a:rPr lang="de-DE" sz="1400"/>
              <a:t>	um Daten während der Übertragung zu erkennen</a:t>
            </a:r>
          </a:p>
          <a:p>
            <a:pPr marL="1200150" lvl="2" indent="-285750">
              <a:buFont typeface="Arial" panose="020B0604020202020204" pitchFamily="34" charset="0"/>
              <a:buChar char="•"/>
            </a:pPr>
            <a:r>
              <a:rPr lang="de-DE" sz="1400"/>
              <a:t>Speicher-DLP-System</a:t>
            </a:r>
          </a:p>
          <a:p>
            <a:pPr lvl="4"/>
            <a:r>
              <a:rPr lang="de-DE" sz="1400"/>
              <a:t>Software, die auf Servern im Rechenzentrum installiert ist, um die Daten im Ruhezustand zu prüfen</a:t>
            </a:r>
          </a:p>
          <a:p>
            <a:pPr marL="1200150" lvl="2" indent="-285750">
              <a:buFont typeface="Arial" panose="020B0604020202020204" pitchFamily="34" charset="0"/>
              <a:buChar char="•"/>
            </a:pPr>
            <a:r>
              <a:rPr lang="de-DE" sz="1400"/>
              <a:t>Cloud-DLP-System</a:t>
            </a:r>
          </a:p>
          <a:p>
            <a:pPr lvl="4"/>
            <a:r>
              <a:rPr lang="de-DE" sz="1400"/>
              <a:t>Cloud-Software-as-a-Service, die Daten schützt, die in Cloud- Diensten gespeichert werden</a:t>
            </a:r>
          </a:p>
          <a:p>
            <a:r>
              <a:rPr lang="de-DE" sz="1400"/>
              <a:t> </a:t>
            </a:r>
          </a:p>
          <a:p>
            <a:pPr marL="1200150" lvl="2" indent="-285750">
              <a:buFont typeface="Arial" panose="020B0604020202020204" pitchFamily="34" charset="0"/>
              <a:buChar char="•"/>
            </a:pPr>
            <a:endParaRPr lang="de-DE" sz="1400"/>
          </a:p>
          <a:p>
            <a:pPr>
              <a:spcBef>
                <a:spcPts val="60"/>
              </a:spcBef>
            </a:pPr>
            <a:r>
              <a:rPr lang="de-DE" sz="1100">
                <a:latin typeface="Calibri" panose="020F0502020204030204" pitchFamily="34" charset="0"/>
                <a:ea typeface="Calibri" panose="020F0502020204030204" pitchFamily="34" charset="0"/>
                <a:cs typeface="Calibri" panose="020F0502020204030204" pitchFamily="34" charset="0"/>
              </a:rPr>
              <a:t> </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Rechteck 11">
            <a:extLst>
              <a:ext uri="{FF2B5EF4-FFF2-40B4-BE49-F238E27FC236}">
                <a16:creationId xmlns:a16="http://schemas.microsoft.com/office/drawing/2014/main" id="{8E17EA90-D753-4D4D-B7CE-61360F702173}"/>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4" name="Rechteck 3">
            <a:extLst>
              <a:ext uri="{FF2B5EF4-FFF2-40B4-BE49-F238E27FC236}">
                <a16:creationId xmlns:a16="http://schemas.microsoft.com/office/drawing/2014/main" id="{63532449-48AE-4BED-ACC1-D4EEA42609F3}"/>
              </a:ext>
            </a:extLst>
          </p:cNvPr>
          <p:cNvSpPr/>
          <p:nvPr/>
        </p:nvSpPr>
        <p:spPr>
          <a:xfrm>
            <a:off x="2961729" y="6228938"/>
            <a:ext cx="5107296" cy="646331"/>
          </a:xfrm>
          <a:prstGeom prst="rect">
            <a:avLst/>
          </a:prstGeom>
        </p:spPr>
        <p:txBody>
          <a:bodyPr wrap="none">
            <a:spAutoFit/>
          </a:bodyPr>
          <a:lstStyle/>
          <a:p>
            <a:r>
              <a:rPr lang="de-DE">
                <a:hlinkClick r:id="rId4"/>
              </a:rPr>
              <a:t>https://de.wikipedia.org/wiki/Data_Loss_Prevention</a:t>
            </a:r>
            <a:endParaRPr lang="de-DE"/>
          </a:p>
          <a:p>
            <a:endParaRPr lang="de-DE"/>
          </a:p>
        </p:txBody>
      </p:sp>
    </p:spTree>
    <p:extLst>
      <p:ext uri="{BB962C8B-B14F-4D97-AF65-F5344CB8AC3E}">
        <p14:creationId xmlns:p14="http://schemas.microsoft.com/office/powerpoint/2010/main" val="2750654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28840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a:pPr>
            <a:r>
              <a:rPr lang="de-DE" sz="2000" b="1"/>
              <a:t>Überblick über die Sicherheit </a:t>
            </a:r>
            <a:r>
              <a:rPr lang="de-DE" sz="2000">
                <a:solidFill>
                  <a:srgbClr val="00B0F0"/>
                </a:solidFill>
              </a:rPr>
              <a:t>„im Security + Kurs“ </a:t>
            </a:r>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4" name="Rechteck 3">
            <a:extLst>
              <a:ext uri="{FF2B5EF4-FFF2-40B4-BE49-F238E27FC236}">
                <a16:creationId xmlns:a16="http://schemas.microsoft.com/office/drawing/2014/main" id="{F2A638D0-84F4-4D77-8972-720E4691D1BF}"/>
              </a:ext>
            </a:extLst>
          </p:cNvPr>
          <p:cNvSpPr/>
          <p:nvPr/>
        </p:nvSpPr>
        <p:spPr>
          <a:xfrm>
            <a:off x="1155700" y="2472238"/>
            <a:ext cx="7677150" cy="4154984"/>
          </a:xfrm>
          <a:prstGeom prst="rect">
            <a:avLst/>
          </a:prstGeom>
        </p:spPr>
        <p:txBody>
          <a:bodyPr wrap="square">
            <a:spAutoFit/>
          </a:bodyPr>
          <a:lstStyle/>
          <a:p>
            <a:r>
              <a:rPr lang="de-DE" dirty="0"/>
              <a:t>●	Materialien die Sie von mir bekommen:</a:t>
            </a:r>
          </a:p>
          <a:p>
            <a:pPr marL="285750" indent="-285750">
              <a:buFont typeface="Arial" panose="020B0604020202020204" pitchFamily="34" charset="0"/>
              <a:buChar char="•"/>
            </a:pPr>
            <a:endParaRPr lang="de-DE" dirty="0"/>
          </a:p>
          <a:p>
            <a:pPr marL="1200150" lvl="2" indent="-285750">
              <a:buFont typeface="Arial" panose="020B0604020202020204" pitchFamily="34" charset="0"/>
              <a:buChar char="•"/>
            </a:pPr>
            <a:r>
              <a:rPr lang="de-DE" dirty="0"/>
              <a:t>Skript der jeweiligen Veranstaltung </a:t>
            </a:r>
          </a:p>
          <a:p>
            <a:pPr marL="1200150" lvl="2" indent="-285750">
              <a:buFont typeface="Arial" panose="020B0604020202020204" pitchFamily="34" charset="0"/>
              <a:buChar char="•"/>
            </a:pPr>
            <a:r>
              <a:rPr lang="de-DE" dirty="0"/>
              <a:t>Quizfragen </a:t>
            </a:r>
          </a:p>
          <a:p>
            <a:pPr lvl="3"/>
            <a:endParaRPr lang="de-DE" sz="1200" dirty="0"/>
          </a:p>
          <a:p>
            <a:pPr marL="1657350" lvl="3" indent="-285750">
              <a:buFont typeface="Arial" panose="020B0604020202020204" pitchFamily="34" charset="0"/>
              <a:buChar char="•"/>
            </a:pPr>
            <a:r>
              <a:rPr lang="de-DE" dirty="0"/>
              <a:t>Security+ (SY0-601)  6 @ 80 Fragen</a:t>
            </a:r>
          </a:p>
          <a:p>
            <a:pPr marL="1200150" lvl="2" indent="-285750">
              <a:buFont typeface="Arial" panose="020B0604020202020204" pitchFamily="34" charset="0"/>
              <a:buChar char="•"/>
            </a:pPr>
            <a:r>
              <a:rPr lang="de-DE" dirty="0"/>
              <a:t>Security Intelligence Handbook 3</a:t>
            </a:r>
            <a:r>
              <a:rPr lang="de-DE" sz="1200" dirty="0"/>
              <a:t>rd </a:t>
            </a:r>
            <a:r>
              <a:rPr lang="de-DE" dirty="0"/>
              <a:t>Edition</a:t>
            </a:r>
          </a:p>
          <a:p>
            <a:pPr marL="1200150" lvl="2" indent="-285750">
              <a:buFont typeface="Arial" panose="020B0604020202020204" pitchFamily="34" charset="0"/>
              <a:buChar char="•"/>
            </a:pPr>
            <a:r>
              <a:rPr lang="de-DE" dirty="0"/>
              <a:t>Und weiteres….</a:t>
            </a:r>
          </a:p>
          <a:p>
            <a:pPr marL="1200150" lvl="2" indent="-285750">
              <a:buFont typeface="Arial" panose="020B0604020202020204" pitchFamily="34" charset="0"/>
              <a:buChar char="•"/>
            </a:pPr>
            <a:endParaRPr lang="de-DE" dirty="0"/>
          </a:p>
          <a:p>
            <a:endParaRPr lang="de-DE" dirty="0"/>
          </a:p>
          <a:p>
            <a:endParaRPr lang="de-DE" dirty="0"/>
          </a:p>
          <a:p>
            <a:endParaRPr lang="de-DE" dirty="0"/>
          </a:p>
          <a:p>
            <a:endParaRPr lang="de-DE" dirty="0"/>
          </a:p>
          <a:p>
            <a:endParaRPr lang="de-DE" dirty="0"/>
          </a:p>
          <a:p>
            <a:endParaRPr lang="de-DE" dirty="0"/>
          </a:p>
        </p:txBody>
      </p:sp>
    </p:spTree>
    <p:extLst>
      <p:ext uri="{BB962C8B-B14F-4D97-AF65-F5344CB8AC3E}">
        <p14:creationId xmlns:p14="http://schemas.microsoft.com/office/powerpoint/2010/main" val="4979484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4"/>
            </a:pPr>
            <a:r>
              <a:rPr lang="de-DE" sz="2000" b="1"/>
              <a:t>Sicherheit Software und Geräte </a:t>
            </a:r>
          </a:p>
          <a:p>
            <a:pPr marL="457200" indent="-457200">
              <a:buFont typeface="+mj-lt"/>
              <a:buAutoNum type="arabicPeriod" startAt="4"/>
            </a:pPr>
            <a:endParaRPr lang="de-DE" sz="2000" b="1"/>
          </a:p>
          <a:p>
            <a:pPr marL="457200" indent="-457200">
              <a:buFont typeface="+mj-lt"/>
              <a:buAutoNum type="arabicPeriod" startAt="4"/>
            </a:pPr>
            <a:endParaRPr lang="de-DE" sz="2000" b="1"/>
          </a:p>
          <a:p>
            <a:pPr marL="457200" indent="-457200">
              <a:buFont typeface="+mj-lt"/>
              <a:buAutoNum type="arabicPeriod" startAt="4"/>
            </a:pPr>
            <a:endParaRPr lang="de-DE" sz="2000" b="1"/>
          </a:p>
          <a:p>
            <a:pPr marL="457200" indent="-457200">
              <a:buFont typeface="+mj-lt"/>
              <a:buAutoNum type="arabicPeriod" startAt="4"/>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2" name="Rechteck 1">
            <a:extLst>
              <a:ext uri="{FF2B5EF4-FFF2-40B4-BE49-F238E27FC236}">
                <a16:creationId xmlns:a16="http://schemas.microsoft.com/office/drawing/2014/main" id="{1B5AA50F-8EE4-4A6C-BC09-FA4D31403745}"/>
              </a:ext>
            </a:extLst>
          </p:cNvPr>
          <p:cNvSpPr/>
          <p:nvPr/>
        </p:nvSpPr>
        <p:spPr>
          <a:xfrm>
            <a:off x="891659" y="2411704"/>
            <a:ext cx="5346700" cy="269304"/>
          </a:xfrm>
          <a:prstGeom prst="rect">
            <a:avLst/>
          </a:prstGeom>
        </p:spPr>
        <p:txBody>
          <a:bodyPr>
            <a:spAutoFit/>
          </a:bodyPr>
          <a:lstStyle/>
          <a:p>
            <a:pPr>
              <a:spcBef>
                <a:spcPts val="20"/>
              </a:spcBef>
            </a:pPr>
            <a:r>
              <a:rPr lang="de-DE" sz="1150">
                <a:latin typeface="Calibri" panose="020F0502020204030204" pitchFamily="34" charset="0"/>
                <a:ea typeface="Calibri" panose="020F0502020204030204" pitchFamily="34" charset="0"/>
                <a:cs typeface="Calibri" panose="020F0502020204030204" pitchFamily="34" charset="0"/>
              </a:rPr>
              <a:t> </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Rechteck 8">
            <a:extLst>
              <a:ext uri="{FF2B5EF4-FFF2-40B4-BE49-F238E27FC236}">
                <a16:creationId xmlns:a16="http://schemas.microsoft.com/office/drawing/2014/main" id="{8BDC6531-37B2-4555-9801-2CC9D207D077}"/>
              </a:ext>
            </a:extLst>
          </p:cNvPr>
          <p:cNvSpPr/>
          <p:nvPr/>
        </p:nvSpPr>
        <p:spPr>
          <a:xfrm>
            <a:off x="619021" y="2807429"/>
            <a:ext cx="10326624" cy="3536866"/>
          </a:xfrm>
          <a:prstGeom prst="rect">
            <a:avLst/>
          </a:prstGeom>
        </p:spPr>
        <p:txBody>
          <a:bodyPr wrap="square">
            <a:spAutoFit/>
          </a:bodyPr>
          <a:lstStyle/>
          <a:p>
            <a:pPr lvl="0"/>
            <a:r>
              <a:rPr lang="de-DE" b="1"/>
              <a:t>Sichern des BIOS</a:t>
            </a:r>
          </a:p>
          <a:p>
            <a:pPr lvl="1"/>
            <a:r>
              <a:rPr lang="de-DE" b="1"/>
              <a:t>Grundlegendes Eingabe-Ausgabe-System</a:t>
            </a:r>
            <a:endParaRPr lang="de-DE" sz="1600"/>
          </a:p>
          <a:p>
            <a:pPr lvl="2"/>
            <a:r>
              <a:rPr lang="de-DE"/>
              <a:t>Firmware, die dem Computer Anweisungen gibt, </a:t>
            </a:r>
          </a:p>
          <a:p>
            <a:pPr lvl="2"/>
            <a:r>
              <a:rPr lang="de-DE"/>
              <a:t>wie er Eingaben annehmen und Ausgaben senden soll</a:t>
            </a:r>
          </a:p>
          <a:p>
            <a:pPr lvl="2"/>
            <a:r>
              <a:rPr lang="de-DE"/>
              <a:t>Unified Extensible Firmware Interface (UEFI)</a:t>
            </a:r>
          </a:p>
          <a:p>
            <a:pPr lvl="2"/>
            <a:r>
              <a:rPr lang="de-DE"/>
              <a:t>BIOS und UEFI werden in dieser Lektion austauschbar verwendet</a:t>
            </a:r>
          </a:p>
          <a:p>
            <a:pPr lvl="1"/>
            <a:r>
              <a:rPr lang="de-DE" b="1"/>
              <a:t>1. Flashen Sie das BIOS</a:t>
            </a:r>
          </a:p>
          <a:p>
            <a:pPr lvl="1"/>
            <a:r>
              <a:rPr lang="de-DE" b="1"/>
              <a:t>2. Verwenden Sie ein BIOS-Passwort</a:t>
            </a:r>
            <a:endParaRPr lang="de-DE" sz="1600"/>
          </a:p>
          <a:p>
            <a:pPr lvl="1"/>
            <a:r>
              <a:rPr lang="de-DE" b="1"/>
              <a:t>3. Konfigurieren Sie die BIOS-Boot-Reihenfolge</a:t>
            </a:r>
            <a:endParaRPr lang="de-DE" sz="1600"/>
          </a:p>
          <a:p>
            <a:pPr lvl="1"/>
            <a:r>
              <a:rPr lang="de-DE" b="1"/>
              <a:t>4. Deaktivieren Sie die externen Anschlüsse und Geräte</a:t>
            </a:r>
            <a:endParaRPr lang="de-DE" sz="1600"/>
          </a:p>
          <a:p>
            <a:pPr lvl="1"/>
            <a:r>
              <a:rPr lang="de-DE" b="1"/>
              <a:t>5. Aktivieren Sie die sichere Boot-Option</a:t>
            </a:r>
            <a:endParaRPr lang="de-DE" sz="1600"/>
          </a:p>
          <a:p>
            <a:pPr marL="1200150" lvl="2" indent="-285750">
              <a:buFont typeface="Arial" panose="020B0604020202020204" pitchFamily="34" charset="0"/>
              <a:buChar char="•"/>
            </a:pPr>
            <a:endParaRPr lang="de-DE" sz="1400"/>
          </a:p>
          <a:p>
            <a:pPr>
              <a:spcBef>
                <a:spcPts val="60"/>
              </a:spcBef>
            </a:pPr>
            <a:r>
              <a:rPr lang="de-DE" sz="1100">
                <a:latin typeface="Calibri" panose="020F0502020204030204" pitchFamily="34" charset="0"/>
                <a:ea typeface="Calibri" panose="020F0502020204030204" pitchFamily="34" charset="0"/>
                <a:cs typeface="Calibri" panose="020F0502020204030204" pitchFamily="34" charset="0"/>
              </a:rPr>
              <a:t> </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Rechteck 11">
            <a:extLst>
              <a:ext uri="{FF2B5EF4-FFF2-40B4-BE49-F238E27FC236}">
                <a16:creationId xmlns:a16="http://schemas.microsoft.com/office/drawing/2014/main" id="{8E17EA90-D753-4D4D-B7CE-61360F702173}"/>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5" name="Rechteck 4">
            <a:extLst>
              <a:ext uri="{FF2B5EF4-FFF2-40B4-BE49-F238E27FC236}">
                <a16:creationId xmlns:a16="http://schemas.microsoft.com/office/drawing/2014/main" id="{EB4DA1A0-8160-48E9-89FD-54997BE8FC00}"/>
              </a:ext>
            </a:extLst>
          </p:cNvPr>
          <p:cNvSpPr/>
          <p:nvPr/>
        </p:nvSpPr>
        <p:spPr>
          <a:xfrm>
            <a:off x="4737100" y="6135662"/>
            <a:ext cx="4603824" cy="923330"/>
          </a:xfrm>
          <a:prstGeom prst="rect">
            <a:avLst/>
          </a:prstGeom>
        </p:spPr>
        <p:txBody>
          <a:bodyPr wrap="none">
            <a:spAutoFit/>
          </a:bodyPr>
          <a:lstStyle/>
          <a:p>
            <a:r>
              <a:rPr lang="de-DE">
                <a:hlinkClick r:id="rId4"/>
              </a:rPr>
              <a:t>https://download.lenovo.com/bsco/index.html</a:t>
            </a:r>
            <a:endParaRPr lang="de-DE"/>
          </a:p>
          <a:p>
            <a:endParaRPr lang="de-DE"/>
          </a:p>
          <a:p>
            <a:r>
              <a:rPr lang="de-DE" b="1"/>
              <a:t>Übung</a:t>
            </a:r>
          </a:p>
        </p:txBody>
      </p:sp>
    </p:spTree>
    <p:extLst>
      <p:ext uri="{BB962C8B-B14F-4D97-AF65-F5344CB8AC3E}">
        <p14:creationId xmlns:p14="http://schemas.microsoft.com/office/powerpoint/2010/main" val="8114105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4"/>
            </a:pPr>
            <a:r>
              <a:rPr lang="de-DE" sz="2000" b="1"/>
              <a:t>Sicherheit Software und Geräte </a:t>
            </a:r>
          </a:p>
          <a:p>
            <a:pPr marL="457200" indent="-457200">
              <a:buFont typeface="+mj-lt"/>
              <a:buAutoNum type="arabicPeriod" startAt="4"/>
            </a:pPr>
            <a:endParaRPr lang="de-DE" sz="2000" b="1"/>
          </a:p>
          <a:p>
            <a:pPr marL="457200" indent="-457200">
              <a:buFont typeface="+mj-lt"/>
              <a:buAutoNum type="arabicPeriod" startAt="4"/>
            </a:pPr>
            <a:endParaRPr lang="de-DE" sz="2000" b="1"/>
          </a:p>
          <a:p>
            <a:pPr marL="457200" indent="-457200">
              <a:buFont typeface="+mj-lt"/>
              <a:buAutoNum type="arabicPeriod" startAt="4"/>
            </a:pPr>
            <a:endParaRPr lang="de-DE" sz="2000" b="1"/>
          </a:p>
          <a:p>
            <a:pPr marL="457200" indent="-457200">
              <a:buFont typeface="+mj-lt"/>
              <a:buAutoNum type="arabicPeriod" startAt="4"/>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2" name="Rechteck 1">
            <a:extLst>
              <a:ext uri="{FF2B5EF4-FFF2-40B4-BE49-F238E27FC236}">
                <a16:creationId xmlns:a16="http://schemas.microsoft.com/office/drawing/2014/main" id="{1B5AA50F-8EE4-4A6C-BC09-FA4D31403745}"/>
              </a:ext>
            </a:extLst>
          </p:cNvPr>
          <p:cNvSpPr/>
          <p:nvPr/>
        </p:nvSpPr>
        <p:spPr>
          <a:xfrm>
            <a:off x="891659" y="2411704"/>
            <a:ext cx="5346700" cy="269304"/>
          </a:xfrm>
          <a:prstGeom prst="rect">
            <a:avLst/>
          </a:prstGeom>
        </p:spPr>
        <p:txBody>
          <a:bodyPr>
            <a:spAutoFit/>
          </a:bodyPr>
          <a:lstStyle/>
          <a:p>
            <a:pPr>
              <a:spcBef>
                <a:spcPts val="20"/>
              </a:spcBef>
            </a:pPr>
            <a:r>
              <a:rPr lang="de-DE" sz="1150">
                <a:latin typeface="Calibri" panose="020F0502020204030204" pitchFamily="34" charset="0"/>
                <a:ea typeface="Calibri" panose="020F0502020204030204" pitchFamily="34" charset="0"/>
                <a:cs typeface="Calibri" panose="020F0502020204030204" pitchFamily="34" charset="0"/>
              </a:rPr>
              <a:t> </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Rechteck 8">
            <a:extLst>
              <a:ext uri="{FF2B5EF4-FFF2-40B4-BE49-F238E27FC236}">
                <a16:creationId xmlns:a16="http://schemas.microsoft.com/office/drawing/2014/main" id="{8BDC6531-37B2-4555-9801-2CC9D207D077}"/>
              </a:ext>
            </a:extLst>
          </p:cNvPr>
          <p:cNvSpPr/>
          <p:nvPr/>
        </p:nvSpPr>
        <p:spPr>
          <a:xfrm>
            <a:off x="358694" y="2362945"/>
            <a:ext cx="10326624" cy="4460195"/>
          </a:xfrm>
          <a:prstGeom prst="rect">
            <a:avLst/>
          </a:prstGeom>
        </p:spPr>
        <p:txBody>
          <a:bodyPr wrap="square">
            <a:spAutoFit/>
          </a:bodyPr>
          <a:lstStyle/>
          <a:p>
            <a:pPr lvl="0"/>
            <a:r>
              <a:rPr lang="de-DE" b="1"/>
              <a:t>Sichern von Speichergeräten</a:t>
            </a:r>
            <a:endParaRPr lang="de-DE" sz="1600"/>
          </a:p>
          <a:p>
            <a:pPr lvl="1"/>
            <a:r>
              <a:rPr lang="de-DE" b="1"/>
              <a:t>Wechseldatenträger gibt es in vielen verschiedenen Formaten</a:t>
            </a:r>
            <a:endParaRPr lang="de-DE" sz="1600"/>
          </a:p>
          <a:p>
            <a:pPr marL="1200150" lvl="2" indent="-285750">
              <a:buFont typeface="Arial" panose="020B0604020202020204" pitchFamily="34" charset="0"/>
              <a:buChar char="•"/>
            </a:pPr>
            <a:r>
              <a:rPr lang="de-DE" sz="1400"/>
              <a:t>Sie sollten Dateien auf Wechseldatenträgern immer verschlüsseln</a:t>
            </a:r>
          </a:p>
          <a:p>
            <a:pPr lvl="1"/>
            <a:r>
              <a:rPr lang="de-DE" b="1"/>
              <a:t>Steuerelemente für Wechseldatenträger</a:t>
            </a:r>
          </a:p>
          <a:p>
            <a:pPr marL="1200150" lvl="2" indent="-285750">
              <a:buFont typeface="Arial" panose="020B0604020202020204" pitchFamily="34" charset="0"/>
              <a:buChar char="•"/>
            </a:pPr>
            <a:r>
              <a:rPr lang="de-DE" sz="1400"/>
              <a:t>Technische Einschränkungen, die einem System in Bezug auf die Verwendung von USB-Speichergeräten </a:t>
            </a:r>
          </a:p>
          <a:p>
            <a:pPr lvl="2"/>
            <a:r>
              <a:rPr lang="de-DE" sz="1400"/>
              <a:t>        und anderen Wechselmedien auferlegt werden</a:t>
            </a:r>
          </a:p>
          <a:p>
            <a:pPr marL="1200150" lvl="2" indent="-285750">
              <a:buFont typeface="Arial" panose="020B0604020202020204" pitchFamily="34" charset="0"/>
              <a:buChar char="•"/>
            </a:pPr>
            <a:r>
              <a:rPr lang="de-DE" sz="1400"/>
              <a:t>Erstellen von administrativen Kontrollen wie z. B. Richtlinien</a:t>
            </a:r>
          </a:p>
          <a:p>
            <a:pPr lvl="1"/>
            <a:r>
              <a:rPr lang="de-DE" b="1"/>
              <a:t>Network Attached Storage (NAS)</a:t>
            </a:r>
          </a:p>
          <a:p>
            <a:pPr marL="1200150" lvl="2" indent="-285750">
              <a:buFont typeface="Arial" panose="020B0604020202020204" pitchFamily="34" charset="0"/>
              <a:buChar char="•"/>
            </a:pPr>
            <a:r>
              <a:rPr lang="de-DE" sz="1400"/>
              <a:t>Speichergeräte, die direkt mit dem Netzwerk Ihres Unternehmens verbunden sind</a:t>
            </a:r>
          </a:p>
          <a:p>
            <a:pPr marL="1200150" lvl="2" indent="-285750">
              <a:buFont typeface="Arial" panose="020B0604020202020204" pitchFamily="34" charset="0"/>
              <a:buChar char="•"/>
            </a:pPr>
            <a:r>
              <a:rPr lang="de-DE" sz="1400"/>
              <a:t>NAS-Systeme implementieren häufig RAID-Arrays, um eine hohe Verfügbarkeit zu gewährleisten</a:t>
            </a:r>
          </a:p>
          <a:p>
            <a:pPr lvl="1"/>
            <a:r>
              <a:rPr lang="de-DE" b="1"/>
              <a:t>Speicherbereichsnetzwerk (SAN)</a:t>
            </a:r>
          </a:p>
          <a:p>
            <a:pPr lvl="2"/>
            <a:r>
              <a:rPr lang="de-DE" sz="1400"/>
              <a:t>Netzwerk, das speziell für die Ausführung von Blockspeicherfunktionen entwickelt wurde und aus </a:t>
            </a:r>
          </a:p>
          <a:p>
            <a:pPr lvl="2"/>
            <a:r>
              <a:rPr lang="de-DE" sz="1400"/>
              <a:t>NAS-Geräten bestehen kann</a:t>
            </a:r>
          </a:p>
          <a:p>
            <a:pPr lvl="2"/>
            <a:endParaRPr lang="de-DE" sz="1400"/>
          </a:p>
          <a:p>
            <a:pPr lvl="2"/>
            <a:r>
              <a:rPr lang="de-DE" sz="1400"/>
              <a:t>1. Datenverschlüsselung verwenden</a:t>
            </a:r>
          </a:p>
          <a:p>
            <a:pPr lvl="2"/>
            <a:r>
              <a:rPr lang="de-DE" sz="1400"/>
              <a:t>2. Verwenden Sie die richtige Authentifizierung</a:t>
            </a:r>
          </a:p>
          <a:p>
            <a:pPr lvl="2"/>
            <a:r>
              <a:rPr lang="de-DE" sz="1400"/>
              <a:t>3. NAS-Zugriff protokollieren</a:t>
            </a:r>
          </a:p>
          <a:p>
            <a:pPr marL="1200150" lvl="2" indent="-285750">
              <a:buFont typeface="Arial" panose="020B0604020202020204" pitchFamily="34" charset="0"/>
              <a:buChar char="•"/>
            </a:pPr>
            <a:endParaRPr lang="de-DE" sz="1400"/>
          </a:p>
          <a:p>
            <a:pPr>
              <a:spcBef>
                <a:spcPts val="60"/>
              </a:spcBef>
            </a:pPr>
            <a:r>
              <a:rPr lang="de-DE" sz="1100">
                <a:latin typeface="Calibri" panose="020F0502020204030204" pitchFamily="34" charset="0"/>
                <a:ea typeface="Calibri" panose="020F0502020204030204" pitchFamily="34" charset="0"/>
                <a:cs typeface="Calibri" panose="020F0502020204030204" pitchFamily="34" charset="0"/>
              </a:rPr>
              <a:t> </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Rechteck 11">
            <a:extLst>
              <a:ext uri="{FF2B5EF4-FFF2-40B4-BE49-F238E27FC236}">
                <a16:creationId xmlns:a16="http://schemas.microsoft.com/office/drawing/2014/main" id="{8E17EA90-D753-4D4D-B7CE-61360F702173}"/>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Tree>
    <p:extLst>
      <p:ext uri="{BB962C8B-B14F-4D97-AF65-F5344CB8AC3E}">
        <p14:creationId xmlns:p14="http://schemas.microsoft.com/office/powerpoint/2010/main" val="37876385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7059046"/>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4"/>
            </a:pPr>
            <a:r>
              <a:rPr lang="de-DE" sz="2000" b="1"/>
              <a:t>Sicherheit Software und Geräte </a:t>
            </a:r>
          </a:p>
          <a:p>
            <a:pPr marL="457200" indent="-457200">
              <a:buFont typeface="+mj-lt"/>
              <a:buAutoNum type="arabicPeriod" startAt="4"/>
            </a:pPr>
            <a:endParaRPr lang="de-DE" sz="2000" b="1"/>
          </a:p>
          <a:p>
            <a:pPr marL="457200" indent="-457200">
              <a:buFont typeface="+mj-lt"/>
              <a:buAutoNum type="arabicPeriod" startAt="4"/>
            </a:pPr>
            <a:endParaRPr lang="de-DE" sz="2000" b="1"/>
          </a:p>
          <a:p>
            <a:pPr marL="457200" indent="-457200">
              <a:buFont typeface="+mj-lt"/>
              <a:buAutoNum type="arabicPeriod" startAt="4"/>
            </a:pPr>
            <a:endParaRPr lang="de-DE" sz="2000" b="1"/>
          </a:p>
          <a:p>
            <a:pPr marL="457200" indent="-457200">
              <a:buFont typeface="+mj-lt"/>
              <a:buAutoNum type="arabicPeriod" startAt="4"/>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2" name="Rechteck 1">
            <a:extLst>
              <a:ext uri="{FF2B5EF4-FFF2-40B4-BE49-F238E27FC236}">
                <a16:creationId xmlns:a16="http://schemas.microsoft.com/office/drawing/2014/main" id="{1B5AA50F-8EE4-4A6C-BC09-FA4D31403745}"/>
              </a:ext>
            </a:extLst>
          </p:cNvPr>
          <p:cNvSpPr/>
          <p:nvPr/>
        </p:nvSpPr>
        <p:spPr>
          <a:xfrm>
            <a:off x="891659" y="2411704"/>
            <a:ext cx="5346700" cy="269304"/>
          </a:xfrm>
          <a:prstGeom prst="rect">
            <a:avLst/>
          </a:prstGeom>
        </p:spPr>
        <p:txBody>
          <a:bodyPr>
            <a:spAutoFit/>
          </a:bodyPr>
          <a:lstStyle/>
          <a:p>
            <a:pPr>
              <a:spcBef>
                <a:spcPts val="20"/>
              </a:spcBef>
            </a:pPr>
            <a:r>
              <a:rPr lang="de-DE" sz="1150">
                <a:latin typeface="Calibri" panose="020F0502020204030204" pitchFamily="34" charset="0"/>
                <a:ea typeface="Calibri" panose="020F0502020204030204" pitchFamily="34" charset="0"/>
                <a:cs typeface="Calibri" panose="020F0502020204030204" pitchFamily="34" charset="0"/>
              </a:rPr>
              <a:t> </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Rechteck 8">
            <a:extLst>
              <a:ext uri="{FF2B5EF4-FFF2-40B4-BE49-F238E27FC236}">
                <a16:creationId xmlns:a16="http://schemas.microsoft.com/office/drawing/2014/main" id="{8BDC6531-37B2-4555-9801-2CC9D207D077}"/>
              </a:ext>
            </a:extLst>
          </p:cNvPr>
          <p:cNvSpPr/>
          <p:nvPr/>
        </p:nvSpPr>
        <p:spPr>
          <a:xfrm>
            <a:off x="358694" y="2362945"/>
            <a:ext cx="10326624" cy="5475858"/>
          </a:xfrm>
          <a:prstGeom prst="rect">
            <a:avLst/>
          </a:prstGeom>
        </p:spPr>
        <p:txBody>
          <a:bodyPr wrap="square">
            <a:spAutoFit/>
          </a:bodyPr>
          <a:lstStyle/>
          <a:p>
            <a:pPr lvl="0"/>
            <a:r>
              <a:rPr lang="de-DE" b="1"/>
              <a:t>Festplatten-Verschlüsselung</a:t>
            </a:r>
          </a:p>
          <a:p>
            <a:pPr marL="1200150" lvl="2" indent="-285750">
              <a:buFont typeface="Arial" panose="020B0604020202020204" pitchFamily="34" charset="0"/>
              <a:buChar char="•"/>
            </a:pPr>
            <a:r>
              <a:rPr lang="de-DE" sz="1400"/>
              <a:t>Verschlüsselung verschlüsselt Daten zu unlesbaren Informationen</a:t>
            </a:r>
          </a:p>
          <a:p>
            <a:pPr marL="1200150" lvl="2" indent="-285750">
              <a:buFont typeface="Arial" panose="020B0604020202020204" pitchFamily="34" charset="0"/>
              <a:buChar char="•"/>
            </a:pPr>
            <a:r>
              <a:rPr lang="de-DE" sz="1400"/>
              <a:t>Selbstverschlüsselndes Laufwerk (SED)</a:t>
            </a:r>
          </a:p>
          <a:p>
            <a:pPr marL="1200150" lvl="2" indent="-285750">
              <a:buFont typeface="Arial" panose="020B0604020202020204" pitchFamily="34" charset="0"/>
              <a:buChar char="•"/>
            </a:pPr>
            <a:r>
              <a:rPr lang="de-DE" sz="1400"/>
              <a:t>Speichergerät, das die Verschlüsselung der gesamten Festplatte mit Hilfe eingebetteter Hardware durchführt</a:t>
            </a:r>
          </a:p>
          <a:p>
            <a:pPr lvl="1"/>
            <a:endParaRPr lang="de-DE" b="1"/>
          </a:p>
          <a:p>
            <a:pPr lvl="1"/>
            <a:r>
              <a:rPr lang="de-DE" b="1"/>
              <a:t>Verschlüsselungssoftware wird am häufigsten verwendet</a:t>
            </a:r>
          </a:p>
          <a:p>
            <a:pPr marL="1200150" lvl="2" indent="-285750">
              <a:buFont typeface="Arial" panose="020B0604020202020204" pitchFamily="34" charset="0"/>
              <a:buChar char="•"/>
            </a:pPr>
            <a:r>
              <a:rPr lang="de-DE" sz="1400"/>
              <a:t>FileVault</a:t>
            </a:r>
          </a:p>
          <a:p>
            <a:pPr marL="1200150" lvl="2" indent="-285750">
              <a:buFont typeface="Arial" panose="020B0604020202020204" pitchFamily="34" charset="0"/>
              <a:buChar char="•"/>
            </a:pPr>
            <a:r>
              <a:rPr lang="de-DE" sz="1400"/>
              <a:t>BitLocker</a:t>
            </a:r>
          </a:p>
          <a:p>
            <a:pPr lvl="1"/>
            <a:endParaRPr lang="de-DE" b="1"/>
          </a:p>
          <a:p>
            <a:pPr lvl="1"/>
            <a:r>
              <a:rPr lang="de-DE" b="1"/>
              <a:t>Vertrauenswürdiges Plattformmodul (TPM)</a:t>
            </a:r>
          </a:p>
          <a:p>
            <a:pPr marL="1200150" lvl="2" indent="-285750">
              <a:buFont typeface="Arial" panose="020B0604020202020204" pitchFamily="34" charset="0"/>
              <a:buChar char="•"/>
            </a:pPr>
            <a:r>
              <a:rPr lang="de-DE" sz="1400"/>
              <a:t>Auf der Hauptplatine befindlicher Chip, der einen Verschlüsselungscode enthält</a:t>
            </a:r>
          </a:p>
          <a:p>
            <a:pPr marL="1200150" lvl="2" indent="-285750">
              <a:buFont typeface="Arial" panose="020B0604020202020204" pitchFamily="34" charset="0"/>
              <a:buChar char="•"/>
            </a:pPr>
            <a:r>
              <a:rPr lang="de-DE" sz="1400"/>
              <a:t>Wenn Ihr Motherboard kein TPM hat, können Sie ein externes USB-Laufwerk als Schlüssel verwenden</a:t>
            </a:r>
          </a:p>
          <a:p>
            <a:pPr lvl="1"/>
            <a:endParaRPr lang="de-DE" b="1"/>
          </a:p>
          <a:p>
            <a:pPr lvl="1"/>
            <a:r>
              <a:rPr lang="de-DE" b="1"/>
              <a:t>Erweiterter Verschlüsselungsstandard</a:t>
            </a:r>
          </a:p>
          <a:p>
            <a:pPr marL="1200150" lvl="2" indent="-285750">
              <a:buFont typeface="Arial" panose="020B0604020202020204" pitchFamily="34" charset="0"/>
              <a:buChar char="•"/>
            </a:pPr>
            <a:r>
              <a:rPr lang="de-DE" sz="1400"/>
              <a:t>Symmetrische Schlüsselverschlüsselung, die 128-Bit- und 256-Bit-Schlüssel unterstützt</a:t>
            </a:r>
          </a:p>
          <a:p>
            <a:pPr lvl="1"/>
            <a:endParaRPr lang="de-DE" b="1"/>
          </a:p>
          <a:p>
            <a:pPr lvl="1"/>
            <a:r>
              <a:rPr lang="de-DE" b="1"/>
              <a:t>Verschlüsselung erhöht die Sicherheit, hat aber eine geringere Leistung</a:t>
            </a:r>
          </a:p>
          <a:p>
            <a:pPr lvl="1"/>
            <a:endParaRPr lang="de-DE" b="1"/>
          </a:p>
          <a:p>
            <a:pPr lvl="1"/>
            <a:r>
              <a:rPr lang="de-DE" b="1"/>
              <a:t>Hardware-Sicherheitsmodul (HSM)</a:t>
            </a:r>
            <a:endParaRPr lang="de-DE" sz="1600"/>
          </a:p>
          <a:p>
            <a:pPr marL="1200150" lvl="2" indent="-285750">
              <a:buFont typeface="Arial" panose="020B0604020202020204" pitchFamily="34" charset="0"/>
              <a:buChar char="•"/>
            </a:pPr>
            <a:r>
              <a:rPr lang="de-DE" sz="1400"/>
              <a:t>Physikalische Geräte, die während des Verschlüsselungsvorgangs als sicherer Kryptoprozessor fungieren</a:t>
            </a:r>
          </a:p>
          <a:p>
            <a:pPr marL="1200150" lvl="2" indent="-285750">
              <a:buFont typeface="Arial" panose="020B0604020202020204" pitchFamily="34" charset="0"/>
              <a:buChar char="•"/>
            </a:pPr>
            <a:endParaRPr lang="de-DE" sz="1400"/>
          </a:p>
          <a:p>
            <a:pPr>
              <a:spcBef>
                <a:spcPts val="60"/>
              </a:spcBef>
            </a:pPr>
            <a:r>
              <a:rPr lang="de-DE" sz="1100">
                <a:latin typeface="Calibri" panose="020F0502020204030204" pitchFamily="34" charset="0"/>
                <a:ea typeface="Calibri" panose="020F0502020204030204" pitchFamily="34" charset="0"/>
                <a:cs typeface="Calibri" panose="020F0502020204030204" pitchFamily="34" charset="0"/>
              </a:rPr>
              <a:t> </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Rechteck 11">
            <a:extLst>
              <a:ext uri="{FF2B5EF4-FFF2-40B4-BE49-F238E27FC236}">
                <a16:creationId xmlns:a16="http://schemas.microsoft.com/office/drawing/2014/main" id="{8E17EA90-D753-4D4D-B7CE-61360F702173}"/>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4" name="Rechteck 3">
            <a:extLst>
              <a:ext uri="{FF2B5EF4-FFF2-40B4-BE49-F238E27FC236}">
                <a16:creationId xmlns:a16="http://schemas.microsoft.com/office/drawing/2014/main" id="{89BC8F38-6749-46F3-9D72-6AAA689E84AB}"/>
              </a:ext>
            </a:extLst>
          </p:cNvPr>
          <p:cNvSpPr/>
          <p:nvPr/>
        </p:nvSpPr>
        <p:spPr>
          <a:xfrm>
            <a:off x="5522006" y="1602221"/>
            <a:ext cx="4318298" cy="646331"/>
          </a:xfrm>
          <a:prstGeom prst="rect">
            <a:avLst/>
          </a:prstGeom>
        </p:spPr>
        <p:txBody>
          <a:bodyPr wrap="none">
            <a:spAutoFit/>
          </a:bodyPr>
          <a:lstStyle/>
          <a:p>
            <a:r>
              <a:rPr lang="de-DE">
                <a:hlinkClick r:id="rId4"/>
              </a:rPr>
              <a:t>https://www.scc.kit.edu/dienste/13019.php</a:t>
            </a:r>
            <a:endParaRPr lang="de-DE"/>
          </a:p>
          <a:p>
            <a:endParaRPr lang="de-DE"/>
          </a:p>
        </p:txBody>
      </p:sp>
    </p:spTree>
    <p:extLst>
      <p:ext uri="{BB962C8B-B14F-4D97-AF65-F5344CB8AC3E}">
        <p14:creationId xmlns:p14="http://schemas.microsoft.com/office/powerpoint/2010/main" val="27917908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4"/>
            </a:pPr>
            <a:r>
              <a:rPr lang="de-DE" sz="2000" b="1"/>
              <a:t>Sicherheit Software und Geräte </a:t>
            </a:r>
          </a:p>
          <a:p>
            <a:pPr marL="457200" indent="-457200">
              <a:buFont typeface="+mj-lt"/>
              <a:buAutoNum type="arabicPeriod" startAt="4"/>
            </a:pPr>
            <a:endParaRPr lang="de-DE" sz="2000" b="1"/>
          </a:p>
          <a:p>
            <a:pPr marL="457200" indent="-457200">
              <a:buFont typeface="+mj-lt"/>
              <a:buAutoNum type="arabicPeriod" startAt="4"/>
            </a:pPr>
            <a:endParaRPr lang="de-DE" sz="2000" b="1"/>
          </a:p>
          <a:p>
            <a:pPr marL="457200" indent="-457200">
              <a:buFont typeface="+mj-lt"/>
              <a:buAutoNum type="arabicPeriod" startAt="4"/>
            </a:pPr>
            <a:endParaRPr lang="de-DE" sz="2000" b="1"/>
          </a:p>
          <a:p>
            <a:pPr marL="457200" indent="-457200">
              <a:buFont typeface="+mj-lt"/>
              <a:buAutoNum type="arabicPeriod" startAt="4"/>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2" name="Rechteck 1">
            <a:extLst>
              <a:ext uri="{FF2B5EF4-FFF2-40B4-BE49-F238E27FC236}">
                <a16:creationId xmlns:a16="http://schemas.microsoft.com/office/drawing/2014/main" id="{1B5AA50F-8EE4-4A6C-BC09-FA4D31403745}"/>
              </a:ext>
            </a:extLst>
          </p:cNvPr>
          <p:cNvSpPr/>
          <p:nvPr/>
        </p:nvSpPr>
        <p:spPr>
          <a:xfrm>
            <a:off x="891659" y="2411704"/>
            <a:ext cx="5346700" cy="269304"/>
          </a:xfrm>
          <a:prstGeom prst="rect">
            <a:avLst/>
          </a:prstGeom>
        </p:spPr>
        <p:txBody>
          <a:bodyPr>
            <a:spAutoFit/>
          </a:bodyPr>
          <a:lstStyle/>
          <a:p>
            <a:pPr>
              <a:spcBef>
                <a:spcPts val="20"/>
              </a:spcBef>
            </a:pPr>
            <a:r>
              <a:rPr lang="de-DE" sz="1150">
                <a:latin typeface="Calibri" panose="020F0502020204030204" pitchFamily="34" charset="0"/>
                <a:ea typeface="Calibri" panose="020F0502020204030204" pitchFamily="34" charset="0"/>
                <a:cs typeface="Calibri" panose="020F0502020204030204" pitchFamily="34" charset="0"/>
              </a:rPr>
              <a:t> </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Rechteck 8">
            <a:extLst>
              <a:ext uri="{FF2B5EF4-FFF2-40B4-BE49-F238E27FC236}">
                <a16:creationId xmlns:a16="http://schemas.microsoft.com/office/drawing/2014/main" id="{8BDC6531-37B2-4555-9801-2CC9D207D077}"/>
              </a:ext>
            </a:extLst>
          </p:cNvPr>
          <p:cNvSpPr/>
          <p:nvPr/>
        </p:nvSpPr>
        <p:spPr>
          <a:xfrm>
            <a:off x="358694" y="2362945"/>
            <a:ext cx="10326624" cy="489878"/>
          </a:xfrm>
          <a:prstGeom prst="rect">
            <a:avLst/>
          </a:prstGeom>
        </p:spPr>
        <p:txBody>
          <a:bodyPr wrap="square">
            <a:spAutoFit/>
          </a:bodyPr>
          <a:lstStyle/>
          <a:p>
            <a:pPr marL="1200150" lvl="2" indent="-285750">
              <a:buFont typeface="Arial" panose="020B0604020202020204" pitchFamily="34" charset="0"/>
              <a:buChar char="•"/>
            </a:pPr>
            <a:endParaRPr lang="de-DE" sz="1400"/>
          </a:p>
          <a:p>
            <a:pPr>
              <a:spcBef>
                <a:spcPts val="60"/>
              </a:spcBef>
            </a:pPr>
            <a:r>
              <a:rPr lang="de-DE" sz="1100">
                <a:latin typeface="Calibri" panose="020F0502020204030204" pitchFamily="34" charset="0"/>
                <a:ea typeface="Calibri" panose="020F0502020204030204" pitchFamily="34" charset="0"/>
                <a:cs typeface="Calibri" panose="020F0502020204030204" pitchFamily="34" charset="0"/>
              </a:rPr>
              <a:t> </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Rechteck 11">
            <a:extLst>
              <a:ext uri="{FF2B5EF4-FFF2-40B4-BE49-F238E27FC236}">
                <a16:creationId xmlns:a16="http://schemas.microsoft.com/office/drawing/2014/main" id="{8E17EA90-D753-4D4D-B7CE-61360F702173}"/>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4" name="Rechteck 3">
            <a:extLst>
              <a:ext uri="{FF2B5EF4-FFF2-40B4-BE49-F238E27FC236}">
                <a16:creationId xmlns:a16="http://schemas.microsoft.com/office/drawing/2014/main" id="{A1202192-8BA9-4C08-9233-42233F818617}"/>
              </a:ext>
            </a:extLst>
          </p:cNvPr>
          <p:cNvSpPr/>
          <p:nvPr/>
        </p:nvSpPr>
        <p:spPr>
          <a:xfrm>
            <a:off x="393700" y="2589434"/>
            <a:ext cx="9821718" cy="3908121"/>
          </a:xfrm>
          <a:prstGeom prst="rect">
            <a:avLst/>
          </a:prstGeom>
        </p:spPr>
        <p:txBody>
          <a:bodyPr wrap="square">
            <a:spAutoFit/>
          </a:bodyPr>
          <a:lstStyle/>
          <a:p>
            <a:pPr marL="342900" lvl="0" indent="-342900">
              <a:buSzPts val="1200"/>
              <a:buFont typeface="Symbol" panose="05050102010706020507" pitchFamily="18" charset="2"/>
              <a:buChar char=""/>
              <a:tabLst>
                <a:tab pos="294005" algn="l"/>
              </a:tabLst>
            </a:pPr>
            <a:r>
              <a:rPr lang="de-DE" sz="1200" b="1" spc="-5">
                <a:latin typeface="Calibri" panose="020F0502020204030204" pitchFamily="34" charset="0"/>
                <a:ea typeface="Symbol" panose="05050102010706020507" pitchFamily="18" charset="2"/>
                <a:cs typeface="Times New Roman" panose="02020603050405020304" pitchFamily="18" charset="0"/>
              </a:rPr>
              <a:t>Endpunkt-Analyse</a:t>
            </a:r>
            <a:endParaRPr lang="de-DE" sz="1200" b="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0"/>
              </a:lnSpc>
              <a:spcBef>
                <a:spcPts val="50"/>
              </a:spcBef>
              <a:spcAft>
                <a:spcPts val="0"/>
              </a:spcAft>
              <a:buSzPts val="1200"/>
              <a:buFont typeface="Courier New" panose="02070309020205020404" pitchFamily="49" charset="0"/>
              <a:buChar char="o"/>
              <a:tabLst>
                <a:tab pos="7512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Anti-Virus</a:t>
            </a:r>
            <a:r>
              <a:rPr lang="de-DE" sz="1200" b="1" spc="-65">
                <a:latin typeface="Calibri" panose="020F0502020204030204" pitchFamily="34" charset="0"/>
                <a:ea typeface="Courier New" panose="02070309020205020404" pitchFamily="49" charset="0"/>
                <a:cs typeface="Times New Roman" panose="02020603050405020304" pitchFamily="18" charset="0"/>
              </a:rPr>
              <a:t> </a:t>
            </a:r>
            <a:r>
              <a:rPr lang="de-DE" sz="1200" b="1" spc="-10">
                <a:latin typeface="Calibri" panose="020F0502020204030204" pitchFamily="34" charset="0"/>
                <a:ea typeface="Courier New" panose="02070309020205020404" pitchFamily="49" charset="0"/>
                <a:cs typeface="Times New Roman" panose="02020603050405020304" pitchFamily="18" charset="0"/>
              </a:rPr>
              <a:t>(AV)</a:t>
            </a:r>
            <a:endParaRPr lang="de-DE" sz="1100">
              <a:latin typeface="Calibri" panose="020F0502020204030204" pitchFamily="34" charset="0"/>
              <a:ea typeface="Courier New" panose="02070309020205020404" pitchFamily="49" charset="0"/>
              <a:cs typeface="Times New Roman" panose="02020603050405020304" pitchFamily="18" charset="0"/>
            </a:endParaRPr>
          </a:p>
          <a:p>
            <a:pPr marL="1143000" marR="63500" lvl="2" indent="-228600" algn="just">
              <a:lnSpc>
                <a:spcPct val="99000"/>
              </a:lnSpc>
              <a:buSzPts val="1200"/>
              <a:buFont typeface="Microsoft Sans Serif" panose="020B0604020202020204" pitchFamily="34" charset="0"/>
              <a:buChar char="▪"/>
              <a:tabLst>
                <a:tab pos="1209040"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Software,</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10">
                <a:latin typeface="Calibri" panose="020F0502020204030204" pitchFamily="34" charset="0"/>
                <a:ea typeface="Microsoft Sans Serif" panose="020B0604020202020204" pitchFamily="34" charset="0"/>
                <a:cs typeface="Times New Roman" panose="02020603050405020304" pitchFamily="18" charset="0"/>
              </a:rPr>
              <a:t>in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der</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Lage</a:t>
            </a:r>
            <a:r>
              <a:rPr lang="de-DE" sz="1200" spc="-4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ist,</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Vireninfektionen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und</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(in</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den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meisten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Fällen)</a:t>
            </a:r>
            <a:r>
              <a:rPr lang="de-DE" sz="1200" spc="26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andere</a:t>
            </a:r>
            <a:r>
              <a:rPr lang="de-DE" sz="1200" spc="27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Arten</a:t>
            </a:r>
            <a:r>
              <a:rPr lang="de-DE" sz="1200" spc="27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von</a:t>
            </a:r>
            <a:r>
              <a:rPr lang="de-DE" sz="1200" spc="26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Malware</a:t>
            </a:r>
            <a:r>
              <a:rPr lang="de-DE" sz="1200" spc="26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wie</a:t>
            </a:r>
            <a:r>
              <a:rPr lang="de-DE" sz="1200" spc="25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Würmer,</a:t>
            </a:r>
            <a:r>
              <a:rPr lang="de-DE" sz="1200" spc="26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Trojaner,</a:t>
            </a:r>
            <a:r>
              <a:rPr lang="de-DE" sz="1200" spc="5">
                <a:latin typeface="Calibri" panose="020F0502020204030204" pitchFamily="34" charset="0"/>
                <a:ea typeface="Microsoft Sans Serif" panose="020B0604020202020204" pitchFamily="34" charset="0"/>
                <a:cs typeface="Times New Roman" panose="02020603050405020304" pitchFamily="18" charset="0"/>
              </a:rPr>
              <a:t> </a:t>
            </a:r>
            <a:r>
              <a:rPr lang="de-DE" sz="1200" spc="-10">
                <a:latin typeface="Calibri" panose="020F0502020204030204" pitchFamily="34" charset="0"/>
                <a:ea typeface="Microsoft Sans Serif" panose="020B0604020202020204" pitchFamily="34" charset="0"/>
                <a:cs typeface="Times New Roman" panose="02020603050405020304" pitchFamily="18" charset="0"/>
              </a:rPr>
              <a:t>Rootkits,</a:t>
            </a:r>
            <a:r>
              <a:rPr lang="de-DE" sz="1200" spc="26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Adware,</a:t>
            </a:r>
            <a:r>
              <a:rPr lang="de-DE" sz="1200" spc="27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Spyware, </a:t>
            </a:r>
            <a:r>
              <a:rPr lang="de-DE" sz="1200" spc="-5">
                <a:latin typeface="Calibri" panose="020F0502020204030204" pitchFamily="34" charset="0"/>
                <a:ea typeface="Microsoft Sans Serif" panose="020B0604020202020204" pitchFamily="34" charset="0"/>
                <a:cs typeface="Times New Roman" panose="02020603050405020304" pitchFamily="18" charset="0"/>
              </a:rPr>
              <a:t>Passwort-Cracker,</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Netzwerk-Mapper,</a:t>
            </a:r>
            <a:r>
              <a:rPr lang="de-DE" sz="120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DoS-Tools</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und</a:t>
            </a:r>
            <a:r>
              <a:rPr lang="de-DE" sz="1200" spc="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andere</a:t>
            </a:r>
            <a:r>
              <a:rPr lang="de-DE" sz="1200" spc="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zu</a:t>
            </a:r>
            <a:r>
              <a:rPr lang="de-DE" sz="1200" spc="31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erkennen</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zu</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entfernen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65"/>
              </a:lnSpc>
              <a:spcBef>
                <a:spcPts val="50"/>
              </a:spcBef>
              <a:buSzPts val="1200"/>
              <a:buFont typeface="Courier New" panose="02070309020205020404" pitchFamily="49" charset="0"/>
              <a:buChar char="o"/>
              <a:tabLst>
                <a:tab pos="751205" algn="l"/>
              </a:tabLst>
            </a:pPr>
            <a:r>
              <a:rPr lang="de-DE" sz="1200" b="1" spc="-10">
                <a:latin typeface="Calibri" panose="020F0502020204030204" pitchFamily="34" charset="0"/>
                <a:ea typeface="Courier New" panose="02070309020205020404" pitchFamily="49" charset="0"/>
                <a:cs typeface="Times New Roman" panose="02020603050405020304" pitchFamily="18" charset="0"/>
              </a:rPr>
              <a:t>Host-basiertes</a:t>
            </a:r>
            <a:r>
              <a:rPr lang="de-DE" sz="1200" b="1" spc="-85">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IDS/IPS</a:t>
            </a:r>
            <a:r>
              <a:rPr lang="de-DE" sz="1200" b="1" spc="-75">
                <a:latin typeface="Calibri" panose="020F0502020204030204" pitchFamily="34" charset="0"/>
                <a:ea typeface="Courier New" panose="02070309020205020404" pitchFamily="49" charset="0"/>
                <a:cs typeface="Times New Roman" panose="02020603050405020304" pitchFamily="18" charset="0"/>
              </a:rPr>
              <a:t> </a:t>
            </a:r>
            <a:r>
              <a:rPr lang="de-DE" sz="1200" b="1" spc="-10">
                <a:latin typeface="Calibri" panose="020F0502020204030204" pitchFamily="34" charset="0"/>
                <a:ea typeface="Courier New" panose="02070309020205020404" pitchFamily="49" charset="0"/>
                <a:cs typeface="Times New Roman" panose="02020603050405020304" pitchFamily="18" charset="0"/>
              </a:rPr>
              <a:t>(HIDS/HIPS)</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143000" marR="345440" lvl="2" indent="-228600">
              <a:lnSpc>
                <a:spcPct val="99000"/>
              </a:lnSpc>
              <a:buSzPts val="1200"/>
              <a:buFont typeface="Microsoft Sans Serif" panose="020B0604020202020204" pitchFamily="34" charset="0"/>
              <a:buChar char="▪"/>
              <a:tabLst>
                <a:tab pos="1209040"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Art </a:t>
            </a:r>
            <a:r>
              <a:rPr lang="de-DE" sz="1200" spc="-10">
                <a:latin typeface="Calibri" panose="020F0502020204030204" pitchFamily="34" charset="0"/>
                <a:ea typeface="Microsoft Sans Serif" panose="020B0604020202020204" pitchFamily="34" charset="0"/>
                <a:cs typeface="Times New Roman" panose="02020603050405020304" pitchFamily="18" charset="0"/>
              </a:rPr>
              <a:t>von</a:t>
            </a:r>
            <a:r>
              <a:rPr lang="de-DE" sz="1200" spc="-5">
                <a:latin typeface="Calibri" panose="020F0502020204030204" pitchFamily="34" charset="0"/>
                <a:ea typeface="Microsoft Sans Serif" panose="020B0604020202020204" pitchFamily="34" charset="0"/>
                <a:cs typeface="Times New Roman" panose="02020603050405020304" pitchFamily="18" charset="0"/>
              </a:rPr>
              <a:t> IDS</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IPS,</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das</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ein</a:t>
            </a:r>
            <a:r>
              <a:rPr lang="de-DE" sz="1200" spc="-5">
                <a:latin typeface="Calibri" panose="020F0502020204030204" pitchFamily="34" charset="0"/>
                <a:ea typeface="Microsoft Sans Serif" panose="020B0604020202020204" pitchFamily="34" charset="0"/>
                <a:cs typeface="Times New Roman" panose="02020603050405020304" pitchFamily="18" charset="0"/>
              </a:rPr>
              <a:t> Computersystem</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auf</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unerwartetes</a:t>
            </a:r>
            <a:r>
              <a:rPr lang="de-DE" sz="1200" spc="19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Verhalten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p>
          <a:p>
            <a:pPr marL="1143000" marR="345440" lvl="2" indent="-228600">
              <a:lnSpc>
                <a:spcPct val="99000"/>
              </a:lnSpc>
              <a:buSzPts val="1200"/>
              <a:buFont typeface="Microsoft Sans Serif" panose="020B0604020202020204" pitchFamily="34" charset="0"/>
              <a:buChar char="▪"/>
              <a:tabLst>
                <a:tab pos="1209040"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drastische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Änderungen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des</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Systemzustands</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an</a:t>
            </a:r>
            <a:r>
              <a:rPr lang="de-DE" sz="1200" spc="27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Endpunkt</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überwacht</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35"/>
              </a:spcBef>
              <a:buSzPts val="1200"/>
              <a:buFont typeface="Courier New" panose="02070309020205020404" pitchFamily="49" charset="0"/>
              <a:buChar char="o"/>
              <a:tabLst>
                <a:tab pos="751205" algn="l"/>
              </a:tabLst>
            </a:pPr>
            <a:r>
              <a:rPr lang="de-DE" sz="1200" b="1" spc="-10">
                <a:latin typeface="Calibri" panose="020F0502020204030204" pitchFamily="34" charset="0"/>
                <a:ea typeface="Courier New" panose="02070309020205020404" pitchFamily="49" charset="0"/>
                <a:cs typeface="Times New Roman" panose="02020603050405020304" pitchFamily="18" charset="0"/>
              </a:rPr>
              <a:t>Endpunkt-Schutz-Plattform</a:t>
            </a:r>
            <a:r>
              <a:rPr lang="de-DE" sz="1200" b="1" spc="-135">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(EPP)</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143000" marR="468630" lvl="2" indent="-228600">
              <a:lnSpc>
                <a:spcPct val="99000"/>
              </a:lnSpc>
              <a:buSzPts val="1200"/>
              <a:buFont typeface="Microsoft Sans Serif" panose="020B0604020202020204" pitchFamily="34" charset="0"/>
              <a:buChar char="▪"/>
              <a:tabLst>
                <a:tab pos="1209040"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Ein</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Software-Agent</a:t>
            </a:r>
            <a:r>
              <a:rPr lang="de-DE" sz="1200" spc="-4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und</a:t>
            </a:r>
            <a:r>
              <a:rPr lang="de-DE" sz="1200" spc="-4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Überwachungssystem,</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das</a:t>
            </a:r>
            <a:r>
              <a:rPr lang="de-DE" sz="1200" spc="-4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mehrere</a:t>
            </a:r>
            <a:r>
              <a:rPr lang="de-DE" sz="1200" spc="31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Sicherheitsaufgaben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wie</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Virenschutz,</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p>
          <a:p>
            <a:pPr marL="1143000" marR="468630" lvl="2" indent="-228600">
              <a:lnSpc>
                <a:spcPct val="99000"/>
              </a:lnSpc>
              <a:buSzPts val="1200"/>
              <a:buFont typeface="Microsoft Sans Serif" panose="020B0604020202020204" pitchFamily="34" charset="0"/>
              <a:buChar char="▪"/>
              <a:tabLst>
                <a:tab pos="1209040"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HIDS/HIPS,</a:t>
            </a:r>
            <a:r>
              <a:rPr lang="de-DE" sz="1200" spc="-4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Firewall,</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DLP</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und</a:t>
            </a:r>
            <a:r>
              <a:rPr lang="de-DE" sz="1200" spc="28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Dateiverschlüsselung</a:t>
            </a:r>
            <a:r>
              <a:rPr lang="de-DE" sz="1200" spc="-7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durchführt</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65"/>
              </a:lnSpc>
              <a:spcBef>
                <a:spcPts val="45"/>
              </a:spcBef>
              <a:buSzPts val="1200"/>
              <a:buFont typeface="Courier New" panose="02070309020205020404" pitchFamily="49" charset="0"/>
              <a:buChar char="o"/>
              <a:tabLst>
                <a:tab pos="7512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Endpunkt-Erkennung</a:t>
            </a:r>
            <a:r>
              <a:rPr lang="de-DE" sz="1200" b="1" spc="-70">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und</a:t>
            </a:r>
            <a:r>
              <a:rPr lang="de-DE" sz="1200" b="1" spc="-40">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-Reaktion</a:t>
            </a:r>
            <a:r>
              <a:rPr lang="de-DE" sz="1200" b="1" spc="-60">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(EDR)</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143000" marR="887730" lvl="2" indent="-228600">
              <a:lnSpc>
                <a:spcPct val="99000"/>
              </a:lnSpc>
              <a:buSzPts val="1200"/>
              <a:buFont typeface="Microsoft Sans Serif" panose="020B0604020202020204" pitchFamily="34" charset="0"/>
              <a:buChar char="▪"/>
              <a:tabLst>
                <a:tab pos="1209040"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Ein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Software-Agent,</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der</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Systemdaten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Protokolle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für</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die</a:t>
            </a:r>
            <a:r>
              <a:rPr lang="de-DE" sz="1200" spc="24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Analyse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durch</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ein</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Überwachungssystem</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sammelt,</a:t>
            </a:r>
            <a:r>
              <a:rPr lang="de-DE" sz="1200" spc="-40">
                <a:latin typeface="Calibri" panose="020F0502020204030204" pitchFamily="34" charset="0"/>
                <a:ea typeface="Microsoft Sans Serif" panose="020B0604020202020204" pitchFamily="34" charset="0"/>
                <a:cs typeface="Times New Roman" panose="02020603050405020304" pitchFamily="18" charset="0"/>
              </a:rPr>
              <a:t> </a:t>
            </a:r>
          </a:p>
          <a:p>
            <a:pPr marL="1143000" marR="887730" lvl="2" indent="-228600">
              <a:lnSpc>
                <a:spcPct val="99000"/>
              </a:lnSpc>
              <a:buSzPts val="1200"/>
              <a:buFont typeface="Microsoft Sans Serif" panose="020B0604020202020204" pitchFamily="34" charset="0"/>
              <a:buChar char="▪"/>
              <a:tabLst>
                <a:tab pos="1209040"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um</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0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frühzeitige</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Erkennung</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von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Bedrohungen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zu</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ermöglichen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45"/>
              </a:spcBef>
              <a:buSzPts val="1200"/>
              <a:buFont typeface="Courier New" panose="02070309020205020404" pitchFamily="49" charset="0"/>
              <a:buChar char="o"/>
              <a:tabLst>
                <a:tab pos="7512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User</a:t>
            </a:r>
            <a:r>
              <a:rPr lang="de-DE" sz="1200" b="1" spc="-30">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and</a:t>
            </a:r>
            <a:r>
              <a:rPr lang="de-DE" sz="1200" b="1" spc="-30">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Entity</a:t>
            </a:r>
            <a:r>
              <a:rPr lang="de-DE" sz="1200" b="1" spc="-30">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Behavior</a:t>
            </a:r>
            <a:r>
              <a:rPr lang="de-DE" sz="1200" b="1" spc="-30">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Analytics</a:t>
            </a:r>
            <a:r>
              <a:rPr lang="de-DE" sz="1200" b="1" spc="-35">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(UEBA)</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143000" marR="745490" lvl="2" indent="-228600">
              <a:lnSpc>
                <a:spcPct val="98000"/>
              </a:lnSpc>
              <a:buSzPts val="1200"/>
              <a:buFont typeface="Microsoft Sans Serif" panose="020B0604020202020204" pitchFamily="34" charset="0"/>
              <a:buChar char="▪"/>
              <a:tabLst>
                <a:tab pos="1209040"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Ein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System,</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das</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automatische</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Identifizierung</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verdächtiger</a:t>
            </a:r>
            <a:r>
              <a:rPr lang="de-DE" sz="1200" spc="26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Aktivitäten</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durch</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den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Benutzer</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ermöglicht</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208405" indent="-228600"/>
            <a:r>
              <a:rPr lang="de-DE" sz="1200" spc="-5">
                <a:latin typeface="Calibri" panose="020F0502020204030204" pitchFamily="34" charset="0"/>
                <a:ea typeface="Calibri" panose="020F0502020204030204" pitchFamily="34" charset="0"/>
                <a:cs typeface="Times New Roman" panose="02020603050405020304" pitchFamily="18" charset="0"/>
              </a:rPr>
              <a:t>     Konten</a:t>
            </a:r>
            <a:r>
              <a:rPr lang="de-DE" sz="1200" spc="-25">
                <a:latin typeface="Calibri" panose="020F0502020204030204" pitchFamily="34" charset="0"/>
                <a:ea typeface="Calibri" panose="020F0502020204030204" pitchFamily="34" charset="0"/>
                <a:cs typeface="Times New Roman" panose="02020603050405020304" pitchFamily="18" charset="0"/>
              </a:rPr>
              <a:t> </a:t>
            </a:r>
            <a:r>
              <a:rPr lang="de-DE" sz="1200" spc="-5">
                <a:latin typeface="Calibri" panose="020F0502020204030204" pitchFamily="34" charset="0"/>
                <a:ea typeface="Calibri" panose="020F0502020204030204" pitchFamily="34" charset="0"/>
                <a:cs typeface="Times New Roman" panose="02020603050405020304" pitchFamily="18" charset="0"/>
              </a:rPr>
              <a:t>und</a:t>
            </a:r>
            <a:r>
              <a:rPr lang="de-DE" sz="1200" spc="-10">
                <a:latin typeface="Calibri" panose="020F0502020204030204" pitchFamily="34" charset="0"/>
                <a:ea typeface="Calibri" panose="020F0502020204030204" pitchFamily="34" charset="0"/>
                <a:cs typeface="Times New Roman" panose="02020603050405020304" pitchFamily="18" charset="0"/>
              </a:rPr>
              <a:t> </a:t>
            </a:r>
            <a:r>
              <a:rPr lang="de-DE" sz="1200" spc="-5">
                <a:latin typeface="Calibri" panose="020F0502020204030204" pitchFamily="34" charset="0"/>
                <a:ea typeface="Calibri" panose="020F0502020204030204" pitchFamily="34" charset="0"/>
                <a:cs typeface="Times New Roman" panose="02020603050405020304" pitchFamily="18" charset="0"/>
              </a:rPr>
              <a:t>Computer-Hosts</a:t>
            </a:r>
            <a:endParaRPr lang="de-DE" sz="1100">
              <a:latin typeface="Calibri" panose="020F0502020204030204" pitchFamily="34" charset="0"/>
              <a:ea typeface="Calibri" panose="020F0502020204030204" pitchFamily="34" charset="0"/>
              <a:cs typeface="Times New Roman" panose="02020603050405020304" pitchFamily="18" charset="0"/>
            </a:endParaRPr>
          </a:p>
          <a:p>
            <a:pPr marL="1143000" marR="887730" lvl="2" indent="-228600">
              <a:spcBef>
                <a:spcPts val="330"/>
              </a:spcBef>
              <a:spcAft>
                <a:spcPts val="0"/>
              </a:spcAft>
              <a:buSzPts val="1200"/>
              <a:buFont typeface="Microsoft Sans Serif" panose="020B0604020202020204" pitchFamily="34" charset="0"/>
              <a:buChar char="▪"/>
              <a:tabLst>
                <a:tab pos="1196340"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UEBA-Lösungen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sind</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stark</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abhängig</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von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fortschrittlichen</a:t>
            </a:r>
            <a:r>
              <a:rPr lang="de-DE" sz="1200" spc="16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Computertechniken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wie</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künstlicher</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Intelligenz</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(KI)</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maschinellem</a:t>
            </a:r>
            <a:r>
              <a:rPr lang="de-DE" sz="1200" spc="-5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Lernen</a:t>
            </a:r>
            <a:endParaRPr lang="de-DE" sz="1100">
              <a:latin typeface="Calibri" panose="020F0502020204030204" pitchFamily="34" charset="0"/>
              <a:ea typeface="Calibri" panose="020F0502020204030204" pitchFamily="34" charset="0"/>
              <a:cs typeface="Times New Roman" panose="02020603050405020304" pitchFamily="18" charset="0"/>
            </a:endParaRPr>
          </a:p>
          <a:p>
            <a:pPr marL="1143000" marR="74295" lvl="2" indent="-228600">
              <a:spcBef>
                <a:spcPts val="330"/>
              </a:spcBef>
              <a:spcAft>
                <a:spcPts val="0"/>
              </a:spcAft>
              <a:buSzPts val="1200"/>
              <a:buFont typeface="Microsoft Sans Serif" panose="020B0604020202020204" pitchFamily="34" charset="0"/>
              <a:buChar char="▪"/>
              <a:tabLst>
                <a:tab pos="1196340"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Viele</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Unternehmen</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vermarkten</a:t>
            </a:r>
            <a:r>
              <a:rPr lang="de-DE" sz="1200" spc="-4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inzwischen</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Advanced</a:t>
            </a:r>
            <a:r>
              <a:rPr lang="de-DE" sz="1200" spc="-4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Threat</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Protection</a:t>
            </a:r>
            <a:r>
              <a:rPr lang="de-DE" sz="1200" spc="27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(ATP),</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Advanced</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Endpoint</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Protection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(AEP)</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und</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NextGen</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AV</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(NGAV),</a:t>
            </a:r>
            <a:r>
              <a:rPr lang="de-DE" sz="1200" spc="-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200">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Mischung</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aus</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EPP,</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EDR</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UEBA</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darstellen</a:t>
            </a:r>
            <a:endParaRPr lang="de-DE" sz="1200">
              <a:effectLst/>
              <a:latin typeface="Calibri" panose="020F0502020204030204" pitchFamily="34" charset="0"/>
              <a:ea typeface="Microsoft Sans Serif"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6661730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839" y="288404"/>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p>
        </p:txBody>
      </p:sp>
      <p:sp>
        <p:nvSpPr>
          <p:cNvPr id="7" name="Rechteck 6"/>
          <p:cNvSpPr/>
          <p:nvPr/>
        </p:nvSpPr>
        <p:spPr>
          <a:xfrm>
            <a:off x="666634" y="1265237"/>
            <a:ext cx="10395065" cy="400110"/>
          </a:xfrm>
          <a:prstGeom prst="rect">
            <a:avLst/>
          </a:prstGeom>
        </p:spPr>
        <p:txBody>
          <a:bodyPr wrap="square">
            <a:spAutoFit/>
          </a:bodyPr>
          <a:lstStyle/>
          <a:p>
            <a:pPr marL="457200" indent="-457200">
              <a:buFont typeface="+mj-lt"/>
              <a:buAutoNum type="arabicPeriod" startAt="4"/>
            </a:pPr>
            <a:r>
              <a:rPr lang="de-DE" sz="2000" b="1"/>
              <a:t>Sicherheit Software und Geräte </a:t>
            </a:r>
          </a:p>
        </p:txBody>
      </p:sp>
      <p:sp>
        <p:nvSpPr>
          <p:cNvPr id="3" name="Rechteck 2"/>
          <p:cNvSpPr/>
          <p:nvPr/>
        </p:nvSpPr>
        <p:spPr>
          <a:xfrm>
            <a:off x="927100" y="1883419"/>
            <a:ext cx="3733800" cy="923330"/>
          </a:xfrm>
          <a:prstGeom prst="rect">
            <a:avLst/>
          </a:prstGeom>
        </p:spPr>
        <p:txBody>
          <a:bodyPr wrap="square">
            <a:spAutoFit/>
          </a:bodyPr>
          <a:lstStyle/>
          <a:p>
            <a:endParaRPr lang="de-DE"/>
          </a:p>
          <a:p>
            <a:r>
              <a:rPr lang="de-DE" b="1"/>
              <a:t>QUIZ:</a:t>
            </a:r>
          </a:p>
          <a:p>
            <a:r>
              <a:rPr lang="de-DE"/>
              <a:t> </a:t>
            </a:r>
            <a:endParaRPr lang="en-GB" b="1"/>
          </a:p>
        </p:txBody>
      </p:sp>
      <p:pic>
        <p:nvPicPr>
          <p:cNvPr id="2" name="Grafik 1">
            <a:extLst>
              <a:ext uri="{FF2B5EF4-FFF2-40B4-BE49-F238E27FC236}">
                <a16:creationId xmlns:a16="http://schemas.microsoft.com/office/drawing/2014/main" id="{4E7A585D-AB42-4A63-A2D9-AF70215BA855}"/>
              </a:ext>
            </a:extLst>
          </p:cNvPr>
          <p:cNvPicPr>
            <a:picLocks noChangeAspect="1"/>
          </p:cNvPicPr>
          <p:nvPr/>
        </p:nvPicPr>
        <p:blipFill>
          <a:blip r:embed="rId4"/>
          <a:stretch>
            <a:fillRect/>
          </a:stretch>
        </p:blipFill>
        <p:spPr>
          <a:xfrm>
            <a:off x="1917700" y="2134163"/>
            <a:ext cx="7677150" cy="4543425"/>
          </a:xfrm>
          <a:prstGeom prst="rect">
            <a:avLst/>
          </a:prstGeom>
        </p:spPr>
      </p:pic>
    </p:spTree>
    <p:extLst>
      <p:ext uri="{BB962C8B-B14F-4D97-AF65-F5344CB8AC3E}">
        <p14:creationId xmlns:p14="http://schemas.microsoft.com/office/powerpoint/2010/main" val="21559254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839" y="288404"/>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p>
        </p:txBody>
      </p:sp>
      <p:sp>
        <p:nvSpPr>
          <p:cNvPr id="7" name="Rechteck 6"/>
          <p:cNvSpPr/>
          <p:nvPr/>
        </p:nvSpPr>
        <p:spPr>
          <a:xfrm>
            <a:off x="666634" y="1265237"/>
            <a:ext cx="10395065" cy="400110"/>
          </a:xfrm>
          <a:prstGeom prst="rect">
            <a:avLst/>
          </a:prstGeom>
        </p:spPr>
        <p:txBody>
          <a:bodyPr wrap="square">
            <a:spAutoFit/>
          </a:bodyPr>
          <a:lstStyle/>
          <a:p>
            <a:pPr marL="457200" indent="-457200">
              <a:buFont typeface="+mj-lt"/>
              <a:buAutoNum type="arabicPeriod" startAt="4"/>
            </a:pPr>
            <a:r>
              <a:rPr lang="de-DE" sz="2000" b="1"/>
              <a:t>Sicherheit Software und Geräte </a:t>
            </a:r>
          </a:p>
        </p:txBody>
      </p:sp>
      <p:sp>
        <p:nvSpPr>
          <p:cNvPr id="3" name="Rechteck 2"/>
          <p:cNvSpPr/>
          <p:nvPr/>
        </p:nvSpPr>
        <p:spPr>
          <a:xfrm>
            <a:off x="927100" y="1883419"/>
            <a:ext cx="3733800" cy="923330"/>
          </a:xfrm>
          <a:prstGeom prst="rect">
            <a:avLst/>
          </a:prstGeom>
        </p:spPr>
        <p:txBody>
          <a:bodyPr wrap="square">
            <a:spAutoFit/>
          </a:bodyPr>
          <a:lstStyle/>
          <a:p>
            <a:endParaRPr lang="de-DE"/>
          </a:p>
          <a:p>
            <a:r>
              <a:rPr lang="de-DE" b="1"/>
              <a:t>QUIZ:</a:t>
            </a:r>
          </a:p>
          <a:p>
            <a:r>
              <a:rPr lang="de-DE"/>
              <a:t> </a:t>
            </a:r>
            <a:endParaRPr lang="en-GB" b="1"/>
          </a:p>
        </p:txBody>
      </p:sp>
      <p:pic>
        <p:nvPicPr>
          <p:cNvPr id="2" name="Grafik 1">
            <a:extLst>
              <a:ext uri="{FF2B5EF4-FFF2-40B4-BE49-F238E27FC236}">
                <a16:creationId xmlns:a16="http://schemas.microsoft.com/office/drawing/2014/main" id="{AF1A93D7-8EA2-43F0-96C5-203FE8DBD396}"/>
              </a:ext>
            </a:extLst>
          </p:cNvPr>
          <p:cNvPicPr>
            <a:picLocks noChangeAspect="1"/>
          </p:cNvPicPr>
          <p:nvPr/>
        </p:nvPicPr>
        <p:blipFill>
          <a:blip r:embed="rId4"/>
          <a:stretch>
            <a:fillRect/>
          </a:stretch>
        </p:blipFill>
        <p:spPr>
          <a:xfrm>
            <a:off x="1993900" y="2349627"/>
            <a:ext cx="7600950" cy="4333875"/>
          </a:xfrm>
          <a:prstGeom prst="rect">
            <a:avLst/>
          </a:prstGeom>
        </p:spPr>
      </p:pic>
    </p:spTree>
    <p:extLst>
      <p:ext uri="{BB962C8B-B14F-4D97-AF65-F5344CB8AC3E}">
        <p14:creationId xmlns:p14="http://schemas.microsoft.com/office/powerpoint/2010/main" val="4088818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839" y="288404"/>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p>
        </p:txBody>
      </p:sp>
      <p:sp>
        <p:nvSpPr>
          <p:cNvPr id="7" name="Rechteck 6"/>
          <p:cNvSpPr/>
          <p:nvPr/>
        </p:nvSpPr>
        <p:spPr>
          <a:xfrm>
            <a:off x="666634" y="1265237"/>
            <a:ext cx="10395065" cy="400110"/>
          </a:xfrm>
          <a:prstGeom prst="rect">
            <a:avLst/>
          </a:prstGeom>
        </p:spPr>
        <p:txBody>
          <a:bodyPr wrap="square">
            <a:spAutoFit/>
          </a:bodyPr>
          <a:lstStyle/>
          <a:p>
            <a:pPr marL="457200" indent="-457200">
              <a:buFont typeface="+mj-lt"/>
              <a:buAutoNum type="arabicPeriod" startAt="4"/>
            </a:pPr>
            <a:r>
              <a:rPr lang="de-DE" sz="2000" b="1"/>
              <a:t>Sicherheit Software und Geräte </a:t>
            </a:r>
          </a:p>
        </p:txBody>
      </p:sp>
      <p:sp>
        <p:nvSpPr>
          <p:cNvPr id="3" name="Rechteck 2"/>
          <p:cNvSpPr/>
          <p:nvPr/>
        </p:nvSpPr>
        <p:spPr>
          <a:xfrm>
            <a:off x="927100" y="1883419"/>
            <a:ext cx="3733800" cy="923330"/>
          </a:xfrm>
          <a:prstGeom prst="rect">
            <a:avLst/>
          </a:prstGeom>
        </p:spPr>
        <p:txBody>
          <a:bodyPr wrap="square">
            <a:spAutoFit/>
          </a:bodyPr>
          <a:lstStyle/>
          <a:p>
            <a:endParaRPr lang="de-DE"/>
          </a:p>
          <a:p>
            <a:r>
              <a:rPr lang="de-DE" b="1"/>
              <a:t>QUIZ:</a:t>
            </a:r>
          </a:p>
          <a:p>
            <a:r>
              <a:rPr lang="de-DE"/>
              <a:t> </a:t>
            </a:r>
            <a:endParaRPr lang="en-GB" b="1"/>
          </a:p>
        </p:txBody>
      </p:sp>
      <p:pic>
        <p:nvPicPr>
          <p:cNvPr id="2" name="Grafik 1">
            <a:extLst>
              <a:ext uri="{FF2B5EF4-FFF2-40B4-BE49-F238E27FC236}">
                <a16:creationId xmlns:a16="http://schemas.microsoft.com/office/drawing/2014/main" id="{9E8C190D-A36D-4ACF-BCE8-074729C8D19E}"/>
              </a:ext>
            </a:extLst>
          </p:cNvPr>
          <p:cNvPicPr>
            <a:picLocks noChangeAspect="1"/>
          </p:cNvPicPr>
          <p:nvPr/>
        </p:nvPicPr>
        <p:blipFill>
          <a:blip r:embed="rId4"/>
          <a:stretch>
            <a:fillRect/>
          </a:stretch>
        </p:blipFill>
        <p:spPr>
          <a:xfrm>
            <a:off x="2114654" y="2312612"/>
            <a:ext cx="7934325" cy="4295775"/>
          </a:xfrm>
          <a:prstGeom prst="rect">
            <a:avLst/>
          </a:prstGeom>
        </p:spPr>
      </p:pic>
    </p:spTree>
    <p:extLst>
      <p:ext uri="{BB962C8B-B14F-4D97-AF65-F5344CB8AC3E}">
        <p14:creationId xmlns:p14="http://schemas.microsoft.com/office/powerpoint/2010/main" val="632846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839"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p>
        </p:txBody>
      </p:sp>
      <p:sp>
        <p:nvSpPr>
          <p:cNvPr id="7" name="Rechteck 6"/>
          <p:cNvSpPr/>
          <p:nvPr/>
        </p:nvSpPr>
        <p:spPr>
          <a:xfrm>
            <a:off x="666634" y="1265237"/>
            <a:ext cx="10395065" cy="400110"/>
          </a:xfrm>
          <a:prstGeom prst="rect">
            <a:avLst/>
          </a:prstGeom>
        </p:spPr>
        <p:txBody>
          <a:bodyPr wrap="square">
            <a:spAutoFit/>
          </a:bodyPr>
          <a:lstStyle/>
          <a:p>
            <a:pPr marL="457200" indent="-457200">
              <a:buFont typeface="+mj-lt"/>
              <a:buAutoNum type="arabicPeriod" startAt="4"/>
            </a:pPr>
            <a:r>
              <a:rPr lang="de-DE" sz="2000" b="1"/>
              <a:t>Sicherheit Software und Geräte </a:t>
            </a:r>
          </a:p>
        </p:txBody>
      </p:sp>
      <p:sp>
        <p:nvSpPr>
          <p:cNvPr id="3" name="Rechteck 2"/>
          <p:cNvSpPr/>
          <p:nvPr/>
        </p:nvSpPr>
        <p:spPr>
          <a:xfrm>
            <a:off x="927100" y="1883419"/>
            <a:ext cx="3733800" cy="923330"/>
          </a:xfrm>
          <a:prstGeom prst="rect">
            <a:avLst/>
          </a:prstGeom>
        </p:spPr>
        <p:txBody>
          <a:bodyPr wrap="square">
            <a:spAutoFit/>
          </a:bodyPr>
          <a:lstStyle/>
          <a:p>
            <a:endParaRPr lang="de-DE"/>
          </a:p>
          <a:p>
            <a:r>
              <a:rPr lang="de-DE" b="1"/>
              <a:t>DISKUSSION ca. 10 min:</a:t>
            </a:r>
          </a:p>
          <a:p>
            <a:r>
              <a:rPr lang="de-DE"/>
              <a:t> </a:t>
            </a:r>
            <a:endParaRPr lang="en-GB" b="1"/>
          </a:p>
        </p:txBody>
      </p:sp>
      <p:pic>
        <p:nvPicPr>
          <p:cNvPr id="1026" name="Picture 2" descr="Bildergebnis für gruppendiskussi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43772" y="2713037"/>
            <a:ext cx="6669638"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2578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7140416"/>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a:pPr>
            <a:r>
              <a:rPr lang="de-DE" sz="2000" b="1">
                <a:solidFill>
                  <a:schemeClr val="bg1">
                    <a:lumMod val="75000"/>
                  </a:schemeClr>
                </a:solidFill>
              </a:rPr>
              <a:t>Überblick über die Sicherheit </a:t>
            </a:r>
          </a:p>
          <a:p>
            <a:pPr marL="457200" indent="-457200">
              <a:buFont typeface="+mj-lt"/>
              <a:buAutoNum type="arabicPeriod"/>
            </a:pPr>
            <a:endParaRPr lang="de-DE" sz="2000" b="1"/>
          </a:p>
          <a:p>
            <a:pPr marL="457200" indent="-457200">
              <a:buFont typeface="+mj-lt"/>
              <a:buAutoNum type="arabicPeriod"/>
            </a:pPr>
            <a:r>
              <a:rPr lang="de-DE" sz="2000" b="1">
                <a:solidFill>
                  <a:schemeClr val="bg1">
                    <a:lumMod val="75000"/>
                  </a:schemeClr>
                </a:solidFill>
              </a:rPr>
              <a:t>Malware </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Malware-Infektionen </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Sicherheit Software und Geräte </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t>Mobile Geräte Sicherheit</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System-Härtung </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Management der Supplychain</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Virtualisierung </a:t>
            </a:r>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5" name="Rechteck 4">
            <a:extLst>
              <a:ext uri="{FF2B5EF4-FFF2-40B4-BE49-F238E27FC236}">
                <a16:creationId xmlns:a16="http://schemas.microsoft.com/office/drawing/2014/main" id="{3A0736C4-B130-4575-8080-EF3E7DB4FCFF}"/>
              </a:ext>
            </a:extLst>
          </p:cNvPr>
          <p:cNvSpPr/>
          <p:nvPr/>
        </p:nvSpPr>
        <p:spPr>
          <a:xfrm>
            <a:off x="6096000" y="1903535"/>
            <a:ext cx="5346700" cy="4708981"/>
          </a:xfrm>
          <a:prstGeom prst="rect">
            <a:avLst/>
          </a:prstGeom>
        </p:spPr>
        <p:txBody>
          <a:bodyPr>
            <a:spAutoFit/>
          </a:bodyPr>
          <a:lstStyle/>
          <a:p>
            <a:pPr marL="457200" indent="-457200">
              <a:buFont typeface="+mj-lt"/>
              <a:buAutoNum type="arabicPeriod" startAt="9"/>
            </a:pPr>
            <a:r>
              <a:rPr lang="de-DE" sz="2000" b="1">
                <a:solidFill>
                  <a:schemeClr val="bg1">
                    <a:lumMod val="75000"/>
                  </a:schemeClr>
                </a:solidFill>
              </a:rPr>
              <a:t>Anwendungssicherheit</a:t>
            </a:r>
          </a:p>
          <a:p>
            <a:r>
              <a:rPr lang="de-DE" sz="2000" b="1">
                <a:solidFill>
                  <a:schemeClr val="bg1">
                    <a:lumMod val="75000"/>
                  </a:schemeClr>
                </a:solidFill>
              </a:rPr>
              <a:t> </a:t>
            </a:r>
          </a:p>
          <a:p>
            <a:pPr marL="457200" indent="-457200">
              <a:buFont typeface="+mj-lt"/>
              <a:buAutoNum type="arabicPeriod" startAt="10"/>
            </a:pPr>
            <a:r>
              <a:rPr lang="de-DE" sz="2000" b="1">
                <a:solidFill>
                  <a:schemeClr val="bg1">
                    <a:lumMod val="75000"/>
                  </a:schemeClr>
                </a:solidFill>
              </a:rPr>
              <a:t>Sichere Software-Entwicklung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Netzwerk-Design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Perimeter-Sicherheit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Cloud-Sicherheit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Automatisierung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Netzwerk-Angriffe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Absicherung von Netzwerken </a:t>
            </a:r>
          </a:p>
        </p:txBody>
      </p:sp>
    </p:spTree>
    <p:extLst>
      <p:ext uri="{BB962C8B-B14F-4D97-AF65-F5344CB8AC3E}">
        <p14:creationId xmlns:p14="http://schemas.microsoft.com/office/powerpoint/2010/main" val="14046415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5"/>
            </a:pPr>
            <a:r>
              <a:rPr lang="de-DE" sz="2000" b="1"/>
              <a:t>Mobile Geräte Sicherheit </a:t>
            </a:r>
          </a:p>
          <a:p>
            <a:pPr marL="457200" indent="-457200">
              <a:buFont typeface="+mj-lt"/>
              <a:buAutoNum type="arabicPeriod" startAt="5"/>
            </a:pPr>
            <a:endParaRPr lang="de-DE" sz="2000" b="1"/>
          </a:p>
          <a:p>
            <a:pPr marL="457200" indent="-457200">
              <a:buFont typeface="+mj-lt"/>
              <a:buAutoNum type="arabicPeriod" startAt="5"/>
            </a:pPr>
            <a:endParaRPr lang="de-DE" sz="2000" b="1"/>
          </a:p>
          <a:p>
            <a:pPr marL="457200" indent="-457200">
              <a:buFont typeface="+mj-lt"/>
              <a:buAutoNum type="arabicPeriod" startAt="5"/>
            </a:pPr>
            <a:endParaRPr lang="de-DE" sz="2000" b="1"/>
          </a:p>
          <a:p>
            <a:pPr marL="457200" indent="-457200">
              <a:buFont typeface="+mj-lt"/>
              <a:buAutoNum type="arabicPeriod" startAt="5"/>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2" name="Rechteck 1">
            <a:extLst>
              <a:ext uri="{FF2B5EF4-FFF2-40B4-BE49-F238E27FC236}">
                <a16:creationId xmlns:a16="http://schemas.microsoft.com/office/drawing/2014/main" id="{C7DD428F-AD04-40A8-B0A0-D44A69F6E51B}"/>
              </a:ext>
            </a:extLst>
          </p:cNvPr>
          <p:cNvSpPr/>
          <p:nvPr/>
        </p:nvSpPr>
        <p:spPr>
          <a:xfrm>
            <a:off x="546100" y="2392998"/>
            <a:ext cx="9887712" cy="4355167"/>
          </a:xfrm>
          <a:prstGeom prst="rect">
            <a:avLst/>
          </a:prstGeom>
        </p:spPr>
        <p:txBody>
          <a:bodyPr wrap="square">
            <a:spAutoFit/>
          </a:bodyPr>
          <a:lstStyle/>
          <a:p>
            <a:pPr marL="342900" lvl="0" indent="-342900">
              <a:spcBef>
                <a:spcPts val="1475"/>
              </a:spcBef>
              <a:spcAft>
                <a:spcPts val="0"/>
              </a:spcAft>
              <a:buSzPts val="1200"/>
              <a:buFont typeface="Symbol" panose="05050102010706020507" pitchFamily="18" charset="2"/>
              <a:buChar char=""/>
              <a:tabLst>
                <a:tab pos="294005" algn="l"/>
              </a:tabLst>
            </a:pPr>
            <a:r>
              <a:rPr lang="de-DE" sz="1200" b="1" spc="-5">
                <a:latin typeface="Calibri" panose="020F0502020204030204" pitchFamily="34" charset="0"/>
                <a:ea typeface="Symbol" panose="05050102010706020507" pitchFamily="18" charset="2"/>
                <a:cs typeface="Times New Roman" panose="02020603050405020304" pitchFamily="18" charset="0"/>
              </a:rPr>
              <a:t>Absicherung</a:t>
            </a:r>
            <a:r>
              <a:rPr lang="de-DE" sz="1200" b="1" spc="-40">
                <a:latin typeface="Calibri" panose="020F0502020204030204" pitchFamily="34" charset="0"/>
                <a:ea typeface="Symbol" panose="05050102010706020507" pitchFamily="18" charset="2"/>
                <a:cs typeface="Times New Roman" panose="02020603050405020304" pitchFamily="18" charset="0"/>
              </a:rPr>
              <a:t> </a:t>
            </a:r>
            <a:r>
              <a:rPr lang="de-DE" sz="1200" b="1" spc="-10">
                <a:latin typeface="Calibri" panose="020F0502020204030204" pitchFamily="34" charset="0"/>
                <a:ea typeface="Symbol" panose="05050102010706020507" pitchFamily="18" charset="2"/>
                <a:cs typeface="Times New Roman" panose="02020603050405020304" pitchFamily="18" charset="0"/>
              </a:rPr>
              <a:t>drahtloser</a:t>
            </a:r>
            <a:r>
              <a:rPr lang="de-DE" sz="1200" b="1" spc="-45">
                <a:latin typeface="Calibri" panose="020F0502020204030204" pitchFamily="34" charset="0"/>
                <a:ea typeface="Symbol" panose="05050102010706020507" pitchFamily="18" charset="2"/>
                <a:cs typeface="Times New Roman" panose="02020603050405020304" pitchFamily="18" charset="0"/>
              </a:rPr>
              <a:t> </a:t>
            </a:r>
            <a:r>
              <a:rPr lang="de-DE" sz="1200" b="1" spc="-5">
                <a:latin typeface="Calibri" panose="020F0502020204030204" pitchFamily="34" charset="0"/>
                <a:ea typeface="Symbol" panose="05050102010706020507" pitchFamily="18" charset="2"/>
                <a:cs typeface="Times New Roman" panose="02020603050405020304" pitchFamily="18" charset="0"/>
              </a:rPr>
              <a:t>Geräte</a:t>
            </a:r>
            <a:endParaRPr lang="de-DE" sz="1200" b="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90"/>
              </a:lnSpc>
              <a:spcBef>
                <a:spcPts val="45"/>
              </a:spcBef>
              <a:spcAft>
                <a:spcPts val="0"/>
              </a:spcAft>
              <a:buSzPts val="1200"/>
              <a:buFont typeface="Courier New" panose="02070309020205020404" pitchFamily="49" charset="0"/>
              <a:buChar char="o"/>
              <a:tabLst>
                <a:tab pos="751205" algn="l"/>
              </a:tabLst>
            </a:pPr>
            <a:r>
              <a:rPr lang="de-DE" sz="1200" spc="-5">
                <a:latin typeface="Calibri" panose="020F0502020204030204" pitchFamily="34" charset="0"/>
                <a:ea typeface="Courier New" panose="02070309020205020404" pitchFamily="49" charset="0"/>
                <a:cs typeface="Times New Roman" panose="02020603050405020304" pitchFamily="18" charset="0"/>
              </a:rPr>
              <a:t>WiFi</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Protected</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Access</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3</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(WPA3)</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ist </a:t>
            </a:r>
            <a:r>
              <a:rPr lang="de-DE" sz="1200">
                <a:latin typeface="Calibri" panose="020F0502020204030204" pitchFamily="34" charset="0"/>
                <a:ea typeface="Courier New" panose="02070309020205020404" pitchFamily="49" charset="0"/>
                <a:cs typeface="Times New Roman" panose="02020603050405020304" pitchFamily="18" charset="0"/>
              </a:rPr>
              <a:t>die</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höchste</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Stufe</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der</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drahtlosen</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Sicherheit</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60"/>
              </a:lnSpc>
              <a:buSzPts val="1200"/>
              <a:buFont typeface="Courier New" panose="02070309020205020404" pitchFamily="49" charset="0"/>
              <a:buChar char="o"/>
              <a:tabLst>
                <a:tab pos="751205" algn="l"/>
              </a:tabLst>
            </a:pPr>
            <a:r>
              <a:rPr lang="de-DE" sz="1200">
                <a:latin typeface="Calibri" panose="020F0502020204030204" pitchFamily="34" charset="0"/>
                <a:ea typeface="Courier New" panose="02070309020205020404" pitchFamily="49" charset="0"/>
                <a:cs typeface="Times New Roman" panose="02020603050405020304" pitchFamily="18" charset="0"/>
              </a:rPr>
              <a:t>AES</a:t>
            </a:r>
          </a:p>
          <a:p>
            <a:pPr marL="1143000" lvl="2" indent="-228600">
              <a:lnSpc>
                <a:spcPts val="1435"/>
              </a:lnSpc>
              <a:buSzPts val="1200"/>
              <a:buFont typeface="Microsoft Sans Serif" panose="020B0604020202020204" pitchFamily="34" charset="0"/>
              <a:buChar char="▪"/>
              <a:tabLst>
                <a:tab pos="1209040"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Erweiterter</a:t>
            </a:r>
            <a:r>
              <a:rPr lang="de-DE" sz="1200" spc="-10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Verschlüsselungsstandard</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marR="385445" lvl="1" indent="-285750">
              <a:lnSpc>
                <a:spcPct val="98000"/>
              </a:lnSpc>
              <a:spcBef>
                <a:spcPts val="25"/>
              </a:spcBef>
              <a:spcAft>
                <a:spcPts val="0"/>
              </a:spcAft>
              <a:buSzPts val="1200"/>
              <a:buFont typeface="Courier New" panose="02070309020205020404" pitchFamily="49" charset="0"/>
              <a:buChar char="o"/>
              <a:tabLst>
                <a:tab pos="751205" algn="l"/>
              </a:tabLst>
            </a:pPr>
            <a:r>
              <a:rPr lang="de-DE" sz="1200" spc="-5">
                <a:latin typeface="Calibri" panose="020F0502020204030204" pitchFamily="34" charset="0"/>
                <a:ea typeface="Courier New" panose="02070309020205020404" pitchFamily="49" charset="0"/>
                <a:cs typeface="Times New Roman" panose="02020603050405020304" pitchFamily="18" charset="0"/>
              </a:rPr>
              <a:t>Bei</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der</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Bluetooth-Kopplung</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wird</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ein</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gemeinsamer</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Verbindungsschlüssel</a:t>
            </a:r>
            <a:r>
              <a:rPr lang="de-DE" sz="1200" spc="-4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zur</a:t>
            </a:r>
            <a:r>
              <a:rPr lang="de-DE" sz="1200" spc="285">
                <a:latin typeface="Times New Roman" panose="02020603050405020304" pitchFamily="18"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Verschlüsselung</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der</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Verbindung</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erstellt</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marL="742950" lvl="1" indent="-285750">
              <a:spcBef>
                <a:spcPts val="15"/>
              </a:spcBef>
              <a:spcAft>
                <a:spcPts val="0"/>
              </a:spcAft>
              <a:buSzPts val="1200"/>
              <a:buFont typeface="Courier New" panose="02070309020205020404" pitchFamily="49" charset="0"/>
              <a:buChar char="o"/>
              <a:tabLst>
                <a:tab pos="751205" algn="l"/>
              </a:tabLst>
            </a:pPr>
            <a:r>
              <a:rPr lang="de-DE" sz="1200" spc="-5">
                <a:latin typeface="Calibri" panose="020F0502020204030204" pitchFamily="34" charset="0"/>
                <a:ea typeface="Courier New" panose="02070309020205020404" pitchFamily="49" charset="0"/>
                <a:cs typeface="Times New Roman" panose="02020603050405020304" pitchFamily="18" charset="0"/>
              </a:rPr>
              <a:t>Kabelgebundene</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Geräte</a:t>
            </a:r>
            <a:r>
              <a:rPr lang="de-DE" sz="1200" spc="-4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sind</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fast</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immer</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sicherer</a:t>
            </a:r>
            <a:r>
              <a:rPr lang="de-DE" sz="1200" spc="-4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als </a:t>
            </a:r>
            <a:r>
              <a:rPr lang="de-DE" sz="1200" spc="-5">
                <a:latin typeface="Calibri" panose="020F0502020204030204" pitchFamily="34" charset="0"/>
                <a:ea typeface="Courier New" panose="02070309020205020404" pitchFamily="49" charset="0"/>
                <a:cs typeface="Times New Roman" panose="02020603050405020304" pitchFamily="18" charset="0"/>
              </a:rPr>
              <a:t>drahtlose</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Geräte</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a:spcBef>
                <a:spcPts val="30"/>
              </a:spcBef>
            </a:pPr>
            <a:r>
              <a:rPr lang="de-DE" sz="1100">
                <a:latin typeface="Calibri" panose="020F0502020204030204" pitchFamily="34" charset="0"/>
                <a:ea typeface="Calibri" panose="020F0502020204030204" pitchFamily="34" charset="0"/>
                <a:cs typeface="Calibri" panose="020F0502020204030204" pitchFamily="34" charset="0"/>
              </a:rPr>
              <a:t> </a:t>
            </a:r>
            <a:endParaRPr lang="de-DE" sz="1100">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200"/>
              <a:buFont typeface="Symbol" panose="05050102010706020507" pitchFamily="18" charset="2"/>
              <a:buChar char=""/>
              <a:tabLst>
                <a:tab pos="294005" algn="l"/>
              </a:tabLst>
            </a:pPr>
            <a:r>
              <a:rPr lang="de-DE" sz="1200" b="1">
                <a:latin typeface="Calibri" panose="020F0502020204030204" pitchFamily="34" charset="0"/>
                <a:ea typeface="Symbol" panose="05050102010706020507" pitchFamily="18" charset="2"/>
                <a:cs typeface="Times New Roman" panose="02020603050405020304" pitchFamily="18" charset="0"/>
              </a:rPr>
              <a:t>Mobile</a:t>
            </a:r>
            <a:r>
              <a:rPr lang="de-DE" sz="1200" b="1" spc="-35">
                <a:latin typeface="Calibri" panose="020F0502020204030204" pitchFamily="34" charset="0"/>
                <a:ea typeface="Symbol" panose="05050102010706020507" pitchFamily="18" charset="2"/>
                <a:cs typeface="Times New Roman" panose="02020603050405020304" pitchFamily="18" charset="0"/>
              </a:rPr>
              <a:t> </a:t>
            </a:r>
            <a:r>
              <a:rPr lang="de-DE" sz="1200" b="1" spc="-5">
                <a:latin typeface="Calibri" panose="020F0502020204030204" pitchFamily="34" charset="0"/>
                <a:ea typeface="Symbol" panose="05050102010706020507" pitchFamily="18" charset="2"/>
                <a:cs typeface="Times New Roman" panose="02020603050405020304" pitchFamily="18" charset="0"/>
              </a:rPr>
              <a:t>Malware</a:t>
            </a:r>
            <a:endParaRPr lang="de-DE" sz="1200" b="1">
              <a:latin typeface="Calibri" panose="020F0502020204030204" pitchFamily="34" charset="0"/>
              <a:ea typeface="Symbol" panose="05050102010706020507" pitchFamily="18" charset="2"/>
              <a:cs typeface="Times New Roman" panose="02020603050405020304" pitchFamily="18" charset="0"/>
            </a:endParaRPr>
          </a:p>
          <a:p>
            <a:pPr marL="742950" marR="795655" lvl="1" indent="-285750">
              <a:lnSpc>
                <a:spcPct val="97000"/>
              </a:lnSpc>
              <a:spcBef>
                <a:spcPts val="70"/>
              </a:spcBef>
              <a:spcAft>
                <a:spcPts val="0"/>
              </a:spcAft>
              <a:buSzPts val="1200"/>
              <a:buFont typeface="Courier New" panose="02070309020205020404" pitchFamily="49" charset="0"/>
              <a:buChar char="o"/>
              <a:tabLst>
                <a:tab pos="751205" algn="l"/>
              </a:tabLst>
            </a:pPr>
            <a:r>
              <a:rPr lang="de-DE" sz="1200" spc="-5">
                <a:latin typeface="Calibri" panose="020F0502020204030204" pitchFamily="34" charset="0"/>
                <a:ea typeface="Courier New" panose="02070309020205020404" pitchFamily="49" charset="0"/>
                <a:cs typeface="Times New Roman" panose="02020603050405020304" pitchFamily="18" charset="0"/>
              </a:rPr>
              <a:t>Stellen</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Sie</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sicher,</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dass</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10">
                <a:latin typeface="Calibri" panose="020F0502020204030204" pitchFamily="34" charset="0"/>
                <a:ea typeface="Courier New" panose="02070309020205020404" pitchFamily="49" charset="0"/>
                <a:cs typeface="Times New Roman" panose="02020603050405020304" pitchFamily="18" charset="0"/>
              </a:rPr>
              <a:t>Ihr</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mobiles</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Gerät</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gepatcht</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und</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aktualisiert</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ist</a:t>
            </a:r>
            <a:r>
              <a:rPr lang="de-DE" sz="1200" spc="295">
                <a:latin typeface="Times New Roman" panose="02020603050405020304" pitchFamily="18" charset="0"/>
                <a:ea typeface="Courier New" panose="02070309020205020404" pitchFamily="49" charset="0"/>
                <a:cs typeface="Times New Roman" panose="02020603050405020304" pitchFamily="18" charset="0"/>
              </a:rPr>
              <a:t> </a:t>
            </a:r>
          </a:p>
          <a:p>
            <a:pPr marR="795655" lvl="1">
              <a:lnSpc>
                <a:spcPct val="97000"/>
              </a:lnSpc>
              <a:spcBef>
                <a:spcPts val="70"/>
              </a:spcBef>
              <a:spcAft>
                <a:spcPts val="0"/>
              </a:spcAft>
              <a:buSzPts val="1200"/>
              <a:tabLst>
                <a:tab pos="751205" algn="l"/>
              </a:tabLst>
            </a:pPr>
            <a:r>
              <a:rPr lang="de-DE" sz="1200">
                <a:latin typeface="Courier New" panose="02070309020205020404" pitchFamily="49" charset="0"/>
                <a:ea typeface="Courier New" panose="02070309020205020404" pitchFamily="49" charset="0"/>
                <a:cs typeface="Times New Roman" panose="02020603050405020304" pitchFamily="18" charset="0"/>
              </a:rPr>
              <a:t>o</a:t>
            </a:r>
            <a:r>
              <a:rPr lang="de-DE" sz="1200">
                <a:latin typeface="Times New Roman" panose="02020603050405020304" pitchFamily="18"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Installieren </a:t>
            </a:r>
            <a:r>
              <a:rPr lang="de-DE" sz="1200" spc="-10">
                <a:latin typeface="Calibri" panose="020F0502020204030204" pitchFamily="34" charset="0"/>
                <a:ea typeface="Courier New" panose="02070309020205020404" pitchFamily="49" charset="0"/>
                <a:cs typeface="Times New Roman" panose="02020603050405020304" pitchFamily="18" charset="0"/>
              </a:rPr>
              <a:t>Sie</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nur</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Apps</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aus</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dem</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offiziellen App</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Store</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oder </a:t>
            </a:r>
            <a:r>
              <a:rPr lang="de-DE" sz="1200">
                <a:latin typeface="Calibri" panose="020F0502020204030204" pitchFamily="34" charset="0"/>
                <a:ea typeface="Courier New" panose="02070309020205020404" pitchFamily="49" charset="0"/>
                <a:cs typeface="Times New Roman" panose="02020603050405020304" pitchFamily="18" charset="0"/>
              </a:rPr>
              <a:t>Play</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Store</a:t>
            </a:r>
            <a:r>
              <a:rPr lang="de-DE" sz="1200" spc="255">
                <a:latin typeface="Times New Roman" panose="02020603050405020304" pitchFamily="18" charset="0"/>
                <a:ea typeface="Courier New" panose="02070309020205020404" pitchFamily="49" charset="0"/>
                <a:cs typeface="Times New Roman" panose="02020603050405020304" pitchFamily="18" charset="0"/>
              </a:rPr>
              <a:t> </a:t>
            </a:r>
          </a:p>
          <a:p>
            <a:pPr marR="795655" lvl="1">
              <a:lnSpc>
                <a:spcPct val="97000"/>
              </a:lnSpc>
              <a:spcBef>
                <a:spcPts val="70"/>
              </a:spcBef>
              <a:spcAft>
                <a:spcPts val="0"/>
              </a:spcAft>
              <a:buSzPts val="1200"/>
              <a:tabLst>
                <a:tab pos="751205" algn="l"/>
              </a:tabLst>
            </a:pPr>
            <a:r>
              <a:rPr lang="de-DE" sz="1200">
                <a:latin typeface="Courier New" panose="02070309020205020404" pitchFamily="49" charset="0"/>
                <a:ea typeface="Courier New" panose="02070309020205020404" pitchFamily="49" charset="0"/>
                <a:cs typeface="Times New Roman" panose="02020603050405020304" pitchFamily="18" charset="0"/>
              </a:rPr>
              <a:t>o</a:t>
            </a:r>
            <a:r>
              <a:rPr lang="de-DE" sz="1200">
                <a:latin typeface="Times New Roman" panose="02020603050405020304" pitchFamily="18"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Gerät</a:t>
            </a:r>
            <a:r>
              <a:rPr lang="de-DE" sz="1200" spc="-5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nicht</a:t>
            </a:r>
            <a:r>
              <a:rPr lang="de-DE" sz="1200" spc="-5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jailbreaken/rooten</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marL="742950" marR="223520" lvl="1" indent="-285750">
              <a:lnSpc>
                <a:spcPct val="97000"/>
              </a:lnSpc>
              <a:spcAft>
                <a:spcPts val="0"/>
              </a:spcAft>
              <a:buSzPts val="1200"/>
              <a:buFont typeface="Courier New" panose="02070309020205020404" pitchFamily="49" charset="0"/>
              <a:buChar char="o"/>
              <a:tabLst>
                <a:tab pos="751205" algn="l"/>
              </a:tabLst>
            </a:pPr>
            <a:r>
              <a:rPr lang="de-DE" sz="1200" spc="-5">
                <a:latin typeface="Calibri" panose="020F0502020204030204" pitchFamily="34" charset="0"/>
                <a:ea typeface="Courier New" panose="02070309020205020404" pitchFamily="49" charset="0"/>
                <a:cs typeface="Times New Roman" panose="02020603050405020304" pitchFamily="18" charset="0"/>
              </a:rPr>
              <a:t>Verwenden</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10">
                <a:latin typeface="Calibri" panose="020F0502020204030204" pitchFamily="34" charset="0"/>
                <a:ea typeface="Courier New" panose="02070309020205020404" pitchFamily="49" charset="0"/>
                <a:cs typeface="Times New Roman" panose="02020603050405020304" pitchFamily="18" charset="0"/>
              </a:rPr>
              <a:t>Sie</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keine</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benutzerdefinierte</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Firmware oder</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ein</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benutzerdefiniertes</a:t>
            </a:r>
            <a:r>
              <a:rPr lang="de-DE" sz="1200" spc="315">
                <a:latin typeface="Times New Roman" panose="02020603050405020304" pitchFamily="18"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ROM</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90"/>
              </a:lnSpc>
              <a:spcBef>
                <a:spcPts val="5"/>
              </a:spcBef>
              <a:spcAft>
                <a:spcPts val="0"/>
              </a:spcAft>
              <a:buSzPts val="1200"/>
              <a:buFont typeface="Courier New" panose="02070309020205020404" pitchFamily="49" charset="0"/>
              <a:buChar char="o"/>
              <a:tabLst>
                <a:tab pos="751205" algn="l"/>
              </a:tabLst>
            </a:pPr>
            <a:r>
              <a:rPr lang="de-DE" sz="1200">
                <a:latin typeface="Calibri" panose="020F0502020204030204" pitchFamily="34" charset="0"/>
                <a:ea typeface="Courier New" panose="02070309020205020404" pitchFamily="49" charset="0"/>
                <a:cs typeface="Times New Roman" panose="02020603050405020304" pitchFamily="18" charset="0"/>
              </a:rPr>
              <a:t>Nur</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offizielle</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Store-Apps</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laden</a:t>
            </a:r>
          </a:p>
          <a:p>
            <a:pPr marL="742950" lvl="1" indent="-285750">
              <a:lnSpc>
                <a:spcPts val="1490"/>
              </a:lnSpc>
              <a:buSzPts val="1200"/>
              <a:buFont typeface="Courier New" panose="02070309020205020404" pitchFamily="49" charset="0"/>
              <a:buChar char="o"/>
              <a:tabLst>
                <a:tab pos="751205" algn="l"/>
              </a:tabLst>
            </a:pPr>
            <a:r>
              <a:rPr lang="de-DE" sz="1200" spc="-5">
                <a:latin typeface="Calibri" panose="020F0502020204030204" pitchFamily="34" charset="0"/>
                <a:ea typeface="Courier New" panose="02070309020205020404" pitchFamily="49" charset="0"/>
                <a:cs typeface="Times New Roman" panose="02020603050405020304" pitchFamily="18" charset="0"/>
              </a:rPr>
              <a:t>Aktualisieren</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10">
                <a:latin typeface="Calibri" panose="020F0502020204030204" pitchFamily="34" charset="0"/>
                <a:ea typeface="Courier New" panose="02070309020205020404" pitchFamily="49" charset="0"/>
                <a:cs typeface="Times New Roman" panose="02020603050405020304" pitchFamily="18" charset="0"/>
              </a:rPr>
              <a:t>Sie</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immer</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das</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Betriebssystem</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Ihres</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Telefons</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a:spcBef>
                <a:spcPts val="30"/>
              </a:spcBef>
            </a:pPr>
            <a:r>
              <a:rPr lang="de-DE" sz="1100">
                <a:latin typeface="Calibri" panose="020F0502020204030204" pitchFamily="34" charset="0"/>
                <a:ea typeface="Calibri" panose="020F0502020204030204" pitchFamily="34" charset="0"/>
                <a:cs typeface="Calibri" panose="020F0502020204030204" pitchFamily="34" charset="0"/>
              </a:rPr>
              <a:t> </a:t>
            </a:r>
            <a:endParaRPr lang="de-DE" sz="1100">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200"/>
              <a:buFont typeface="Symbol" panose="05050102010706020507" pitchFamily="18" charset="2"/>
              <a:buChar char=""/>
              <a:tabLst>
                <a:tab pos="294005" algn="l"/>
              </a:tabLst>
            </a:pPr>
            <a:r>
              <a:rPr lang="de-DE" sz="1200" b="1" spc="-5">
                <a:latin typeface="Calibri" panose="020F0502020204030204" pitchFamily="34" charset="0"/>
                <a:ea typeface="Symbol" panose="05050102010706020507" pitchFamily="18" charset="2"/>
                <a:cs typeface="Times New Roman" panose="02020603050405020304" pitchFamily="18" charset="0"/>
              </a:rPr>
              <a:t>SIM-Klonen</a:t>
            </a:r>
            <a:r>
              <a:rPr lang="de-DE" sz="1200" b="1" spc="-55">
                <a:latin typeface="Calibri" panose="020F0502020204030204" pitchFamily="34" charset="0"/>
                <a:ea typeface="Symbol" panose="05050102010706020507" pitchFamily="18" charset="2"/>
                <a:cs typeface="Times New Roman" panose="02020603050405020304" pitchFamily="18" charset="0"/>
              </a:rPr>
              <a:t> </a:t>
            </a:r>
            <a:r>
              <a:rPr lang="de-DE" sz="1200" b="1">
                <a:latin typeface="Calibri" panose="020F0502020204030204" pitchFamily="34" charset="0"/>
                <a:ea typeface="Symbol" panose="05050102010706020507" pitchFamily="18" charset="2"/>
                <a:cs typeface="Times New Roman" panose="02020603050405020304" pitchFamily="18" charset="0"/>
              </a:rPr>
              <a:t>&amp;</a:t>
            </a:r>
            <a:r>
              <a:rPr lang="de-DE" sz="1200" b="1" spc="-55">
                <a:latin typeface="Calibri" panose="020F0502020204030204" pitchFamily="34" charset="0"/>
                <a:ea typeface="Symbol" panose="05050102010706020507" pitchFamily="18" charset="2"/>
                <a:cs typeface="Times New Roman" panose="02020603050405020304" pitchFamily="18" charset="0"/>
              </a:rPr>
              <a:t> </a:t>
            </a:r>
            <a:r>
              <a:rPr lang="de-DE" sz="1200" b="1" spc="-5">
                <a:latin typeface="Calibri" panose="020F0502020204030204" pitchFamily="34" charset="0"/>
                <a:ea typeface="Symbol" panose="05050102010706020507" pitchFamily="18" charset="2"/>
                <a:cs typeface="Times New Roman" panose="02020603050405020304" pitchFamily="18" charset="0"/>
              </a:rPr>
              <a:t>ID-Diebstahl</a:t>
            </a:r>
            <a:endParaRPr lang="de-DE" sz="1200" b="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65"/>
              </a:lnSpc>
              <a:spcBef>
                <a:spcPts val="45"/>
              </a:spcBef>
              <a:spcAft>
                <a:spcPts val="0"/>
              </a:spcAft>
              <a:buSzPts val="1200"/>
              <a:buFont typeface="Courier New" panose="02070309020205020404" pitchFamily="49" charset="0"/>
              <a:buChar char="o"/>
              <a:tabLst>
                <a:tab pos="7512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Teilnehmer-Identitäts-Modul</a:t>
            </a:r>
            <a:r>
              <a:rPr lang="de-DE" sz="1200" b="1" spc="-100">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(SIM)</a:t>
            </a:r>
            <a:endParaRPr lang="de-DE" sz="1100">
              <a:latin typeface="Calibri" panose="020F0502020204030204" pitchFamily="34" charset="0"/>
              <a:ea typeface="Courier New" panose="02070309020205020404" pitchFamily="49" charset="0"/>
              <a:cs typeface="Times New Roman" panose="02020603050405020304" pitchFamily="18" charset="0"/>
            </a:endParaRPr>
          </a:p>
          <a:p>
            <a:pPr marL="1143000" marR="490855" lvl="2" indent="-228600">
              <a:lnSpc>
                <a:spcPct val="99000"/>
              </a:lnSpc>
              <a:buSzPts val="1200"/>
              <a:buFont typeface="Microsoft Sans Serif" panose="020B0604020202020204" pitchFamily="34" charset="0"/>
              <a:buChar char="▪"/>
              <a:tabLst>
                <a:tab pos="1209040"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Integrierte</a:t>
            </a:r>
            <a:r>
              <a:rPr lang="de-DE" sz="1200" spc="-4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Schaltung,</a:t>
            </a:r>
            <a:r>
              <a:rPr lang="de-DE" sz="1200" spc="-4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die</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internationale</a:t>
            </a:r>
            <a:r>
              <a:rPr lang="de-DE" sz="1200" spc="-4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Mobilteilnehmer-</a:t>
            </a:r>
            <a:r>
              <a:rPr lang="de-DE" sz="1200" spc="23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Identifikationsnummer</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(IMSI)</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und</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zugehörigen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Schlüssel</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sicher</a:t>
            </a:r>
            <a:r>
              <a:rPr lang="de-DE" sz="1200" spc="26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speichert</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45"/>
              </a:spcBef>
              <a:buSzPts val="1200"/>
              <a:buFont typeface="Courier New" panose="02070309020205020404" pitchFamily="49" charset="0"/>
              <a:buChar char="o"/>
              <a:tabLst>
                <a:tab pos="7512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SIM-Klonen</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143000" marR="287655" lvl="2" indent="-228600">
              <a:lnSpc>
                <a:spcPct val="98000"/>
              </a:lnSpc>
              <a:buSzPts val="1200"/>
              <a:buFont typeface="Microsoft Sans Serif" panose="020B0604020202020204" pitchFamily="34" charset="0"/>
              <a:buChar char="▪"/>
              <a:tabLst>
                <a:tab pos="1209040"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Ermöglicht</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zwei</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Telefonen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Nutzung</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desselben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Dienstes</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erlaubt</a:t>
            </a:r>
            <a:r>
              <a:rPr lang="de-DE" sz="1200" spc="27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einem</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Angreifer,</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Zugriff</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auf</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Daten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des</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Telefons</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zu</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erhalten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marR="93980" lvl="2" indent="-228600">
              <a:buSzPts val="1200"/>
              <a:buFont typeface="Microsoft Sans Serif" panose="020B0604020202020204" pitchFamily="34" charset="0"/>
              <a:buChar char="▪"/>
              <a:tabLst>
                <a:tab pos="1209040"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SIM</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v1-Karten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waren</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leicht</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zu</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klonen,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aber</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neuere</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SIM</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v2-Karten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sind</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viel</a:t>
            </a:r>
            <a:r>
              <a:rPr lang="de-DE" sz="1200" spc="31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schwieriger</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9040"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Seien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Sie</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vorsichtig,</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wo</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Sie</a:t>
            </a:r>
            <a:r>
              <a:rPr lang="de-DE" sz="1200" spc="-10">
                <a:latin typeface="Calibri" panose="020F0502020204030204" pitchFamily="34" charset="0"/>
                <a:ea typeface="Microsoft Sans Serif" panose="020B0604020202020204" pitchFamily="34" charset="0"/>
                <a:cs typeface="Times New Roman" panose="02020603050405020304" pitchFamily="18" charset="0"/>
              </a:rPr>
              <a:t> Telefonnummern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veröffentlichen</a:t>
            </a:r>
            <a:endParaRPr lang="de-DE" sz="1200">
              <a:effectLst/>
              <a:latin typeface="Calibri" panose="020F0502020204030204" pitchFamily="34" charset="0"/>
              <a:ea typeface="Microsoft Sans Serif" panose="020B0604020202020204" pitchFamily="34" charset="0"/>
              <a:cs typeface="Times New Roman" panose="02020603050405020304" pitchFamily="18" charset="0"/>
            </a:endParaRPr>
          </a:p>
        </p:txBody>
      </p:sp>
      <p:sp>
        <p:nvSpPr>
          <p:cNvPr id="9" name="Rechteck 8">
            <a:extLst>
              <a:ext uri="{FF2B5EF4-FFF2-40B4-BE49-F238E27FC236}">
                <a16:creationId xmlns:a16="http://schemas.microsoft.com/office/drawing/2014/main" id="{F62EA776-A063-4807-B673-C4629A360C87}"/>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4" name="Rechteck 3">
            <a:extLst>
              <a:ext uri="{FF2B5EF4-FFF2-40B4-BE49-F238E27FC236}">
                <a16:creationId xmlns:a16="http://schemas.microsoft.com/office/drawing/2014/main" id="{C359AD78-EBDF-412D-B0EC-61519BC0F04E}"/>
              </a:ext>
            </a:extLst>
          </p:cNvPr>
          <p:cNvSpPr/>
          <p:nvPr/>
        </p:nvSpPr>
        <p:spPr>
          <a:xfrm>
            <a:off x="4036694" y="1541342"/>
            <a:ext cx="5268943" cy="646331"/>
          </a:xfrm>
          <a:prstGeom prst="rect">
            <a:avLst/>
          </a:prstGeom>
        </p:spPr>
        <p:txBody>
          <a:bodyPr wrap="none">
            <a:spAutoFit/>
          </a:bodyPr>
          <a:lstStyle/>
          <a:p>
            <a:r>
              <a:rPr lang="de-DE">
                <a:hlinkClick r:id="rId4"/>
              </a:rPr>
              <a:t>https://blog.everphone.de/mdm-markt-unterschiede/</a:t>
            </a:r>
            <a:endParaRPr lang="de-DE"/>
          </a:p>
          <a:p>
            <a:endParaRPr lang="de-DE"/>
          </a:p>
        </p:txBody>
      </p:sp>
      <p:sp>
        <p:nvSpPr>
          <p:cNvPr id="5" name="Rechteck 4">
            <a:extLst>
              <a:ext uri="{FF2B5EF4-FFF2-40B4-BE49-F238E27FC236}">
                <a16:creationId xmlns:a16="http://schemas.microsoft.com/office/drawing/2014/main" id="{6AE1FAA5-15B2-4640-B2E8-531229E7676A}"/>
              </a:ext>
            </a:extLst>
          </p:cNvPr>
          <p:cNvSpPr/>
          <p:nvPr/>
        </p:nvSpPr>
        <p:spPr>
          <a:xfrm>
            <a:off x="4203700" y="2958929"/>
            <a:ext cx="5346700" cy="430887"/>
          </a:xfrm>
          <a:prstGeom prst="rect">
            <a:avLst/>
          </a:prstGeom>
        </p:spPr>
        <p:txBody>
          <a:bodyPr>
            <a:spAutoFit/>
          </a:bodyPr>
          <a:lstStyle/>
          <a:p>
            <a:r>
              <a:rPr lang="de-DE" sz="1100">
                <a:hlinkClick r:id="rId5"/>
              </a:rPr>
              <a:t>https://de.wikipedia.org/wiki/Advanced_Encryption_Standard</a:t>
            </a:r>
            <a:endParaRPr lang="de-DE" sz="1100"/>
          </a:p>
          <a:p>
            <a:endParaRPr lang="de-DE" sz="1100"/>
          </a:p>
        </p:txBody>
      </p:sp>
    </p:spTree>
    <p:extLst>
      <p:ext uri="{BB962C8B-B14F-4D97-AF65-F5344CB8AC3E}">
        <p14:creationId xmlns:p14="http://schemas.microsoft.com/office/powerpoint/2010/main" val="3536373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a:pPr>
            <a:r>
              <a:rPr lang="de-DE" sz="2000" b="1"/>
              <a:t>Überblick über die Sicherheit</a:t>
            </a:r>
            <a:endParaRPr lang="de-DE" sz="2000">
              <a:solidFill>
                <a:srgbClr val="00B0F0"/>
              </a:solidFill>
            </a:endParaRPr>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4" name="Rechteck 3">
            <a:extLst>
              <a:ext uri="{FF2B5EF4-FFF2-40B4-BE49-F238E27FC236}">
                <a16:creationId xmlns:a16="http://schemas.microsoft.com/office/drawing/2014/main" id="{F2A638D0-84F4-4D77-8972-720E4691D1BF}"/>
              </a:ext>
            </a:extLst>
          </p:cNvPr>
          <p:cNvSpPr/>
          <p:nvPr/>
        </p:nvSpPr>
        <p:spPr>
          <a:xfrm>
            <a:off x="1155700" y="2472238"/>
            <a:ext cx="10134600" cy="7017306"/>
          </a:xfrm>
          <a:prstGeom prst="rect">
            <a:avLst/>
          </a:prstGeom>
        </p:spPr>
        <p:txBody>
          <a:bodyPr wrap="square">
            <a:spAutoFit/>
          </a:bodyPr>
          <a:lstStyle/>
          <a:p>
            <a:r>
              <a:rPr lang="de-DE"/>
              <a:t>●	</a:t>
            </a:r>
            <a:r>
              <a:rPr lang="de-DE" b="1"/>
              <a:t>Überblick über die Sicherheit</a:t>
            </a:r>
          </a:p>
          <a:p>
            <a:r>
              <a:rPr lang="de-DE"/>
              <a:t> </a:t>
            </a:r>
          </a:p>
          <a:p>
            <a:endParaRPr lang="de-DE"/>
          </a:p>
          <a:p>
            <a:endParaRPr lang="de-DE"/>
          </a:p>
          <a:p>
            <a:endParaRPr lang="de-DE"/>
          </a:p>
          <a:p>
            <a:endParaRPr lang="de-DE"/>
          </a:p>
          <a:p>
            <a:r>
              <a:rPr lang="de-DE"/>
              <a:t>o	</a:t>
            </a:r>
            <a:r>
              <a:rPr lang="de-DE" b="1"/>
              <a:t>Informationssicherheit</a:t>
            </a:r>
          </a:p>
          <a:p>
            <a:r>
              <a:rPr lang="de-DE"/>
              <a:t>▪	Schutz von Daten und Informationen vor unberechtigtem Zugriff, unrechtmäßiger	Änderung und Störung, Offenlegung,</a:t>
            </a:r>
          </a:p>
          <a:p>
            <a:r>
              <a:rPr lang="de-DE"/>
              <a:t>	Verfälschung und Zerstörung</a:t>
            </a:r>
          </a:p>
          <a:p>
            <a:endParaRPr lang="de-DE"/>
          </a:p>
          <a:p>
            <a:r>
              <a:rPr lang="de-DE"/>
              <a:t>o	</a:t>
            </a:r>
            <a:r>
              <a:rPr lang="de-DE" b="1"/>
              <a:t>Sicherheit von Informationssystemen</a:t>
            </a:r>
          </a:p>
          <a:p>
            <a:r>
              <a:rPr lang="de-DE"/>
              <a:t>▪	Gesetz zum Schutz der Systeme, die unsere kritischen Daten enthalten und verarbeiten</a:t>
            </a:r>
          </a:p>
          <a:p>
            <a:endParaRPr lang="de-DE"/>
          </a:p>
          <a:p>
            <a:r>
              <a:rPr lang="de-DE"/>
              <a:t>o	</a:t>
            </a:r>
            <a:r>
              <a:rPr lang="de-DE" b="1"/>
              <a:t>Grundlagen und Fundamente</a:t>
            </a:r>
          </a:p>
          <a:p>
            <a:endParaRPr lang="de-DE"/>
          </a:p>
          <a:p>
            <a:endParaRPr lang="de-DE"/>
          </a:p>
          <a:p>
            <a:endParaRPr lang="de-DE"/>
          </a:p>
          <a:p>
            <a:r>
              <a:rPr lang="de-DE"/>
              <a:t> </a:t>
            </a:r>
          </a:p>
          <a:p>
            <a:endParaRPr lang="de-DE"/>
          </a:p>
          <a:p>
            <a:endParaRPr lang="de-DE"/>
          </a:p>
          <a:p>
            <a:endParaRPr lang="de-DE"/>
          </a:p>
          <a:p>
            <a:endParaRPr lang="de-DE"/>
          </a:p>
          <a:p>
            <a:endParaRPr lang="de-DE"/>
          </a:p>
          <a:p>
            <a:endParaRPr lang="de-DE"/>
          </a:p>
        </p:txBody>
      </p:sp>
      <p:pic>
        <p:nvPicPr>
          <p:cNvPr id="13" name="image3.png">
            <a:extLst>
              <a:ext uri="{FF2B5EF4-FFF2-40B4-BE49-F238E27FC236}">
                <a16:creationId xmlns:a16="http://schemas.microsoft.com/office/drawing/2014/main" id="{0CAC7A29-05E9-4DE8-B367-6AC980D1E235}"/>
              </a:ext>
            </a:extLst>
          </p:cNvPr>
          <p:cNvPicPr/>
          <p:nvPr/>
        </p:nvPicPr>
        <p:blipFill>
          <a:blip r:embed="rId4" cstate="print"/>
          <a:stretch>
            <a:fillRect/>
          </a:stretch>
        </p:blipFill>
        <p:spPr>
          <a:xfrm>
            <a:off x="5118100" y="2594320"/>
            <a:ext cx="1689735" cy="1642717"/>
          </a:xfrm>
          <a:prstGeom prst="rect">
            <a:avLst/>
          </a:prstGeom>
        </p:spPr>
      </p:pic>
      <p:sp>
        <p:nvSpPr>
          <p:cNvPr id="16" name="Rechteck 15">
            <a:extLst>
              <a:ext uri="{FF2B5EF4-FFF2-40B4-BE49-F238E27FC236}">
                <a16:creationId xmlns:a16="http://schemas.microsoft.com/office/drawing/2014/main" id="{BBD4017E-AF57-42B6-B6D6-F2D2BC7E8F78}"/>
              </a:ext>
            </a:extLst>
          </p:cNvPr>
          <p:cNvSpPr/>
          <p:nvPr/>
        </p:nvSpPr>
        <p:spPr>
          <a:xfrm>
            <a:off x="9279082" y="7344231"/>
            <a:ext cx="1495922" cy="215444"/>
          </a:xfrm>
          <a:prstGeom prst="rect">
            <a:avLst/>
          </a:prstGeom>
        </p:spPr>
        <p:txBody>
          <a:bodyPr wrap="none">
            <a:spAutoFit/>
          </a:bodyPr>
          <a:lstStyle/>
          <a:p>
            <a:r>
              <a:rPr lang="de-DE" sz="800"/>
              <a:t>https://www.DionTraining.com</a:t>
            </a:r>
          </a:p>
        </p:txBody>
      </p:sp>
    </p:spTree>
    <p:extLst>
      <p:ext uri="{BB962C8B-B14F-4D97-AF65-F5344CB8AC3E}">
        <p14:creationId xmlns:p14="http://schemas.microsoft.com/office/powerpoint/2010/main" val="2275422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5"/>
            </a:pPr>
            <a:r>
              <a:rPr lang="de-DE" sz="2000" b="1"/>
              <a:t>Mobile Geräte Sicherheit </a:t>
            </a:r>
          </a:p>
          <a:p>
            <a:pPr marL="457200" indent="-457200">
              <a:buFont typeface="+mj-lt"/>
              <a:buAutoNum type="arabicPeriod" startAt="5"/>
            </a:pPr>
            <a:endParaRPr lang="de-DE" sz="2000" b="1"/>
          </a:p>
          <a:p>
            <a:pPr marL="457200" indent="-457200">
              <a:buFont typeface="+mj-lt"/>
              <a:buAutoNum type="arabicPeriod" startAt="5"/>
            </a:pPr>
            <a:endParaRPr lang="de-DE" sz="2000" b="1"/>
          </a:p>
          <a:p>
            <a:pPr marL="457200" indent="-457200">
              <a:buFont typeface="+mj-lt"/>
              <a:buAutoNum type="arabicPeriod" startAt="5"/>
            </a:pPr>
            <a:endParaRPr lang="de-DE" sz="2000" b="1"/>
          </a:p>
          <a:p>
            <a:pPr marL="457200" indent="-457200">
              <a:buFont typeface="+mj-lt"/>
              <a:buAutoNum type="arabicPeriod" startAt="5"/>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2" name="Rechteck 1">
            <a:extLst>
              <a:ext uri="{FF2B5EF4-FFF2-40B4-BE49-F238E27FC236}">
                <a16:creationId xmlns:a16="http://schemas.microsoft.com/office/drawing/2014/main" id="{C7DD428F-AD04-40A8-B0A0-D44A69F6E51B}"/>
              </a:ext>
            </a:extLst>
          </p:cNvPr>
          <p:cNvSpPr/>
          <p:nvPr/>
        </p:nvSpPr>
        <p:spPr>
          <a:xfrm>
            <a:off x="546100" y="2392998"/>
            <a:ext cx="9887712" cy="3970318"/>
          </a:xfrm>
          <a:prstGeom prst="rect">
            <a:avLst/>
          </a:prstGeom>
        </p:spPr>
        <p:txBody>
          <a:bodyPr wrap="square">
            <a:spAutoFit/>
          </a:bodyPr>
          <a:lstStyle/>
          <a:p>
            <a:pPr lvl="0"/>
            <a:r>
              <a:rPr lang="de-DE" b="1"/>
              <a:t>Bluetooth-Angriffe</a:t>
            </a:r>
          </a:p>
          <a:p>
            <a:pPr lvl="1"/>
            <a:r>
              <a:rPr lang="de-DE" b="1"/>
              <a:t>Bluejacking</a:t>
            </a:r>
            <a:endParaRPr lang="de-DE" sz="1600"/>
          </a:p>
          <a:p>
            <a:pPr marL="1200150" lvl="2" indent="-285750">
              <a:buFont typeface="Arial" panose="020B0604020202020204" pitchFamily="34" charset="0"/>
              <a:buChar char="•"/>
            </a:pPr>
            <a:r>
              <a:rPr lang="de-DE" sz="1400"/>
              <a:t>Senden von unerwünschten Nachrichten an Bluetooth-fähige Geräte</a:t>
            </a:r>
          </a:p>
          <a:p>
            <a:pPr lvl="1"/>
            <a:r>
              <a:rPr lang="de-DE" b="1"/>
              <a:t>Bluesnarfing</a:t>
            </a:r>
          </a:p>
          <a:p>
            <a:pPr lvl="2"/>
            <a:r>
              <a:rPr lang="de-DE" sz="1400"/>
              <a:t>Unbefugter Zugriff auf Informationen von einem drahtlosen Gerät über eine Bluetooth-Verbindung</a:t>
            </a:r>
          </a:p>
          <a:p>
            <a:pPr marL="1200150" lvl="2" indent="-285750">
              <a:buFont typeface="Arial" panose="020B0604020202020204" pitchFamily="34" charset="0"/>
              <a:buChar char="•"/>
            </a:pPr>
            <a:r>
              <a:rPr lang="de-DE" sz="1400"/>
              <a:t>Bluejacking sendet Informationen an ein Gerät</a:t>
            </a:r>
          </a:p>
          <a:p>
            <a:pPr marL="1200150" lvl="2" indent="-285750">
              <a:buFont typeface="Arial" panose="020B0604020202020204" pitchFamily="34" charset="0"/>
              <a:buChar char="•"/>
            </a:pPr>
            <a:r>
              <a:rPr lang="de-DE" sz="1400"/>
              <a:t>Bluesnarfing nimmt Informationen von einem Gerät</a:t>
            </a:r>
          </a:p>
          <a:p>
            <a:endParaRPr lang="de-DE" sz="1600"/>
          </a:p>
          <a:p>
            <a:pPr lvl="0"/>
            <a:r>
              <a:rPr lang="de-DE" b="1"/>
              <a:t>Diebstahl von Mobilgeräten</a:t>
            </a:r>
          </a:p>
          <a:p>
            <a:pPr marL="1200150" lvl="2" indent="-285750">
              <a:buFont typeface="Arial" panose="020B0604020202020204" pitchFamily="34" charset="0"/>
              <a:buChar char="•"/>
            </a:pPr>
            <a:r>
              <a:rPr lang="de-DE" sz="1400"/>
              <a:t>Stellen Sie immer sicher, dass Ihr Gerät gesichert ist</a:t>
            </a:r>
          </a:p>
          <a:p>
            <a:pPr marL="1200150" lvl="2" indent="-285750">
              <a:buFont typeface="Arial" panose="020B0604020202020204" pitchFamily="34" charset="0"/>
              <a:buChar char="•"/>
            </a:pPr>
            <a:r>
              <a:rPr lang="de-DE" sz="1400"/>
              <a:t>Versuchen Sie nicht, Ihr Gerät allein wiederherzustellen, wenn es gestohlen wurde</a:t>
            </a:r>
          </a:p>
          <a:p>
            <a:pPr lvl="1"/>
            <a:r>
              <a:rPr lang="de-DE" b="1"/>
              <a:t>Ferngesteuertes Schloss</a:t>
            </a:r>
          </a:p>
          <a:p>
            <a:pPr marL="1200150" lvl="2" indent="-285750">
              <a:buFont typeface="Arial" panose="020B0604020202020204" pitchFamily="34" charset="0"/>
              <a:buChar char="•"/>
            </a:pPr>
            <a:r>
              <a:rPr lang="de-DE" sz="1400"/>
              <a:t>Erfordert eine PIN oder ein Passwort, bevor jemand das Gerät benutzen kann</a:t>
            </a:r>
          </a:p>
          <a:p>
            <a:pPr lvl="1"/>
            <a:r>
              <a:rPr lang="de-DE" b="1"/>
              <a:t>Fern wipe (Löschung)</a:t>
            </a:r>
          </a:p>
          <a:p>
            <a:pPr marL="1200150" lvl="2" indent="-285750">
              <a:buFont typeface="Arial" panose="020B0604020202020204" pitchFamily="34" charset="0"/>
              <a:buChar char="•"/>
            </a:pPr>
            <a:r>
              <a:rPr lang="de-DE" sz="1400"/>
              <a:t>Löscht den Inhalt des Geräts aus der Ferne, um sicherzustellen, dass die Informationen vom Dieb nicht wiederhergestellt werden können</a:t>
            </a:r>
          </a:p>
        </p:txBody>
      </p:sp>
      <p:sp>
        <p:nvSpPr>
          <p:cNvPr id="9" name="Rechteck 8">
            <a:extLst>
              <a:ext uri="{FF2B5EF4-FFF2-40B4-BE49-F238E27FC236}">
                <a16:creationId xmlns:a16="http://schemas.microsoft.com/office/drawing/2014/main" id="{F62EA776-A063-4807-B673-C4629A360C87}"/>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Tree>
    <p:extLst>
      <p:ext uri="{BB962C8B-B14F-4D97-AF65-F5344CB8AC3E}">
        <p14:creationId xmlns:p14="http://schemas.microsoft.com/office/powerpoint/2010/main" val="2816899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5"/>
            </a:pPr>
            <a:r>
              <a:rPr lang="de-DE" sz="2000" b="1"/>
              <a:t>Mobile Geräte Sicherheit </a:t>
            </a:r>
          </a:p>
          <a:p>
            <a:pPr marL="457200" indent="-457200">
              <a:buFont typeface="+mj-lt"/>
              <a:buAutoNum type="arabicPeriod" startAt="5"/>
            </a:pPr>
            <a:endParaRPr lang="de-DE" sz="2000" b="1"/>
          </a:p>
          <a:p>
            <a:pPr marL="457200" indent="-457200">
              <a:buFont typeface="+mj-lt"/>
              <a:buAutoNum type="arabicPeriod" startAt="5"/>
            </a:pPr>
            <a:endParaRPr lang="de-DE" sz="2000" b="1"/>
          </a:p>
          <a:p>
            <a:pPr marL="457200" indent="-457200">
              <a:buFont typeface="+mj-lt"/>
              <a:buAutoNum type="arabicPeriod" startAt="5"/>
            </a:pPr>
            <a:endParaRPr lang="de-DE" sz="2000" b="1"/>
          </a:p>
          <a:p>
            <a:pPr marL="457200" indent="-457200">
              <a:buFont typeface="+mj-lt"/>
              <a:buAutoNum type="arabicPeriod" startAt="5"/>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F62EA776-A063-4807-B673-C4629A360C87}"/>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4" name="Rechteck 3">
            <a:extLst>
              <a:ext uri="{FF2B5EF4-FFF2-40B4-BE49-F238E27FC236}">
                <a16:creationId xmlns:a16="http://schemas.microsoft.com/office/drawing/2014/main" id="{E14B345B-02E7-4DB1-BA3B-8B8B5F91B709}"/>
              </a:ext>
            </a:extLst>
          </p:cNvPr>
          <p:cNvSpPr/>
          <p:nvPr/>
        </p:nvSpPr>
        <p:spPr>
          <a:xfrm>
            <a:off x="393700" y="2392998"/>
            <a:ext cx="10299700" cy="4723216"/>
          </a:xfrm>
          <a:prstGeom prst="rect">
            <a:avLst/>
          </a:prstGeom>
        </p:spPr>
        <p:txBody>
          <a:bodyPr wrap="square">
            <a:spAutoFit/>
          </a:bodyPr>
          <a:lstStyle/>
          <a:p>
            <a:pPr marL="342900" lvl="0" indent="-342900">
              <a:buSzPts val="1200"/>
              <a:buFont typeface="Symbol" panose="05050102010706020507" pitchFamily="18" charset="2"/>
              <a:buChar char=""/>
              <a:tabLst>
                <a:tab pos="294005" algn="l"/>
              </a:tabLst>
            </a:pPr>
            <a:r>
              <a:rPr lang="de-DE" sz="1200" b="1" spc="-5">
                <a:latin typeface="Calibri" panose="020F0502020204030204" pitchFamily="34" charset="0"/>
                <a:ea typeface="Symbol" panose="05050102010706020507" pitchFamily="18" charset="2"/>
                <a:cs typeface="Times New Roman" panose="02020603050405020304" pitchFamily="18" charset="0"/>
              </a:rPr>
              <a:t>Sicherheit</a:t>
            </a:r>
            <a:r>
              <a:rPr lang="de-DE" sz="1200" b="1" spc="-40">
                <a:latin typeface="Calibri" panose="020F0502020204030204" pitchFamily="34" charset="0"/>
                <a:ea typeface="Symbol" panose="05050102010706020507" pitchFamily="18" charset="2"/>
                <a:cs typeface="Times New Roman" panose="02020603050405020304" pitchFamily="18" charset="0"/>
              </a:rPr>
              <a:t> </a:t>
            </a:r>
            <a:r>
              <a:rPr lang="de-DE" sz="1200" b="1" spc="-5">
                <a:latin typeface="Calibri" panose="020F0502020204030204" pitchFamily="34" charset="0"/>
                <a:ea typeface="Symbol" panose="05050102010706020507" pitchFamily="18" charset="2"/>
                <a:cs typeface="Times New Roman" panose="02020603050405020304" pitchFamily="18" charset="0"/>
              </a:rPr>
              <a:t>von</a:t>
            </a:r>
            <a:r>
              <a:rPr lang="de-DE" sz="1200" b="1" spc="-40">
                <a:latin typeface="Calibri" panose="020F0502020204030204" pitchFamily="34" charset="0"/>
                <a:ea typeface="Symbol" panose="05050102010706020507" pitchFamily="18" charset="2"/>
                <a:cs typeface="Times New Roman" panose="02020603050405020304" pitchFamily="18" charset="0"/>
              </a:rPr>
              <a:t> </a:t>
            </a:r>
            <a:r>
              <a:rPr lang="de-DE" sz="1200" b="1" spc="-5">
                <a:latin typeface="Calibri" panose="020F0502020204030204" pitchFamily="34" charset="0"/>
                <a:ea typeface="Symbol" panose="05050102010706020507" pitchFamily="18" charset="2"/>
                <a:cs typeface="Times New Roman" panose="02020603050405020304" pitchFamily="18" charset="0"/>
              </a:rPr>
              <a:t>Apps</a:t>
            </a:r>
          </a:p>
          <a:p>
            <a:pPr marL="342900" lvl="0" indent="-342900">
              <a:buSzPts val="1200"/>
              <a:buFont typeface="Symbol" panose="05050102010706020507" pitchFamily="18" charset="2"/>
              <a:buChar char=""/>
              <a:tabLst>
                <a:tab pos="294005" algn="l"/>
              </a:tabLst>
            </a:pPr>
            <a:r>
              <a:rPr lang="de-DE" sz="1200" b="1" spc="-5">
                <a:latin typeface="Calibri" panose="020F0502020204030204" pitchFamily="34" charset="0"/>
                <a:ea typeface="Symbol" panose="05050102010706020507" pitchFamily="18" charset="2"/>
                <a:cs typeface="Times New Roman" panose="02020603050405020304" pitchFamily="18" charset="0"/>
              </a:rPr>
              <a:t>Personal Firewall für Mobile Geräte </a:t>
            </a:r>
            <a:r>
              <a:rPr lang="de-DE" sz="1200" b="1" spc="-5">
                <a:latin typeface="Calibri" panose="020F0502020204030204" pitchFamily="34" charset="0"/>
                <a:ea typeface="Symbol" panose="05050102010706020507" pitchFamily="18" charset="2"/>
                <a:cs typeface="Times New Roman" panose="02020603050405020304" pitchFamily="18" charset="0"/>
                <a:hlinkClick r:id="rId4"/>
              </a:rPr>
              <a:t>https://geekflare.com/de/computer-smartphone-personal-firewall/</a:t>
            </a:r>
            <a:endParaRPr lang="de-DE" sz="1200" b="1" spc="-5">
              <a:latin typeface="Calibri" panose="020F0502020204030204" pitchFamily="34" charset="0"/>
              <a:ea typeface="Symbol" panose="05050102010706020507" pitchFamily="18" charset="2"/>
              <a:cs typeface="Times New Roman" panose="02020603050405020304" pitchFamily="18" charset="0"/>
            </a:endParaRPr>
          </a:p>
          <a:p>
            <a:pPr marL="342900" lvl="0" indent="-342900">
              <a:buSzPts val="1200"/>
              <a:buFont typeface="Symbol" panose="05050102010706020507" pitchFamily="18" charset="2"/>
              <a:buChar char=""/>
              <a:tabLst>
                <a:tab pos="294005" algn="l"/>
              </a:tabLst>
            </a:pPr>
            <a:endParaRPr lang="de-DE" sz="1200" b="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95"/>
              </a:lnSpc>
              <a:spcBef>
                <a:spcPts val="45"/>
              </a:spcBef>
              <a:spcAft>
                <a:spcPts val="0"/>
              </a:spcAft>
              <a:buSzPts val="1200"/>
              <a:buFont typeface="Courier New" panose="02070309020205020404" pitchFamily="49" charset="0"/>
              <a:buChar char="o"/>
              <a:tabLst>
                <a:tab pos="751205" algn="l"/>
              </a:tabLst>
            </a:pPr>
            <a:r>
              <a:rPr lang="de-DE" sz="1200" spc="-5">
                <a:latin typeface="Calibri" panose="020F0502020204030204" pitchFamily="34" charset="0"/>
                <a:ea typeface="Courier New" panose="02070309020205020404" pitchFamily="49" charset="0"/>
                <a:cs typeface="Times New Roman" panose="02020603050405020304" pitchFamily="18" charset="0"/>
              </a:rPr>
              <a:t>Installieren </a:t>
            </a:r>
            <a:r>
              <a:rPr lang="de-DE" sz="1200" spc="-10">
                <a:latin typeface="Calibri" panose="020F0502020204030204" pitchFamily="34" charset="0"/>
                <a:ea typeface="Courier New" panose="02070309020205020404" pitchFamily="49" charset="0"/>
                <a:cs typeface="Times New Roman" panose="02020603050405020304" pitchFamily="18" charset="0"/>
              </a:rPr>
              <a:t>Sie</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nur</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Apps</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aus</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den</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offiziellen</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Mobile Stores</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95"/>
              </a:lnSpc>
              <a:buSzPts val="1200"/>
              <a:buFont typeface="Courier New" panose="02070309020205020404" pitchFamily="49" charset="0"/>
              <a:buChar char="o"/>
              <a:tabLst>
                <a:tab pos="7512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TLS</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00"/>
              </a:lnSpc>
              <a:buSzPts val="1200"/>
              <a:buFont typeface="Microsoft Sans Serif" panose="020B0604020202020204" pitchFamily="34" charset="0"/>
              <a:buChar char="▪"/>
              <a:tabLst>
                <a:tab pos="1209040"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Transport</a:t>
            </a:r>
            <a:r>
              <a:rPr lang="de-DE" sz="1200" spc="-4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Layer</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Security</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65"/>
              </a:lnSpc>
              <a:spcBef>
                <a:spcPts val="10"/>
              </a:spcBef>
              <a:buSzPts val="1200"/>
              <a:buFont typeface="Courier New" panose="02070309020205020404" pitchFamily="49" charset="0"/>
              <a:buChar char="o"/>
              <a:tabLst>
                <a:tab pos="751205" algn="l"/>
              </a:tabLst>
            </a:pPr>
            <a:r>
              <a:rPr lang="de-DE" sz="1200" b="1">
                <a:latin typeface="Calibri" panose="020F0502020204030204" pitchFamily="34" charset="0"/>
                <a:ea typeface="Courier New" panose="02070309020205020404" pitchFamily="49" charset="0"/>
                <a:cs typeface="Times New Roman" panose="02020603050405020304" pitchFamily="18" charset="0"/>
              </a:rPr>
              <a:t>Mobile</a:t>
            </a:r>
            <a:r>
              <a:rPr lang="de-DE" sz="1200" b="1" spc="-55">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Geräteverwaltung</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143000" marR="139065" lvl="2" indent="-228600">
              <a:lnSpc>
                <a:spcPct val="99000"/>
              </a:lnSpc>
              <a:buSzPts val="1200"/>
              <a:buFont typeface="Microsoft Sans Serif" panose="020B0604020202020204" pitchFamily="34" charset="0"/>
              <a:buChar char="▪"/>
              <a:tabLst>
                <a:tab pos="1209040"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Zentralisierte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Softwarelösung,</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mit</a:t>
            </a:r>
            <a:r>
              <a:rPr lang="de-DE" sz="1200" spc="-4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der</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Systemadministratoren</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Richtlinien</a:t>
            </a:r>
            <a:r>
              <a:rPr lang="de-DE" sz="1200" spc="24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für</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ihre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mobilen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Geräte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erstellen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und</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durchsetzen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können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90"/>
              </a:lnSpc>
              <a:spcBef>
                <a:spcPts val="35"/>
              </a:spcBef>
              <a:spcAft>
                <a:spcPts val="0"/>
              </a:spcAft>
              <a:buSzPts val="1200"/>
              <a:buFont typeface="Courier New" panose="02070309020205020404" pitchFamily="49" charset="0"/>
              <a:buChar char="o"/>
              <a:tabLst>
                <a:tab pos="751205" algn="l"/>
              </a:tabLst>
            </a:pPr>
            <a:r>
              <a:rPr lang="de-DE" sz="1200" spc="-5">
                <a:latin typeface="Calibri" panose="020F0502020204030204" pitchFamily="34" charset="0"/>
                <a:ea typeface="Courier New" panose="02070309020205020404" pitchFamily="49" charset="0"/>
                <a:cs typeface="Times New Roman" panose="02020603050405020304" pitchFamily="18" charset="0"/>
              </a:rPr>
              <a:t>Deaktivieren</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10">
                <a:latin typeface="Calibri" panose="020F0502020204030204" pitchFamily="34" charset="0"/>
                <a:ea typeface="Courier New" panose="02070309020205020404" pitchFamily="49" charset="0"/>
                <a:cs typeface="Times New Roman" panose="02020603050405020304" pitchFamily="18" charset="0"/>
              </a:rPr>
              <a:t>Sie</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Standortdienste,</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um</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die</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Privatsphäre</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zu</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gewährleisten</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60"/>
              </a:lnSpc>
              <a:buSzPts val="1200"/>
              <a:buFont typeface="Courier New" panose="02070309020205020404" pitchFamily="49" charset="0"/>
              <a:buChar char="o"/>
              <a:tabLst>
                <a:tab pos="751205" algn="l"/>
              </a:tabLst>
            </a:pPr>
            <a:r>
              <a:rPr lang="de-DE" sz="1200" b="1" spc="-10">
                <a:latin typeface="Calibri" panose="020F0502020204030204" pitchFamily="34" charset="0"/>
                <a:ea typeface="Courier New" panose="02070309020205020404" pitchFamily="49" charset="0"/>
                <a:cs typeface="Times New Roman" panose="02020603050405020304" pitchFamily="18" charset="0"/>
              </a:rPr>
              <a:t>Geotagging</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143000" marR="566420" lvl="2" indent="-228600">
              <a:lnSpc>
                <a:spcPct val="99000"/>
              </a:lnSpc>
              <a:buSzPts val="1200"/>
              <a:buFont typeface="Microsoft Sans Serif" panose="020B0604020202020204" pitchFamily="34" charset="0"/>
              <a:buChar char="▪"/>
              <a:tabLst>
                <a:tab pos="1209040"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Einbetten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Geolocation-Koordinaten</a:t>
            </a:r>
            <a:r>
              <a:rPr lang="de-DE" sz="1200" spc="-10">
                <a:latin typeface="Calibri" panose="020F0502020204030204" pitchFamily="34" charset="0"/>
                <a:ea typeface="Microsoft Sans Serif" panose="020B0604020202020204" pitchFamily="34" charset="0"/>
                <a:cs typeface="Times New Roman" panose="02020603050405020304" pitchFamily="18" charset="0"/>
              </a:rPr>
              <a:t> in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Datenstück</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(z.</a:t>
            </a:r>
            <a:r>
              <a:rPr lang="de-DE" sz="120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ein</a:t>
            </a:r>
            <a:r>
              <a:rPr lang="de-DE" sz="1200" spc="29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Foto)</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marR="861060" lvl="1" indent="-285750">
              <a:lnSpc>
                <a:spcPts val="1430"/>
              </a:lnSpc>
              <a:spcAft>
                <a:spcPts val="0"/>
              </a:spcAft>
              <a:buSzPts val="1200"/>
              <a:buFont typeface="Courier New" panose="02070309020205020404" pitchFamily="49" charset="0"/>
              <a:buChar char="o"/>
              <a:tabLst>
                <a:tab pos="751205" algn="l"/>
              </a:tabLst>
            </a:pPr>
            <a:r>
              <a:rPr lang="de-DE" sz="1200">
                <a:latin typeface="Calibri" panose="020F0502020204030204" pitchFamily="34" charset="0"/>
                <a:ea typeface="Courier New" panose="02070309020205020404" pitchFamily="49" charset="0"/>
                <a:cs typeface="Times New Roman" panose="02020603050405020304" pitchFamily="18" charset="0"/>
              </a:rPr>
              <a:t>Geotagging</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sollte</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bei</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der</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Entwicklung</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der</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Sicherheitsrichtlinien</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Ihres</a:t>
            </a:r>
            <a:r>
              <a:rPr lang="de-DE" sz="1200" spc="245">
                <a:latin typeface="Times New Roman" panose="02020603050405020304" pitchFamily="18"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Unternehmens</a:t>
            </a:r>
            <a:r>
              <a:rPr lang="de-DE" sz="1200" spc="-70">
                <a:latin typeface="Calibri" panose="020F0502020204030204" pitchFamily="34" charset="0"/>
                <a:ea typeface="Courier New" panose="02070309020205020404" pitchFamily="49" charset="0"/>
                <a:cs typeface="Times New Roman" panose="02020603050405020304" pitchFamily="18" charset="0"/>
              </a:rPr>
              <a:t> </a:t>
            </a:r>
            <a:r>
              <a:rPr lang="de-DE" sz="1200" spc="-10">
                <a:latin typeface="Calibri" panose="020F0502020204030204" pitchFamily="34" charset="0"/>
                <a:ea typeface="Courier New" panose="02070309020205020404" pitchFamily="49" charset="0"/>
                <a:cs typeface="Times New Roman" panose="02020603050405020304" pitchFamily="18" charset="0"/>
              </a:rPr>
              <a:t>berücksichtigt</a:t>
            </a:r>
            <a:r>
              <a:rPr lang="de-DE" sz="1200" spc="-7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werden</a:t>
            </a:r>
          </a:p>
          <a:p>
            <a:pPr marL="742950" marR="861060" lvl="1" indent="-285750">
              <a:lnSpc>
                <a:spcPts val="1430"/>
              </a:lnSpc>
              <a:spcAft>
                <a:spcPts val="0"/>
              </a:spcAft>
              <a:buSzPts val="1200"/>
              <a:buFont typeface="Courier New" panose="02070309020205020404" pitchFamily="49" charset="0"/>
              <a:buChar char="o"/>
              <a:tabLst>
                <a:tab pos="751205" algn="l"/>
              </a:tabLst>
            </a:pPr>
            <a:endParaRPr lang="de-DE" sz="1200" spc="-5">
              <a:latin typeface="Calibri" panose="020F0502020204030204" pitchFamily="34" charset="0"/>
              <a:ea typeface="Courier New" panose="02070309020205020404" pitchFamily="49" charset="0"/>
              <a:cs typeface="Times New Roman" panose="02020603050405020304" pitchFamily="18" charset="0"/>
            </a:endParaRPr>
          </a:p>
          <a:p>
            <a:pPr marL="171450" indent="-171450">
              <a:buSzPts val="1200"/>
              <a:buFont typeface="Arial" panose="020B0604020202020204" pitchFamily="34" charset="0"/>
              <a:buChar char="•"/>
            </a:pPr>
            <a:r>
              <a:rPr lang="de-DE" sz="1200" b="1" spc="-5">
                <a:latin typeface="Calibri" panose="020F0502020204030204" pitchFamily="34" charset="0"/>
                <a:cs typeface="Times New Roman" panose="02020603050405020304" pitchFamily="18" charset="0"/>
              </a:rPr>
              <a:t>Bringen Sie Ihr eigenes Gerät mit</a:t>
            </a:r>
          </a:p>
          <a:p>
            <a:pPr lvl="1">
              <a:buSzPts val="1200"/>
            </a:pPr>
            <a:r>
              <a:rPr lang="de-DE" sz="1200" spc="-5">
                <a:latin typeface="Calibri" panose="020F0502020204030204" pitchFamily="34" charset="0"/>
                <a:cs typeface="Times New Roman" panose="02020603050405020304" pitchFamily="18" charset="0"/>
              </a:rPr>
              <a:t>BYOD bringt viele Sicherheitsaspekte mit sich, die berücksichtigt werden müssen</a:t>
            </a:r>
          </a:p>
          <a:p>
            <a:pPr marL="628650" lvl="1" indent="-171450">
              <a:buSzPts val="1200"/>
              <a:buFont typeface="Arial" panose="020B0604020202020204" pitchFamily="34" charset="0"/>
              <a:buChar char="•"/>
            </a:pPr>
            <a:r>
              <a:rPr lang="de-DE" sz="1200" b="1" spc="-5">
                <a:latin typeface="Calibri" panose="020F0502020204030204" pitchFamily="34" charset="0"/>
                <a:cs typeface="Times New Roman" panose="02020603050405020304" pitchFamily="18" charset="0"/>
              </a:rPr>
              <a:t>Speicher-Segmentierung</a:t>
            </a:r>
          </a:p>
          <a:p>
            <a:pPr marL="1085850" lvl="2" indent="-171450">
              <a:buSzPts val="1200"/>
              <a:buFont typeface="Arial" panose="020B0604020202020204" pitchFamily="34" charset="0"/>
              <a:buChar char="•"/>
            </a:pPr>
            <a:r>
              <a:rPr lang="de-DE" sz="1200" spc="-5">
                <a:latin typeface="Calibri" panose="020F0502020204030204" pitchFamily="34" charset="0"/>
                <a:cs typeface="Times New Roman" panose="02020603050405020304" pitchFamily="18" charset="0"/>
              </a:rPr>
              <a:t>Schaffung einer klaren Trennung zwischen persönlichen und Unternehmensdaten auf einem einzigen Gerät</a:t>
            </a:r>
          </a:p>
          <a:p>
            <a:pPr marL="628650" lvl="1" indent="-171450">
              <a:buSzPts val="1200"/>
              <a:buFont typeface="Arial" panose="020B0604020202020204" pitchFamily="34" charset="0"/>
              <a:buChar char="•"/>
            </a:pPr>
            <a:r>
              <a:rPr lang="de-DE" sz="1200" b="1" spc="-5">
                <a:latin typeface="Calibri" panose="020F0502020204030204" pitchFamily="34" charset="0"/>
                <a:cs typeface="Times New Roman" panose="02020603050405020304" pitchFamily="18" charset="0"/>
              </a:rPr>
              <a:t>Mobile Geräteverwaltung</a:t>
            </a:r>
          </a:p>
          <a:p>
            <a:pPr marL="1085850" lvl="2" indent="-171450">
              <a:buSzPts val="1200"/>
              <a:buFont typeface="Arial" panose="020B0604020202020204" pitchFamily="34" charset="0"/>
              <a:buChar char="•"/>
            </a:pPr>
            <a:r>
              <a:rPr lang="de-DE" sz="1200" spc="-5">
                <a:latin typeface="Calibri" panose="020F0502020204030204" pitchFamily="34" charset="0"/>
                <a:cs typeface="Times New Roman" panose="02020603050405020304" pitchFamily="18" charset="0"/>
              </a:rPr>
              <a:t>Zentrale Softwarelösung zur Fernadministration und - konfiguration von mobilen Geräten</a:t>
            </a:r>
          </a:p>
          <a:p>
            <a:pPr marL="628650" lvl="1" indent="-171450">
              <a:buSzPts val="1200"/>
              <a:buFont typeface="Arial" panose="020B0604020202020204" pitchFamily="34" charset="0"/>
              <a:buChar char="•"/>
            </a:pPr>
            <a:r>
              <a:rPr lang="de-DE" sz="1200" b="1" spc="-5">
                <a:latin typeface="Calibri" panose="020F0502020204030204" pitchFamily="34" charset="0"/>
                <a:cs typeface="Times New Roman" panose="02020603050405020304" pitchFamily="18" charset="0"/>
              </a:rPr>
              <a:t>CYOD</a:t>
            </a:r>
          </a:p>
          <a:p>
            <a:pPr lvl="2">
              <a:buSzPts val="1200"/>
            </a:pPr>
            <a:r>
              <a:rPr lang="de-DE" sz="1200" spc="-5">
                <a:latin typeface="Calibri" panose="020F0502020204030204" pitchFamily="34" charset="0"/>
                <a:cs typeface="Times New Roman" panose="02020603050405020304" pitchFamily="18" charset="0"/>
              </a:rPr>
              <a:t>Wählen Sie Ihr eigenes Gerät</a:t>
            </a:r>
          </a:p>
          <a:p>
            <a:pPr marL="1085850" lvl="2" indent="-171450">
              <a:buSzPts val="1200"/>
              <a:buFont typeface="Arial" panose="020B0604020202020204" pitchFamily="34" charset="0"/>
              <a:buChar char="•"/>
            </a:pPr>
            <a:r>
              <a:rPr lang="de-DE" sz="1200" spc="-5">
                <a:latin typeface="Calibri" panose="020F0502020204030204" pitchFamily="34" charset="0"/>
                <a:cs typeface="Times New Roman" panose="02020603050405020304" pitchFamily="18" charset="0"/>
              </a:rPr>
              <a:t>MDM kann verhindern, dass bestimmte Anwendungen auf dem Gerät installiert werden</a:t>
            </a:r>
          </a:p>
          <a:p>
            <a:pPr marL="1085850" lvl="2" indent="-171450">
              <a:buSzPts val="1200"/>
              <a:buFont typeface="Arial" panose="020B0604020202020204" pitchFamily="34" charset="0"/>
              <a:buChar char="•"/>
            </a:pPr>
            <a:r>
              <a:rPr lang="de-DE" sz="1200" spc="-5">
                <a:latin typeface="Calibri" panose="020F0502020204030204" pitchFamily="34" charset="0"/>
                <a:cs typeface="Times New Roman" panose="02020603050405020304" pitchFamily="18" charset="0"/>
              </a:rPr>
              <a:t>Stellen Sie sicher, dass Ihr Unternehmen eine gute Sicherheitsrichtlinie für mobile Geräte hat</a:t>
            </a:r>
          </a:p>
          <a:p>
            <a:pPr marL="1085850" marR="861060" lvl="2" indent="-171450">
              <a:lnSpc>
                <a:spcPts val="1430"/>
              </a:lnSpc>
              <a:buSzPts val="1200"/>
              <a:buFont typeface="Arial" panose="020B0604020202020204" pitchFamily="34" charset="0"/>
              <a:buChar char="•"/>
              <a:tabLst>
                <a:tab pos="751205" algn="l"/>
              </a:tabLst>
            </a:pPr>
            <a:endParaRPr lang="de-DE" sz="1200">
              <a:latin typeface="Calibri" panose="020F0502020204030204" pitchFamily="34" charset="0"/>
              <a:ea typeface="Courier New" panose="02070309020205020404" pitchFamily="49" charset="0"/>
              <a:cs typeface="Times New Roman" panose="02020603050405020304" pitchFamily="18" charset="0"/>
            </a:endParaRPr>
          </a:p>
          <a:p>
            <a:pPr>
              <a:spcBef>
                <a:spcPts val="5"/>
              </a:spcBef>
            </a:pPr>
            <a:r>
              <a:rPr lang="de-DE" sz="1200">
                <a:latin typeface="Calibri" panose="020F0502020204030204" pitchFamily="34" charset="0"/>
                <a:ea typeface="Calibri" panose="020F0502020204030204" pitchFamily="34" charset="0"/>
                <a:cs typeface="Calibri" panose="020F0502020204030204" pitchFamily="34" charset="0"/>
              </a:rPr>
              <a:t> </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hteck 4">
            <a:extLst>
              <a:ext uri="{FF2B5EF4-FFF2-40B4-BE49-F238E27FC236}">
                <a16:creationId xmlns:a16="http://schemas.microsoft.com/office/drawing/2014/main" id="{8F724635-FC96-4D23-8153-560813CD614E}"/>
              </a:ext>
            </a:extLst>
          </p:cNvPr>
          <p:cNvSpPr/>
          <p:nvPr/>
        </p:nvSpPr>
        <p:spPr>
          <a:xfrm>
            <a:off x="5241471" y="1790694"/>
            <a:ext cx="4756430" cy="646331"/>
          </a:xfrm>
          <a:prstGeom prst="rect">
            <a:avLst/>
          </a:prstGeom>
        </p:spPr>
        <p:txBody>
          <a:bodyPr wrap="none">
            <a:spAutoFit/>
          </a:bodyPr>
          <a:lstStyle/>
          <a:p>
            <a:r>
              <a:rPr lang="de-DE">
                <a:hlinkClick r:id="rId5"/>
              </a:rPr>
              <a:t>https://www.parallels.com/de/blogs/cyod-byod/</a:t>
            </a:r>
            <a:endParaRPr lang="de-DE"/>
          </a:p>
          <a:p>
            <a:endParaRPr lang="de-DE"/>
          </a:p>
        </p:txBody>
      </p:sp>
    </p:spTree>
    <p:extLst>
      <p:ext uri="{BB962C8B-B14F-4D97-AF65-F5344CB8AC3E}">
        <p14:creationId xmlns:p14="http://schemas.microsoft.com/office/powerpoint/2010/main" val="5579349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5"/>
            </a:pPr>
            <a:r>
              <a:rPr lang="de-DE" sz="2000" b="1"/>
              <a:t>Mobile Geräte Sicherheit </a:t>
            </a:r>
          </a:p>
          <a:p>
            <a:pPr marL="457200" indent="-457200">
              <a:buFont typeface="+mj-lt"/>
              <a:buAutoNum type="arabicPeriod" startAt="5"/>
            </a:pPr>
            <a:endParaRPr lang="de-DE" sz="2000" b="1"/>
          </a:p>
          <a:p>
            <a:pPr marL="457200" indent="-457200">
              <a:buFont typeface="+mj-lt"/>
              <a:buAutoNum type="arabicPeriod" startAt="5"/>
            </a:pPr>
            <a:endParaRPr lang="de-DE" sz="2000" b="1"/>
          </a:p>
          <a:p>
            <a:pPr marL="457200" indent="-457200">
              <a:buFont typeface="+mj-lt"/>
              <a:buAutoNum type="arabicPeriod" startAt="5"/>
            </a:pPr>
            <a:endParaRPr lang="de-DE" sz="2000" b="1"/>
          </a:p>
          <a:p>
            <a:pPr marL="457200" indent="-457200">
              <a:buFont typeface="+mj-lt"/>
              <a:buAutoNum type="arabicPeriod" startAt="5"/>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F62EA776-A063-4807-B673-C4629A360C87}"/>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4" name="Rechteck 3">
            <a:extLst>
              <a:ext uri="{FF2B5EF4-FFF2-40B4-BE49-F238E27FC236}">
                <a16:creationId xmlns:a16="http://schemas.microsoft.com/office/drawing/2014/main" id="{E14B345B-02E7-4DB1-BA3B-8B8B5F91B709}"/>
              </a:ext>
            </a:extLst>
          </p:cNvPr>
          <p:cNvSpPr/>
          <p:nvPr/>
        </p:nvSpPr>
        <p:spPr>
          <a:xfrm>
            <a:off x="393700" y="2392998"/>
            <a:ext cx="10299700" cy="4057521"/>
          </a:xfrm>
          <a:prstGeom prst="rect">
            <a:avLst/>
          </a:prstGeom>
        </p:spPr>
        <p:txBody>
          <a:bodyPr wrap="square">
            <a:spAutoFit/>
          </a:bodyPr>
          <a:lstStyle/>
          <a:p>
            <a:pPr lvl="0"/>
            <a:r>
              <a:rPr lang="de-DE" b="1"/>
              <a:t>Härten von mobilen Geräten</a:t>
            </a:r>
          </a:p>
          <a:p>
            <a:pPr lvl="1"/>
            <a:r>
              <a:rPr lang="de-DE"/>
              <a:t>1. Aktualisieren Sie Ihr Gerät auf die neueste Version der Software</a:t>
            </a:r>
          </a:p>
          <a:p>
            <a:pPr lvl="1"/>
            <a:r>
              <a:rPr lang="de-DE"/>
              <a:t>2. AntiVirus installieren</a:t>
            </a:r>
          </a:p>
          <a:p>
            <a:pPr lvl="1"/>
            <a:r>
              <a:rPr lang="de-DE"/>
              <a:t>3. Benutzer in der richtigen Sicherheit und Verwendung des Geräts schulen</a:t>
            </a:r>
          </a:p>
          <a:p>
            <a:pPr lvl="1"/>
            <a:r>
              <a:rPr lang="de-DE"/>
              <a:t>4. Installieren Sie nur Apps aus den offiziellen Mobile Stores</a:t>
            </a:r>
          </a:p>
          <a:p>
            <a:pPr lvl="1"/>
            <a:r>
              <a:rPr lang="de-DE"/>
              <a:t>5. Rooten oder jailbreaken Sie Ihre Geräte nicht</a:t>
            </a:r>
          </a:p>
          <a:p>
            <a:pPr lvl="1"/>
            <a:r>
              <a:rPr lang="de-DE"/>
              <a:t>6. Verwenden Sie nur v2-SIM-Karten mit Ihren Geräten</a:t>
            </a:r>
          </a:p>
          <a:p>
            <a:pPr lvl="1"/>
            <a:r>
              <a:rPr lang="de-DE"/>
              <a:t>7. Schalten Sie alle nicht benötigten Funktionen aus</a:t>
            </a:r>
          </a:p>
          <a:p>
            <a:pPr lvl="1"/>
            <a:r>
              <a:rPr lang="de-DE"/>
              <a:t>8. Schalten Sie die Verschlüsselung für Sprache und Daten ein  </a:t>
            </a:r>
          </a:p>
          <a:p>
            <a:pPr lvl="1"/>
            <a:r>
              <a:rPr lang="de-DE"/>
              <a:t>9. Verwenden Sie sichere Passwörter oder biometrische Daten </a:t>
            </a:r>
          </a:p>
          <a:p>
            <a:pPr lvl="1"/>
            <a:r>
              <a:rPr lang="de-DE"/>
              <a:t>10. Erlauben Sie kein BYOD</a:t>
            </a:r>
          </a:p>
          <a:p>
            <a:pPr lvl="1"/>
            <a:endParaRPr lang="de-DE"/>
          </a:p>
          <a:p>
            <a:pPr lvl="1"/>
            <a:r>
              <a:rPr lang="de-DE"/>
              <a:t>Stellen Sie sicher, dass Ihr Unternehmen eine gute Sicherheitsrichtlinie für mobile Geräte hat</a:t>
            </a:r>
          </a:p>
          <a:p>
            <a:pPr marL="1085850" marR="861060" lvl="2" indent="-171450">
              <a:lnSpc>
                <a:spcPts val="1430"/>
              </a:lnSpc>
              <a:buSzPts val="1200"/>
              <a:buFont typeface="Arial" panose="020B0604020202020204" pitchFamily="34" charset="0"/>
              <a:buChar char="•"/>
              <a:tabLst>
                <a:tab pos="751205" algn="l"/>
              </a:tabLst>
            </a:pPr>
            <a:endParaRPr lang="de-DE" sz="1200">
              <a:latin typeface="Calibri" panose="020F0502020204030204" pitchFamily="34" charset="0"/>
              <a:ea typeface="Courier New" panose="02070309020205020404" pitchFamily="49" charset="0"/>
              <a:cs typeface="Times New Roman" panose="02020603050405020304" pitchFamily="18" charset="0"/>
            </a:endParaRPr>
          </a:p>
          <a:p>
            <a:pPr>
              <a:spcBef>
                <a:spcPts val="5"/>
              </a:spcBef>
            </a:pPr>
            <a:r>
              <a:rPr lang="de-DE" sz="1200">
                <a:latin typeface="Calibri" panose="020F0502020204030204" pitchFamily="34" charset="0"/>
                <a:ea typeface="Calibri" panose="020F0502020204030204" pitchFamily="34" charset="0"/>
                <a:cs typeface="Calibri" panose="020F0502020204030204" pitchFamily="34" charset="0"/>
              </a:rPr>
              <a:t> </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hteck 1">
            <a:extLst>
              <a:ext uri="{FF2B5EF4-FFF2-40B4-BE49-F238E27FC236}">
                <a16:creationId xmlns:a16="http://schemas.microsoft.com/office/drawing/2014/main" id="{571741E5-25FB-4753-A03E-AFBC1C507832}"/>
              </a:ext>
            </a:extLst>
          </p:cNvPr>
          <p:cNvSpPr/>
          <p:nvPr/>
        </p:nvSpPr>
        <p:spPr>
          <a:xfrm>
            <a:off x="1013599" y="6073700"/>
            <a:ext cx="8666202" cy="1015663"/>
          </a:xfrm>
          <a:prstGeom prst="rect">
            <a:avLst/>
          </a:prstGeom>
          <a:solidFill>
            <a:srgbClr val="FFC000"/>
          </a:solidFill>
        </p:spPr>
        <p:txBody>
          <a:bodyPr wrap="square">
            <a:spAutoFit/>
          </a:bodyPr>
          <a:lstStyle/>
          <a:p>
            <a:r>
              <a:rPr lang="de-DE" sz="1400">
                <a:hlinkClick r:id="rId4"/>
              </a:rPr>
              <a:t>https://www.bsi.bund.de/DE/Themen/Verbraucherinnen-und-Verbraucher/Informationen-und-Empfehlungen/Cyber-Sicherheitsempfehlungen/Basisschutz-fuer-Computer-Mobilgeraete/Schutz-fuer-Mobilgeraete/schutz-fuer-mobilgeraete_node.html</a:t>
            </a:r>
            <a:endParaRPr lang="de-DE" sz="1400"/>
          </a:p>
          <a:p>
            <a:endParaRPr lang="de-DE"/>
          </a:p>
        </p:txBody>
      </p:sp>
    </p:spTree>
    <p:extLst>
      <p:ext uri="{BB962C8B-B14F-4D97-AF65-F5344CB8AC3E}">
        <p14:creationId xmlns:p14="http://schemas.microsoft.com/office/powerpoint/2010/main" val="30825213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839"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p>
        </p:txBody>
      </p:sp>
      <p:sp>
        <p:nvSpPr>
          <p:cNvPr id="7" name="Rechteck 6"/>
          <p:cNvSpPr/>
          <p:nvPr/>
        </p:nvSpPr>
        <p:spPr>
          <a:xfrm>
            <a:off x="666634" y="1265237"/>
            <a:ext cx="10395065" cy="400110"/>
          </a:xfrm>
          <a:prstGeom prst="rect">
            <a:avLst/>
          </a:prstGeom>
        </p:spPr>
        <p:txBody>
          <a:bodyPr wrap="square">
            <a:spAutoFit/>
          </a:bodyPr>
          <a:lstStyle/>
          <a:p>
            <a:pPr marL="457200" indent="-457200">
              <a:buFont typeface="+mj-lt"/>
              <a:buAutoNum type="arabicPeriod" startAt="5"/>
            </a:pPr>
            <a:r>
              <a:rPr lang="de-DE" sz="2000" b="1"/>
              <a:t>Mobile Geräte Sicherheit </a:t>
            </a:r>
          </a:p>
        </p:txBody>
      </p:sp>
      <p:sp>
        <p:nvSpPr>
          <p:cNvPr id="3" name="Rechteck 2"/>
          <p:cNvSpPr/>
          <p:nvPr/>
        </p:nvSpPr>
        <p:spPr>
          <a:xfrm>
            <a:off x="927100" y="1883419"/>
            <a:ext cx="3733800" cy="923330"/>
          </a:xfrm>
          <a:prstGeom prst="rect">
            <a:avLst/>
          </a:prstGeom>
        </p:spPr>
        <p:txBody>
          <a:bodyPr wrap="square">
            <a:spAutoFit/>
          </a:bodyPr>
          <a:lstStyle/>
          <a:p>
            <a:endParaRPr lang="de-DE"/>
          </a:p>
          <a:p>
            <a:r>
              <a:rPr lang="de-DE" b="1"/>
              <a:t>QUIZ:</a:t>
            </a:r>
          </a:p>
          <a:p>
            <a:r>
              <a:rPr lang="de-DE"/>
              <a:t> </a:t>
            </a:r>
            <a:endParaRPr lang="en-GB" b="1"/>
          </a:p>
        </p:txBody>
      </p:sp>
      <p:pic>
        <p:nvPicPr>
          <p:cNvPr id="2" name="Grafik 1">
            <a:extLst>
              <a:ext uri="{FF2B5EF4-FFF2-40B4-BE49-F238E27FC236}">
                <a16:creationId xmlns:a16="http://schemas.microsoft.com/office/drawing/2014/main" id="{E2CCA6F4-ABFF-45BC-B5FF-3E78CFDBB3D6}"/>
              </a:ext>
            </a:extLst>
          </p:cNvPr>
          <p:cNvPicPr>
            <a:picLocks noChangeAspect="1"/>
          </p:cNvPicPr>
          <p:nvPr/>
        </p:nvPicPr>
        <p:blipFill>
          <a:blip r:embed="rId4"/>
          <a:stretch>
            <a:fillRect/>
          </a:stretch>
        </p:blipFill>
        <p:spPr>
          <a:xfrm>
            <a:off x="2063691" y="2625872"/>
            <a:ext cx="7600950" cy="3752850"/>
          </a:xfrm>
          <a:prstGeom prst="rect">
            <a:avLst/>
          </a:prstGeom>
        </p:spPr>
      </p:pic>
    </p:spTree>
    <p:extLst>
      <p:ext uri="{BB962C8B-B14F-4D97-AF65-F5344CB8AC3E}">
        <p14:creationId xmlns:p14="http://schemas.microsoft.com/office/powerpoint/2010/main" val="37360662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839"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p>
        </p:txBody>
      </p:sp>
      <p:sp>
        <p:nvSpPr>
          <p:cNvPr id="7" name="Rechteck 6"/>
          <p:cNvSpPr/>
          <p:nvPr/>
        </p:nvSpPr>
        <p:spPr>
          <a:xfrm>
            <a:off x="666634" y="1265237"/>
            <a:ext cx="10395065" cy="400110"/>
          </a:xfrm>
          <a:prstGeom prst="rect">
            <a:avLst/>
          </a:prstGeom>
        </p:spPr>
        <p:txBody>
          <a:bodyPr wrap="square">
            <a:spAutoFit/>
          </a:bodyPr>
          <a:lstStyle/>
          <a:p>
            <a:pPr marL="457200" indent="-457200">
              <a:buFont typeface="+mj-lt"/>
              <a:buAutoNum type="arabicPeriod" startAt="5"/>
            </a:pPr>
            <a:r>
              <a:rPr lang="de-DE" sz="2000" b="1"/>
              <a:t>Mobile Geräte Sicherheit </a:t>
            </a:r>
          </a:p>
        </p:txBody>
      </p:sp>
      <p:sp>
        <p:nvSpPr>
          <p:cNvPr id="3" name="Rechteck 2"/>
          <p:cNvSpPr/>
          <p:nvPr/>
        </p:nvSpPr>
        <p:spPr>
          <a:xfrm>
            <a:off x="927100" y="1883419"/>
            <a:ext cx="3733800" cy="923330"/>
          </a:xfrm>
          <a:prstGeom prst="rect">
            <a:avLst/>
          </a:prstGeom>
        </p:spPr>
        <p:txBody>
          <a:bodyPr wrap="square">
            <a:spAutoFit/>
          </a:bodyPr>
          <a:lstStyle/>
          <a:p>
            <a:endParaRPr lang="de-DE"/>
          </a:p>
          <a:p>
            <a:r>
              <a:rPr lang="de-DE" b="1"/>
              <a:t>QUIZ:</a:t>
            </a:r>
          </a:p>
          <a:p>
            <a:r>
              <a:rPr lang="de-DE"/>
              <a:t> </a:t>
            </a:r>
            <a:endParaRPr lang="en-GB" b="1"/>
          </a:p>
        </p:txBody>
      </p:sp>
      <p:pic>
        <p:nvPicPr>
          <p:cNvPr id="2" name="Grafik 1">
            <a:extLst>
              <a:ext uri="{FF2B5EF4-FFF2-40B4-BE49-F238E27FC236}">
                <a16:creationId xmlns:a16="http://schemas.microsoft.com/office/drawing/2014/main" id="{D309D6E9-EF88-4E95-86E0-4E007CC786A0}"/>
              </a:ext>
            </a:extLst>
          </p:cNvPr>
          <p:cNvPicPr>
            <a:picLocks noChangeAspect="1"/>
          </p:cNvPicPr>
          <p:nvPr/>
        </p:nvPicPr>
        <p:blipFill>
          <a:blip r:embed="rId4"/>
          <a:stretch>
            <a:fillRect/>
          </a:stretch>
        </p:blipFill>
        <p:spPr>
          <a:xfrm>
            <a:off x="1841500" y="2713037"/>
            <a:ext cx="7762875" cy="3800475"/>
          </a:xfrm>
          <a:prstGeom prst="rect">
            <a:avLst/>
          </a:prstGeom>
        </p:spPr>
      </p:pic>
    </p:spTree>
    <p:extLst>
      <p:ext uri="{BB962C8B-B14F-4D97-AF65-F5344CB8AC3E}">
        <p14:creationId xmlns:p14="http://schemas.microsoft.com/office/powerpoint/2010/main" val="28899148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839"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p>
        </p:txBody>
      </p:sp>
      <p:sp>
        <p:nvSpPr>
          <p:cNvPr id="7" name="Rechteck 6"/>
          <p:cNvSpPr/>
          <p:nvPr/>
        </p:nvSpPr>
        <p:spPr>
          <a:xfrm>
            <a:off x="666634" y="1265237"/>
            <a:ext cx="10395065" cy="400110"/>
          </a:xfrm>
          <a:prstGeom prst="rect">
            <a:avLst/>
          </a:prstGeom>
        </p:spPr>
        <p:txBody>
          <a:bodyPr wrap="square">
            <a:spAutoFit/>
          </a:bodyPr>
          <a:lstStyle/>
          <a:p>
            <a:pPr marL="457200" indent="-457200">
              <a:buFont typeface="+mj-lt"/>
              <a:buAutoNum type="arabicPeriod" startAt="5"/>
            </a:pPr>
            <a:r>
              <a:rPr lang="de-DE" sz="2000" b="1"/>
              <a:t>Mobile Geräte Sicherheit </a:t>
            </a:r>
          </a:p>
        </p:txBody>
      </p:sp>
      <p:sp>
        <p:nvSpPr>
          <p:cNvPr id="3" name="Rechteck 2"/>
          <p:cNvSpPr/>
          <p:nvPr/>
        </p:nvSpPr>
        <p:spPr>
          <a:xfrm>
            <a:off x="927100" y="1883419"/>
            <a:ext cx="3733800" cy="923330"/>
          </a:xfrm>
          <a:prstGeom prst="rect">
            <a:avLst/>
          </a:prstGeom>
        </p:spPr>
        <p:txBody>
          <a:bodyPr wrap="square">
            <a:spAutoFit/>
          </a:bodyPr>
          <a:lstStyle/>
          <a:p>
            <a:endParaRPr lang="de-DE"/>
          </a:p>
          <a:p>
            <a:r>
              <a:rPr lang="de-DE" b="1"/>
              <a:t>QUIZ:</a:t>
            </a:r>
          </a:p>
          <a:p>
            <a:r>
              <a:rPr lang="de-DE"/>
              <a:t> </a:t>
            </a:r>
            <a:endParaRPr lang="en-GB" b="1"/>
          </a:p>
        </p:txBody>
      </p:sp>
      <p:pic>
        <p:nvPicPr>
          <p:cNvPr id="2" name="Grafik 1">
            <a:extLst>
              <a:ext uri="{FF2B5EF4-FFF2-40B4-BE49-F238E27FC236}">
                <a16:creationId xmlns:a16="http://schemas.microsoft.com/office/drawing/2014/main" id="{4692A2FE-47C2-44E7-B37D-69538BD498E6}"/>
              </a:ext>
            </a:extLst>
          </p:cNvPr>
          <p:cNvPicPr>
            <a:picLocks noChangeAspect="1"/>
          </p:cNvPicPr>
          <p:nvPr/>
        </p:nvPicPr>
        <p:blipFill>
          <a:blip r:embed="rId4"/>
          <a:stretch>
            <a:fillRect/>
          </a:stretch>
        </p:blipFill>
        <p:spPr>
          <a:xfrm>
            <a:off x="1979468" y="2233988"/>
            <a:ext cx="7753350" cy="4714875"/>
          </a:xfrm>
          <a:prstGeom prst="rect">
            <a:avLst/>
          </a:prstGeom>
        </p:spPr>
      </p:pic>
    </p:spTree>
    <p:extLst>
      <p:ext uri="{BB962C8B-B14F-4D97-AF65-F5344CB8AC3E}">
        <p14:creationId xmlns:p14="http://schemas.microsoft.com/office/powerpoint/2010/main" val="26082529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839"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p>
        </p:txBody>
      </p:sp>
      <p:sp>
        <p:nvSpPr>
          <p:cNvPr id="7" name="Rechteck 6"/>
          <p:cNvSpPr/>
          <p:nvPr/>
        </p:nvSpPr>
        <p:spPr>
          <a:xfrm>
            <a:off x="666634" y="1265237"/>
            <a:ext cx="10395065" cy="400110"/>
          </a:xfrm>
          <a:prstGeom prst="rect">
            <a:avLst/>
          </a:prstGeom>
        </p:spPr>
        <p:txBody>
          <a:bodyPr wrap="square">
            <a:spAutoFit/>
          </a:bodyPr>
          <a:lstStyle/>
          <a:p>
            <a:pPr marL="457200" indent="-457200">
              <a:buFont typeface="+mj-lt"/>
              <a:buAutoNum type="arabicPeriod" startAt="5"/>
            </a:pPr>
            <a:r>
              <a:rPr lang="de-DE" sz="2000" b="1"/>
              <a:t>Mobile Geräte Sicherheit </a:t>
            </a:r>
          </a:p>
        </p:txBody>
      </p:sp>
      <p:sp>
        <p:nvSpPr>
          <p:cNvPr id="3" name="Rechteck 2"/>
          <p:cNvSpPr/>
          <p:nvPr/>
        </p:nvSpPr>
        <p:spPr>
          <a:xfrm>
            <a:off x="927100" y="1883419"/>
            <a:ext cx="3733800" cy="923330"/>
          </a:xfrm>
          <a:prstGeom prst="rect">
            <a:avLst/>
          </a:prstGeom>
        </p:spPr>
        <p:txBody>
          <a:bodyPr wrap="square">
            <a:spAutoFit/>
          </a:bodyPr>
          <a:lstStyle/>
          <a:p>
            <a:endParaRPr lang="de-DE"/>
          </a:p>
          <a:p>
            <a:r>
              <a:rPr lang="de-DE" b="1"/>
              <a:t>DISKUSSION ca. 10 min:</a:t>
            </a:r>
          </a:p>
          <a:p>
            <a:r>
              <a:rPr lang="de-DE"/>
              <a:t> </a:t>
            </a:r>
            <a:endParaRPr lang="en-GB" b="1"/>
          </a:p>
        </p:txBody>
      </p:sp>
      <p:pic>
        <p:nvPicPr>
          <p:cNvPr id="1026" name="Picture 2" descr="Bildergebnis für gruppendiskussi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43772" y="2713037"/>
            <a:ext cx="6669638"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67376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7140416"/>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a:pPr>
            <a:r>
              <a:rPr lang="de-DE" sz="2000" b="1">
                <a:solidFill>
                  <a:schemeClr val="bg1">
                    <a:lumMod val="75000"/>
                  </a:schemeClr>
                </a:solidFill>
              </a:rPr>
              <a:t>Überblick über die Sicherheit </a:t>
            </a:r>
          </a:p>
          <a:p>
            <a:pPr marL="457200" indent="-457200">
              <a:buFont typeface="+mj-lt"/>
              <a:buAutoNum type="arabicPeriod"/>
            </a:pPr>
            <a:endParaRPr lang="de-DE" sz="2000" b="1"/>
          </a:p>
          <a:p>
            <a:pPr marL="457200" indent="-457200">
              <a:buFont typeface="+mj-lt"/>
              <a:buAutoNum type="arabicPeriod"/>
            </a:pPr>
            <a:r>
              <a:rPr lang="de-DE" sz="2000" b="1">
                <a:solidFill>
                  <a:schemeClr val="bg1">
                    <a:lumMod val="75000"/>
                  </a:schemeClr>
                </a:solidFill>
              </a:rPr>
              <a:t>Malware </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Malware-Infektionen </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Sicherheit Software und Geräte </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Mobile Geräte Sicherheit</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t>System-Härtung </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Management der Supplychain</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Virtualisierung </a:t>
            </a:r>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5" name="Rechteck 4">
            <a:extLst>
              <a:ext uri="{FF2B5EF4-FFF2-40B4-BE49-F238E27FC236}">
                <a16:creationId xmlns:a16="http://schemas.microsoft.com/office/drawing/2014/main" id="{3A0736C4-B130-4575-8080-EF3E7DB4FCFF}"/>
              </a:ext>
            </a:extLst>
          </p:cNvPr>
          <p:cNvSpPr/>
          <p:nvPr/>
        </p:nvSpPr>
        <p:spPr>
          <a:xfrm>
            <a:off x="6096000" y="1903535"/>
            <a:ext cx="5346700" cy="4708981"/>
          </a:xfrm>
          <a:prstGeom prst="rect">
            <a:avLst/>
          </a:prstGeom>
        </p:spPr>
        <p:txBody>
          <a:bodyPr>
            <a:spAutoFit/>
          </a:bodyPr>
          <a:lstStyle/>
          <a:p>
            <a:pPr marL="457200" indent="-457200">
              <a:buFont typeface="+mj-lt"/>
              <a:buAutoNum type="arabicPeriod" startAt="9"/>
            </a:pPr>
            <a:r>
              <a:rPr lang="de-DE" sz="2000" b="1">
                <a:solidFill>
                  <a:schemeClr val="bg1">
                    <a:lumMod val="75000"/>
                  </a:schemeClr>
                </a:solidFill>
              </a:rPr>
              <a:t>Anwendungssicherheit</a:t>
            </a:r>
          </a:p>
          <a:p>
            <a:r>
              <a:rPr lang="de-DE" sz="2000" b="1">
                <a:solidFill>
                  <a:schemeClr val="bg1">
                    <a:lumMod val="75000"/>
                  </a:schemeClr>
                </a:solidFill>
              </a:rPr>
              <a:t> </a:t>
            </a:r>
          </a:p>
          <a:p>
            <a:pPr marL="457200" indent="-457200">
              <a:buFont typeface="+mj-lt"/>
              <a:buAutoNum type="arabicPeriod" startAt="10"/>
            </a:pPr>
            <a:r>
              <a:rPr lang="de-DE" sz="2000" b="1">
                <a:solidFill>
                  <a:schemeClr val="bg1">
                    <a:lumMod val="75000"/>
                  </a:schemeClr>
                </a:solidFill>
              </a:rPr>
              <a:t>Sichere Software-Entwicklung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Netzwerk-Design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Perimeter-Sicherheit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Cloud-Sicherheit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Automatisierung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Netzwerk-Angriffe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Absicherung von Netzwerken </a:t>
            </a:r>
          </a:p>
        </p:txBody>
      </p:sp>
    </p:spTree>
    <p:extLst>
      <p:ext uri="{BB962C8B-B14F-4D97-AF65-F5344CB8AC3E}">
        <p14:creationId xmlns:p14="http://schemas.microsoft.com/office/powerpoint/2010/main" val="10073299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316113"/>
            <a:ext cx="10693400" cy="7121324"/>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6"/>
            </a:pPr>
            <a:r>
              <a:rPr lang="de-DE" sz="2000" b="1"/>
              <a:t>System-Härtung </a:t>
            </a:r>
          </a:p>
          <a:p>
            <a:pPr marL="457200" indent="-457200">
              <a:buFont typeface="+mj-lt"/>
              <a:buAutoNum type="arabicPeriod" startAt="6"/>
            </a:pPr>
            <a:endParaRPr lang="de-DE" sz="2000" b="1"/>
          </a:p>
          <a:p>
            <a:pPr marL="457200" indent="-457200">
              <a:buFont typeface="+mj-lt"/>
              <a:buAutoNum type="arabicPeriod" startAt="6"/>
            </a:pPr>
            <a:endParaRPr lang="de-DE" sz="2000" b="1"/>
          </a:p>
          <a:p>
            <a:pPr marL="457200" indent="-457200">
              <a:buFont typeface="+mj-lt"/>
              <a:buAutoNum type="arabicPeriod" startAt="6"/>
            </a:pPr>
            <a:endParaRPr lang="de-DE" sz="2000" b="1"/>
          </a:p>
          <a:p>
            <a:pPr marL="457200" indent="-457200">
              <a:buFont typeface="+mj-lt"/>
              <a:buAutoNum type="arabicPeriod" startAt="6"/>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4" name="Rechteck 3">
            <a:extLst>
              <a:ext uri="{FF2B5EF4-FFF2-40B4-BE49-F238E27FC236}">
                <a16:creationId xmlns:a16="http://schemas.microsoft.com/office/drawing/2014/main" id="{FEF5E439-F417-4862-A330-F8B44B4A498E}"/>
              </a:ext>
            </a:extLst>
          </p:cNvPr>
          <p:cNvSpPr/>
          <p:nvPr/>
        </p:nvSpPr>
        <p:spPr>
          <a:xfrm>
            <a:off x="272288" y="2285558"/>
            <a:ext cx="11322812" cy="5384679"/>
          </a:xfrm>
          <a:prstGeom prst="rect">
            <a:avLst/>
          </a:prstGeom>
        </p:spPr>
        <p:txBody>
          <a:bodyPr wrap="square">
            <a:spAutoFit/>
          </a:bodyPr>
          <a:lstStyle/>
          <a:p>
            <a:pPr marL="342900" lvl="0" indent="-342900">
              <a:spcBef>
                <a:spcPts val="1465"/>
              </a:spcBef>
              <a:spcAft>
                <a:spcPts val="0"/>
              </a:spcAft>
              <a:buSzPts val="1200"/>
              <a:buFont typeface="Symbol" panose="05050102010706020507" pitchFamily="18" charset="2"/>
              <a:buChar char=""/>
              <a:tabLst>
                <a:tab pos="294005" algn="l"/>
              </a:tabLst>
            </a:pPr>
            <a:r>
              <a:rPr lang="de-DE" sz="1200" b="1" spc="-5">
                <a:latin typeface="Calibri" panose="020F0502020204030204" pitchFamily="34" charset="0"/>
                <a:ea typeface="Symbol" panose="05050102010706020507" pitchFamily="18" charset="2"/>
                <a:cs typeface="Times New Roman" panose="02020603050405020304" pitchFamily="18" charset="0"/>
              </a:rPr>
              <a:t>Systemhärtung</a:t>
            </a:r>
            <a:endParaRPr lang="de-DE" sz="1200" b="1">
              <a:latin typeface="Calibri" panose="020F0502020204030204" pitchFamily="34" charset="0"/>
              <a:ea typeface="Symbol" panose="05050102010706020507" pitchFamily="18" charset="2"/>
              <a:cs typeface="Times New Roman" panose="02020603050405020304" pitchFamily="18" charset="0"/>
            </a:endParaRPr>
          </a:p>
          <a:p>
            <a:pPr marL="742950" marR="288925" lvl="1" indent="-285750">
              <a:lnSpc>
                <a:spcPct val="95000"/>
              </a:lnSpc>
              <a:spcBef>
                <a:spcPts val="45"/>
              </a:spcBef>
              <a:spcAft>
                <a:spcPts val="0"/>
              </a:spcAft>
              <a:buSzPts val="1200"/>
              <a:buFont typeface="Courier New" panose="02070309020205020404" pitchFamily="49" charset="0"/>
              <a:buChar char="o"/>
              <a:tabLst>
                <a:tab pos="751205" algn="l"/>
              </a:tabLst>
            </a:pPr>
            <a:r>
              <a:rPr lang="de-DE" sz="1200" spc="-5">
                <a:latin typeface="Calibri" panose="020F0502020204030204" pitchFamily="34" charset="0"/>
                <a:ea typeface="Courier New" panose="02070309020205020404" pitchFamily="49" charset="0"/>
                <a:cs typeface="Times New Roman" panose="02020603050405020304" pitchFamily="18" charset="0"/>
              </a:rPr>
              <a:t>Akt</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der</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sicheren</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Konfiguration</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eines</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Betriebssystems</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durch</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Aktualisieren,</a:t>
            </a:r>
            <a:r>
              <a:rPr lang="de-DE" sz="1200" spc="335">
                <a:latin typeface="Times New Roman" panose="02020603050405020304" pitchFamily="18"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Erstellen</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von</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Regeln</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und</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Richtlinien</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zur</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Steuerung</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und</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Entfernen</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unnötiger</a:t>
            </a:r>
            <a:r>
              <a:rPr lang="de-DE" sz="1200" spc="235">
                <a:latin typeface="Times New Roman" panose="02020603050405020304" pitchFamily="18"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Anwendungen</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und</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Dienste</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marL="1143000" marR="288925" lvl="2" indent="-228600">
              <a:lnSpc>
                <a:spcPct val="100000"/>
              </a:lnSpc>
              <a:buSzPts val="1200"/>
              <a:buFont typeface="Microsoft Sans Serif" panose="020B0604020202020204" pitchFamily="34" charset="0"/>
              <a:buChar char="▪"/>
              <a:tabLst>
                <a:tab pos="1209040"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Wir</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können keine</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Sicherheit</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garantieren,</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aber</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wir</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können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das</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Risiko</a:t>
            </a:r>
            <a:r>
              <a:rPr lang="de-DE" sz="1200" spc="23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minimieren...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marR="392430" lvl="2" indent="-228600">
              <a:buSzPts val="1200"/>
              <a:buFont typeface="Microsoft Sans Serif" panose="020B0604020202020204" pitchFamily="34" charset="0"/>
              <a:buChar char="▪"/>
              <a:tabLst>
                <a:tab pos="1209040"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Risikominimierung</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durch</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Minimierung</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von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Schwachstellen,</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um</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Gefährdung</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durch</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Bedrohungen</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zu</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reduzieren</a:t>
            </a:r>
            <a:endParaRPr lang="de-DE" sz="1100">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200"/>
              <a:buFont typeface="Symbol" panose="05050102010706020507" pitchFamily="18" charset="2"/>
              <a:buChar char=""/>
              <a:tabLst>
                <a:tab pos="294005" algn="l"/>
              </a:tabLst>
            </a:pPr>
            <a:r>
              <a:rPr lang="de-DE" sz="1200" b="1">
                <a:latin typeface="Calibri" panose="020F0502020204030204" pitchFamily="34" charset="0"/>
                <a:ea typeface="Symbol" panose="05050102010706020507" pitchFamily="18" charset="2"/>
                <a:cs typeface="Times New Roman" panose="02020603050405020304" pitchFamily="18" charset="0"/>
              </a:rPr>
              <a:t>Unnötige</a:t>
            </a:r>
            <a:r>
              <a:rPr lang="de-DE" sz="1200" b="1" spc="-85">
                <a:latin typeface="Calibri" panose="020F0502020204030204" pitchFamily="34" charset="0"/>
                <a:ea typeface="Symbol" panose="05050102010706020507" pitchFamily="18" charset="2"/>
                <a:cs typeface="Times New Roman" panose="02020603050405020304" pitchFamily="18" charset="0"/>
              </a:rPr>
              <a:t> </a:t>
            </a:r>
            <a:r>
              <a:rPr lang="de-DE" sz="1200" b="1" spc="-5">
                <a:latin typeface="Calibri" panose="020F0502020204030204" pitchFamily="34" charset="0"/>
                <a:ea typeface="Symbol" panose="05050102010706020507" pitchFamily="18" charset="2"/>
                <a:cs typeface="Times New Roman" panose="02020603050405020304" pitchFamily="18" charset="0"/>
              </a:rPr>
              <a:t>Anwendungen</a:t>
            </a:r>
            <a:endParaRPr lang="de-DE" sz="1200" b="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65"/>
              </a:lnSpc>
              <a:spcBef>
                <a:spcPts val="45"/>
              </a:spcBef>
              <a:spcAft>
                <a:spcPts val="0"/>
              </a:spcAft>
              <a:buSzPts val="1200"/>
              <a:buFont typeface="Courier New" panose="02070309020205020404" pitchFamily="49" charset="0"/>
              <a:buChar char="o"/>
              <a:tabLst>
                <a:tab pos="7512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Geringste</a:t>
            </a:r>
            <a:r>
              <a:rPr lang="de-DE" sz="1200" b="1" spc="-90">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Funktionalität</a:t>
            </a:r>
            <a:endParaRPr lang="de-DE" sz="1100">
              <a:latin typeface="Calibri" panose="020F0502020204030204" pitchFamily="34" charset="0"/>
              <a:ea typeface="Courier New" panose="02070309020205020404" pitchFamily="49" charset="0"/>
              <a:cs typeface="Times New Roman" panose="02020603050405020304" pitchFamily="18" charset="0"/>
            </a:endParaRPr>
          </a:p>
          <a:p>
            <a:pPr marL="1143000" marR="342900" lvl="2" indent="-228600">
              <a:lnSpc>
                <a:spcPct val="99000"/>
              </a:lnSpc>
              <a:buSzPts val="1200"/>
              <a:buFont typeface="Microsoft Sans Serif" panose="020B0604020202020204" pitchFamily="34" charset="0"/>
              <a:buChar char="▪"/>
              <a:tabLst>
                <a:tab pos="1209040"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Prozess</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der</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Konfiguration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einer</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Workstation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eines</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Servers,</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um</a:t>
            </a:r>
            <a:r>
              <a:rPr lang="de-DE" sz="1200" spc="21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nur</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wesentliche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Anwendungen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und</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Dienste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bereitzustellen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marR="74295" lvl="1" indent="-285750">
              <a:lnSpc>
                <a:spcPct val="97000"/>
              </a:lnSpc>
              <a:spcBef>
                <a:spcPts val="70"/>
              </a:spcBef>
              <a:spcAft>
                <a:spcPts val="0"/>
              </a:spcAft>
              <a:buSzPts val="1200"/>
              <a:buFont typeface="Courier New" panose="02070309020205020404" pitchFamily="49" charset="0"/>
              <a:buChar char="o"/>
              <a:tabLst>
                <a:tab pos="751205" algn="l"/>
              </a:tabLst>
            </a:pPr>
            <a:r>
              <a:rPr lang="de-DE" sz="1200">
                <a:latin typeface="Calibri" panose="020F0502020204030204" pitchFamily="34" charset="0"/>
                <a:ea typeface="Courier New" panose="02070309020205020404" pitchFamily="49" charset="0"/>
                <a:cs typeface="Times New Roman" panose="02020603050405020304" pitchFamily="18" charset="0"/>
              </a:rPr>
              <a:t>Auf</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Personal</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Computern</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sammeln</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sich</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mit</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der</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Zeit</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oft</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unnötige</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Programme</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an</a:t>
            </a:r>
            <a:r>
              <a:rPr lang="de-DE" sz="1200" spc="265">
                <a:latin typeface="Times New Roman" panose="02020603050405020304" pitchFamily="18" charset="0"/>
                <a:ea typeface="Courier New" panose="02070309020205020404" pitchFamily="49" charset="0"/>
                <a:cs typeface="Times New Roman" panose="02020603050405020304" pitchFamily="18" charset="0"/>
              </a:rPr>
              <a:t> </a:t>
            </a:r>
          </a:p>
          <a:p>
            <a:pPr marR="74295" lvl="1">
              <a:lnSpc>
                <a:spcPct val="97000"/>
              </a:lnSpc>
              <a:spcBef>
                <a:spcPts val="70"/>
              </a:spcBef>
              <a:spcAft>
                <a:spcPts val="0"/>
              </a:spcAft>
              <a:buSzPts val="1200"/>
              <a:tabLst>
                <a:tab pos="751205" algn="l"/>
              </a:tabLst>
            </a:pPr>
            <a:r>
              <a:rPr lang="de-DE" sz="1200">
                <a:latin typeface="Courier New" panose="02070309020205020404" pitchFamily="49" charset="0"/>
                <a:ea typeface="Courier New" panose="02070309020205020404" pitchFamily="49" charset="0"/>
                <a:cs typeface="Times New Roman" panose="02020603050405020304" pitchFamily="18" charset="0"/>
              </a:rPr>
              <a:t>o</a:t>
            </a:r>
            <a:r>
              <a:rPr lang="de-DE" sz="1200">
                <a:latin typeface="Times New Roman" panose="02020603050405020304" pitchFamily="18"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Verwenden</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10">
                <a:latin typeface="Calibri" panose="020F0502020204030204" pitchFamily="34" charset="0"/>
                <a:ea typeface="Courier New" panose="02070309020205020404" pitchFamily="49" charset="0"/>
                <a:cs typeface="Times New Roman" panose="02020603050405020304" pitchFamily="18" charset="0"/>
              </a:rPr>
              <a:t>Sie</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beim</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10">
                <a:latin typeface="Calibri" panose="020F0502020204030204" pitchFamily="34" charset="0"/>
                <a:ea typeface="Courier New" panose="02070309020205020404" pitchFamily="49" charset="0"/>
                <a:cs typeface="Times New Roman" panose="02020603050405020304" pitchFamily="18" charset="0"/>
              </a:rPr>
              <a:t>Hinzufügen</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neuer</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Computer</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ein</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sicheres</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Baseline-Image</a:t>
            </a:r>
            <a:r>
              <a:rPr lang="de-DE" sz="1200" spc="345">
                <a:latin typeface="Times New Roman" panose="02020603050405020304" pitchFamily="18" charset="0"/>
                <a:ea typeface="Courier New" panose="02070309020205020404" pitchFamily="49" charset="0"/>
                <a:cs typeface="Times New Roman" panose="02020603050405020304" pitchFamily="18" charset="0"/>
              </a:rPr>
              <a:t> </a:t>
            </a:r>
          </a:p>
          <a:p>
            <a:pPr marR="74295" lvl="1">
              <a:lnSpc>
                <a:spcPct val="97000"/>
              </a:lnSpc>
              <a:spcBef>
                <a:spcPts val="70"/>
              </a:spcBef>
              <a:spcAft>
                <a:spcPts val="0"/>
              </a:spcAft>
              <a:buSzPts val="1200"/>
              <a:tabLst>
                <a:tab pos="751205" algn="l"/>
              </a:tabLst>
            </a:pPr>
            <a:r>
              <a:rPr lang="de-DE" sz="1200">
                <a:latin typeface="Courier New" panose="02070309020205020404" pitchFamily="49" charset="0"/>
                <a:ea typeface="Courier New" panose="02070309020205020404" pitchFamily="49" charset="0"/>
                <a:cs typeface="Times New Roman" panose="02020603050405020304" pitchFamily="18" charset="0"/>
              </a:rPr>
              <a:t>o</a:t>
            </a:r>
            <a:r>
              <a:rPr lang="de-DE" sz="1200">
                <a:latin typeface="Times New Roman" panose="02020603050405020304" pitchFamily="18" charset="0"/>
                <a:ea typeface="Courier New" panose="02070309020205020404" pitchFamily="49" charset="0"/>
                <a:cs typeface="Times New Roman" panose="02020603050405020304" pitchFamily="18" charset="0"/>
              </a:rPr>
              <a:t>	</a:t>
            </a:r>
            <a:r>
              <a:rPr lang="de-DE" sz="1200" b="1">
                <a:latin typeface="Calibri" panose="020F0502020204030204" pitchFamily="34" charset="0"/>
                <a:ea typeface="Courier New" panose="02070309020205020404" pitchFamily="49" charset="0"/>
                <a:cs typeface="Times New Roman" panose="02020603050405020304" pitchFamily="18" charset="0"/>
              </a:rPr>
              <a:t>SCCM</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10"/>
              </a:lnSpc>
              <a:buSzPts val="1200"/>
              <a:buFont typeface="Microsoft Sans Serif" panose="020B0604020202020204" pitchFamily="34" charset="0"/>
              <a:buChar char="▪"/>
              <a:tabLst>
                <a:tab pos="1209040"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System</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Center</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Configuration</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Management</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von</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Microsoft</a:t>
            </a:r>
            <a:endParaRPr lang="de-DE" sz="1100">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200"/>
              <a:buFont typeface="Symbol" panose="05050102010706020507" pitchFamily="18" charset="2"/>
              <a:buChar char=""/>
              <a:tabLst>
                <a:tab pos="294005" algn="l"/>
              </a:tabLst>
            </a:pPr>
            <a:r>
              <a:rPr lang="de-DE" sz="1200" b="1" spc="-5">
                <a:latin typeface="Calibri" panose="020F0502020204030204" pitchFamily="34" charset="0"/>
                <a:ea typeface="Symbol" panose="05050102010706020507" pitchFamily="18" charset="2"/>
                <a:cs typeface="Times New Roman" panose="02020603050405020304" pitchFamily="18" charset="0"/>
              </a:rPr>
              <a:t>Anwendungen</a:t>
            </a:r>
            <a:r>
              <a:rPr lang="de-DE" sz="1200" b="1" spc="-75">
                <a:latin typeface="Calibri" panose="020F0502020204030204" pitchFamily="34" charset="0"/>
                <a:ea typeface="Symbol" panose="05050102010706020507" pitchFamily="18" charset="2"/>
                <a:cs typeface="Times New Roman" panose="02020603050405020304" pitchFamily="18" charset="0"/>
              </a:rPr>
              <a:t> </a:t>
            </a:r>
            <a:r>
              <a:rPr lang="de-DE" sz="1200" b="1" spc="-5">
                <a:latin typeface="Calibri" panose="020F0502020204030204" pitchFamily="34" charset="0"/>
                <a:ea typeface="Symbol" panose="05050102010706020507" pitchFamily="18" charset="2"/>
                <a:cs typeface="Times New Roman" panose="02020603050405020304" pitchFamily="18" charset="0"/>
              </a:rPr>
              <a:t>einschränken</a:t>
            </a:r>
            <a:endParaRPr lang="de-DE" sz="1200" b="1">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65"/>
              </a:lnSpc>
              <a:spcBef>
                <a:spcPts val="45"/>
              </a:spcBef>
              <a:spcAft>
                <a:spcPts val="0"/>
              </a:spcAft>
              <a:buSzPts val="1200"/>
              <a:buFont typeface="Courier New" panose="02070309020205020404" pitchFamily="49" charset="0"/>
              <a:buChar char="o"/>
              <a:tabLst>
                <a:tab pos="7512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Anwendung</a:t>
            </a:r>
            <a:r>
              <a:rPr lang="de-DE" sz="1200" b="1" spc="-95">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Whitelist</a:t>
            </a:r>
            <a:endParaRPr lang="de-DE" sz="1100">
              <a:latin typeface="Calibri" panose="020F0502020204030204" pitchFamily="34" charset="0"/>
              <a:ea typeface="Courier New" panose="02070309020205020404" pitchFamily="49" charset="0"/>
              <a:cs typeface="Times New Roman" panose="02020603050405020304" pitchFamily="18" charset="0"/>
            </a:endParaRPr>
          </a:p>
          <a:p>
            <a:pPr marL="1143000" marR="925830" lvl="2" indent="-228600">
              <a:lnSpc>
                <a:spcPct val="99000"/>
              </a:lnSpc>
              <a:buSzPts val="1200"/>
              <a:buFont typeface="Microsoft Sans Serif" panose="020B0604020202020204" pitchFamily="34" charset="0"/>
              <a:buChar char="▪"/>
              <a:tabLst>
                <a:tab pos="1209040"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Nur</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Anwendungen,</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die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auf</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Liste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stehen,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dürfen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vom</a:t>
            </a:r>
            <a:r>
              <a:rPr lang="de-DE" sz="1200" spc="18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Betriebssystem</a:t>
            </a:r>
            <a:r>
              <a:rPr lang="de-DE" sz="1200" spc="-4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ausgeführt</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werden,</a:t>
            </a:r>
            <a:r>
              <a:rPr lang="de-DE" sz="1200" spc="-4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während</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alle</a:t>
            </a:r>
            <a:r>
              <a:rPr lang="de-DE" sz="1200" spc="-4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anderen</a:t>
            </a:r>
            <a:r>
              <a:rPr lang="de-DE" sz="1200" spc="22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Anwendungen</a:t>
            </a:r>
            <a:r>
              <a:rPr lang="de-DE" sz="1200" spc="-5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blockiert</a:t>
            </a:r>
            <a:r>
              <a:rPr lang="de-DE" sz="1200" spc="-6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werden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45"/>
              </a:spcBef>
              <a:buSzPts val="1200"/>
              <a:buFont typeface="Courier New" panose="02070309020205020404" pitchFamily="49" charset="0"/>
              <a:buChar char="o"/>
              <a:tabLst>
                <a:tab pos="7512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Schwarze</a:t>
            </a:r>
            <a:r>
              <a:rPr lang="de-DE" sz="1200" b="1" spc="-35">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Liste</a:t>
            </a:r>
            <a:r>
              <a:rPr lang="de-DE" sz="1200" b="1" spc="-35">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für</a:t>
            </a:r>
            <a:r>
              <a:rPr lang="de-DE" sz="1200" b="1" spc="-40">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Anwendungen</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143000" marR="509270" lvl="2" indent="-228600">
              <a:lnSpc>
                <a:spcPct val="98000"/>
              </a:lnSpc>
              <a:buSzPts val="1200"/>
              <a:buFont typeface="Microsoft Sans Serif" panose="020B0604020202020204" pitchFamily="34" charset="0"/>
              <a:buChar char="▪"/>
              <a:tabLst>
                <a:tab pos="1209040"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Jede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Anwendung,</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die auf</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Liste</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steht,</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wird</a:t>
            </a:r>
            <a:r>
              <a:rPr lang="de-DE" sz="1200" spc="-10">
                <a:latin typeface="Calibri" panose="020F0502020204030204" pitchFamily="34" charset="0"/>
                <a:ea typeface="Microsoft Sans Serif" panose="020B0604020202020204" pitchFamily="34" charset="0"/>
                <a:cs typeface="Times New Roman" panose="02020603050405020304" pitchFamily="18" charset="0"/>
              </a:rPr>
              <a:t> an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der</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Ausführung</a:t>
            </a:r>
            <a:r>
              <a:rPr lang="de-DE" sz="1200" spc="17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gehindert,</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während</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alle</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anderen</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ausgeführt</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werden</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dürfen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buSzPts val="1200"/>
              <a:buFont typeface="Courier New" panose="02070309020205020404" pitchFamily="49" charset="0"/>
              <a:buChar char="o"/>
              <a:tabLst>
                <a:tab pos="7512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Whitelisting</a:t>
            </a:r>
            <a:r>
              <a:rPr lang="de-DE" sz="1200" b="1" spc="-45">
                <a:latin typeface="Calibri" panose="020F0502020204030204" pitchFamily="34" charset="0"/>
                <a:ea typeface="Courier New" panose="02070309020205020404" pitchFamily="49" charset="0"/>
                <a:cs typeface="Times New Roman" panose="02020603050405020304" pitchFamily="18" charset="0"/>
              </a:rPr>
              <a:t> </a:t>
            </a:r>
            <a:r>
              <a:rPr lang="de-DE" sz="1200" b="1">
                <a:latin typeface="Calibri" panose="020F0502020204030204" pitchFamily="34" charset="0"/>
                <a:ea typeface="Courier New" panose="02070309020205020404" pitchFamily="49" charset="0"/>
                <a:cs typeface="Times New Roman" panose="02020603050405020304" pitchFamily="18" charset="0"/>
              </a:rPr>
              <a:t>und</a:t>
            </a:r>
            <a:r>
              <a:rPr lang="de-DE" sz="1200" b="1" spc="-35">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Blacklisting</a:t>
            </a:r>
            <a:r>
              <a:rPr lang="de-DE" sz="1200" b="1" spc="-35">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können</a:t>
            </a:r>
            <a:r>
              <a:rPr lang="de-DE" sz="1200" b="1" spc="-30">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zentral</a:t>
            </a:r>
            <a:r>
              <a:rPr lang="de-DE" sz="1200" b="1" spc="-10">
                <a:latin typeface="Calibri" panose="020F0502020204030204" pitchFamily="34" charset="0"/>
                <a:ea typeface="Courier New" panose="02070309020205020404" pitchFamily="49" charset="0"/>
                <a:cs typeface="Times New Roman" panose="02020603050405020304" pitchFamily="18" charset="0"/>
              </a:rPr>
              <a:t> verwaltet</a:t>
            </a:r>
            <a:r>
              <a:rPr lang="de-DE" sz="1200" b="1" spc="-40">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werden</a:t>
            </a:r>
            <a:endParaRPr lang="de-DE" sz="1100">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200"/>
              <a:buFont typeface="Symbol" panose="05050102010706020507" pitchFamily="18" charset="2"/>
              <a:buChar char=""/>
              <a:tabLst>
                <a:tab pos="294005" algn="l"/>
              </a:tabLst>
            </a:pPr>
            <a:r>
              <a:rPr lang="de-DE" sz="1200" b="1" spc="-5">
                <a:latin typeface="Calibri" panose="020F0502020204030204" pitchFamily="34" charset="0"/>
                <a:ea typeface="Symbol" panose="05050102010706020507" pitchFamily="18" charset="2"/>
                <a:cs typeface="Times New Roman" panose="02020603050405020304" pitchFamily="18" charset="0"/>
              </a:rPr>
              <a:t>Unnötige</a:t>
            </a:r>
            <a:r>
              <a:rPr lang="de-DE" sz="1200" b="1" spc="-65">
                <a:latin typeface="Calibri" panose="020F0502020204030204" pitchFamily="34" charset="0"/>
                <a:ea typeface="Symbol" panose="05050102010706020507" pitchFamily="18" charset="2"/>
                <a:cs typeface="Times New Roman" panose="02020603050405020304" pitchFamily="18" charset="0"/>
              </a:rPr>
              <a:t> </a:t>
            </a:r>
            <a:r>
              <a:rPr lang="de-DE" sz="1200" b="1" spc="-10">
                <a:latin typeface="Calibri" panose="020F0502020204030204" pitchFamily="34" charset="0"/>
                <a:ea typeface="Symbol" panose="05050102010706020507" pitchFamily="18" charset="2"/>
                <a:cs typeface="Times New Roman" panose="02020603050405020304" pitchFamily="18" charset="0"/>
              </a:rPr>
              <a:t>Dienste</a:t>
            </a:r>
            <a:endParaRPr lang="de-DE" sz="1100">
              <a:latin typeface="Calibri" panose="020F0502020204030204" pitchFamily="34" charset="0"/>
              <a:ea typeface="Symbol" panose="05050102010706020507" pitchFamily="18" charset="2"/>
              <a:cs typeface="Times New Roman" panose="02020603050405020304" pitchFamily="18" charset="0"/>
            </a:endParaRPr>
          </a:p>
          <a:p>
            <a:pPr marL="742950" lvl="1" indent="-285750">
              <a:buSzPts val="1200"/>
              <a:buFont typeface="Courier New" panose="02070309020205020404" pitchFamily="49" charset="0"/>
              <a:buChar char="o"/>
              <a:tabLst>
                <a:tab pos="751205" algn="l"/>
              </a:tabLst>
            </a:pPr>
            <a:r>
              <a:rPr lang="de-DE" sz="1200" spc="-5">
                <a:latin typeface="Calibri" panose="020F0502020204030204" pitchFamily="34" charset="0"/>
                <a:ea typeface="Courier New" panose="02070309020205020404" pitchFamily="49" charset="0"/>
                <a:cs typeface="Times New Roman" panose="02020603050405020304" pitchFamily="18" charset="0"/>
              </a:rPr>
              <a:t>Nicht</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benötigte</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Dienste</a:t>
            </a:r>
            <a:r>
              <a:rPr lang="de-DE" sz="1200" spc="-4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sollten</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im</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Betriebssystem</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deaktiviert</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werden</a:t>
            </a:r>
            <a:endParaRPr lang="de-DE" sz="1100">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200"/>
              <a:buFont typeface="Symbol" panose="05050102010706020507" pitchFamily="18" charset="2"/>
              <a:buChar char=""/>
              <a:tabLst>
                <a:tab pos="294005" algn="l"/>
              </a:tabLst>
            </a:pPr>
            <a:r>
              <a:rPr lang="de-DE" sz="1200" b="1" spc="-10">
                <a:latin typeface="Calibri" panose="020F0502020204030204" pitchFamily="34" charset="0"/>
                <a:ea typeface="Symbol" panose="05050102010706020507" pitchFamily="18" charset="2"/>
                <a:cs typeface="Times New Roman" panose="02020603050405020304" pitchFamily="18" charset="0"/>
              </a:rPr>
              <a:t>Vertrauenswürdige</a:t>
            </a:r>
            <a:r>
              <a:rPr lang="de-DE" sz="1200" b="1" spc="-70">
                <a:latin typeface="Calibri" panose="020F0502020204030204" pitchFamily="34" charset="0"/>
                <a:ea typeface="Symbol" panose="05050102010706020507" pitchFamily="18" charset="2"/>
                <a:cs typeface="Times New Roman" panose="02020603050405020304" pitchFamily="18" charset="0"/>
              </a:rPr>
              <a:t> </a:t>
            </a:r>
            <a:r>
              <a:rPr lang="de-DE" sz="1200" b="1" spc="-10">
                <a:latin typeface="Calibri" panose="020F0502020204030204" pitchFamily="34" charset="0"/>
                <a:ea typeface="Symbol" panose="05050102010706020507" pitchFamily="18" charset="2"/>
                <a:cs typeface="Times New Roman" panose="02020603050405020304" pitchFamily="18" charset="0"/>
              </a:rPr>
              <a:t>Betriebssysteme</a:t>
            </a:r>
            <a:r>
              <a:rPr lang="de-DE" sz="1200" b="1" spc="-70">
                <a:latin typeface="Calibri" panose="020F0502020204030204" pitchFamily="34" charset="0"/>
                <a:ea typeface="Symbol" panose="05050102010706020507" pitchFamily="18" charset="2"/>
                <a:cs typeface="Times New Roman" panose="02020603050405020304" pitchFamily="18" charset="0"/>
              </a:rPr>
              <a:t> </a:t>
            </a:r>
            <a:r>
              <a:rPr lang="de-DE" sz="1200" b="1" spc="-10">
                <a:latin typeface="Calibri" panose="020F0502020204030204" pitchFamily="34" charset="0"/>
                <a:ea typeface="Symbol" panose="05050102010706020507" pitchFamily="18" charset="2"/>
                <a:cs typeface="Times New Roman" panose="02020603050405020304" pitchFamily="18" charset="0"/>
              </a:rPr>
              <a:t>(TOS)</a:t>
            </a:r>
            <a:endParaRPr lang="de-DE" sz="1200" b="1">
              <a:latin typeface="Calibri" panose="020F0502020204030204" pitchFamily="34" charset="0"/>
              <a:ea typeface="Symbol" panose="05050102010706020507" pitchFamily="18" charset="2"/>
              <a:cs typeface="Times New Roman" panose="02020603050405020304" pitchFamily="18" charset="0"/>
            </a:endParaRPr>
          </a:p>
          <a:p>
            <a:pPr marL="742950" marR="342900" lvl="1" indent="-285750">
              <a:lnSpc>
                <a:spcPts val="1420"/>
              </a:lnSpc>
              <a:spcBef>
                <a:spcPts val="5"/>
              </a:spcBef>
              <a:spcAft>
                <a:spcPts val="0"/>
              </a:spcAft>
              <a:buSzPts val="1200"/>
              <a:buFont typeface="Courier New" panose="02070309020205020404" pitchFamily="49" charset="0"/>
              <a:buChar char="o"/>
              <a:tabLst>
                <a:tab pos="751205" algn="l"/>
              </a:tabLst>
            </a:pPr>
            <a:r>
              <a:rPr lang="de-DE" sz="1200" spc="-5">
                <a:latin typeface="Calibri" panose="020F0502020204030204" pitchFamily="34" charset="0"/>
                <a:ea typeface="Courier New" panose="02070309020205020404" pitchFamily="49" charset="0"/>
                <a:cs typeface="Times New Roman" panose="02020603050405020304" pitchFamily="18" charset="0"/>
              </a:rPr>
              <a:t>Ein</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Betriebssystem,</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das</a:t>
            </a:r>
            <a:r>
              <a:rPr lang="de-DE" sz="1200" spc="-4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die</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von</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der</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Regierung</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festgelegten</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Anforderungen</a:t>
            </a:r>
            <a:r>
              <a:rPr lang="de-DE" sz="1200" spc="195">
                <a:latin typeface="Times New Roman" panose="02020603050405020304" pitchFamily="18"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erfüllt</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und</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über</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mehrstufige</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Sicherheit</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verfügt</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spcBef>
                <a:spcPts val="60"/>
              </a:spcBef>
              <a:buSzPts val="1200"/>
              <a:buFont typeface="Microsoft Sans Serif" panose="020B0604020202020204" pitchFamily="34" charset="0"/>
              <a:buChar char="▪"/>
              <a:tabLst>
                <a:tab pos="1209040"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Windows</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7</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neuer)</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lnSpc>
                <a:spcPts val="1465"/>
              </a:lnSpc>
              <a:buSzPts val="1200"/>
              <a:buFont typeface="Microsoft Sans Serif" panose="020B0604020202020204" pitchFamily="34" charset="0"/>
              <a:buChar char="▪"/>
              <a:tabLst>
                <a:tab pos="1209040"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Mac</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OS</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X</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10.6</a:t>
            </a:r>
            <a:r>
              <a:rPr lang="de-DE" sz="1200" spc="-10">
                <a:latin typeface="Calibri" panose="020F0502020204030204" pitchFamily="34" charset="0"/>
                <a:ea typeface="Microsoft Sans Serif" panose="020B0604020202020204" pitchFamily="34" charset="0"/>
                <a:cs typeface="Times New Roman" panose="02020603050405020304" pitchFamily="18" charset="0"/>
              </a:rPr>
              <a:t> (und </a:t>
            </a:r>
            <a:r>
              <a:rPr lang="de-DE" sz="1200" spc="-5">
                <a:latin typeface="Calibri" panose="020F0502020204030204" pitchFamily="34" charset="0"/>
                <a:ea typeface="Microsoft Sans Serif" panose="020B0604020202020204" pitchFamily="34" charset="0"/>
                <a:cs typeface="Times New Roman" panose="02020603050405020304" pitchFamily="18" charset="0"/>
              </a:rPr>
              <a:t>neuer)</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9040"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FreeBSD</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(TrustedBSD)</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9040"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Red</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10">
                <a:latin typeface="Calibri" panose="020F0502020204030204" pitchFamily="34" charset="0"/>
                <a:ea typeface="Microsoft Sans Serif" panose="020B0604020202020204" pitchFamily="34" charset="0"/>
                <a:cs typeface="Times New Roman" panose="02020603050405020304" pitchFamily="18" charset="0"/>
              </a:rPr>
              <a:t>Hat</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Enterprise</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Server</a:t>
            </a:r>
          </a:p>
          <a:p>
            <a:pPr marL="228600" indent="-228600">
              <a:buSzPts val="1200"/>
              <a:buFont typeface="Microsoft Sans Serif" panose="020B0604020202020204" pitchFamily="34" charset="0"/>
              <a:buChar char="▪"/>
              <a:tabLst>
                <a:tab pos="1209040" algn="l"/>
              </a:tabLst>
            </a:pPr>
            <a:r>
              <a:rPr lang="de-DE" sz="1400" b="1"/>
              <a:t>Sie müssen die aktuelle Version und den Build identifizieren, bevor Sie ein System aktualisieren</a:t>
            </a:r>
          </a:p>
          <a:p>
            <a:pPr marL="228600" indent="-228600">
              <a:buSzPts val="1200"/>
              <a:buFont typeface="Microsoft Sans Serif" panose="020B0604020202020204" pitchFamily="34" charset="0"/>
              <a:buChar char="▪"/>
              <a:tabLst>
                <a:tab pos="1209040" algn="l"/>
              </a:tabLst>
            </a:pPr>
            <a:endParaRPr lang="de-DE" sz="1200">
              <a:effectLst/>
              <a:latin typeface="Calibri" panose="020F0502020204030204" pitchFamily="34" charset="0"/>
              <a:ea typeface="Microsoft Sans Serif" panose="020B0604020202020204" pitchFamily="34" charset="0"/>
              <a:cs typeface="Times New Roman" panose="02020603050405020304" pitchFamily="18" charset="0"/>
            </a:endParaRPr>
          </a:p>
        </p:txBody>
      </p:sp>
      <p:sp>
        <p:nvSpPr>
          <p:cNvPr id="10" name="Rechteck 9">
            <a:extLst>
              <a:ext uri="{FF2B5EF4-FFF2-40B4-BE49-F238E27FC236}">
                <a16:creationId xmlns:a16="http://schemas.microsoft.com/office/drawing/2014/main" id="{B2020477-6316-4481-8365-17665C7F9694}"/>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722B964C-3AEF-4B16-9F19-DEF55111CD65}"/>
              </a:ext>
            </a:extLst>
          </p:cNvPr>
          <p:cNvSpPr/>
          <p:nvPr/>
        </p:nvSpPr>
        <p:spPr>
          <a:xfrm>
            <a:off x="4279900" y="1551671"/>
            <a:ext cx="5346700" cy="923330"/>
          </a:xfrm>
          <a:prstGeom prst="rect">
            <a:avLst/>
          </a:prstGeom>
        </p:spPr>
        <p:txBody>
          <a:bodyPr>
            <a:spAutoFit/>
          </a:bodyPr>
          <a:lstStyle/>
          <a:p>
            <a:r>
              <a:rPr lang="de-DE">
                <a:hlinkClick r:id="" action="ppaction://noaction"/>
              </a:rPr>
              <a:t>https://www.maketecheasier.com/</a:t>
            </a:r>
          </a:p>
          <a:p>
            <a:r>
              <a:rPr lang="de-DE">
                <a:hlinkClick r:id="" action="ppaction://noaction"/>
              </a:rPr>
              <a:t>best-</a:t>
            </a:r>
            <a:r>
              <a:rPr lang="de-DE">
                <a:hlinkClick r:id="rId4"/>
              </a:rPr>
              <a:t>hacking-apps-android</a:t>
            </a:r>
            <a:endParaRPr lang="de-DE"/>
          </a:p>
          <a:p>
            <a:endParaRPr lang="de-DE"/>
          </a:p>
        </p:txBody>
      </p:sp>
    </p:spTree>
    <p:extLst>
      <p:ext uri="{BB962C8B-B14F-4D97-AF65-F5344CB8AC3E}">
        <p14:creationId xmlns:p14="http://schemas.microsoft.com/office/powerpoint/2010/main" val="33917491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17500" y="316113"/>
            <a:ext cx="9982200" cy="6892724"/>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6"/>
            </a:pPr>
            <a:r>
              <a:rPr lang="de-DE" sz="2000" b="1"/>
              <a:t>System-Härtung </a:t>
            </a:r>
          </a:p>
          <a:p>
            <a:pPr marL="457200" indent="-457200">
              <a:buFont typeface="+mj-lt"/>
              <a:buAutoNum type="arabicPeriod" startAt="6"/>
            </a:pPr>
            <a:endParaRPr lang="de-DE" sz="2000" b="1"/>
          </a:p>
          <a:p>
            <a:pPr marL="457200" indent="-457200">
              <a:buFont typeface="+mj-lt"/>
              <a:buAutoNum type="arabicPeriod" startAt="6"/>
            </a:pPr>
            <a:endParaRPr lang="de-DE" sz="2000" b="1"/>
          </a:p>
          <a:p>
            <a:pPr marL="457200" indent="-457200">
              <a:buFont typeface="+mj-lt"/>
              <a:buAutoNum type="arabicPeriod" startAt="6"/>
            </a:pPr>
            <a:endParaRPr lang="de-DE" sz="2000" b="1"/>
          </a:p>
          <a:p>
            <a:pPr marL="457200" indent="-457200">
              <a:buFont typeface="+mj-lt"/>
              <a:buAutoNum type="arabicPeriod" startAt="6"/>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4" name="Rechteck 3">
            <a:extLst>
              <a:ext uri="{FF2B5EF4-FFF2-40B4-BE49-F238E27FC236}">
                <a16:creationId xmlns:a16="http://schemas.microsoft.com/office/drawing/2014/main" id="{FEF5E439-F417-4862-A330-F8B44B4A498E}"/>
              </a:ext>
            </a:extLst>
          </p:cNvPr>
          <p:cNvSpPr/>
          <p:nvPr/>
        </p:nvSpPr>
        <p:spPr>
          <a:xfrm>
            <a:off x="272288" y="2285558"/>
            <a:ext cx="9982200" cy="4647426"/>
          </a:xfrm>
          <a:prstGeom prst="rect">
            <a:avLst/>
          </a:prstGeom>
        </p:spPr>
        <p:txBody>
          <a:bodyPr wrap="square">
            <a:spAutoFit/>
          </a:bodyPr>
          <a:lstStyle/>
          <a:p>
            <a:pPr lvl="0"/>
            <a:r>
              <a:rPr lang="de-DE" b="1"/>
              <a:t>Updates und Patches</a:t>
            </a:r>
          </a:p>
          <a:p>
            <a:pPr lvl="1"/>
            <a:r>
              <a:rPr lang="de-DE" b="1"/>
              <a:t>Patches</a:t>
            </a:r>
            <a:endParaRPr lang="de-DE" sz="1600"/>
          </a:p>
          <a:p>
            <a:pPr marL="1085850" lvl="2" indent="-171450">
              <a:buFont typeface="Arial" panose="020B0604020202020204" pitchFamily="34" charset="0"/>
              <a:buChar char="•"/>
            </a:pPr>
            <a:r>
              <a:rPr lang="de-DE" sz="1200"/>
              <a:t>Ein einzelnes Stück Software zur Problembehebung für ein Betriebssystem oder eine Anwendung</a:t>
            </a:r>
          </a:p>
          <a:p>
            <a:pPr lvl="1"/>
            <a:r>
              <a:rPr lang="de-DE" b="1"/>
              <a:t>Hotfix</a:t>
            </a:r>
          </a:p>
          <a:p>
            <a:pPr marL="1085850" lvl="2" indent="-171450">
              <a:buFont typeface="Arial" panose="020B0604020202020204" pitchFamily="34" charset="0"/>
              <a:buChar char="•"/>
            </a:pPr>
            <a:r>
              <a:rPr lang="de-DE" sz="1200"/>
              <a:t>Ein einzelnes Stück Software zur Problembehebung für ein Betriebssystem oder eine Anwendung Patches und Hotfixes (werden mittlerweile von den meisten Herstellern synonym verwendet)</a:t>
            </a:r>
          </a:p>
          <a:p>
            <a:pPr marL="1085850" lvl="2" indent="-171450">
              <a:buFont typeface="Arial" panose="020B0604020202020204" pitchFamily="34" charset="0"/>
              <a:buChar char="•"/>
            </a:pPr>
            <a:endParaRPr lang="de-DE"/>
          </a:p>
          <a:p>
            <a:pPr lvl="0"/>
            <a:r>
              <a:rPr lang="de-DE" b="1"/>
              <a:t>Kategorien von Updates</a:t>
            </a:r>
          </a:p>
          <a:p>
            <a:pPr marL="628650" lvl="1" indent="-171450">
              <a:buFont typeface="Arial" panose="020B0604020202020204" pitchFamily="34" charset="0"/>
              <a:buChar char="•"/>
            </a:pPr>
            <a:r>
              <a:rPr lang="de-DE" sz="1200" b="1"/>
              <a:t>Sicherheits-Update</a:t>
            </a:r>
          </a:p>
          <a:p>
            <a:pPr marL="1085850" lvl="2" indent="-171450">
              <a:buFont typeface="Arial" panose="020B0604020202020204" pitchFamily="34" charset="0"/>
              <a:buChar char="•"/>
            </a:pPr>
            <a:r>
              <a:rPr lang="de-DE" sz="1200"/>
              <a:t>Software-Code, der für eine produktspezifische sicherheitsrelevante Schwachstelle ausgegeben wird</a:t>
            </a:r>
          </a:p>
          <a:p>
            <a:pPr marL="628650" lvl="1" indent="-171450">
              <a:buFont typeface="Arial" panose="020B0604020202020204" pitchFamily="34" charset="0"/>
              <a:buChar char="•"/>
            </a:pPr>
            <a:r>
              <a:rPr lang="de-DE" sz="1200" b="1"/>
              <a:t>Kritisches Update</a:t>
            </a:r>
          </a:p>
          <a:p>
            <a:pPr marL="1085850" lvl="2" indent="-171450">
              <a:buFont typeface="Arial" panose="020B0604020202020204" pitchFamily="34" charset="0"/>
              <a:buChar char="•"/>
            </a:pPr>
            <a:r>
              <a:rPr lang="de-DE" sz="1200"/>
              <a:t>Software-Code für ein bestimmtes Problem, der einen kritischen, nicht sicherheitsrelevanten Fehler in der Software behebt</a:t>
            </a:r>
          </a:p>
          <a:p>
            <a:pPr marL="628650" lvl="1" indent="-171450">
              <a:buFont typeface="Arial" panose="020B0604020202020204" pitchFamily="34" charset="0"/>
              <a:buChar char="•"/>
            </a:pPr>
            <a:r>
              <a:rPr lang="de-DE" sz="1200" b="1"/>
              <a:t>Service Pack</a:t>
            </a:r>
          </a:p>
          <a:p>
            <a:pPr marL="1085850" lvl="2" indent="-171450">
              <a:buFont typeface="Arial" panose="020B0604020202020204" pitchFamily="34" charset="0"/>
              <a:buChar char="•"/>
            </a:pPr>
            <a:r>
              <a:rPr lang="de-DE" sz="1200"/>
              <a:t>Eine getestete, kumulative Gruppierung von Patches, Hotfixes, Sicherheitsupdates, kritischen Updates und möglicherweise einigen Funktions- oder Designänderungen</a:t>
            </a:r>
          </a:p>
          <a:p>
            <a:pPr marL="628650" lvl="1" indent="-171450">
              <a:buFont typeface="Arial" panose="020B0604020202020204" pitchFamily="34" charset="0"/>
              <a:buChar char="•"/>
            </a:pPr>
            <a:r>
              <a:rPr lang="de-DE" sz="1200" b="1"/>
              <a:t>Windows Update</a:t>
            </a:r>
          </a:p>
          <a:p>
            <a:pPr marL="1085850" lvl="2" indent="-171450">
              <a:buFont typeface="Arial" panose="020B0604020202020204" pitchFamily="34" charset="0"/>
              <a:buChar char="•"/>
            </a:pPr>
            <a:r>
              <a:rPr lang="de-DE" sz="1200"/>
              <a:t>Empfohlenes Update zur Behebung eines nicht kritischen Problems, das von Anwendern festgestellt wurde, sowie zur Bereitstellung zusätzlicher Funktionen oder Möglichkeiten</a:t>
            </a:r>
          </a:p>
          <a:p>
            <a:pPr marL="628650" lvl="1" indent="-171450">
              <a:buFont typeface="Arial" panose="020B0604020202020204" pitchFamily="34" charset="0"/>
              <a:buChar char="•"/>
            </a:pPr>
            <a:r>
              <a:rPr lang="de-DE" sz="1200" b="1"/>
              <a:t>Treiber-Update</a:t>
            </a:r>
          </a:p>
          <a:p>
            <a:pPr marL="1085850" lvl="2" indent="-171450">
              <a:buFont typeface="Arial" panose="020B0604020202020204" pitchFamily="34" charset="0"/>
              <a:buChar char="•"/>
            </a:pPr>
            <a:r>
              <a:rPr lang="de-DE" sz="1200"/>
              <a:t>Aktualisierter Gerätetreiber zur Behebung eines Sicherheitsproblems oder zum Hinzufügen einer Funktion zu einer unterstützten Hardware</a:t>
            </a:r>
          </a:p>
          <a:p>
            <a:pPr marL="628650" lvl="1" indent="-171450">
              <a:buFont typeface="Arial" panose="020B0604020202020204" pitchFamily="34" charset="0"/>
              <a:buChar char="•"/>
            </a:pPr>
            <a:r>
              <a:rPr lang="de-DE" sz="1200" b="1"/>
              <a:t>Windows 10 verwendet das Programm Windows Update (wuapp.exe) zur Verwaltung von Updates</a:t>
            </a:r>
            <a:endParaRPr lang="de-DE" sz="1600"/>
          </a:p>
          <a:p>
            <a:pPr lvl="0"/>
            <a:endParaRPr lang="de-DE" sz="1400"/>
          </a:p>
        </p:txBody>
      </p:sp>
      <p:sp>
        <p:nvSpPr>
          <p:cNvPr id="10" name="Rechteck 9">
            <a:extLst>
              <a:ext uri="{FF2B5EF4-FFF2-40B4-BE49-F238E27FC236}">
                <a16:creationId xmlns:a16="http://schemas.microsoft.com/office/drawing/2014/main" id="{B2020477-6316-4481-8365-17665C7F9694}"/>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Tree>
    <p:extLst>
      <p:ext uri="{BB962C8B-B14F-4D97-AF65-F5344CB8AC3E}">
        <p14:creationId xmlns:p14="http://schemas.microsoft.com/office/powerpoint/2010/main" val="1138005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a:pPr>
            <a:r>
              <a:rPr lang="de-DE" sz="2000" b="1"/>
              <a:t>Überblick über die Sicherheit</a:t>
            </a:r>
            <a:endParaRPr lang="de-DE" sz="2000">
              <a:solidFill>
                <a:srgbClr val="00B0F0"/>
              </a:solidFill>
            </a:endParaRPr>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4" name="Rechteck 3">
            <a:extLst>
              <a:ext uri="{FF2B5EF4-FFF2-40B4-BE49-F238E27FC236}">
                <a16:creationId xmlns:a16="http://schemas.microsoft.com/office/drawing/2014/main" id="{F2A638D0-84F4-4D77-8972-720E4691D1BF}"/>
              </a:ext>
            </a:extLst>
          </p:cNvPr>
          <p:cNvSpPr/>
          <p:nvPr/>
        </p:nvSpPr>
        <p:spPr>
          <a:xfrm>
            <a:off x="393700" y="2472238"/>
            <a:ext cx="10896600" cy="7017306"/>
          </a:xfrm>
          <a:prstGeom prst="rect">
            <a:avLst/>
          </a:prstGeom>
        </p:spPr>
        <p:txBody>
          <a:bodyPr wrap="square">
            <a:spAutoFit/>
          </a:bodyPr>
          <a:lstStyle/>
          <a:p>
            <a:r>
              <a:rPr lang="de-DE"/>
              <a:t>●	</a:t>
            </a:r>
            <a:r>
              <a:rPr lang="de-DE" b="1"/>
              <a:t>CIA-Dreieck</a:t>
            </a:r>
          </a:p>
          <a:p>
            <a:r>
              <a:rPr lang="de-DE"/>
              <a:t> </a:t>
            </a:r>
          </a:p>
          <a:p>
            <a:endParaRPr lang="de-DE"/>
          </a:p>
          <a:p>
            <a:endParaRPr lang="de-DE"/>
          </a:p>
          <a:p>
            <a:endParaRPr lang="de-DE"/>
          </a:p>
          <a:p>
            <a:endParaRPr lang="de-DE"/>
          </a:p>
          <a:p>
            <a:pPr marL="742950" lvl="1" indent="-285750">
              <a:buFont typeface="Arial" panose="020B0604020202020204" pitchFamily="34" charset="0"/>
              <a:buChar char="•"/>
            </a:pPr>
            <a:r>
              <a:rPr lang="de-DE"/>
              <a:t>	</a:t>
            </a:r>
            <a:r>
              <a:rPr lang="de-DE" b="1"/>
              <a:t>Vertraulichkeit  (Confidentiality)</a:t>
            </a:r>
            <a:endParaRPr lang="de-DE" sz="1600"/>
          </a:p>
          <a:p>
            <a:pPr marL="1200150" lvl="2" indent="-285750">
              <a:buFont typeface="Arial" panose="020B0604020202020204" pitchFamily="34" charset="0"/>
              <a:buChar char="•"/>
            </a:pPr>
            <a:r>
              <a:rPr lang="de-DE"/>
              <a:t>Informationen wurden </a:t>
            </a:r>
            <a:r>
              <a:rPr lang="de-DE">
                <a:highlight>
                  <a:srgbClr val="FFFF00"/>
                </a:highlight>
              </a:rPr>
              <a:t>nicht</a:t>
            </a:r>
            <a:r>
              <a:rPr lang="de-DE"/>
              <a:t> an </a:t>
            </a:r>
            <a:r>
              <a:rPr lang="de-DE">
                <a:highlight>
                  <a:srgbClr val="FFFF00"/>
                </a:highlight>
              </a:rPr>
              <a:t>unberechtigt</a:t>
            </a:r>
            <a:r>
              <a:rPr lang="de-DE"/>
              <a:t>e Personen </a:t>
            </a:r>
            <a:r>
              <a:rPr lang="de-DE">
                <a:highlight>
                  <a:srgbClr val="FFFF00"/>
                </a:highlight>
              </a:rPr>
              <a:t>weitergegeben</a:t>
            </a:r>
          </a:p>
          <a:p>
            <a:pPr marL="1200150" lvl="2" indent="-285750">
              <a:buFont typeface="Arial" panose="020B0604020202020204" pitchFamily="34" charset="0"/>
              <a:buChar char="•"/>
            </a:pPr>
            <a:endParaRPr lang="de-DE"/>
          </a:p>
          <a:p>
            <a:pPr marL="742950" lvl="1" indent="-285750">
              <a:buFont typeface="Arial" panose="020B0604020202020204" pitchFamily="34" charset="0"/>
              <a:buChar char="•"/>
            </a:pPr>
            <a:r>
              <a:rPr lang="de-DE" b="1"/>
              <a:t>Integrität (Integrity)</a:t>
            </a:r>
          </a:p>
          <a:p>
            <a:pPr marL="1200150" lvl="2" indent="-285750">
              <a:buFont typeface="Arial" panose="020B0604020202020204" pitchFamily="34" charset="0"/>
              <a:buChar char="•"/>
            </a:pPr>
            <a:r>
              <a:rPr lang="de-DE"/>
              <a:t>Die Informationen wurden </a:t>
            </a:r>
            <a:r>
              <a:rPr lang="de-DE">
                <a:highlight>
                  <a:srgbClr val="FFFF00"/>
                </a:highlight>
              </a:rPr>
              <a:t>nicht</a:t>
            </a:r>
            <a:r>
              <a:rPr lang="de-DE"/>
              <a:t> </a:t>
            </a:r>
            <a:r>
              <a:rPr lang="de-DE">
                <a:highlight>
                  <a:srgbClr val="FFFF00"/>
                </a:highlight>
              </a:rPr>
              <a:t>ohne</a:t>
            </a:r>
            <a:r>
              <a:rPr lang="de-DE"/>
              <a:t> ordnungsgemäße </a:t>
            </a:r>
            <a:r>
              <a:rPr lang="de-DE">
                <a:highlight>
                  <a:srgbClr val="FFFF00"/>
                </a:highlight>
              </a:rPr>
              <a:t>Genehmigung</a:t>
            </a:r>
            <a:r>
              <a:rPr lang="de-DE"/>
              <a:t> modifiziert </a:t>
            </a:r>
          </a:p>
          <a:p>
            <a:pPr lvl="2"/>
            <a:r>
              <a:rPr lang="de-DE"/>
              <a:t>      oder </a:t>
            </a:r>
            <a:r>
              <a:rPr lang="de-DE">
                <a:highlight>
                  <a:srgbClr val="FFFF00"/>
                </a:highlight>
              </a:rPr>
              <a:t>verändert</a:t>
            </a:r>
          </a:p>
          <a:p>
            <a:pPr marL="1200150" lvl="2" indent="-285750">
              <a:buFont typeface="Arial" panose="020B0604020202020204" pitchFamily="34" charset="0"/>
              <a:buChar char="•"/>
            </a:pPr>
            <a:endParaRPr lang="de-DE"/>
          </a:p>
          <a:p>
            <a:pPr marL="742950" lvl="1" indent="-285750">
              <a:buFont typeface="Arial" panose="020B0604020202020204" pitchFamily="34" charset="0"/>
              <a:buChar char="•"/>
            </a:pPr>
            <a:r>
              <a:rPr lang="de-DE" b="1"/>
              <a:t>Verfügbarkeit (Availability)</a:t>
            </a:r>
          </a:p>
          <a:p>
            <a:pPr marL="1200150" lvl="2" indent="-285750">
              <a:buFont typeface="Arial" panose="020B0604020202020204" pitchFamily="34" charset="0"/>
              <a:buChar char="•"/>
            </a:pPr>
            <a:r>
              <a:rPr lang="de-DE"/>
              <a:t>Die Informationen können </a:t>
            </a:r>
            <a:r>
              <a:rPr lang="de-DE">
                <a:highlight>
                  <a:srgbClr val="FFFF00"/>
                </a:highlight>
              </a:rPr>
              <a:t>jederzeit</a:t>
            </a:r>
            <a:r>
              <a:rPr lang="de-DE"/>
              <a:t> gespeichert, </a:t>
            </a:r>
            <a:r>
              <a:rPr lang="de-DE">
                <a:highlight>
                  <a:srgbClr val="FFFF00"/>
                </a:highlight>
              </a:rPr>
              <a:t>abgerufen</a:t>
            </a:r>
            <a:r>
              <a:rPr lang="de-DE"/>
              <a:t> oder geschützt </a:t>
            </a:r>
            <a:r>
              <a:rPr lang="de-DE">
                <a:highlight>
                  <a:srgbClr val="FFFF00"/>
                </a:highlight>
              </a:rPr>
              <a:t>werden</a:t>
            </a:r>
          </a:p>
          <a:p>
            <a:endParaRPr lang="de-DE"/>
          </a:p>
          <a:p>
            <a:endParaRPr lang="de-DE"/>
          </a:p>
          <a:p>
            <a:endParaRPr lang="de-DE"/>
          </a:p>
          <a:p>
            <a:r>
              <a:rPr lang="de-DE"/>
              <a:t> </a:t>
            </a:r>
          </a:p>
          <a:p>
            <a:endParaRPr lang="de-DE"/>
          </a:p>
          <a:p>
            <a:endParaRPr lang="de-DE"/>
          </a:p>
          <a:p>
            <a:endParaRPr lang="de-DE"/>
          </a:p>
          <a:p>
            <a:endParaRPr lang="de-DE"/>
          </a:p>
          <a:p>
            <a:endParaRPr lang="de-DE"/>
          </a:p>
          <a:p>
            <a:endParaRPr lang="de-DE"/>
          </a:p>
        </p:txBody>
      </p:sp>
      <p:pic>
        <p:nvPicPr>
          <p:cNvPr id="10" name="image4.png">
            <a:extLst>
              <a:ext uri="{FF2B5EF4-FFF2-40B4-BE49-F238E27FC236}">
                <a16:creationId xmlns:a16="http://schemas.microsoft.com/office/drawing/2014/main" id="{57DC2D85-970C-4196-B925-F61D93491242}"/>
              </a:ext>
            </a:extLst>
          </p:cNvPr>
          <p:cNvPicPr/>
          <p:nvPr/>
        </p:nvPicPr>
        <p:blipFill>
          <a:blip r:embed="rId4" cstate="print"/>
          <a:stretch>
            <a:fillRect/>
          </a:stretch>
        </p:blipFill>
        <p:spPr>
          <a:xfrm>
            <a:off x="5270500" y="2152528"/>
            <a:ext cx="1702435" cy="1650365"/>
          </a:xfrm>
          <a:prstGeom prst="rect">
            <a:avLst/>
          </a:prstGeom>
        </p:spPr>
      </p:pic>
      <p:pic>
        <p:nvPicPr>
          <p:cNvPr id="2" name="Grafik 1">
            <a:extLst>
              <a:ext uri="{FF2B5EF4-FFF2-40B4-BE49-F238E27FC236}">
                <a16:creationId xmlns:a16="http://schemas.microsoft.com/office/drawing/2014/main" id="{F7E36917-B344-4B0F-824B-0A1AD55924AE}"/>
              </a:ext>
            </a:extLst>
          </p:cNvPr>
          <p:cNvPicPr>
            <a:picLocks noChangeAspect="1"/>
          </p:cNvPicPr>
          <p:nvPr/>
        </p:nvPicPr>
        <p:blipFill>
          <a:blip r:embed="rId5"/>
          <a:stretch>
            <a:fillRect/>
          </a:stretch>
        </p:blipFill>
        <p:spPr>
          <a:xfrm>
            <a:off x="7785100" y="1343453"/>
            <a:ext cx="2143125" cy="2143125"/>
          </a:xfrm>
          <a:prstGeom prst="rect">
            <a:avLst/>
          </a:prstGeom>
        </p:spPr>
      </p:pic>
      <p:sp>
        <p:nvSpPr>
          <p:cNvPr id="5" name="Rechteck 4">
            <a:extLst>
              <a:ext uri="{FF2B5EF4-FFF2-40B4-BE49-F238E27FC236}">
                <a16:creationId xmlns:a16="http://schemas.microsoft.com/office/drawing/2014/main" id="{F0AC2BD0-B6D3-40BA-9ADF-9AB077D038EF}"/>
              </a:ext>
            </a:extLst>
          </p:cNvPr>
          <p:cNvSpPr/>
          <p:nvPr/>
        </p:nvSpPr>
        <p:spPr>
          <a:xfrm>
            <a:off x="7626350" y="7333839"/>
            <a:ext cx="5346700" cy="200055"/>
          </a:xfrm>
          <a:prstGeom prst="rect">
            <a:avLst/>
          </a:prstGeom>
        </p:spPr>
        <p:txBody>
          <a:bodyPr>
            <a:spAutoFit/>
          </a:bodyPr>
          <a:lstStyle/>
          <a:p>
            <a:r>
              <a:rPr lang="de-DE" sz="700"/>
              <a:t>https://de.wikipedia.org/wiki/Datei:Seal_of_the_Central_Intelligence_Agency.svg</a:t>
            </a:r>
          </a:p>
        </p:txBody>
      </p:sp>
      <p:sp>
        <p:nvSpPr>
          <p:cNvPr id="9" name="Rechteck 8">
            <a:extLst>
              <a:ext uri="{FF2B5EF4-FFF2-40B4-BE49-F238E27FC236}">
                <a16:creationId xmlns:a16="http://schemas.microsoft.com/office/drawing/2014/main" id="{742E0F33-3215-45E1-89F6-1ED2356FDD35}"/>
              </a:ext>
            </a:extLst>
          </p:cNvPr>
          <p:cNvSpPr/>
          <p:nvPr/>
        </p:nvSpPr>
        <p:spPr>
          <a:xfrm>
            <a:off x="9279082" y="7159715"/>
            <a:ext cx="1495922" cy="215444"/>
          </a:xfrm>
          <a:prstGeom prst="rect">
            <a:avLst/>
          </a:prstGeom>
        </p:spPr>
        <p:txBody>
          <a:bodyPr wrap="none">
            <a:spAutoFit/>
          </a:bodyPr>
          <a:lstStyle/>
          <a:p>
            <a:r>
              <a:rPr lang="de-DE" sz="800"/>
              <a:t>https://www.DionTraining.com</a:t>
            </a:r>
          </a:p>
        </p:txBody>
      </p:sp>
    </p:spTree>
    <p:extLst>
      <p:ext uri="{BB962C8B-B14F-4D97-AF65-F5344CB8AC3E}">
        <p14:creationId xmlns:p14="http://schemas.microsoft.com/office/powerpoint/2010/main" val="10299689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17500" y="316113"/>
            <a:ext cx="9982200" cy="6892724"/>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6"/>
            </a:pPr>
            <a:r>
              <a:rPr lang="de-DE" sz="2000" b="1"/>
              <a:t>System-Härtung </a:t>
            </a:r>
          </a:p>
          <a:p>
            <a:pPr marL="457200" indent="-457200">
              <a:buFont typeface="+mj-lt"/>
              <a:buAutoNum type="arabicPeriod" startAt="6"/>
            </a:pPr>
            <a:endParaRPr lang="de-DE" sz="2000" b="1"/>
          </a:p>
          <a:p>
            <a:pPr marL="457200" indent="-457200">
              <a:buFont typeface="+mj-lt"/>
              <a:buAutoNum type="arabicPeriod" startAt="6"/>
            </a:pPr>
            <a:endParaRPr lang="de-DE" sz="2000" b="1"/>
          </a:p>
          <a:p>
            <a:pPr marL="457200" indent="-457200">
              <a:buFont typeface="+mj-lt"/>
              <a:buAutoNum type="arabicPeriod" startAt="6"/>
            </a:pPr>
            <a:endParaRPr lang="de-DE" sz="2000" b="1"/>
          </a:p>
          <a:p>
            <a:pPr marL="457200" indent="-457200">
              <a:buFont typeface="+mj-lt"/>
              <a:buAutoNum type="arabicPeriod" startAt="6"/>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4" name="Rechteck 3">
            <a:extLst>
              <a:ext uri="{FF2B5EF4-FFF2-40B4-BE49-F238E27FC236}">
                <a16:creationId xmlns:a16="http://schemas.microsoft.com/office/drawing/2014/main" id="{FEF5E439-F417-4862-A330-F8B44B4A498E}"/>
              </a:ext>
            </a:extLst>
          </p:cNvPr>
          <p:cNvSpPr/>
          <p:nvPr/>
        </p:nvSpPr>
        <p:spPr>
          <a:xfrm>
            <a:off x="272288" y="2285558"/>
            <a:ext cx="9982200" cy="2985433"/>
          </a:xfrm>
          <a:prstGeom prst="rect">
            <a:avLst/>
          </a:prstGeom>
        </p:spPr>
        <p:txBody>
          <a:bodyPr wrap="square">
            <a:spAutoFit/>
          </a:bodyPr>
          <a:lstStyle/>
          <a:p>
            <a:pPr lvl="0"/>
            <a:r>
              <a:rPr lang="de-DE" b="1"/>
              <a:t>Patch-Verwaltung</a:t>
            </a:r>
          </a:p>
          <a:p>
            <a:pPr marL="742950" lvl="1" indent="-285750">
              <a:buFont typeface="Arial" panose="020B0604020202020204" pitchFamily="34" charset="0"/>
              <a:buChar char="•"/>
            </a:pPr>
            <a:r>
              <a:rPr lang="de-DE" sz="1400"/>
              <a:t>Prozess des Planens, Testens, Implementierens und Auditierens von Software- Patches </a:t>
            </a:r>
          </a:p>
          <a:p>
            <a:pPr lvl="1"/>
            <a:r>
              <a:rPr lang="de-DE" sz="1400"/>
              <a:t>		</a:t>
            </a:r>
            <a:r>
              <a:rPr lang="de-DE" sz="1400">
                <a:highlight>
                  <a:srgbClr val="00FF00"/>
                </a:highlight>
              </a:rPr>
              <a:t>Planung</a:t>
            </a:r>
            <a:r>
              <a:rPr lang="de-DE" sz="1400"/>
              <a:t> </a:t>
            </a:r>
            <a:r>
              <a:rPr lang="de-DE" sz="1400" b="1"/>
              <a:t>→</a:t>
            </a:r>
            <a:r>
              <a:rPr lang="de-DE" sz="1400"/>
              <a:t> </a:t>
            </a:r>
            <a:r>
              <a:rPr lang="de-DE" sz="1400">
                <a:highlight>
                  <a:srgbClr val="00FFFF"/>
                </a:highlight>
              </a:rPr>
              <a:t>Testen</a:t>
            </a:r>
            <a:r>
              <a:rPr lang="de-DE" sz="1400"/>
              <a:t> </a:t>
            </a:r>
            <a:r>
              <a:rPr lang="de-DE" sz="1400" b="1"/>
              <a:t>→</a:t>
            </a:r>
            <a:r>
              <a:rPr lang="de-DE" sz="1400"/>
              <a:t> </a:t>
            </a:r>
            <a:r>
              <a:rPr lang="de-DE" sz="1400">
                <a:highlight>
                  <a:srgbClr val="808000"/>
                </a:highlight>
              </a:rPr>
              <a:t>Implementieren</a:t>
            </a:r>
            <a:r>
              <a:rPr lang="de-DE" sz="1400"/>
              <a:t> </a:t>
            </a:r>
            <a:r>
              <a:rPr lang="de-DE" sz="1400" b="1"/>
              <a:t>→</a:t>
            </a:r>
            <a:r>
              <a:rPr lang="de-DE" sz="1400"/>
              <a:t> </a:t>
            </a:r>
            <a:r>
              <a:rPr lang="de-DE" sz="1400">
                <a:highlight>
                  <a:srgbClr val="CC00FF"/>
                </a:highlight>
              </a:rPr>
              <a:t>Auditing</a:t>
            </a:r>
          </a:p>
          <a:p>
            <a:pPr marL="742950" lvl="1" indent="-285750">
              <a:buFont typeface="Arial" panose="020B0604020202020204" pitchFamily="34" charset="0"/>
              <a:buChar char="•"/>
            </a:pPr>
            <a:r>
              <a:rPr lang="de-DE" sz="1400"/>
              <a:t>Stellen Sie sicher, dass es mit Ihren Systemen kompatibel ist und planen Sie, wie Sie es testen und einsetzen werden</a:t>
            </a:r>
          </a:p>
          <a:p>
            <a:pPr marL="742950" lvl="1" indent="-285750">
              <a:buFont typeface="Arial" panose="020B0604020202020204" pitchFamily="34" charset="0"/>
              <a:buChar char="•"/>
            </a:pPr>
            <a:r>
              <a:rPr lang="de-DE" sz="1400"/>
              <a:t>Testen Sie einen Patch immer, bevor Sie seine Bereitstellung automatisieren</a:t>
            </a:r>
          </a:p>
          <a:p>
            <a:pPr marL="742950" lvl="1" indent="-285750">
              <a:buFont typeface="Arial" panose="020B0604020202020204" pitchFamily="34" charset="0"/>
              <a:buChar char="•"/>
            </a:pPr>
            <a:r>
              <a:rPr lang="de-DE" sz="1400"/>
              <a:t>Verteilen Sie den Patch manuell oder automatisch an alle Ihre Clients, um ihn zu implementieren</a:t>
            </a:r>
          </a:p>
          <a:p>
            <a:pPr marL="742950" lvl="1" indent="-285750">
              <a:buFont typeface="Arial" panose="020B0604020202020204" pitchFamily="34" charset="0"/>
              <a:buChar char="•"/>
            </a:pPr>
            <a:r>
              <a:rPr lang="de-DE" sz="1400"/>
              <a:t>Große Unternehmen verwalten Updates zentral über einen Update-Server</a:t>
            </a:r>
          </a:p>
          <a:p>
            <a:pPr marL="742950" lvl="1" indent="-285750">
              <a:buFont typeface="Arial" panose="020B0604020202020204" pitchFamily="34" charset="0"/>
              <a:buChar char="•"/>
            </a:pPr>
            <a:r>
              <a:rPr lang="de-DE" sz="1400"/>
              <a:t>Deaktivieren Sie den wuauserv (Windows Update AutoUpdate Service) -Dienst, um die automatische Ausführung von Windows Update zu verhindern</a:t>
            </a:r>
          </a:p>
          <a:p>
            <a:pPr marL="742950" lvl="1" indent="-285750">
              <a:buFont typeface="Arial" panose="020B0604020202020204" pitchFamily="34" charset="0"/>
              <a:buChar char="•"/>
            </a:pPr>
            <a:r>
              <a:rPr lang="de-DE" sz="1400"/>
              <a:t>Es ist wichtig, den Status des Clients nach der Patch-Installation zu überprüfen</a:t>
            </a:r>
          </a:p>
          <a:p>
            <a:pPr marL="742950" lvl="1" indent="-285750">
              <a:buFont typeface="Arial" panose="020B0604020202020204" pitchFamily="34" charset="0"/>
              <a:buChar char="•"/>
            </a:pPr>
            <a:r>
              <a:rPr lang="de-DE" sz="1400"/>
              <a:t>Linux und OSX haben ebenfalls integrierte Patch-Management-Systeme</a:t>
            </a:r>
          </a:p>
          <a:p>
            <a:pPr lvl="1"/>
            <a:endParaRPr lang="de-DE" sz="1200"/>
          </a:p>
          <a:p>
            <a:r>
              <a:rPr lang="de-DE"/>
              <a:t> </a:t>
            </a:r>
            <a:endParaRPr lang="de-DE" sz="1400"/>
          </a:p>
        </p:txBody>
      </p:sp>
      <p:sp>
        <p:nvSpPr>
          <p:cNvPr id="10" name="Rechteck 9">
            <a:extLst>
              <a:ext uri="{FF2B5EF4-FFF2-40B4-BE49-F238E27FC236}">
                <a16:creationId xmlns:a16="http://schemas.microsoft.com/office/drawing/2014/main" id="{B2020477-6316-4481-8365-17665C7F9694}"/>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Tree>
    <p:extLst>
      <p:ext uri="{BB962C8B-B14F-4D97-AF65-F5344CB8AC3E}">
        <p14:creationId xmlns:p14="http://schemas.microsoft.com/office/powerpoint/2010/main" val="11988689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17500" y="316113"/>
            <a:ext cx="9982200" cy="6892724"/>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6"/>
            </a:pPr>
            <a:r>
              <a:rPr lang="de-DE" sz="2000" b="1"/>
              <a:t>System-Härtung </a:t>
            </a:r>
          </a:p>
          <a:p>
            <a:pPr marL="457200" indent="-457200">
              <a:buFont typeface="+mj-lt"/>
              <a:buAutoNum type="arabicPeriod" startAt="6"/>
            </a:pPr>
            <a:endParaRPr lang="de-DE" sz="2000" b="1"/>
          </a:p>
          <a:p>
            <a:pPr marL="457200" indent="-457200">
              <a:buFont typeface="+mj-lt"/>
              <a:buAutoNum type="arabicPeriod" startAt="6"/>
            </a:pPr>
            <a:endParaRPr lang="de-DE" sz="2000" b="1"/>
          </a:p>
          <a:p>
            <a:pPr marL="457200" indent="-457200">
              <a:buFont typeface="+mj-lt"/>
              <a:buAutoNum type="arabicPeriod" startAt="6"/>
            </a:pPr>
            <a:endParaRPr lang="de-DE" sz="2000" b="1"/>
          </a:p>
          <a:p>
            <a:pPr marL="457200" indent="-457200">
              <a:buFont typeface="+mj-lt"/>
              <a:buAutoNum type="arabicPeriod" startAt="6"/>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4" name="Rechteck 3">
            <a:extLst>
              <a:ext uri="{FF2B5EF4-FFF2-40B4-BE49-F238E27FC236}">
                <a16:creationId xmlns:a16="http://schemas.microsoft.com/office/drawing/2014/main" id="{FEF5E439-F417-4862-A330-F8B44B4A498E}"/>
              </a:ext>
            </a:extLst>
          </p:cNvPr>
          <p:cNvSpPr/>
          <p:nvPr/>
        </p:nvSpPr>
        <p:spPr>
          <a:xfrm>
            <a:off x="469900" y="2484184"/>
            <a:ext cx="9982200" cy="4678204"/>
          </a:xfrm>
          <a:prstGeom prst="rect">
            <a:avLst/>
          </a:prstGeom>
        </p:spPr>
        <p:txBody>
          <a:bodyPr wrap="square">
            <a:spAutoFit/>
          </a:bodyPr>
          <a:lstStyle/>
          <a:p>
            <a:pPr lvl="0"/>
            <a:r>
              <a:rPr lang="de-DE" b="1"/>
              <a:t>Gruppenrichtlinien</a:t>
            </a:r>
          </a:p>
          <a:p>
            <a:pPr lvl="1"/>
            <a:r>
              <a:rPr lang="de-DE" b="1"/>
              <a:t>Gruppenrichtlinie</a:t>
            </a:r>
            <a:endParaRPr lang="de-DE" sz="1600"/>
          </a:p>
          <a:p>
            <a:pPr marL="1200150" lvl="2" indent="-285750">
              <a:buFont typeface="Arial" panose="020B0604020202020204" pitchFamily="34" charset="0"/>
              <a:buChar char="•"/>
            </a:pPr>
            <a:r>
              <a:rPr lang="de-DE" sz="1400"/>
              <a:t>Ein Satz von Regeln oder Richtlinien, die auf eine Reihe von Benutzern oder Computerkonten innerhalb des Betriebssystems angewendet werden können</a:t>
            </a:r>
          </a:p>
          <a:p>
            <a:pPr marL="1200150" lvl="2" indent="-285750">
              <a:buFont typeface="Arial" panose="020B0604020202020204" pitchFamily="34" charset="0"/>
              <a:buChar char="•"/>
            </a:pPr>
            <a:r>
              <a:rPr lang="de-DE" sz="1400"/>
              <a:t>Rufen Sie den Gruppenrichtlinien-Editor auf, indem Sie die Eingabeaufforderung Ausführen öffnen und GPedit eingeben</a:t>
            </a:r>
          </a:p>
          <a:p>
            <a:pPr marL="1200150" lvl="2" indent="-285750">
              <a:buFont typeface="Arial" panose="020B0604020202020204" pitchFamily="34" charset="0"/>
              <a:buChar char="•"/>
            </a:pPr>
            <a:r>
              <a:rPr lang="de-DE" sz="1400"/>
              <a:t>Passwort-Komplexität</a:t>
            </a:r>
          </a:p>
          <a:p>
            <a:pPr marL="1200150" lvl="2" indent="-285750">
              <a:buFont typeface="Arial" panose="020B0604020202020204" pitchFamily="34" charset="0"/>
              <a:buChar char="•"/>
            </a:pPr>
            <a:r>
              <a:rPr lang="de-DE" sz="1400"/>
              <a:t>Richtlinie zur Kontosperrung</a:t>
            </a:r>
          </a:p>
          <a:p>
            <a:pPr marL="1200150" lvl="2" indent="-285750">
              <a:buFont typeface="Arial" panose="020B0604020202020204" pitchFamily="34" charset="0"/>
              <a:buChar char="•"/>
            </a:pPr>
            <a:r>
              <a:rPr lang="de-DE" sz="1400"/>
              <a:t>Software-Einschränkungen</a:t>
            </a:r>
          </a:p>
          <a:p>
            <a:pPr marL="1200150" lvl="2" indent="-285750">
              <a:buFont typeface="Arial" panose="020B0604020202020204" pitchFamily="34" charset="0"/>
              <a:buChar char="•"/>
            </a:pPr>
            <a:r>
              <a:rPr lang="de-DE" sz="1400"/>
              <a:t>Anwendungsbeschränkungen</a:t>
            </a:r>
          </a:p>
          <a:p>
            <a:pPr marL="1200150" lvl="2" indent="-285750">
              <a:buFont typeface="Arial" panose="020B0604020202020204" pitchFamily="34" charset="0"/>
              <a:buChar char="•"/>
            </a:pPr>
            <a:r>
              <a:rPr lang="de-DE" sz="1400"/>
              <a:t>Active Directory-Domänencontroller verfügen über einen erweiterten Gruppenrichtlinien-Editor</a:t>
            </a:r>
          </a:p>
          <a:p>
            <a:pPr lvl="1"/>
            <a:r>
              <a:rPr lang="de-DE" b="1"/>
              <a:t>Sicherheitsvorlage</a:t>
            </a:r>
          </a:p>
          <a:p>
            <a:pPr marL="1200150" lvl="2" indent="-285750">
              <a:buFont typeface="Arial" panose="020B0604020202020204" pitchFamily="34" charset="0"/>
              <a:buChar char="•"/>
            </a:pPr>
            <a:r>
              <a:rPr lang="de-DE" sz="1400"/>
              <a:t>Eine Gruppe von Richtlinien, die durch einen Vorgang geladen werden können</a:t>
            </a:r>
          </a:p>
          <a:p>
            <a:pPr marL="1200150" lvl="2" indent="-285750">
              <a:buFont typeface="Arial" panose="020B0604020202020204" pitchFamily="34" charset="0"/>
              <a:buChar char="•"/>
            </a:pPr>
            <a:r>
              <a:rPr lang="de-DE" sz="1400"/>
              <a:t>Gruppenrichtlinienziele (GPOs) helfen bei der Härtung des Betriebssystems</a:t>
            </a:r>
          </a:p>
          <a:p>
            <a:pPr lvl="1"/>
            <a:r>
              <a:rPr lang="de-DE" b="1"/>
              <a:t>Baselining</a:t>
            </a:r>
          </a:p>
          <a:p>
            <a:pPr marL="1200150" lvl="2" indent="-285750">
              <a:buFont typeface="Arial" panose="020B0604020202020204" pitchFamily="34" charset="0"/>
              <a:buChar char="•"/>
            </a:pPr>
            <a:r>
              <a:rPr lang="de-DE" sz="1400"/>
              <a:t>Prozess der Messung von Änderungen in der Netzwerk-, Hardware- und Softwareumgebung</a:t>
            </a:r>
          </a:p>
          <a:p>
            <a:pPr marL="1200150" lvl="2" indent="-285750">
              <a:buFont typeface="Arial" panose="020B0604020202020204" pitchFamily="34" charset="0"/>
              <a:buChar char="•"/>
            </a:pPr>
            <a:r>
              <a:rPr lang="de-DE" sz="1400"/>
              <a:t>Eine Basislinie legt fest, was normal ist, damit Sie Abweichungen finden können</a:t>
            </a:r>
          </a:p>
          <a:p>
            <a:r>
              <a:rPr lang="de-DE" sz="1400"/>
              <a:t> </a:t>
            </a:r>
          </a:p>
          <a:p>
            <a:pPr lvl="1"/>
            <a:endParaRPr lang="de-DE" sz="1200"/>
          </a:p>
          <a:p>
            <a:r>
              <a:rPr lang="de-DE"/>
              <a:t> </a:t>
            </a:r>
            <a:endParaRPr lang="de-DE" sz="1400"/>
          </a:p>
        </p:txBody>
      </p:sp>
      <p:sp>
        <p:nvSpPr>
          <p:cNvPr id="10" name="Rechteck 9">
            <a:extLst>
              <a:ext uri="{FF2B5EF4-FFF2-40B4-BE49-F238E27FC236}">
                <a16:creationId xmlns:a16="http://schemas.microsoft.com/office/drawing/2014/main" id="{B2020477-6316-4481-8365-17665C7F9694}"/>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Tree>
    <p:extLst>
      <p:ext uri="{BB962C8B-B14F-4D97-AF65-F5344CB8AC3E}">
        <p14:creationId xmlns:p14="http://schemas.microsoft.com/office/powerpoint/2010/main" val="8897994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17500" y="316113"/>
            <a:ext cx="9982200" cy="6892724"/>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221599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6"/>
            </a:pPr>
            <a:r>
              <a:rPr lang="de-DE" sz="2000" b="1"/>
              <a:t>System-Härtung </a:t>
            </a:r>
          </a:p>
          <a:p>
            <a:pPr marL="457200" indent="-457200">
              <a:buFont typeface="+mj-lt"/>
              <a:buAutoNum type="arabicPeriod" startAt="6"/>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4" name="Rechteck 3">
            <a:extLst>
              <a:ext uri="{FF2B5EF4-FFF2-40B4-BE49-F238E27FC236}">
                <a16:creationId xmlns:a16="http://schemas.microsoft.com/office/drawing/2014/main" id="{FEF5E439-F417-4862-A330-F8B44B4A498E}"/>
              </a:ext>
            </a:extLst>
          </p:cNvPr>
          <p:cNvSpPr/>
          <p:nvPr/>
        </p:nvSpPr>
        <p:spPr>
          <a:xfrm>
            <a:off x="469900" y="2484184"/>
            <a:ext cx="9982200" cy="769441"/>
          </a:xfrm>
          <a:prstGeom prst="rect">
            <a:avLst/>
          </a:prstGeom>
        </p:spPr>
        <p:txBody>
          <a:bodyPr wrap="square">
            <a:spAutoFit/>
          </a:bodyPr>
          <a:lstStyle/>
          <a:p>
            <a:r>
              <a:rPr lang="de-DE" sz="1400"/>
              <a:t> </a:t>
            </a:r>
          </a:p>
          <a:p>
            <a:pPr lvl="1"/>
            <a:endParaRPr lang="de-DE" sz="1200"/>
          </a:p>
          <a:p>
            <a:r>
              <a:rPr lang="de-DE"/>
              <a:t> </a:t>
            </a:r>
            <a:endParaRPr lang="de-DE" sz="1400"/>
          </a:p>
        </p:txBody>
      </p:sp>
      <p:sp>
        <p:nvSpPr>
          <p:cNvPr id="10" name="Rechteck 9">
            <a:extLst>
              <a:ext uri="{FF2B5EF4-FFF2-40B4-BE49-F238E27FC236}">
                <a16:creationId xmlns:a16="http://schemas.microsoft.com/office/drawing/2014/main" id="{B2020477-6316-4481-8365-17665C7F9694}"/>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686215E4-8616-4159-9A47-3977EC2541AD}"/>
              </a:ext>
            </a:extLst>
          </p:cNvPr>
          <p:cNvSpPr/>
          <p:nvPr/>
        </p:nvSpPr>
        <p:spPr>
          <a:xfrm>
            <a:off x="488373" y="2675112"/>
            <a:ext cx="10210800" cy="3926716"/>
          </a:xfrm>
          <a:prstGeom prst="rect">
            <a:avLst/>
          </a:prstGeom>
        </p:spPr>
        <p:txBody>
          <a:bodyPr wrap="square">
            <a:spAutoFit/>
          </a:bodyPr>
          <a:lstStyle/>
          <a:p>
            <a:pPr marL="342900" lvl="0" indent="-342900">
              <a:buSzPts val="1200"/>
              <a:buFont typeface="Symbol" panose="05050102010706020507" pitchFamily="18" charset="2"/>
              <a:buChar char=""/>
              <a:tabLst>
                <a:tab pos="294005" algn="l"/>
              </a:tabLst>
            </a:pPr>
            <a:r>
              <a:rPr lang="de-DE" sz="1200" b="1" spc="-5">
                <a:latin typeface="Calibri" panose="020F0502020204030204" pitchFamily="34" charset="0"/>
                <a:ea typeface="Symbol" panose="05050102010706020507" pitchFamily="18" charset="2"/>
                <a:cs typeface="Times New Roman" panose="02020603050405020304" pitchFamily="18" charset="0"/>
              </a:rPr>
              <a:t>Dateisysteme</a:t>
            </a:r>
            <a:r>
              <a:rPr lang="de-DE" sz="1200" b="1" spc="-55">
                <a:latin typeface="Calibri" panose="020F0502020204030204" pitchFamily="34" charset="0"/>
                <a:ea typeface="Symbol" panose="05050102010706020507" pitchFamily="18" charset="2"/>
                <a:cs typeface="Times New Roman" panose="02020603050405020304" pitchFamily="18" charset="0"/>
              </a:rPr>
              <a:t> </a:t>
            </a:r>
            <a:r>
              <a:rPr lang="de-DE" sz="1200" b="1">
                <a:latin typeface="Calibri" panose="020F0502020204030204" pitchFamily="34" charset="0"/>
                <a:ea typeface="Symbol" panose="05050102010706020507" pitchFamily="18" charset="2"/>
                <a:cs typeface="Times New Roman" panose="02020603050405020304" pitchFamily="18" charset="0"/>
              </a:rPr>
              <a:t>und</a:t>
            </a:r>
            <a:r>
              <a:rPr lang="de-DE" sz="1200" b="1" spc="-45">
                <a:latin typeface="Calibri" panose="020F0502020204030204" pitchFamily="34" charset="0"/>
                <a:ea typeface="Symbol" panose="05050102010706020507" pitchFamily="18" charset="2"/>
                <a:cs typeface="Times New Roman" panose="02020603050405020304" pitchFamily="18" charset="0"/>
              </a:rPr>
              <a:t> </a:t>
            </a:r>
            <a:r>
              <a:rPr lang="de-DE" sz="1200" b="1" spc="-5">
                <a:latin typeface="Calibri" panose="020F0502020204030204" pitchFamily="34" charset="0"/>
                <a:ea typeface="Symbol" panose="05050102010706020507" pitchFamily="18" charset="2"/>
                <a:cs typeface="Times New Roman" panose="02020603050405020304" pitchFamily="18" charset="0"/>
              </a:rPr>
              <a:t>Festplatten</a:t>
            </a:r>
            <a:endParaRPr lang="de-DE" sz="1200" b="1">
              <a:latin typeface="Calibri" panose="020F0502020204030204" pitchFamily="34" charset="0"/>
              <a:ea typeface="Symbol" panose="05050102010706020507" pitchFamily="18" charset="2"/>
              <a:cs typeface="Times New Roman" panose="02020603050405020304" pitchFamily="18" charset="0"/>
            </a:endParaRPr>
          </a:p>
          <a:p>
            <a:pPr marL="742950" marR="622935" lvl="1" indent="-285750">
              <a:lnSpc>
                <a:spcPts val="1490"/>
              </a:lnSpc>
              <a:spcAft>
                <a:spcPts val="0"/>
              </a:spcAft>
              <a:buSzPts val="1200"/>
              <a:buFont typeface="Courier New" panose="02070309020205020404" pitchFamily="49" charset="0"/>
              <a:buChar char="o"/>
              <a:tabLst>
                <a:tab pos="751205" algn="l"/>
              </a:tabLst>
            </a:pPr>
            <a:r>
              <a:rPr lang="de-DE" sz="1200">
                <a:latin typeface="Calibri" panose="020F0502020204030204" pitchFamily="34" charset="0"/>
                <a:ea typeface="Courier New" panose="02070309020205020404" pitchFamily="49" charset="0"/>
                <a:cs typeface="Times New Roman" panose="02020603050405020304" pitchFamily="18" charset="0"/>
              </a:rPr>
              <a:t>Das</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Sicherheitsniveau</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eines</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Systems</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wird</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durch</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seinen</a:t>
            </a:r>
            <a:r>
              <a:rPr lang="de-DE" sz="1200" spc="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Dateisystemtyp</a:t>
            </a:r>
            <a:r>
              <a:rPr lang="de-DE" sz="1200" spc="305">
                <a:latin typeface="Times New Roman" panose="02020603050405020304" pitchFamily="18"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beeinflusst</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50"/>
              </a:lnSpc>
              <a:spcBef>
                <a:spcPts val="10"/>
              </a:spcBef>
              <a:buSzPts val="1200"/>
              <a:buFont typeface="Microsoft Sans Serif" panose="020B0604020202020204" pitchFamily="34" charset="0"/>
              <a:buChar char="▪"/>
              <a:tabLst>
                <a:tab pos="1209040"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NTFS</a:t>
            </a:r>
          </a:p>
          <a:p>
            <a:pPr marL="1143000" lvl="2" indent="-228600">
              <a:lnSpc>
                <a:spcPts val="1450"/>
              </a:lnSpc>
              <a:spcBef>
                <a:spcPts val="10"/>
              </a:spcBef>
              <a:buSzPts val="1200"/>
              <a:buFont typeface="Microsoft Sans Serif" panose="020B0604020202020204" pitchFamily="34" charset="0"/>
              <a:buChar char="▪"/>
              <a:tabLst>
                <a:tab pos="1209040"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ReFS</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lnSpc>
                <a:spcPts val="1450"/>
              </a:lnSpc>
              <a:buSzPts val="1200"/>
              <a:buFont typeface="Microsoft Sans Serif" panose="020B0604020202020204" pitchFamily="34" charset="0"/>
              <a:buChar char="▪"/>
              <a:tabLst>
                <a:tab pos="1209040"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FAT32</a:t>
            </a:r>
          </a:p>
          <a:p>
            <a:pPr marL="1143000" lvl="2" indent="-228600">
              <a:lnSpc>
                <a:spcPts val="1450"/>
              </a:lnSpc>
              <a:buSzPts val="1200"/>
              <a:buFont typeface="Microsoft Sans Serif" panose="020B0604020202020204" pitchFamily="34" charset="0"/>
              <a:buChar char="▪"/>
              <a:tabLst>
                <a:tab pos="1209040"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exFAT</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9040"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ext4</a:t>
            </a:r>
          </a:p>
          <a:p>
            <a:pPr marL="1143000" lvl="2" indent="-228600">
              <a:lnSpc>
                <a:spcPts val="1465"/>
              </a:lnSpc>
              <a:buSzPts val="1200"/>
              <a:buFont typeface="Microsoft Sans Serif" panose="020B0604020202020204" pitchFamily="34" charset="0"/>
              <a:buChar char="▪"/>
              <a:tabLst>
                <a:tab pos="1209040"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HFS+</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209040"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APFS</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spcBef>
                <a:spcPts val="45"/>
              </a:spcBef>
              <a:spcAft>
                <a:spcPts val="0"/>
              </a:spcAft>
              <a:buSzPts val="1200"/>
              <a:buFont typeface="Courier New" panose="02070309020205020404" pitchFamily="49" charset="0"/>
              <a:buChar char="o"/>
              <a:tabLst>
                <a:tab pos="751205" algn="l"/>
              </a:tabLst>
            </a:pPr>
            <a:r>
              <a:rPr lang="de-DE" sz="1200" spc="-5">
                <a:latin typeface="Calibri" panose="020F0502020204030204" pitchFamily="34" charset="0"/>
                <a:ea typeface="Courier New" panose="02070309020205020404" pitchFamily="49" charset="0"/>
                <a:cs typeface="Times New Roman" panose="02020603050405020304" pitchFamily="18" charset="0"/>
              </a:rPr>
              <a:t>Windows-Systeme</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können</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NTFS</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oder</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FAT32 bzw. exFAT</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verwenden</a:t>
            </a:r>
            <a:endParaRPr lang="de-DE" sz="1100">
              <a:latin typeface="Calibri" panose="020F0502020204030204" pitchFamily="34" charset="0"/>
              <a:ea typeface="Calibri" panose="020F0502020204030204" pitchFamily="34" charset="0"/>
              <a:cs typeface="Times New Roman" panose="02020603050405020304" pitchFamily="18" charset="0"/>
            </a:endParaRPr>
          </a:p>
          <a:p>
            <a:pPr marL="742950" lvl="1" indent="-285750">
              <a:spcBef>
                <a:spcPts val="255"/>
              </a:spcBef>
              <a:spcAft>
                <a:spcPts val="0"/>
              </a:spcAft>
              <a:buSzPts val="1200"/>
              <a:buFont typeface="Courier New" panose="02070309020205020404" pitchFamily="49" charset="0"/>
              <a:buChar char="o"/>
              <a:tabLst>
                <a:tab pos="738505" algn="l"/>
              </a:tabLst>
            </a:pPr>
            <a:r>
              <a:rPr lang="de-DE" sz="1200" spc="-5">
                <a:latin typeface="Calibri" panose="020F0502020204030204" pitchFamily="34" charset="0"/>
                <a:ea typeface="Courier New" panose="02070309020205020404" pitchFamily="49" charset="0"/>
                <a:cs typeface="Times New Roman" panose="02020603050405020304" pitchFamily="18" charset="0"/>
              </a:rPr>
              <a:t>NTFS</a:t>
            </a:r>
            <a:endParaRPr lang="de-DE" sz="1100">
              <a:latin typeface="Calibri" panose="020F0502020204030204" pitchFamily="34" charset="0"/>
              <a:ea typeface="Calibri" panose="020F0502020204030204" pitchFamily="34" charset="0"/>
              <a:cs typeface="Times New Roman" panose="02020603050405020304" pitchFamily="18" charset="0"/>
            </a:endParaRPr>
          </a:p>
          <a:p>
            <a:pPr marL="1143000" marR="156210" lvl="2" indent="-228600">
              <a:spcBef>
                <a:spcPts val="330"/>
              </a:spcBef>
              <a:spcAft>
                <a:spcPts val="0"/>
              </a:spcAft>
              <a:buSzPts val="1200"/>
              <a:buFont typeface="Microsoft Sans Serif" panose="020B0604020202020204" pitchFamily="34" charset="0"/>
              <a:buChar char="▪"/>
              <a:tabLst>
                <a:tab pos="1196340"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New</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Technology</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File</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System</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ist</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das</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Standard-Dateisystemformat</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für</a:t>
            </a:r>
            <a:r>
              <a:rPr lang="de-DE" sz="1200" spc="26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Windows</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und</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ist</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sicherer,</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da</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es </a:t>
            </a:r>
            <a:r>
              <a:rPr lang="de-DE" sz="1200" spc="-5">
                <a:latin typeface="Calibri" panose="020F0502020204030204" pitchFamily="34" charset="0"/>
                <a:ea typeface="Microsoft Sans Serif" panose="020B0604020202020204" pitchFamily="34" charset="0"/>
                <a:cs typeface="Times New Roman" panose="02020603050405020304" pitchFamily="18" charset="0"/>
              </a:rPr>
              <a:t>Protokollierung,</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Verschlüsselung,</a:t>
            </a:r>
            <a:r>
              <a:rPr lang="de-DE" sz="1200" spc="29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größere</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Partitionsgrößen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und</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größere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Dateigrößen</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als</a:t>
            </a:r>
            <a:r>
              <a:rPr lang="de-DE" sz="1200" spc="-10">
                <a:latin typeface="Calibri" panose="020F0502020204030204" pitchFamily="34" charset="0"/>
                <a:ea typeface="Microsoft Sans Serif" panose="020B0604020202020204" pitchFamily="34" charset="0"/>
                <a:cs typeface="Times New Roman" panose="02020603050405020304" pitchFamily="18" charset="0"/>
              </a:rPr>
              <a:t> FAT32</a:t>
            </a:r>
            <a:r>
              <a:rPr lang="de-DE" sz="1200" spc="195">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unterstützt</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90"/>
              </a:lnSpc>
              <a:spcBef>
                <a:spcPts val="45"/>
              </a:spcBef>
              <a:spcAft>
                <a:spcPts val="0"/>
              </a:spcAft>
              <a:buSzPts val="1200"/>
              <a:buFont typeface="Courier New" panose="02070309020205020404" pitchFamily="49" charset="0"/>
              <a:buChar char="o"/>
              <a:tabLst>
                <a:tab pos="738505" algn="l"/>
              </a:tabLst>
            </a:pPr>
            <a:r>
              <a:rPr lang="de-DE" sz="1200" spc="-5">
                <a:latin typeface="Calibri" panose="020F0502020204030204" pitchFamily="34" charset="0"/>
                <a:ea typeface="Courier New" panose="02070309020205020404" pitchFamily="49" charset="0"/>
                <a:cs typeface="Times New Roman" panose="02020603050405020304" pitchFamily="18" charset="0"/>
              </a:rPr>
              <a:t>Linux-Systeme</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sollten</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ext4</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verwenden</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und</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OSX</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sollte</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das</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APFS</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60"/>
              </a:lnSpc>
              <a:buSzPts val="1200"/>
              <a:buFont typeface="Courier New" panose="02070309020205020404" pitchFamily="49" charset="0"/>
              <a:buChar char="o"/>
              <a:tabLst>
                <a:tab pos="738505" algn="l"/>
              </a:tabLst>
            </a:pPr>
            <a:r>
              <a:rPr lang="de-DE" sz="1200" b="1">
                <a:latin typeface="Calibri" panose="020F0502020204030204" pitchFamily="34" charset="0"/>
                <a:ea typeface="Courier New" panose="02070309020205020404" pitchFamily="49" charset="0"/>
                <a:cs typeface="Times New Roman" panose="02020603050405020304" pitchFamily="18" charset="0"/>
              </a:rPr>
              <a:t>Alle</a:t>
            </a:r>
            <a:r>
              <a:rPr lang="de-DE" sz="1200" b="1" spc="-35">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Festplatten</a:t>
            </a:r>
            <a:r>
              <a:rPr lang="de-DE" sz="1200" b="1" spc="-30">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werden</a:t>
            </a:r>
            <a:r>
              <a:rPr lang="de-DE" sz="1200" b="1" spc="-40">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irgendwann</a:t>
            </a:r>
            <a:r>
              <a:rPr lang="de-DE" sz="1200" b="1" spc="-30">
                <a:latin typeface="Calibri" panose="020F0502020204030204" pitchFamily="34" charset="0"/>
                <a:ea typeface="Courier New" panose="02070309020205020404" pitchFamily="49" charset="0"/>
                <a:cs typeface="Times New Roman" panose="02020603050405020304" pitchFamily="18" charset="0"/>
              </a:rPr>
              <a:t> </a:t>
            </a:r>
            <a:r>
              <a:rPr lang="de-DE" sz="1200" b="1" spc="-5">
                <a:latin typeface="Calibri" panose="020F0502020204030204" pitchFamily="34" charset="0"/>
                <a:ea typeface="Courier New" panose="02070309020205020404" pitchFamily="49" charset="0"/>
                <a:cs typeface="Times New Roman" panose="02020603050405020304" pitchFamily="18" charset="0"/>
              </a:rPr>
              <a:t>ausfallen</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20"/>
              </a:lnSpc>
              <a:buSzPts val="1200"/>
              <a:buFont typeface="Microsoft Sans Serif" panose="020B0604020202020204" pitchFamily="34" charset="0"/>
              <a:buChar char="▪"/>
              <a:tabLst>
                <a:tab pos="1196340"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1.</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Entfernen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Sie</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temporäre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Dateien</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mit</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der</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Datenträgerbereinigung</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lnSpc>
                <a:spcPts val="1450"/>
              </a:lnSpc>
              <a:buSzPts val="1200"/>
              <a:buFont typeface="Microsoft Sans Serif" panose="020B0604020202020204" pitchFamily="34" charset="0"/>
              <a:buChar char="▪"/>
              <a:tabLst>
                <a:tab pos="1196340"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2.</a:t>
            </a:r>
            <a:r>
              <a:rPr lang="de-DE" sz="1200" spc="-2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Periodische</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Prüfungen</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der</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Systemdateien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196340"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3.</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Defragmentieren</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Sie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Ihr</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Laufwerk</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196340"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4.</a:t>
            </a:r>
            <a:r>
              <a:rPr lang="de-DE" sz="1200" spc="-1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Sichern Sie</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a:latin typeface="Calibri" panose="020F0502020204030204" pitchFamily="34" charset="0"/>
                <a:ea typeface="Microsoft Sans Serif" panose="020B0604020202020204" pitchFamily="34" charset="0"/>
                <a:cs typeface="Times New Roman" panose="02020603050405020304" pitchFamily="18" charset="0"/>
              </a:rPr>
              <a:t>Ihre</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Daten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143000" lvl="2" indent="-228600">
              <a:buSzPts val="1200"/>
              <a:buFont typeface="Microsoft Sans Serif" panose="020B0604020202020204" pitchFamily="34" charset="0"/>
              <a:buChar char="▪"/>
              <a:tabLst>
                <a:tab pos="1196340" algn="l"/>
              </a:tabLst>
            </a:pPr>
            <a:r>
              <a:rPr lang="de-DE" sz="1200">
                <a:latin typeface="Calibri" panose="020F0502020204030204" pitchFamily="34" charset="0"/>
                <a:ea typeface="Microsoft Sans Serif" panose="020B0604020202020204" pitchFamily="34" charset="0"/>
                <a:cs typeface="Times New Roman" panose="02020603050405020304" pitchFamily="18" charset="0"/>
              </a:rPr>
              <a:t>5.</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Restaurationstechniken</a:t>
            </a:r>
            <a:r>
              <a:rPr lang="de-DE" sz="1200" spc="-2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anwenden</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und</a:t>
            </a:r>
            <a:r>
              <a:rPr lang="de-DE" sz="1200" spc="-1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üben</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24095936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839"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p>
        </p:txBody>
      </p:sp>
      <p:sp>
        <p:nvSpPr>
          <p:cNvPr id="7" name="Rechteck 6"/>
          <p:cNvSpPr/>
          <p:nvPr/>
        </p:nvSpPr>
        <p:spPr>
          <a:xfrm>
            <a:off x="666634" y="1265237"/>
            <a:ext cx="10395065" cy="400110"/>
          </a:xfrm>
          <a:prstGeom prst="rect">
            <a:avLst/>
          </a:prstGeom>
        </p:spPr>
        <p:txBody>
          <a:bodyPr wrap="square">
            <a:spAutoFit/>
          </a:bodyPr>
          <a:lstStyle/>
          <a:p>
            <a:pPr marL="457200" indent="-457200">
              <a:buFont typeface="+mj-lt"/>
              <a:buAutoNum type="arabicPeriod" startAt="6"/>
            </a:pPr>
            <a:r>
              <a:rPr lang="de-DE" sz="2000" b="1"/>
              <a:t>System-Härtung</a:t>
            </a:r>
          </a:p>
        </p:txBody>
      </p:sp>
      <p:sp>
        <p:nvSpPr>
          <p:cNvPr id="3" name="Rechteck 2"/>
          <p:cNvSpPr/>
          <p:nvPr/>
        </p:nvSpPr>
        <p:spPr>
          <a:xfrm>
            <a:off x="927100" y="1883419"/>
            <a:ext cx="3733800" cy="923330"/>
          </a:xfrm>
          <a:prstGeom prst="rect">
            <a:avLst/>
          </a:prstGeom>
        </p:spPr>
        <p:txBody>
          <a:bodyPr wrap="square">
            <a:spAutoFit/>
          </a:bodyPr>
          <a:lstStyle/>
          <a:p>
            <a:endParaRPr lang="de-DE"/>
          </a:p>
          <a:p>
            <a:r>
              <a:rPr lang="de-DE" b="1"/>
              <a:t>QUIZ:</a:t>
            </a:r>
          </a:p>
          <a:p>
            <a:r>
              <a:rPr lang="de-DE"/>
              <a:t> </a:t>
            </a:r>
            <a:endParaRPr lang="en-GB" b="1"/>
          </a:p>
        </p:txBody>
      </p:sp>
      <p:pic>
        <p:nvPicPr>
          <p:cNvPr id="5" name="Grafik 4">
            <a:extLst>
              <a:ext uri="{FF2B5EF4-FFF2-40B4-BE49-F238E27FC236}">
                <a16:creationId xmlns:a16="http://schemas.microsoft.com/office/drawing/2014/main" id="{51F11A26-AAEF-4EDC-B4E4-C7B7A1EB4B0F}"/>
              </a:ext>
            </a:extLst>
          </p:cNvPr>
          <p:cNvPicPr>
            <a:picLocks noChangeAspect="1"/>
          </p:cNvPicPr>
          <p:nvPr/>
        </p:nvPicPr>
        <p:blipFill>
          <a:blip r:embed="rId4"/>
          <a:stretch>
            <a:fillRect/>
          </a:stretch>
        </p:blipFill>
        <p:spPr>
          <a:xfrm>
            <a:off x="1841500" y="2593252"/>
            <a:ext cx="7677150" cy="3562350"/>
          </a:xfrm>
          <a:prstGeom prst="rect">
            <a:avLst/>
          </a:prstGeom>
        </p:spPr>
      </p:pic>
    </p:spTree>
    <p:extLst>
      <p:ext uri="{BB962C8B-B14F-4D97-AF65-F5344CB8AC3E}">
        <p14:creationId xmlns:p14="http://schemas.microsoft.com/office/powerpoint/2010/main" val="36452727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839"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p>
        </p:txBody>
      </p:sp>
      <p:sp>
        <p:nvSpPr>
          <p:cNvPr id="7" name="Rechteck 6"/>
          <p:cNvSpPr/>
          <p:nvPr/>
        </p:nvSpPr>
        <p:spPr>
          <a:xfrm>
            <a:off x="666634" y="1265237"/>
            <a:ext cx="10395065" cy="400110"/>
          </a:xfrm>
          <a:prstGeom prst="rect">
            <a:avLst/>
          </a:prstGeom>
        </p:spPr>
        <p:txBody>
          <a:bodyPr wrap="square">
            <a:spAutoFit/>
          </a:bodyPr>
          <a:lstStyle/>
          <a:p>
            <a:pPr marL="457200" indent="-457200">
              <a:buFont typeface="+mj-lt"/>
              <a:buAutoNum type="arabicPeriod" startAt="6"/>
            </a:pPr>
            <a:r>
              <a:rPr lang="de-DE" sz="2000" b="1"/>
              <a:t>System-Härtung</a:t>
            </a:r>
          </a:p>
        </p:txBody>
      </p:sp>
      <p:sp>
        <p:nvSpPr>
          <p:cNvPr id="3" name="Rechteck 2"/>
          <p:cNvSpPr/>
          <p:nvPr/>
        </p:nvSpPr>
        <p:spPr>
          <a:xfrm>
            <a:off x="927100" y="1883419"/>
            <a:ext cx="3733800" cy="923330"/>
          </a:xfrm>
          <a:prstGeom prst="rect">
            <a:avLst/>
          </a:prstGeom>
        </p:spPr>
        <p:txBody>
          <a:bodyPr wrap="square">
            <a:spAutoFit/>
          </a:bodyPr>
          <a:lstStyle/>
          <a:p>
            <a:endParaRPr lang="de-DE"/>
          </a:p>
          <a:p>
            <a:r>
              <a:rPr lang="de-DE" b="1"/>
              <a:t>QUIZ:</a:t>
            </a:r>
          </a:p>
          <a:p>
            <a:r>
              <a:rPr lang="de-DE"/>
              <a:t> </a:t>
            </a:r>
            <a:endParaRPr lang="en-GB" b="1"/>
          </a:p>
        </p:txBody>
      </p:sp>
      <p:pic>
        <p:nvPicPr>
          <p:cNvPr id="2" name="Grafik 1">
            <a:extLst>
              <a:ext uri="{FF2B5EF4-FFF2-40B4-BE49-F238E27FC236}">
                <a16:creationId xmlns:a16="http://schemas.microsoft.com/office/drawing/2014/main" id="{A013B011-1A25-4A13-B52A-C1860A582B40}"/>
              </a:ext>
            </a:extLst>
          </p:cNvPr>
          <p:cNvPicPr>
            <a:picLocks noChangeAspect="1"/>
          </p:cNvPicPr>
          <p:nvPr/>
        </p:nvPicPr>
        <p:blipFill>
          <a:blip r:embed="rId4"/>
          <a:stretch>
            <a:fillRect/>
          </a:stretch>
        </p:blipFill>
        <p:spPr>
          <a:xfrm>
            <a:off x="1917700" y="2614471"/>
            <a:ext cx="7705725" cy="3895725"/>
          </a:xfrm>
          <a:prstGeom prst="rect">
            <a:avLst/>
          </a:prstGeom>
        </p:spPr>
      </p:pic>
    </p:spTree>
    <p:extLst>
      <p:ext uri="{BB962C8B-B14F-4D97-AF65-F5344CB8AC3E}">
        <p14:creationId xmlns:p14="http://schemas.microsoft.com/office/powerpoint/2010/main" val="16744764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839"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p>
        </p:txBody>
      </p:sp>
      <p:sp>
        <p:nvSpPr>
          <p:cNvPr id="7" name="Rechteck 6"/>
          <p:cNvSpPr/>
          <p:nvPr/>
        </p:nvSpPr>
        <p:spPr>
          <a:xfrm>
            <a:off x="666634" y="1265237"/>
            <a:ext cx="10395065" cy="400110"/>
          </a:xfrm>
          <a:prstGeom prst="rect">
            <a:avLst/>
          </a:prstGeom>
        </p:spPr>
        <p:txBody>
          <a:bodyPr wrap="square">
            <a:spAutoFit/>
          </a:bodyPr>
          <a:lstStyle/>
          <a:p>
            <a:pPr marL="457200" indent="-457200">
              <a:buFont typeface="+mj-lt"/>
              <a:buAutoNum type="arabicPeriod" startAt="6"/>
            </a:pPr>
            <a:r>
              <a:rPr lang="de-DE" sz="2000" b="1"/>
              <a:t>System-Härtung</a:t>
            </a:r>
          </a:p>
        </p:txBody>
      </p:sp>
      <p:sp>
        <p:nvSpPr>
          <p:cNvPr id="3" name="Rechteck 2"/>
          <p:cNvSpPr/>
          <p:nvPr/>
        </p:nvSpPr>
        <p:spPr>
          <a:xfrm>
            <a:off x="927100" y="1883419"/>
            <a:ext cx="3733800" cy="923330"/>
          </a:xfrm>
          <a:prstGeom prst="rect">
            <a:avLst/>
          </a:prstGeom>
        </p:spPr>
        <p:txBody>
          <a:bodyPr wrap="square">
            <a:spAutoFit/>
          </a:bodyPr>
          <a:lstStyle/>
          <a:p>
            <a:endParaRPr lang="de-DE"/>
          </a:p>
          <a:p>
            <a:r>
              <a:rPr lang="de-DE" b="1"/>
              <a:t>QUIZ:</a:t>
            </a:r>
          </a:p>
          <a:p>
            <a:r>
              <a:rPr lang="de-DE"/>
              <a:t> </a:t>
            </a:r>
            <a:endParaRPr lang="en-GB" b="1"/>
          </a:p>
        </p:txBody>
      </p:sp>
      <p:pic>
        <p:nvPicPr>
          <p:cNvPr id="2" name="Grafik 1">
            <a:extLst>
              <a:ext uri="{FF2B5EF4-FFF2-40B4-BE49-F238E27FC236}">
                <a16:creationId xmlns:a16="http://schemas.microsoft.com/office/drawing/2014/main" id="{4BC75B16-E5C1-405F-ACE9-F9B04F22A96E}"/>
              </a:ext>
            </a:extLst>
          </p:cNvPr>
          <p:cNvPicPr>
            <a:picLocks noChangeAspect="1"/>
          </p:cNvPicPr>
          <p:nvPr/>
        </p:nvPicPr>
        <p:blipFill>
          <a:blip r:embed="rId4"/>
          <a:stretch>
            <a:fillRect/>
          </a:stretch>
        </p:blipFill>
        <p:spPr>
          <a:xfrm>
            <a:off x="2035116" y="2614471"/>
            <a:ext cx="7658100" cy="3952875"/>
          </a:xfrm>
          <a:prstGeom prst="rect">
            <a:avLst/>
          </a:prstGeom>
        </p:spPr>
      </p:pic>
    </p:spTree>
    <p:extLst>
      <p:ext uri="{BB962C8B-B14F-4D97-AF65-F5344CB8AC3E}">
        <p14:creationId xmlns:p14="http://schemas.microsoft.com/office/powerpoint/2010/main" val="42916672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839"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p>
        </p:txBody>
      </p:sp>
      <p:sp>
        <p:nvSpPr>
          <p:cNvPr id="7" name="Rechteck 6"/>
          <p:cNvSpPr/>
          <p:nvPr/>
        </p:nvSpPr>
        <p:spPr>
          <a:xfrm>
            <a:off x="666634" y="1265237"/>
            <a:ext cx="10395065" cy="400110"/>
          </a:xfrm>
          <a:prstGeom prst="rect">
            <a:avLst/>
          </a:prstGeom>
        </p:spPr>
        <p:txBody>
          <a:bodyPr wrap="square">
            <a:spAutoFit/>
          </a:bodyPr>
          <a:lstStyle/>
          <a:p>
            <a:pPr marL="457200" indent="-457200">
              <a:buFont typeface="+mj-lt"/>
              <a:buAutoNum type="arabicPeriod" startAt="6"/>
            </a:pPr>
            <a:r>
              <a:rPr lang="de-DE" sz="2000" b="1"/>
              <a:t>System-Härtung</a:t>
            </a:r>
          </a:p>
        </p:txBody>
      </p:sp>
      <p:sp>
        <p:nvSpPr>
          <p:cNvPr id="3" name="Rechteck 2"/>
          <p:cNvSpPr/>
          <p:nvPr/>
        </p:nvSpPr>
        <p:spPr>
          <a:xfrm>
            <a:off x="927100" y="1883419"/>
            <a:ext cx="3733800" cy="923330"/>
          </a:xfrm>
          <a:prstGeom prst="rect">
            <a:avLst/>
          </a:prstGeom>
        </p:spPr>
        <p:txBody>
          <a:bodyPr wrap="square">
            <a:spAutoFit/>
          </a:bodyPr>
          <a:lstStyle/>
          <a:p>
            <a:endParaRPr lang="de-DE"/>
          </a:p>
          <a:p>
            <a:r>
              <a:rPr lang="de-DE" b="1"/>
              <a:t>DISKUSSION ca. 10 min:</a:t>
            </a:r>
          </a:p>
          <a:p>
            <a:r>
              <a:rPr lang="de-DE"/>
              <a:t> </a:t>
            </a:r>
            <a:endParaRPr lang="en-GB" b="1"/>
          </a:p>
        </p:txBody>
      </p:sp>
      <p:pic>
        <p:nvPicPr>
          <p:cNvPr id="1026" name="Picture 2" descr="Bildergebnis für gruppendiskussi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43772" y="2713037"/>
            <a:ext cx="6669638"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4684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7140416"/>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a:pPr>
            <a:r>
              <a:rPr lang="de-DE" sz="2000" b="1">
                <a:solidFill>
                  <a:schemeClr val="bg1">
                    <a:lumMod val="75000"/>
                  </a:schemeClr>
                </a:solidFill>
              </a:rPr>
              <a:t>Überblick über die Sicherheit </a:t>
            </a:r>
          </a:p>
          <a:p>
            <a:pPr marL="457200" indent="-457200">
              <a:buFont typeface="+mj-lt"/>
              <a:buAutoNum type="arabicPeriod"/>
            </a:pPr>
            <a:endParaRPr lang="de-DE" sz="2000" b="1"/>
          </a:p>
          <a:p>
            <a:pPr marL="457200" indent="-457200">
              <a:buFont typeface="+mj-lt"/>
              <a:buAutoNum type="arabicPeriod"/>
            </a:pPr>
            <a:r>
              <a:rPr lang="de-DE" sz="2000" b="1">
                <a:solidFill>
                  <a:schemeClr val="bg1">
                    <a:lumMod val="75000"/>
                  </a:schemeClr>
                </a:solidFill>
              </a:rPr>
              <a:t>Malware </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Malware-Infektionen </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Sicherheit Software und Geräte </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Mobile Geräte Sicherheit</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System-Härtung </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t>Management der Supplychain</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Virtualisierung </a:t>
            </a:r>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5" name="Rechteck 4">
            <a:extLst>
              <a:ext uri="{FF2B5EF4-FFF2-40B4-BE49-F238E27FC236}">
                <a16:creationId xmlns:a16="http://schemas.microsoft.com/office/drawing/2014/main" id="{3A0736C4-B130-4575-8080-EF3E7DB4FCFF}"/>
              </a:ext>
            </a:extLst>
          </p:cNvPr>
          <p:cNvSpPr/>
          <p:nvPr/>
        </p:nvSpPr>
        <p:spPr>
          <a:xfrm>
            <a:off x="6096000" y="1903535"/>
            <a:ext cx="5346700" cy="4708981"/>
          </a:xfrm>
          <a:prstGeom prst="rect">
            <a:avLst/>
          </a:prstGeom>
        </p:spPr>
        <p:txBody>
          <a:bodyPr>
            <a:spAutoFit/>
          </a:bodyPr>
          <a:lstStyle/>
          <a:p>
            <a:pPr marL="457200" indent="-457200">
              <a:buFont typeface="+mj-lt"/>
              <a:buAutoNum type="arabicPeriod" startAt="9"/>
            </a:pPr>
            <a:r>
              <a:rPr lang="de-DE" sz="2000" b="1">
                <a:solidFill>
                  <a:schemeClr val="bg1">
                    <a:lumMod val="75000"/>
                  </a:schemeClr>
                </a:solidFill>
              </a:rPr>
              <a:t>Anwendungssicherheit</a:t>
            </a:r>
          </a:p>
          <a:p>
            <a:r>
              <a:rPr lang="de-DE" sz="2000" b="1">
                <a:solidFill>
                  <a:schemeClr val="bg1">
                    <a:lumMod val="75000"/>
                  </a:schemeClr>
                </a:solidFill>
              </a:rPr>
              <a:t> </a:t>
            </a:r>
          </a:p>
          <a:p>
            <a:pPr marL="457200" indent="-457200">
              <a:buFont typeface="+mj-lt"/>
              <a:buAutoNum type="arabicPeriod" startAt="10"/>
            </a:pPr>
            <a:r>
              <a:rPr lang="de-DE" sz="2000" b="1">
                <a:solidFill>
                  <a:schemeClr val="bg1">
                    <a:lumMod val="75000"/>
                  </a:schemeClr>
                </a:solidFill>
              </a:rPr>
              <a:t>Sichere Software-Entwicklung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Netzwerk-Design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Perimeter-Sicherheit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Cloud-Sicherheit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Automatisierung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Netzwerk-Angriffe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Absicherung von Netzwerken </a:t>
            </a:r>
          </a:p>
        </p:txBody>
      </p:sp>
    </p:spTree>
    <p:extLst>
      <p:ext uri="{BB962C8B-B14F-4D97-AF65-F5344CB8AC3E}">
        <p14:creationId xmlns:p14="http://schemas.microsoft.com/office/powerpoint/2010/main" val="12665308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7"/>
            </a:pPr>
            <a:r>
              <a:rPr lang="de-DE" sz="2000" b="1"/>
              <a:t>Management der Supplychain</a:t>
            </a:r>
          </a:p>
          <a:p>
            <a:pPr marL="457200" indent="-457200">
              <a:buFont typeface="+mj-lt"/>
              <a:buAutoNum type="arabicPeriod" startAt="7"/>
            </a:pPr>
            <a:endParaRPr lang="de-DE" sz="2000" b="1"/>
          </a:p>
          <a:p>
            <a:pPr marL="457200" indent="-457200">
              <a:buFont typeface="+mj-lt"/>
              <a:buAutoNum type="arabicPeriod" startAt="7"/>
            </a:pPr>
            <a:endParaRPr lang="de-DE" sz="2000" b="1"/>
          </a:p>
          <a:p>
            <a:pPr marL="457200" indent="-457200">
              <a:buFont typeface="+mj-lt"/>
              <a:buAutoNum type="arabicPeriod" startAt="7"/>
            </a:pPr>
            <a:endParaRPr lang="de-DE" sz="2000" b="1"/>
          </a:p>
          <a:p>
            <a:pPr marL="457200" indent="-457200">
              <a:buFont typeface="+mj-lt"/>
              <a:buAutoNum type="arabicPeriod" startAt="7"/>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2" name="Rechteck 1">
            <a:extLst>
              <a:ext uri="{FF2B5EF4-FFF2-40B4-BE49-F238E27FC236}">
                <a16:creationId xmlns:a16="http://schemas.microsoft.com/office/drawing/2014/main" id="{28925D62-B634-4963-B333-9A5B1D56112C}"/>
              </a:ext>
            </a:extLst>
          </p:cNvPr>
          <p:cNvSpPr/>
          <p:nvPr/>
        </p:nvSpPr>
        <p:spPr>
          <a:xfrm>
            <a:off x="546100" y="2396264"/>
            <a:ext cx="9214636" cy="4238724"/>
          </a:xfrm>
          <a:prstGeom prst="rect">
            <a:avLst/>
          </a:prstGeom>
        </p:spPr>
        <p:txBody>
          <a:bodyPr wrap="square">
            <a:spAutoFit/>
          </a:bodyPr>
          <a:lstStyle/>
          <a:p>
            <a:pPr marL="342900" marR="1046480" lvl="0" indent="-342900">
              <a:spcAft>
                <a:spcPts val="0"/>
              </a:spcAft>
              <a:buSzPts val="1200"/>
              <a:buFont typeface="Symbol" panose="05050102010706020507" pitchFamily="18" charset="2"/>
              <a:buChar char=""/>
              <a:tabLst>
                <a:tab pos="1144905" algn="l"/>
              </a:tabLst>
            </a:pPr>
            <a:r>
              <a:rPr lang="de-DE" sz="1200" spc="-5" dirty="0">
                <a:latin typeface="Calibri" panose="020F0502020204030204" pitchFamily="34" charset="0"/>
                <a:ea typeface="Symbol" panose="05050102010706020507" pitchFamily="18" charset="2"/>
                <a:cs typeface="Times New Roman" panose="02020603050405020304" pitchFamily="18" charset="0"/>
              </a:rPr>
              <a:t>Sicheres</a:t>
            </a:r>
            <a:r>
              <a:rPr lang="de-DE" sz="1200" spc="-20"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Arbeiten</a:t>
            </a:r>
            <a:r>
              <a:rPr lang="de-DE" sz="1200" spc="-20" dirty="0">
                <a:latin typeface="Calibri" panose="020F0502020204030204" pitchFamily="34" charset="0"/>
                <a:ea typeface="Symbol" panose="05050102010706020507" pitchFamily="18" charset="2"/>
                <a:cs typeface="Times New Roman" panose="02020603050405020304" pitchFamily="18" charset="0"/>
              </a:rPr>
              <a:t> </a:t>
            </a:r>
            <a:r>
              <a:rPr lang="de-DE" sz="1200" dirty="0">
                <a:latin typeface="Calibri" panose="020F0502020204030204" pitchFamily="34" charset="0"/>
                <a:ea typeface="Symbol" panose="05050102010706020507" pitchFamily="18" charset="2"/>
                <a:cs typeface="Times New Roman" panose="02020603050405020304" pitchFamily="18" charset="0"/>
              </a:rPr>
              <a:t>in</a:t>
            </a:r>
            <a:r>
              <a:rPr lang="de-DE" sz="1200" spc="-25"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einer</a:t>
            </a:r>
            <a:r>
              <a:rPr lang="de-DE" sz="1200" spc="-15"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unsicheren</a:t>
            </a:r>
            <a:r>
              <a:rPr lang="de-DE" sz="1200" spc="-15"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Umgebung</a:t>
            </a:r>
            <a:r>
              <a:rPr lang="de-DE" sz="1200" spc="-35"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bedeutet,</a:t>
            </a:r>
            <a:r>
              <a:rPr lang="de-DE" sz="1200" spc="-30" dirty="0">
                <a:latin typeface="Calibri" panose="020F0502020204030204" pitchFamily="34" charset="0"/>
                <a:ea typeface="Symbol" panose="05050102010706020507" pitchFamily="18" charset="2"/>
                <a:cs typeface="Times New Roman" panose="02020603050405020304" pitchFamily="18" charset="0"/>
              </a:rPr>
              <a:t> </a:t>
            </a:r>
            <a:r>
              <a:rPr lang="de-DE" sz="1200" dirty="0">
                <a:latin typeface="Calibri" panose="020F0502020204030204" pitchFamily="34" charset="0"/>
                <a:ea typeface="Symbol" panose="05050102010706020507" pitchFamily="18" charset="2"/>
                <a:cs typeface="Times New Roman" panose="02020603050405020304" pitchFamily="18" charset="0"/>
              </a:rPr>
              <a:t>die</a:t>
            </a:r>
            <a:r>
              <a:rPr lang="de-DE" sz="1200" spc="-25"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Risiken</a:t>
            </a:r>
            <a:r>
              <a:rPr lang="de-DE" sz="1200" spc="-10" dirty="0">
                <a:latin typeface="Calibri" panose="020F0502020204030204" pitchFamily="34" charset="0"/>
                <a:ea typeface="Symbol" panose="05050102010706020507" pitchFamily="18" charset="2"/>
                <a:cs typeface="Times New Roman" panose="02020603050405020304" pitchFamily="18" charset="0"/>
              </a:rPr>
              <a:t> </a:t>
            </a:r>
            <a:r>
              <a:rPr lang="de-DE" sz="1200" dirty="0">
                <a:latin typeface="Calibri" panose="020F0502020204030204" pitchFamily="34" charset="0"/>
                <a:ea typeface="Symbol" panose="05050102010706020507" pitchFamily="18" charset="2"/>
                <a:cs typeface="Times New Roman" panose="02020603050405020304" pitchFamily="18" charset="0"/>
              </a:rPr>
              <a:t>in</a:t>
            </a:r>
            <a:r>
              <a:rPr lang="de-DE" sz="1200" spc="-35" dirty="0">
                <a:latin typeface="Calibri" panose="020F0502020204030204" pitchFamily="34" charset="0"/>
                <a:ea typeface="Symbol" panose="05050102010706020507" pitchFamily="18" charset="2"/>
                <a:cs typeface="Times New Roman" panose="02020603050405020304" pitchFamily="18" charset="0"/>
              </a:rPr>
              <a:t> </a:t>
            </a:r>
            <a:r>
              <a:rPr lang="de-DE" sz="1200" dirty="0">
                <a:latin typeface="Calibri" panose="020F0502020204030204" pitchFamily="34" charset="0"/>
                <a:ea typeface="Symbol" panose="05050102010706020507" pitchFamily="18" charset="2"/>
                <a:cs typeface="Times New Roman" panose="02020603050405020304" pitchFamily="18" charset="0"/>
              </a:rPr>
              <a:t>der</a:t>
            </a:r>
            <a:r>
              <a:rPr lang="de-DE" sz="1200" spc="-15"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Lieferkette</a:t>
            </a:r>
            <a:r>
              <a:rPr lang="de-DE" sz="1200" spc="-25"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zu</a:t>
            </a:r>
            <a:r>
              <a:rPr lang="de-DE" sz="1200" spc="365" dirty="0">
                <a:latin typeface="Times New Roman" panose="02020603050405020304" pitchFamily="18"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minimieren</a:t>
            </a:r>
            <a:endParaRPr lang="de-DE" sz="1100" dirty="0">
              <a:latin typeface="Calibri" panose="020F0502020204030204" pitchFamily="34" charset="0"/>
              <a:ea typeface="Calibri" panose="020F0502020204030204" pitchFamily="34" charset="0"/>
              <a:cs typeface="Times New Roman" panose="02020603050405020304" pitchFamily="18" charset="0"/>
            </a:endParaRPr>
          </a:p>
          <a:p>
            <a:pPr marL="342900" marR="1380490" lvl="0" indent="-342900">
              <a:spcAft>
                <a:spcPts val="0"/>
              </a:spcAft>
              <a:buSzPts val="1200"/>
              <a:buFont typeface="Symbol" panose="05050102010706020507" pitchFamily="18" charset="2"/>
              <a:buChar char=""/>
              <a:tabLst>
                <a:tab pos="1144905" algn="l"/>
              </a:tabLst>
            </a:pPr>
            <a:r>
              <a:rPr lang="de-DE" sz="1200" dirty="0">
                <a:latin typeface="Calibri" panose="020F0502020204030204" pitchFamily="34" charset="0"/>
                <a:ea typeface="Symbol" panose="05050102010706020507" pitchFamily="18" charset="2"/>
                <a:cs typeface="Times New Roman" panose="02020603050405020304" pitchFamily="18" charset="0"/>
              </a:rPr>
              <a:t>Eine</a:t>
            </a:r>
            <a:r>
              <a:rPr lang="de-DE" sz="1200" spc="-20"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Organisation</a:t>
            </a:r>
            <a:r>
              <a:rPr lang="de-DE" sz="1200" spc="-20" dirty="0">
                <a:latin typeface="Calibri" panose="020F0502020204030204" pitchFamily="34" charset="0"/>
                <a:ea typeface="Symbol" panose="05050102010706020507" pitchFamily="18" charset="2"/>
                <a:cs typeface="Times New Roman" panose="02020603050405020304" pitchFamily="18" charset="0"/>
              </a:rPr>
              <a:t> </a:t>
            </a:r>
            <a:r>
              <a:rPr lang="de-DE" sz="1200" dirty="0">
                <a:latin typeface="Calibri" panose="020F0502020204030204" pitchFamily="34" charset="0"/>
                <a:ea typeface="Symbol" panose="05050102010706020507" pitchFamily="18" charset="2"/>
                <a:cs typeface="Times New Roman" panose="02020603050405020304" pitchFamily="18" charset="0"/>
              </a:rPr>
              <a:t>muss</a:t>
            </a:r>
            <a:r>
              <a:rPr lang="de-DE" sz="1200" spc="-20"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sicherstellen,</a:t>
            </a:r>
            <a:r>
              <a:rPr lang="de-DE" sz="1200" spc="-30" dirty="0">
                <a:latin typeface="Calibri" panose="020F0502020204030204" pitchFamily="34" charset="0"/>
                <a:ea typeface="Symbol" panose="05050102010706020507" pitchFamily="18" charset="2"/>
                <a:cs typeface="Times New Roman" panose="02020603050405020304" pitchFamily="18" charset="0"/>
              </a:rPr>
              <a:t> </a:t>
            </a:r>
            <a:r>
              <a:rPr lang="de-DE" sz="1200" dirty="0">
                <a:latin typeface="Calibri" panose="020F0502020204030204" pitchFamily="34" charset="0"/>
                <a:ea typeface="Symbol" panose="05050102010706020507" pitchFamily="18" charset="2"/>
                <a:cs typeface="Times New Roman" panose="02020603050405020304" pitchFamily="18" charset="0"/>
              </a:rPr>
              <a:t>dass</a:t>
            </a:r>
            <a:r>
              <a:rPr lang="de-DE" sz="1200" spc="-30" dirty="0">
                <a:latin typeface="Calibri" panose="020F0502020204030204" pitchFamily="34" charset="0"/>
                <a:ea typeface="Symbol" panose="05050102010706020507" pitchFamily="18" charset="2"/>
                <a:cs typeface="Times New Roman" panose="02020603050405020304" pitchFamily="18" charset="0"/>
              </a:rPr>
              <a:t> </a:t>
            </a:r>
            <a:r>
              <a:rPr lang="de-DE" sz="1200" dirty="0">
                <a:latin typeface="Calibri" panose="020F0502020204030204" pitchFamily="34" charset="0"/>
                <a:ea typeface="Symbol" panose="05050102010706020507" pitchFamily="18" charset="2"/>
                <a:cs typeface="Times New Roman" panose="02020603050405020304" pitchFamily="18" charset="0"/>
              </a:rPr>
              <a:t>der</a:t>
            </a:r>
            <a:r>
              <a:rPr lang="de-DE" sz="1200" spc="-15"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Betrieb</a:t>
            </a:r>
            <a:r>
              <a:rPr lang="de-DE" sz="1200" spc="-15"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jedes</a:t>
            </a:r>
            <a:r>
              <a:rPr lang="de-DE" sz="1200" spc="-30"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Elements</a:t>
            </a:r>
            <a:r>
              <a:rPr lang="de-DE" sz="1200" spc="-30"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(Hardware,</a:t>
            </a:r>
            <a:r>
              <a:rPr lang="de-DE" sz="1200" spc="285" dirty="0">
                <a:latin typeface="Times New Roman" panose="02020603050405020304" pitchFamily="18" charset="0"/>
                <a:ea typeface="Symbol" panose="05050102010706020507" pitchFamily="18" charset="2"/>
                <a:cs typeface="Times New Roman" panose="02020603050405020304" pitchFamily="18" charset="0"/>
              </a:rPr>
              <a:t> </a:t>
            </a:r>
            <a:r>
              <a:rPr lang="de-DE" sz="1200" dirty="0">
                <a:latin typeface="Calibri" panose="020F0502020204030204" pitchFamily="34" charset="0"/>
                <a:ea typeface="Symbol" panose="05050102010706020507" pitchFamily="18" charset="2"/>
                <a:cs typeface="Times New Roman" panose="02020603050405020304" pitchFamily="18" charset="0"/>
              </a:rPr>
              <a:t>Firmware,</a:t>
            </a:r>
            <a:r>
              <a:rPr lang="de-DE" sz="1200" spc="-40"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Treiber,</a:t>
            </a:r>
            <a:r>
              <a:rPr lang="de-DE" sz="1200" spc="-40"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Betriebssystem</a:t>
            </a:r>
            <a:r>
              <a:rPr lang="de-DE" sz="1200" spc="-30" dirty="0">
                <a:latin typeface="Calibri" panose="020F0502020204030204" pitchFamily="34" charset="0"/>
                <a:ea typeface="Symbol" panose="05050102010706020507" pitchFamily="18" charset="2"/>
                <a:cs typeface="Times New Roman" panose="02020603050405020304" pitchFamily="18" charset="0"/>
              </a:rPr>
              <a:t> </a:t>
            </a:r>
            <a:r>
              <a:rPr lang="de-DE" sz="1200" dirty="0">
                <a:latin typeface="Calibri" panose="020F0502020204030204" pitchFamily="34" charset="0"/>
                <a:ea typeface="Symbol" panose="05050102010706020507" pitchFamily="18" charset="2"/>
                <a:cs typeface="Times New Roman" panose="02020603050405020304" pitchFamily="18" charset="0"/>
              </a:rPr>
              <a:t>und</a:t>
            </a:r>
            <a:r>
              <a:rPr lang="de-DE" sz="1200" spc="-35"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Anwendung)</a:t>
            </a:r>
            <a:r>
              <a:rPr lang="de-DE" sz="1200" spc="-35"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konsistent</a:t>
            </a:r>
            <a:r>
              <a:rPr lang="de-DE" sz="1200" spc="-35"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und</a:t>
            </a:r>
            <a:r>
              <a:rPr lang="de-DE" sz="1200" spc="215" dirty="0">
                <a:latin typeface="Times New Roman" panose="02020603050405020304" pitchFamily="18"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manipulationssicher</a:t>
            </a:r>
            <a:r>
              <a:rPr lang="de-DE" sz="1200" spc="-35"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ist,</a:t>
            </a:r>
            <a:r>
              <a:rPr lang="de-DE" sz="1200" spc="-40" dirty="0">
                <a:latin typeface="Calibri" panose="020F0502020204030204" pitchFamily="34" charset="0"/>
                <a:ea typeface="Symbol" panose="05050102010706020507" pitchFamily="18" charset="2"/>
                <a:cs typeface="Times New Roman" panose="02020603050405020304" pitchFamily="18" charset="0"/>
              </a:rPr>
              <a:t> </a:t>
            </a:r>
            <a:r>
              <a:rPr lang="de-DE" sz="1200" dirty="0">
                <a:latin typeface="Calibri" panose="020F0502020204030204" pitchFamily="34" charset="0"/>
                <a:ea typeface="Symbol" panose="05050102010706020507" pitchFamily="18" charset="2"/>
                <a:cs typeface="Times New Roman" panose="02020603050405020304" pitchFamily="18" charset="0"/>
              </a:rPr>
              <a:t>um</a:t>
            </a:r>
            <a:r>
              <a:rPr lang="de-DE" sz="1200" spc="-25"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eine</a:t>
            </a:r>
            <a:r>
              <a:rPr lang="de-DE" sz="1200" spc="-20"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vertrauenswürdige</a:t>
            </a:r>
            <a:r>
              <a:rPr lang="de-DE" sz="1200" spc="-20"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Computerumgebung</a:t>
            </a:r>
            <a:r>
              <a:rPr lang="de-DE" sz="1200" spc="-35" dirty="0">
                <a:latin typeface="Calibri" panose="020F0502020204030204" pitchFamily="34" charset="0"/>
                <a:ea typeface="Symbol" panose="05050102010706020507" pitchFamily="18" charset="2"/>
                <a:cs typeface="Times New Roman" panose="02020603050405020304" pitchFamily="18" charset="0"/>
              </a:rPr>
              <a:t> </a:t>
            </a:r>
            <a:r>
              <a:rPr lang="de-DE" sz="1200" dirty="0">
                <a:latin typeface="Calibri" panose="020F0502020204030204" pitchFamily="34" charset="0"/>
                <a:ea typeface="Symbol" panose="05050102010706020507" pitchFamily="18" charset="2"/>
                <a:cs typeface="Times New Roman" panose="02020603050405020304" pitchFamily="18" charset="0"/>
              </a:rPr>
              <a:t>zu</a:t>
            </a:r>
            <a:r>
              <a:rPr lang="de-DE" sz="1200" spc="-25"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schaffen</a:t>
            </a:r>
            <a:endParaRPr lang="de-DE" sz="1200" dirty="0">
              <a:latin typeface="Calibri" panose="020F0502020204030204" pitchFamily="34" charset="0"/>
              <a:ea typeface="Symbol" panose="05050102010706020507" pitchFamily="18" charset="2"/>
              <a:cs typeface="Times New Roman" panose="02020603050405020304" pitchFamily="18" charset="0"/>
            </a:endParaRPr>
          </a:p>
          <a:p>
            <a:pPr marL="742950" lvl="1" indent="-285750">
              <a:lnSpc>
                <a:spcPts val="1470"/>
              </a:lnSpc>
              <a:spcBef>
                <a:spcPts val="50"/>
              </a:spcBef>
              <a:spcAft>
                <a:spcPts val="0"/>
              </a:spcAft>
              <a:buSzPts val="1200"/>
              <a:buFont typeface="Courier New" panose="02070309020205020404" pitchFamily="49" charset="0"/>
              <a:buChar char="o"/>
              <a:tabLst>
                <a:tab pos="1602105" algn="l"/>
              </a:tabLst>
            </a:pPr>
            <a:r>
              <a:rPr lang="de-DE" sz="1200" b="1" spc="-10" dirty="0">
                <a:latin typeface="Calibri" panose="020F0502020204030204" pitchFamily="34" charset="0"/>
                <a:ea typeface="Courier New" panose="02070309020205020404" pitchFamily="49" charset="0"/>
                <a:cs typeface="Times New Roman" panose="02020603050405020304" pitchFamily="18" charset="0"/>
              </a:rPr>
              <a:t>Sorgfaltspflicht</a:t>
            </a:r>
            <a:endParaRPr lang="de-DE" sz="1200" b="1" dirty="0">
              <a:latin typeface="Calibri" panose="020F0502020204030204" pitchFamily="34" charset="0"/>
              <a:ea typeface="Courier New" panose="02070309020205020404" pitchFamily="49" charset="0"/>
              <a:cs typeface="Times New Roman" panose="02020603050405020304" pitchFamily="18" charset="0"/>
            </a:endParaRPr>
          </a:p>
          <a:p>
            <a:pPr marL="1143000" marR="1623060" lvl="2" indent="-228600">
              <a:lnSpc>
                <a:spcPct val="99000"/>
              </a:lnSpc>
              <a:spcAft>
                <a:spcPts val="0"/>
              </a:spcAft>
              <a:buSzPts val="1200"/>
              <a:buFont typeface="Microsoft Sans Serif" panose="020B0604020202020204" pitchFamily="34" charset="0"/>
              <a:buChar char="▪"/>
              <a:tabLst>
                <a:tab pos="2059305" algn="l"/>
              </a:tabLst>
            </a:pPr>
            <a:r>
              <a:rPr lang="de-DE" sz="1200" dirty="0">
                <a:latin typeface="Calibri" panose="020F0502020204030204" pitchFamily="34" charset="0"/>
                <a:ea typeface="Microsoft Sans Serif" panose="020B0604020202020204" pitchFamily="34" charset="0"/>
                <a:cs typeface="Times New Roman" panose="02020603050405020304" pitchFamily="18" charset="0"/>
              </a:rPr>
              <a:t>Ein</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Rechtsgrundsatz,</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besagt,</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dass</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ein</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Subjekt</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beim</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Einrichten,</a:t>
            </a:r>
            <a:r>
              <a:rPr lang="de-DE" sz="1200" spc="155" dirty="0">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Konfigurieren</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und</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Warten</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eines</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Systems</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die</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beste</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Praxis</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15" dirty="0">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angemessene</a:t>
            </a:r>
            <a:r>
              <a:rPr lang="de-DE" sz="1200" spc="-4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Sorgfalt</a:t>
            </a:r>
            <a:r>
              <a:rPr lang="de-DE"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angewendet</a:t>
            </a:r>
            <a:r>
              <a:rPr lang="de-DE"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hat</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1600200" lvl="3" indent="-228600">
              <a:spcBef>
                <a:spcPts val="5"/>
              </a:spcBef>
              <a:spcAft>
                <a:spcPts val="0"/>
              </a:spcAft>
              <a:buSzPts val="1200"/>
              <a:buFont typeface="Symbol" panose="05050102010706020507" pitchFamily="18" charset="2"/>
              <a:buChar char=""/>
              <a:tabLst>
                <a:tab pos="2517140" algn="l"/>
              </a:tabLst>
            </a:pPr>
            <a:r>
              <a:rPr lang="de-DE" sz="1200" spc="-5" dirty="0">
                <a:latin typeface="Calibri" panose="020F0502020204030204" pitchFamily="34" charset="0"/>
                <a:ea typeface="Symbol" panose="05050102010706020507" pitchFamily="18" charset="2"/>
                <a:cs typeface="Times New Roman" panose="02020603050405020304" pitchFamily="18" charset="0"/>
              </a:rPr>
              <a:t>Angemessen</a:t>
            </a:r>
            <a:r>
              <a:rPr lang="de-DE" sz="1200" spc="-85" dirty="0">
                <a:latin typeface="Calibri" panose="020F0502020204030204" pitchFamily="34" charset="0"/>
                <a:ea typeface="Symbol" panose="05050102010706020507" pitchFamily="18" charset="2"/>
                <a:cs typeface="Times New Roman" panose="02020603050405020304" pitchFamily="18" charset="0"/>
              </a:rPr>
              <a:t> </a:t>
            </a:r>
            <a:r>
              <a:rPr lang="de-DE" sz="1200" spc="-10" dirty="0">
                <a:latin typeface="Calibri" panose="020F0502020204030204" pitchFamily="34" charset="0"/>
                <a:ea typeface="Symbol" panose="05050102010706020507" pitchFamily="18" charset="2"/>
                <a:cs typeface="Times New Roman" panose="02020603050405020304" pitchFamily="18" charset="0"/>
              </a:rPr>
              <a:t>ausgestattetes</a:t>
            </a:r>
            <a:r>
              <a:rPr lang="de-DE" sz="1200" spc="-95"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Cybersicherheitsprogramm</a:t>
            </a:r>
            <a:endParaRPr lang="de-DE" sz="1200" dirty="0">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20"/>
              </a:lnSpc>
              <a:spcBef>
                <a:spcPts val="20"/>
              </a:spcBef>
              <a:spcAft>
                <a:spcPts val="0"/>
              </a:spcAft>
              <a:buSzPts val="1200"/>
              <a:buFont typeface="Symbol" panose="05050102010706020507" pitchFamily="18" charset="2"/>
              <a:buChar char=""/>
              <a:tabLst>
                <a:tab pos="2517140" algn="l"/>
              </a:tabLst>
            </a:pPr>
            <a:r>
              <a:rPr lang="de-DE" sz="1200" dirty="0">
                <a:latin typeface="Calibri" panose="020F0502020204030204" pitchFamily="34" charset="0"/>
                <a:ea typeface="Symbol" panose="05050102010706020507" pitchFamily="18" charset="2"/>
                <a:cs typeface="Times New Roman" panose="02020603050405020304" pitchFamily="18" charset="0"/>
              </a:rPr>
              <a:t>Prozesse</a:t>
            </a:r>
            <a:r>
              <a:rPr lang="de-DE" sz="1200" spc="-35"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für</a:t>
            </a:r>
            <a:r>
              <a:rPr lang="de-DE" sz="1200" spc="-25"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Sicherheit</a:t>
            </a:r>
            <a:r>
              <a:rPr lang="de-DE" sz="1200" spc="-25"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und</a:t>
            </a:r>
            <a:r>
              <a:rPr lang="de-DE" sz="1200" spc="-20"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Risikomanagement</a:t>
            </a:r>
            <a:endParaRPr lang="de-DE" sz="1200" dirty="0">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10"/>
              </a:lnSpc>
              <a:buSzPts val="1200"/>
              <a:buFont typeface="Symbol" panose="05050102010706020507" pitchFamily="18" charset="2"/>
              <a:buChar char=""/>
              <a:tabLst>
                <a:tab pos="2517140" algn="l"/>
              </a:tabLst>
            </a:pPr>
            <a:r>
              <a:rPr lang="de-DE" sz="1200" spc="-5" dirty="0">
                <a:latin typeface="Calibri" panose="020F0502020204030204" pitchFamily="34" charset="0"/>
                <a:ea typeface="Symbol" panose="05050102010706020507" pitchFamily="18" charset="2"/>
                <a:cs typeface="Times New Roman" panose="02020603050405020304" pitchFamily="18" charset="0"/>
              </a:rPr>
              <a:t>Lebenszyklus</a:t>
            </a:r>
            <a:r>
              <a:rPr lang="de-DE" sz="1200" spc="-40"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der</a:t>
            </a:r>
            <a:r>
              <a:rPr lang="de-DE" sz="1200" spc="-30"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Produktunterstützung</a:t>
            </a:r>
            <a:endParaRPr lang="de-DE" sz="1200" dirty="0">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20"/>
              </a:lnSpc>
              <a:buSzPts val="1200"/>
              <a:buFont typeface="Symbol" panose="05050102010706020507" pitchFamily="18" charset="2"/>
              <a:buChar char=""/>
              <a:tabLst>
                <a:tab pos="2517140" algn="l"/>
              </a:tabLst>
            </a:pPr>
            <a:r>
              <a:rPr lang="de-DE" sz="1200" spc="-5" dirty="0">
                <a:latin typeface="Calibri" panose="020F0502020204030204" pitchFamily="34" charset="0"/>
                <a:ea typeface="Symbol" panose="05050102010706020507" pitchFamily="18" charset="2"/>
                <a:cs typeface="Times New Roman" panose="02020603050405020304" pitchFamily="18" charset="0"/>
              </a:rPr>
              <a:t>Sicherheitskontrollen</a:t>
            </a:r>
            <a:r>
              <a:rPr lang="de-DE" sz="1200" spc="-40" dirty="0">
                <a:latin typeface="Calibri" panose="020F0502020204030204" pitchFamily="34" charset="0"/>
                <a:ea typeface="Symbol" panose="05050102010706020507" pitchFamily="18" charset="2"/>
                <a:cs typeface="Times New Roman" panose="02020603050405020304" pitchFamily="18" charset="0"/>
              </a:rPr>
              <a:t> </a:t>
            </a:r>
            <a:r>
              <a:rPr lang="de-DE" sz="1200" dirty="0">
                <a:latin typeface="Calibri" panose="020F0502020204030204" pitchFamily="34" charset="0"/>
                <a:ea typeface="Symbol" panose="05050102010706020507" pitchFamily="18" charset="2"/>
                <a:cs typeface="Times New Roman" panose="02020603050405020304" pitchFamily="18" charset="0"/>
              </a:rPr>
              <a:t>für</a:t>
            </a:r>
            <a:r>
              <a:rPr lang="de-DE" sz="1200" spc="-40"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vertrauliche</a:t>
            </a:r>
            <a:r>
              <a:rPr lang="de-DE" sz="1200" spc="-35"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Daten</a:t>
            </a:r>
            <a:endParaRPr lang="de-DE" sz="1200" dirty="0">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25"/>
              </a:lnSpc>
              <a:spcBef>
                <a:spcPts val="20"/>
              </a:spcBef>
              <a:spcAft>
                <a:spcPts val="0"/>
              </a:spcAft>
              <a:buSzPts val="1200"/>
              <a:buFont typeface="Symbol" panose="05050102010706020507" pitchFamily="18" charset="2"/>
              <a:buChar char=""/>
              <a:tabLst>
                <a:tab pos="2517140" algn="l"/>
              </a:tabLst>
            </a:pPr>
            <a:r>
              <a:rPr lang="de-DE" sz="1200" spc="-5" dirty="0">
                <a:latin typeface="Calibri" panose="020F0502020204030204" pitchFamily="34" charset="0"/>
                <a:ea typeface="Symbol" panose="05050102010706020507" pitchFamily="18" charset="2"/>
                <a:cs typeface="Times New Roman" panose="02020603050405020304" pitchFamily="18" charset="0"/>
              </a:rPr>
              <a:t>Unterstützung</a:t>
            </a:r>
            <a:r>
              <a:rPr lang="de-DE" sz="1200" spc="-35" dirty="0">
                <a:latin typeface="Calibri" panose="020F0502020204030204" pitchFamily="34" charset="0"/>
                <a:ea typeface="Symbol" panose="05050102010706020507" pitchFamily="18" charset="2"/>
                <a:cs typeface="Times New Roman" panose="02020603050405020304" pitchFamily="18" charset="0"/>
              </a:rPr>
              <a:t> </a:t>
            </a:r>
            <a:r>
              <a:rPr lang="de-DE" sz="1200" dirty="0">
                <a:latin typeface="Calibri" panose="020F0502020204030204" pitchFamily="34" charset="0"/>
                <a:ea typeface="Symbol" panose="05050102010706020507" pitchFamily="18" charset="2"/>
                <a:cs typeface="Times New Roman" panose="02020603050405020304" pitchFamily="18" charset="0"/>
              </a:rPr>
              <a:t>bei</a:t>
            </a:r>
            <a:r>
              <a:rPr lang="de-DE" sz="1200" spc="-25"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Vorfällen</a:t>
            </a:r>
            <a:r>
              <a:rPr lang="de-DE" sz="1200" spc="-25"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und</a:t>
            </a:r>
            <a:r>
              <a:rPr lang="de-DE" sz="1200" spc="-20"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Forensik</a:t>
            </a:r>
            <a:endParaRPr lang="de-DE" sz="1200" dirty="0">
              <a:latin typeface="Calibri" panose="020F0502020204030204" pitchFamily="34" charset="0"/>
              <a:ea typeface="Symbol" panose="05050102010706020507" pitchFamily="18" charset="2"/>
              <a:cs typeface="Times New Roman" panose="02020603050405020304" pitchFamily="18" charset="0"/>
            </a:endParaRPr>
          </a:p>
          <a:p>
            <a:pPr marL="1600200" lvl="3" indent="-228600">
              <a:lnSpc>
                <a:spcPts val="1515"/>
              </a:lnSpc>
              <a:buSzPts val="1200"/>
              <a:buFont typeface="Symbol" panose="05050102010706020507" pitchFamily="18" charset="2"/>
              <a:buChar char=""/>
              <a:tabLst>
                <a:tab pos="2517140" algn="l"/>
              </a:tabLst>
            </a:pPr>
            <a:r>
              <a:rPr lang="de-DE" sz="1200" dirty="0">
                <a:latin typeface="Calibri" panose="020F0502020204030204" pitchFamily="34" charset="0"/>
                <a:ea typeface="Symbol" panose="05050102010706020507" pitchFamily="18" charset="2"/>
                <a:cs typeface="Times New Roman" panose="02020603050405020304" pitchFamily="18" charset="0"/>
              </a:rPr>
              <a:t>Allgemeine</a:t>
            </a:r>
            <a:r>
              <a:rPr lang="de-DE" sz="1200" spc="-60"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und</a:t>
            </a:r>
            <a:r>
              <a:rPr lang="de-DE" sz="1200" spc="-55"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historische</a:t>
            </a:r>
            <a:r>
              <a:rPr lang="de-DE" sz="1200" spc="-45" dirty="0">
                <a:latin typeface="Calibri" panose="020F0502020204030204" pitchFamily="34" charset="0"/>
                <a:ea typeface="Symbol" panose="05050102010706020507" pitchFamily="18" charset="2"/>
                <a:cs typeface="Times New Roman" panose="02020603050405020304" pitchFamily="18" charset="0"/>
              </a:rPr>
              <a:t> </a:t>
            </a:r>
            <a:r>
              <a:rPr lang="de-DE" sz="1200" spc="-5" dirty="0">
                <a:latin typeface="Calibri" panose="020F0502020204030204" pitchFamily="34" charset="0"/>
                <a:ea typeface="Symbol" panose="05050102010706020507" pitchFamily="18" charset="2"/>
                <a:cs typeface="Times New Roman" panose="02020603050405020304" pitchFamily="18" charset="0"/>
              </a:rPr>
              <a:t>Unternehmensinformationen</a:t>
            </a:r>
            <a:endParaRPr lang="de-DE" sz="1200" dirty="0">
              <a:latin typeface="Calibri" panose="020F0502020204030204" pitchFamily="34" charset="0"/>
              <a:ea typeface="Symbol" panose="05050102010706020507" pitchFamily="18" charset="2"/>
              <a:cs typeface="Times New Roman" panose="02020603050405020304" pitchFamily="18" charset="0"/>
            </a:endParaRPr>
          </a:p>
          <a:p>
            <a:pPr marL="1143000" lvl="2" indent="-228600">
              <a:lnSpc>
                <a:spcPts val="1450"/>
              </a:lnSpc>
              <a:buSzPts val="1200"/>
              <a:buFont typeface="Microsoft Sans Serif" panose="020B0604020202020204" pitchFamily="34" charset="0"/>
              <a:buChar char="▪"/>
              <a:tabLst>
                <a:tab pos="2059305" algn="l"/>
              </a:tabLst>
            </a:pPr>
            <a:r>
              <a:rPr lang="de-DE" sz="1200" dirty="0">
                <a:latin typeface="Calibri" panose="020F0502020204030204" pitchFamily="34" charset="0"/>
                <a:ea typeface="Microsoft Sans Serif" panose="020B0604020202020204" pitchFamily="34" charset="0"/>
                <a:cs typeface="Times New Roman" panose="02020603050405020304" pitchFamily="18" charset="0"/>
              </a:rPr>
              <a:t>Due</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Diligence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sollte</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für</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alle</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Lieferanten</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und</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Auftragnehmer</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gelten</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70"/>
              </a:lnSpc>
              <a:spcBef>
                <a:spcPts val="60"/>
              </a:spcBef>
              <a:spcAft>
                <a:spcPts val="0"/>
              </a:spcAft>
              <a:buSzPts val="1200"/>
              <a:buFont typeface="Courier New" panose="02070309020205020404" pitchFamily="49" charset="0"/>
              <a:buChar char="o"/>
              <a:tabLst>
                <a:tab pos="1602105" algn="l"/>
              </a:tabLst>
            </a:pPr>
            <a:r>
              <a:rPr lang="de-DE" sz="1200" b="1" spc="-5" dirty="0">
                <a:latin typeface="Calibri" panose="020F0502020204030204" pitchFamily="34" charset="0"/>
                <a:ea typeface="Courier New" panose="02070309020205020404" pitchFamily="49" charset="0"/>
                <a:cs typeface="Times New Roman" panose="02020603050405020304" pitchFamily="18" charset="0"/>
              </a:rPr>
              <a:t>Vertrauenswürdige(</a:t>
            </a:r>
            <a:r>
              <a:rPr lang="de-DE" sz="1200" b="1" spc="-5" dirty="0" err="1">
                <a:latin typeface="Calibri" panose="020F0502020204030204" pitchFamily="34" charset="0"/>
                <a:ea typeface="Courier New" panose="02070309020205020404" pitchFamily="49" charset="0"/>
                <a:cs typeface="Times New Roman" panose="02020603050405020304" pitchFamily="18" charset="0"/>
              </a:rPr>
              <a:t>Trusted</a:t>
            </a:r>
            <a:r>
              <a:rPr lang="de-DE" sz="1200" b="1" spc="-5" dirty="0">
                <a:latin typeface="Calibri" panose="020F0502020204030204" pitchFamily="34" charset="0"/>
                <a:ea typeface="Courier New" panose="02070309020205020404" pitchFamily="49" charset="0"/>
                <a:cs typeface="Times New Roman" panose="02020603050405020304" pitchFamily="18" charset="0"/>
              </a:rPr>
              <a:t>)</a:t>
            </a:r>
            <a:r>
              <a:rPr lang="de-DE" sz="1200" b="1" spc="-50" dirty="0">
                <a:latin typeface="Calibri" panose="020F0502020204030204" pitchFamily="34" charset="0"/>
                <a:ea typeface="Courier New" panose="02070309020205020404" pitchFamily="49" charset="0"/>
                <a:cs typeface="Times New Roman" panose="02020603050405020304" pitchFamily="18" charset="0"/>
              </a:rPr>
              <a:t> </a:t>
            </a:r>
            <a:r>
              <a:rPr lang="de-DE" sz="1200" b="1" spc="-5" dirty="0">
                <a:latin typeface="Calibri" panose="020F0502020204030204" pitchFamily="34" charset="0"/>
                <a:ea typeface="Courier New" panose="02070309020205020404" pitchFamily="49" charset="0"/>
                <a:cs typeface="Times New Roman" panose="02020603050405020304" pitchFamily="18" charset="0"/>
              </a:rPr>
              <a:t>Foundry</a:t>
            </a:r>
            <a:endParaRPr lang="de-DE" sz="1200" b="1" dirty="0">
              <a:latin typeface="Calibri" panose="020F0502020204030204" pitchFamily="34" charset="0"/>
              <a:ea typeface="Courier New" panose="02070309020205020404" pitchFamily="49" charset="0"/>
              <a:cs typeface="Times New Roman" panose="02020603050405020304" pitchFamily="18" charset="0"/>
            </a:endParaRPr>
          </a:p>
          <a:p>
            <a:pPr marL="1143000" marR="1380490" lvl="2" indent="-228600">
              <a:lnSpc>
                <a:spcPct val="99000"/>
              </a:lnSpc>
              <a:spcAft>
                <a:spcPts val="0"/>
              </a:spcAft>
              <a:buSzPts val="1200"/>
              <a:buFont typeface="Microsoft Sans Serif" panose="020B0604020202020204" pitchFamily="34" charset="0"/>
              <a:buChar char="▪"/>
              <a:tabLst>
                <a:tab pos="2059305" algn="l"/>
              </a:tabLst>
            </a:pPr>
            <a:r>
              <a:rPr lang="de-DE" sz="1200" spc="-5" dirty="0">
                <a:latin typeface="Calibri" panose="020F0502020204030204" pitchFamily="34" charset="0"/>
                <a:ea typeface="Microsoft Sans Serif" panose="020B0604020202020204" pitchFamily="34" charset="0"/>
                <a:cs typeface="Times New Roman" panose="02020603050405020304" pitchFamily="18" charset="0"/>
              </a:rPr>
              <a:t>Ein</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Mikroprozessor-Fertigungsunternehmen,</a:t>
            </a:r>
            <a:r>
              <a:rPr lang="de-DE" sz="1200" spc="-4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das</a:t>
            </a:r>
            <a:r>
              <a:rPr lang="de-DE" sz="1200" spc="-4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Teil</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einer</a:t>
            </a:r>
            <a:r>
              <a:rPr lang="de-DE"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validierten</a:t>
            </a:r>
            <a:r>
              <a:rPr lang="de-DE" sz="1200" spc="335" dirty="0">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Lieferkette</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ist (eine,</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bei</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der</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die</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Hard-</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und</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Software nicht</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von ihrer</a:t>
            </a:r>
            <a:r>
              <a:rPr lang="de-DE" sz="1200" spc="185" dirty="0">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dokumentierten</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Funktion</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abweicht)</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1143000" marR="1078230" lvl="2" indent="-228600">
              <a:spcAft>
                <a:spcPts val="0"/>
              </a:spcAft>
              <a:buSzPts val="1200"/>
              <a:buFont typeface="Microsoft Sans Serif" panose="020B0604020202020204" pitchFamily="34" charset="0"/>
              <a:buChar char="▪"/>
              <a:tabLst>
                <a:tab pos="2059305" algn="l"/>
              </a:tabLst>
            </a:pPr>
            <a:r>
              <a:rPr lang="de-DE" sz="1200" dirty="0">
                <a:latin typeface="Calibri" panose="020F0502020204030204" pitchFamily="34" charset="0"/>
                <a:ea typeface="Microsoft Sans Serif" panose="020B0604020202020204" pitchFamily="34" charset="0"/>
                <a:cs typeface="Times New Roman" panose="02020603050405020304" pitchFamily="18" charset="0"/>
              </a:rPr>
              <a:t>Das</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err="1">
                <a:latin typeface="Calibri" panose="020F0502020204030204" pitchFamily="34" charset="0"/>
                <a:ea typeface="Microsoft Sans Serif" panose="020B0604020202020204" pitchFamily="34" charset="0"/>
                <a:cs typeface="Times New Roman" panose="02020603050405020304" pitchFamily="18" charset="0"/>
              </a:rPr>
              <a:t>Trusted</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Foundry-Programm</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wird</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vom</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Verteidigungsministerium</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a:t>
            </a:r>
            <a:r>
              <a:rPr lang="de-DE" sz="1200" spc="-5" dirty="0" err="1">
                <a:latin typeface="Calibri" panose="020F0502020204030204" pitchFamily="34" charset="0"/>
                <a:ea typeface="Microsoft Sans Serif" panose="020B0604020202020204" pitchFamily="34" charset="0"/>
                <a:cs typeface="Times New Roman" panose="02020603050405020304" pitchFamily="18" charset="0"/>
              </a:rPr>
              <a:t>DoD</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a:t>
            </a:r>
            <a:r>
              <a:rPr lang="de-DE" sz="1200" spc="305" dirty="0">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betrieben</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742950" lvl="1" indent="-285750">
              <a:lnSpc>
                <a:spcPts val="1465"/>
              </a:lnSpc>
              <a:spcBef>
                <a:spcPts val="45"/>
              </a:spcBef>
              <a:spcAft>
                <a:spcPts val="0"/>
              </a:spcAft>
              <a:buSzPts val="1200"/>
              <a:buFont typeface="Courier New" panose="02070309020205020404" pitchFamily="49" charset="0"/>
              <a:buChar char="o"/>
              <a:tabLst>
                <a:tab pos="1602105" algn="l"/>
              </a:tabLst>
            </a:pPr>
            <a:r>
              <a:rPr lang="de-DE" sz="1200" b="1" spc="-5" dirty="0">
                <a:latin typeface="Calibri" panose="020F0502020204030204" pitchFamily="34" charset="0"/>
                <a:ea typeface="Courier New" panose="02070309020205020404" pitchFamily="49" charset="0"/>
                <a:cs typeface="Times New Roman" panose="02020603050405020304" pitchFamily="18" charset="0"/>
              </a:rPr>
              <a:t>Authentizität</a:t>
            </a:r>
            <a:r>
              <a:rPr lang="de-DE" sz="1200" b="1" spc="-60" dirty="0">
                <a:latin typeface="Calibri" panose="020F0502020204030204" pitchFamily="34" charset="0"/>
                <a:ea typeface="Courier New" panose="02070309020205020404" pitchFamily="49" charset="0"/>
                <a:cs typeface="Times New Roman" panose="02020603050405020304" pitchFamily="18" charset="0"/>
              </a:rPr>
              <a:t> </a:t>
            </a:r>
            <a:r>
              <a:rPr lang="de-DE" sz="1200" b="1" spc="-5" dirty="0">
                <a:latin typeface="Calibri" panose="020F0502020204030204" pitchFamily="34" charset="0"/>
                <a:ea typeface="Courier New" panose="02070309020205020404" pitchFamily="49" charset="0"/>
                <a:cs typeface="Times New Roman" panose="02020603050405020304" pitchFamily="18" charset="0"/>
              </a:rPr>
              <a:t>der</a:t>
            </a:r>
            <a:r>
              <a:rPr lang="de-DE" sz="1200" b="1" spc="-50" dirty="0">
                <a:latin typeface="Calibri" panose="020F0502020204030204" pitchFamily="34" charset="0"/>
                <a:ea typeface="Courier New" panose="02070309020205020404" pitchFamily="49" charset="0"/>
                <a:cs typeface="Times New Roman" panose="02020603050405020304" pitchFamily="18" charset="0"/>
              </a:rPr>
              <a:t> </a:t>
            </a:r>
            <a:r>
              <a:rPr lang="de-DE" sz="1200" b="1" spc="-5" dirty="0">
                <a:latin typeface="Calibri" panose="020F0502020204030204" pitchFamily="34" charset="0"/>
                <a:ea typeface="Courier New" panose="02070309020205020404" pitchFamily="49" charset="0"/>
                <a:cs typeface="Times New Roman" panose="02020603050405020304" pitchFamily="18" charset="0"/>
              </a:rPr>
              <a:t>Hardwarequelle</a:t>
            </a:r>
            <a:endParaRPr lang="de-DE" sz="1200" b="1" dirty="0">
              <a:latin typeface="Calibri" panose="020F0502020204030204" pitchFamily="34" charset="0"/>
              <a:ea typeface="Courier New" panose="02070309020205020404" pitchFamily="49" charset="0"/>
              <a:cs typeface="Times New Roman" panose="02020603050405020304" pitchFamily="18" charset="0"/>
            </a:endParaRPr>
          </a:p>
          <a:p>
            <a:pPr marL="1143000" marR="1659255" lvl="2" indent="-228600">
              <a:lnSpc>
                <a:spcPct val="99000"/>
              </a:lnSpc>
              <a:spcAft>
                <a:spcPts val="0"/>
              </a:spcAft>
              <a:buSzPts val="1200"/>
              <a:buFont typeface="Microsoft Sans Serif" panose="020B0604020202020204" pitchFamily="34" charset="0"/>
              <a:buChar char="▪"/>
              <a:tabLst>
                <a:tab pos="2059305" algn="l"/>
              </a:tabLst>
            </a:pPr>
            <a:r>
              <a:rPr lang="de-DE" sz="1200" dirty="0">
                <a:latin typeface="Calibri" panose="020F0502020204030204" pitchFamily="34" charset="0"/>
                <a:ea typeface="Microsoft Sans Serif" panose="020B0604020202020204" pitchFamily="34" charset="0"/>
                <a:cs typeface="Times New Roman" panose="02020603050405020304" pitchFamily="18" charset="0"/>
              </a:rPr>
              <a:t>Der</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Prozess,</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der</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sicherstellt,</a:t>
            </a:r>
            <a:r>
              <a:rPr lang="de-DE"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dass</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die</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Hardware</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manipulationsfrei</a:t>
            </a:r>
            <a:r>
              <a:rPr lang="de-DE" sz="1200" spc="295" dirty="0">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von</a:t>
            </a:r>
            <a:r>
              <a:rPr lang="de-DE" sz="1200" spc="-4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vertrauenswürdigen</a:t>
            </a:r>
            <a:r>
              <a:rPr lang="de-DE" sz="1200" spc="-4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Lieferanten</a:t>
            </a:r>
            <a:r>
              <a:rPr lang="de-DE"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bezogen</a:t>
            </a:r>
            <a:r>
              <a:rPr lang="de-DE" sz="1200" spc="-4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wird</a:t>
            </a:r>
            <a:endParaRPr lang="de-DE" sz="1200" dirty="0">
              <a:latin typeface="Calibri" panose="020F0502020204030204" pitchFamily="34" charset="0"/>
              <a:ea typeface="Microsoft Sans Serif" panose="020B0604020202020204" pitchFamily="34" charset="0"/>
              <a:cs typeface="Times New Roman" panose="02020603050405020304" pitchFamily="18" charset="0"/>
            </a:endParaRPr>
          </a:p>
          <a:p>
            <a:pPr marL="1143000" marR="1739900" lvl="2" indent="-228600" algn="just">
              <a:spcAft>
                <a:spcPts val="0"/>
              </a:spcAft>
              <a:buSzPts val="1200"/>
              <a:buFont typeface="Microsoft Sans Serif" panose="020B0604020202020204" pitchFamily="34" charset="0"/>
              <a:buChar char="▪"/>
              <a:tabLst>
                <a:tab pos="2059305" algn="l"/>
              </a:tabLst>
            </a:pPr>
            <a:r>
              <a:rPr lang="de-DE" sz="1200" dirty="0">
                <a:latin typeface="Calibri" panose="020F0502020204030204" pitchFamily="34" charset="0"/>
                <a:ea typeface="Microsoft Sans Serif" panose="020B0604020202020204" pitchFamily="34" charset="0"/>
                <a:cs typeface="Times New Roman" panose="02020603050405020304" pitchFamily="18" charset="0"/>
              </a:rPr>
              <a:t>Größeres</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Risiko,</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versehentlich</a:t>
            </a:r>
            <a:r>
              <a:rPr lang="de-DE" sz="1200" spc="-3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gefälschte</a:t>
            </a:r>
            <a:r>
              <a:rPr lang="de-DE"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kompromittierte</a:t>
            </a:r>
            <a:r>
              <a:rPr lang="de-DE" sz="1200" spc="275" dirty="0">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Geräte</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zu</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erhalten,</a:t>
            </a:r>
            <a:r>
              <a:rPr lang="de-DE" sz="1200" spc="-3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10" dirty="0">
                <a:latin typeface="Calibri" panose="020F0502020204030204" pitchFamily="34" charset="0"/>
                <a:ea typeface="Microsoft Sans Serif" panose="020B0604020202020204" pitchFamily="34" charset="0"/>
                <a:cs typeface="Times New Roman" panose="02020603050405020304" pitchFamily="18" charset="0"/>
              </a:rPr>
              <a:t>wenn</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Sie</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Geräte</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aus</a:t>
            </a:r>
            <a:r>
              <a:rPr lang="de-DE" sz="1200" spc="-2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zweiter</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Hand</a:t>
            </a:r>
            <a:r>
              <a:rPr lang="de-DE" sz="1200" spc="-15"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oder</a:t>
            </a:r>
            <a:r>
              <a:rPr lang="de-DE" sz="1200" spc="-2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dirty="0">
                <a:latin typeface="Calibri" panose="020F0502020204030204" pitchFamily="34" charset="0"/>
                <a:ea typeface="Microsoft Sans Serif" panose="020B0604020202020204" pitchFamily="34" charset="0"/>
                <a:cs typeface="Times New Roman" panose="02020603050405020304" pitchFamily="18" charset="0"/>
              </a:rPr>
              <a:t>vom</a:t>
            </a:r>
            <a:r>
              <a:rPr lang="de-DE" sz="1200" spc="265" dirty="0">
                <a:latin typeface="Times New Roman" panose="02020603050405020304" pitchFamily="18"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Nachrüstungsmarkt</a:t>
            </a:r>
            <a:r>
              <a:rPr lang="de-DE" sz="1200" spc="-90" dirty="0">
                <a:latin typeface="Calibri" panose="020F0502020204030204" pitchFamily="34" charset="0"/>
                <a:ea typeface="Microsoft Sans Serif" panose="020B0604020202020204" pitchFamily="34" charset="0"/>
                <a:cs typeface="Times New Roman" panose="02020603050405020304" pitchFamily="18" charset="0"/>
              </a:rPr>
              <a:t> </a:t>
            </a:r>
            <a:r>
              <a:rPr lang="de-DE" sz="1200" spc="-5" dirty="0">
                <a:latin typeface="Calibri" panose="020F0502020204030204" pitchFamily="34" charset="0"/>
                <a:ea typeface="Microsoft Sans Serif" panose="020B0604020202020204" pitchFamily="34" charset="0"/>
                <a:cs typeface="Times New Roman" panose="02020603050405020304" pitchFamily="18" charset="0"/>
              </a:rPr>
              <a:t>kaufen</a:t>
            </a:r>
            <a:endParaRPr lang="de-DE" sz="1200" dirty="0">
              <a:effectLst/>
              <a:latin typeface="Calibri" panose="020F0502020204030204" pitchFamily="34" charset="0"/>
              <a:ea typeface="Microsoft Sans Serif" panose="020B0604020202020204" pitchFamily="34" charset="0"/>
              <a:cs typeface="Times New Roman" panose="02020603050405020304" pitchFamily="18" charset="0"/>
            </a:endParaRPr>
          </a:p>
        </p:txBody>
      </p:sp>
      <p:sp>
        <p:nvSpPr>
          <p:cNvPr id="9" name="Rechteck 8">
            <a:extLst>
              <a:ext uri="{FF2B5EF4-FFF2-40B4-BE49-F238E27FC236}">
                <a16:creationId xmlns:a16="http://schemas.microsoft.com/office/drawing/2014/main" id="{70B2E5B8-543F-43F0-84FF-67D9FFAEE1ED}"/>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Tree>
    <p:extLst>
      <p:ext uri="{BB962C8B-B14F-4D97-AF65-F5344CB8AC3E}">
        <p14:creationId xmlns:p14="http://schemas.microsoft.com/office/powerpoint/2010/main" val="11930003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98057" y="350837"/>
            <a:ext cx="9906000" cy="70866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7"/>
            </a:pPr>
            <a:r>
              <a:rPr lang="de-DE" sz="2000" b="1"/>
              <a:t>Management der Supplychain</a:t>
            </a:r>
          </a:p>
          <a:p>
            <a:pPr marL="457200" indent="-457200">
              <a:buFont typeface="+mj-lt"/>
              <a:buAutoNum type="arabicPeriod" startAt="7"/>
            </a:pPr>
            <a:endParaRPr lang="de-DE" sz="2000" b="1"/>
          </a:p>
          <a:p>
            <a:pPr marL="457200" indent="-457200">
              <a:buFont typeface="+mj-lt"/>
              <a:buAutoNum type="arabicPeriod" startAt="7"/>
            </a:pPr>
            <a:endParaRPr lang="de-DE" sz="2000" b="1"/>
          </a:p>
          <a:p>
            <a:pPr marL="457200" indent="-457200">
              <a:buFont typeface="+mj-lt"/>
              <a:buAutoNum type="arabicPeriod" startAt="7"/>
            </a:pPr>
            <a:endParaRPr lang="de-DE" sz="2000" b="1"/>
          </a:p>
          <a:p>
            <a:pPr marL="457200" indent="-457200">
              <a:buFont typeface="+mj-lt"/>
              <a:buAutoNum type="arabicPeriod" startAt="7"/>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2" name="Rechteck 1">
            <a:extLst>
              <a:ext uri="{FF2B5EF4-FFF2-40B4-BE49-F238E27FC236}">
                <a16:creationId xmlns:a16="http://schemas.microsoft.com/office/drawing/2014/main" id="{28925D62-B634-4963-B333-9A5B1D56112C}"/>
              </a:ext>
            </a:extLst>
          </p:cNvPr>
          <p:cNvSpPr/>
          <p:nvPr/>
        </p:nvSpPr>
        <p:spPr>
          <a:xfrm>
            <a:off x="453552" y="2255837"/>
            <a:ext cx="9214636" cy="2862322"/>
          </a:xfrm>
          <a:prstGeom prst="rect">
            <a:avLst/>
          </a:prstGeom>
        </p:spPr>
        <p:txBody>
          <a:bodyPr wrap="square">
            <a:spAutoFit/>
          </a:bodyPr>
          <a:lstStyle/>
          <a:p>
            <a:pPr lvl="0">
              <a:buSzPts val="1200"/>
            </a:pPr>
            <a:r>
              <a:rPr lang="de-DE" sz="1200" b="1" spc="-5" dirty="0">
                <a:latin typeface="Calibri" panose="020F0502020204030204" pitchFamily="34" charset="0"/>
                <a:cs typeface="Times New Roman" panose="02020603050405020304" pitchFamily="18" charset="0"/>
              </a:rPr>
              <a:t>Hardware Root of Trust (ROT)</a:t>
            </a:r>
          </a:p>
          <a:p>
            <a:pPr lvl="1">
              <a:buSzPts val="1200"/>
            </a:pPr>
            <a:r>
              <a:rPr lang="de-DE" sz="1200" spc="-5" dirty="0">
                <a:latin typeface="Calibri" panose="020F0502020204030204" pitchFamily="34" charset="0"/>
                <a:cs typeface="Times New Roman" panose="02020603050405020304" pitchFamily="18" charset="0"/>
              </a:rPr>
              <a:t>Ein in ein Computersystem eingebettetes kryptografisches Modul, das die vertrauenswürdige Ausführung bestätigen und die Starteinstellungen und Metriken bescheinigen kann. Eine Hardware-</a:t>
            </a:r>
            <a:r>
              <a:rPr lang="de-DE" sz="1200" b="1" spc="-5" dirty="0">
                <a:latin typeface="Calibri" panose="020F0502020204030204" pitchFamily="34" charset="0"/>
                <a:cs typeface="Times New Roman" panose="02020603050405020304" pitchFamily="18" charset="0"/>
              </a:rPr>
              <a:t>(ROT) </a:t>
            </a:r>
            <a:r>
              <a:rPr lang="de-DE" sz="1200" spc="-5" dirty="0">
                <a:latin typeface="Calibri" panose="020F0502020204030204" pitchFamily="34" charset="0"/>
                <a:cs typeface="Times New Roman" panose="02020603050405020304" pitchFamily="18" charset="0"/>
              </a:rPr>
              <a:t>wird verwendet, um die Boot-Metriken und OS- Dateien zu scannen, um ihre Signaturen zu überprüfen, die wir dann zum Signieren eines digitalen Berichts verwenden können</a:t>
            </a:r>
          </a:p>
          <a:p>
            <a:pPr lvl="0">
              <a:buSzPts val="1200"/>
            </a:pPr>
            <a:r>
              <a:rPr lang="de-DE" sz="1200" b="1" spc="-5" dirty="0">
                <a:latin typeface="Calibri" panose="020F0502020204030204" pitchFamily="34" charset="0"/>
                <a:cs typeface="Times New Roman" panose="02020603050405020304" pitchFamily="18" charset="0"/>
              </a:rPr>
              <a:t>Vertrauenswürdiges Plattformmodul (TPM)</a:t>
            </a:r>
          </a:p>
          <a:p>
            <a:pPr lvl="1">
              <a:buSzPts val="1200"/>
            </a:pPr>
            <a:r>
              <a:rPr lang="de-DE" sz="1200" spc="-5" dirty="0">
                <a:latin typeface="Calibri" panose="020F0502020204030204" pitchFamily="34" charset="0"/>
                <a:cs typeface="Times New Roman" panose="02020603050405020304" pitchFamily="18" charset="0"/>
              </a:rPr>
              <a:t>Eine Spezifikation für die hardwarebasierte Speicherung von digitalen Zertifikaten, Schlüsseln, </a:t>
            </a:r>
            <a:r>
              <a:rPr lang="de-DE" sz="1200" spc="-5" dirty="0" err="1">
                <a:latin typeface="Calibri" panose="020F0502020204030204" pitchFamily="34" charset="0"/>
                <a:cs typeface="Times New Roman" panose="02020603050405020304" pitchFamily="18" charset="0"/>
              </a:rPr>
              <a:t>gehashten</a:t>
            </a:r>
            <a:r>
              <a:rPr lang="de-DE" sz="1200" spc="-5" dirty="0">
                <a:latin typeface="Calibri" panose="020F0502020204030204" pitchFamily="34" charset="0"/>
                <a:cs typeface="Times New Roman" panose="02020603050405020304" pitchFamily="18" charset="0"/>
              </a:rPr>
              <a:t> Passwörtern und anderen Benutzer- und Plattformidentifikationsinformationen. Ein TPM kann in Windows über die Konsole </a:t>
            </a:r>
            <a:r>
              <a:rPr lang="de-DE" sz="1200" spc="-5" dirty="0" err="1">
                <a:latin typeface="Calibri" panose="020F0502020204030204" pitchFamily="34" charset="0"/>
                <a:cs typeface="Times New Roman" panose="02020603050405020304" pitchFamily="18" charset="0"/>
              </a:rPr>
              <a:t>tpm.msc</a:t>
            </a:r>
            <a:r>
              <a:rPr lang="de-DE" sz="1200" spc="-5" dirty="0">
                <a:latin typeface="Calibri" panose="020F0502020204030204" pitchFamily="34" charset="0"/>
                <a:cs typeface="Times New Roman" panose="02020603050405020304" pitchFamily="18" charset="0"/>
              </a:rPr>
              <a:t> oder über Gruppenrichtlinien verwaltet werden</a:t>
            </a:r>
          </a:p>
          <a:p>
            <a:pPr lvl="0">
              <a:buSzPts val="1200"/>
            </a:pPr>
            <a:r>
              <a:rPr lang="de-DE" sz="1200" b="1" spc="-5" dirty="0">
                <a:latin typeface="Calibri" panose="020F0502020204030204" pitchFamily="34" charset="0"/>
                <a:cs typeface="Times New Roman" panose="02020603050405020304" pitchFamily="18" charset="0"/>
              </a:rPr>
              <a:t>Hardware-Sicherheitsmodul (HSM)</a:t>
            </a:r>
          </a:p>
          <a:p>
            <a:pPr lvl="1">
              <a:buSzPts val="1200"/>
            </a:pPr>
            <a:r>
              <a:rPr lang="de-DE" sz="1200" spc="-5" dirty="0">
                <a:latin typeface="Calibri" panose="020F0502020204030204" pitchFamily="34" charset="0"/>
                <a:cs typeface="Times New Roman" panose="02020603050405020304" pitchFamily="18" charset="0"/>
              </a:rPr>
              <a:t>Ein Gerät zur Erzeugung und Speicherung von kryptografischen Schlüsseln, das weniger anfällig für Manipulationen und Insider-Bedrohungen ist als softwarebasierte Speicher</a:t>
            </a:r>
          </a:p>
          <a:p>
            <a:pPr lvl="0">
              <a:buSzPts val="1200"/>
            </a:pPr>
            <a:r>
              <a:rPr lang="de-DE" sz="1200" b="1" spc="-5" dirty="0">
                <a:latin typeface="Calibri" panose="020F0502020204030204" pitchFamily="34" charset="0"/>
                <a:cs typeface="Times New Roman" panose="02020603050405020304" pitchFamily="18" charset="0"/>
              </a:rPr>
              <a:t>Anti-</a:t>
            </a:r>
            <a:r>
              <a:rPr lang="de-DE" sz="1200" b="1" spc="-5" dirty="0" err="1">
                <a:latin typeface="Calibri" panose="020F0502020204030204" pitchFamily="34" charset="0"/>
                <a:cs typeface="Times New Roman" panose="02020603050405020304" pitchFamily="18" charset="0"/>
              </a:rPr>
              <a:t>Tamper</a:t>
            </a:r>
            <a:endParaRPr lang="de-DE" sz="1200" b="1" spc="-5" dirty="0">
              <a:latin typeface="Calibri" panose="020F0502020204030204" pitchFamily="34" charset="0"/>
              <a:cs typeface="Times New Roman" panose="02020603050405020304" pitchFamily="18" charset="0"/>
            </a:endParaRPr>
          </a:p>
          <a:p>
            <a:pPr lvl="1">
              <a:buSzPts val="1200"/>
            </a:pPr>
            <a:r>
              <a:rPr lang="de-DE" sz="1200" spc="-5" dirty="0">
                <a:latin typeface="Calibri" panose="020F0502020204030204" pitchFamily="34" charset="0"/>
                <a:cs typeface="Times New Roman" panose="02020603050405020304" pitchFamily="18" charset="0"/>
              </a:rPr>
              <a:t>Methoden, die es einem Angreifer erschweren, die autorisierte Ausführung von Software zu verändern</a:t>
            </a:r>
          </a:p>
          <a:p>
            <a:pPr lvl="1">
              <a:buSzPts val="1200"/>
            </a:pPr>
            <a:r>
              <a:rPr lang="de-DE" sz="1200" spc="-5" dirty="0">
                <a:latin typeface="Calibri" panose="020F0502020204030204" pitchFamily="34" charset="0"/>
                <a:cs typeface="Times New Roman" panose="02020603050405020304" pitchFamily="18" charset="0"/>
              </a:rPr>
              <a:t>Zu den Anti-</a:t>
            </a:r>
            <a:r>
              <a:rPr lang="de-DE" sz="1200" spc="-5" dirty="0" err="1">
                <a:latin typeface="Calibri" panose="020F0502020204030204" pitchFamily="34" charset="0"/>
                <a:cs typeface="Times New Roman" panose="02020603050405020304" pitchFamily="18" charset="0"/>
              </a:rPr>
              <a:t>Tamper</a:t>
            </a:r>
            <a:r>
              <a:rPr lang="de-DE" sz="1200" spc="-5" dirty="0">
                <a:latin typeface="Calibri" panose="020F0502020204030204" pitchFamily="34" charset="0"/>
                <a:cs typeface="Times New Roman" panose="02020603050405020304" pitchFamily="18" charset="0"/>
              </a:rPr>
              <a:t>-Mechanismen gehören ein Field </a:t>
            </a:r>
            <a:r>
              <a:rPr lang="de-DE" sz="1200" spc="-5" dirty="0" err="1">
                <a:latin typeface="Calibri" panose="020F0502020204030204" pitchFamily="34" charset="0"/>
                <a:cs typeface="Times New Roman" panose="02020603050405020304" pitchFamily="18" charset="0"/>
              </a:rPr>
              <a:t>Programmable</a:t>
            </a:r>
            <a:r>
              <a:rPr lang="de-DE" sz="1200" spc="-5" dirty="0">
                <a:latin typeface="Calibri" panose="020F0502020204030204" pitchFamily="34" charset="0"/>
                <a:cs typeface="Times New Roman" panose="02020603050405020304" pitchFamily="18" charset="0"/>
              </a:rPr>
              <a:t> Gate Array (FPGA) und eine </a:t>
            </a:r>
            <a:r>
              <a:rPr lang="de-DE" sz="1200" spc="-5" dirty="0" err="1">
                <a:latin typeface="Calibri" panose="020F0502020204030204" pitchFamily="34" charset="0"/>
                <a:cs typeface="Times New Roman" panose="02020603050405020304" pitchFamily="18" charset="0"/>
              </a:rPr>
              <a:t>Physically</a:t>
            </a:r>
            <a:r>
              <a:rPr lang="de-DE" sz="1200" spc="-5" dirty="0">
                <a:latin typeface="Calibri" panose="020F0502020204030204" pitchFamily="34" charset="0"/>
                <a:cs typeface="Times New Roman" panose="02020603050405020304" pitchFamily="18" charset="0"/>
              </a:rPr>
              <a:t> </a:t>
            </a:r>
            <a:r>
              <a:rPr lang="de-DE" sz="1200" spc="-5" dirty="0" err="1">
                <a:latin typeface="Calibri" panose="020F0502020204030204" pitchFamily="34" charset="0"/>
                <a:cs typeface="Times New Roman" panose="02020603050405020304" pitchFamily="18" charset="0"/>
              </a:rPr>
              <a:t>Unclonable</a:t>
            </a:r>
            <a:r>
              <a:rPr lang="de-DE" sz="1200" spc="-5" dirty="0">
                <a:latin typeface="Calibri" panose="020F0502020204030204" pitchFamily="34" charset="0"/>
                <a:cs typeface="Times New Roman" panose="02020603050405020304" pitchFamily="18" charset="0"/>
              </a:rPr>
              <a:t> </a:t>
            </a:r>
            <a:r>
              <a:rPr lang="de-DE" sz="1200" spc="-5" dirty="0" err="1">
                <a:latin typeface="Calibri" panose="020F0502020204030204" pitchFamily="34" charset="0"/>
                <a:cs typeface="Times New Roman" panose="02020603050405020304" pitchFamily="18" charset="0"/>
              </a:rPr>
              <a:t>Function</a:t>
            </a:r>
            <a:r>
              <a:rPr lang="de-DE" sz="1200" spc="-5" dirty="0">
                <a:latin typeface="Calibri" panose="020F0502020204030204" pitchFamily="34" charset="0"/>
                <a:cs typeface="Times New Roman" panose="02020603050405020304" pitchFamily="18" charset="0"/>
              </a:rPr>
              <a:t> (PUF)</a:t>
            </a:r>
          </a:p>
          <a:p>
            <a:pPr lvl="0">
              <a:buSzPts val="1200"/>
            </a:pPr>
            <a:endParaRPr lang="de-DE" sz="1200" spc="-5" dirty="0">
              <a:latin typeface="Calibri" panose="020F0502020204030204" pitchFamily="34" charset="0"/>
              <a:cs typeface="Times New Roman" panose="02020603050405020304" pitchFamily="18" charset="0"/>
            </a:endParaRPr>
          </a:p>
        </p:txBody>
      </p:sp>
      <p:sp>
        <p:nvSpPr>
          <p:cNvPr id="9" name="Rechteck 8">
            <a:extLst>
              <a:ext uri="{FF2B5EF4-FFF2-40B4-BE49-F238E27FC236}">
                <a16:creationId xmlns:a16="http://schemas.microsoft.com/office/drawing/2014/main" id="{6C1074DC-4ED8-4C34-A932-0A5AC13B2E3C}"/>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Tree>
    <p:extLst>
      <p:ext uri="{BB962C8B-B14F-4D97-AF65-F5344CB8AC3E}">
        <p14:creationId xmlns:p14="http://schemas.microsoft.com/office/powerpoint/2010/main" val="2372310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a:pPr>
            <a:r>
              <a:rPr lang="de-DE" sz="2000" b="1"/>
              <a:t>Überblick über die Sicherheit</a:t>
            </a:r>
            <a:endParaRPr lang="de-DE" sz="2000">
              <a:solidFill>
                <a:srgbClr val="00B0F0"/>
              </a:solidFill>
            </a:endParaRPr>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4" name="Rechteck 3">
            <a:extLst>
              <a:ext uri="{FF2B5EF4-FFF2-40B4-BE49-F238E27FC236}">
                <a16:creationId xmlns:a16="http://schemas.microsoft.com/office/drawing/2014/main" id="{F2A638D0-84F4-4D77-8972-720E4691D1BF}"/>
              </a:ext>
            </a:extLst>
          </p:cNvPr>
          <p:cNvSpPr/>
          <p:nvPr/>
        </p:nvSpPr>
        <p:spPr>
          <a:xfrm>
            <a:off x="393700" y="2472238"/>
            <a:ext cx="10896600" cy="7017306"/>
          </a:xfrm>
          <a:prstGeom prst="rect">
            <a:avLst/>
          </a:prstGeom>
        </p:spPr>
        <p:txBody>
          <a:bodyPr wrap="square">
            <a:spAutoFit/>
          </a:bodyPr>
          <a:lstStyle/>
          <a:p>
            <a:pPr lvl="0"/>
            <a:r>
              <a:rPr lang="de-DE" dirty="0"/>
              <a:t>●	</a:t>
            </a:r>
            <a:r>
              <a:rPr lang="de-DE" b="1" dirty="0"/>
              <a:t>AAA der Sicherheit</a:t>
            </a:r>
          </a:p>
          <a:p>
            <a:pPr lvl="1"/>
            <a:r>
              <a:rPr lang="de-DE" b="1" dirty="0"/>
              <a:t>Authentifizierung</a:t>
            </a:r>
            <a:endParaRPr lang="de-DE" sz="1600" b="1" dirty="0"/>
          </a:p>
          <a:p>
            <a:pPr lvl="1"/>
            <a:r>
              <a:rPr lang="de-DE" dirty="0"/>
              <a:t>Wenn die Identität einer Person durch Nachweis festgestellt und durch ein System bestätigt wird</a:t>
            </a:r>
          </a:p>
          <a:p>
            <a:pPr marL="1657350" lvl="3" indent="-285750">
              <a:buFont typeface="Wingdings" panose="05000000000000000000" pitchFamily="2" charset="2"/>
              <a:buChar char="ü"/>
            </a:pPr>
            <a:r>
              <a:rPr lang="de-DE" dirty="0"/>
              <a:t>Etwas, das Sie kennen</a:t>
            </a:r>
          </a:p>
          <a:p>
            <a:pPr marL="1657350" lvl="3" indent="-285750">
              <a:buFont typeface="Wingdings" panose="05000000000000000000" pitchFamily="2" charset="2"/>
              <a:buChar char="ü"/>
            </a:pPr>
            <a:r>
              <a:rPr lang="de-DE" dirty="0"/>
              <a:t>Etwas, das Sie sind</a:t>
            </a:r>
          </a:p>
          <a:p>
            <a:pPr marL="1657350" lvl="3" indent="-285750">
              <a:buFont typeface="Wingdings" panose="05000000000000000000" pitchFamily="2" charset="2"/>
              <a:buChar char="ü"/>
            </a:pPr>
            <a:r>
              <a:rPr lang="de-DE" dirty="0"/>
              <a:t>Etwas, das Sie haben</a:t>
            </a:r>
          </a:p>
          <a:p>
            <a:pPr marL="1657350" lvl="3" indent="-285750">
              <a:buFont typeface="Wingdings" panose="05000000000000000000" pitchFamily="2" charset="2"/>
              <a:buChar char="ü"/>
            </a:pPr>
            <a:r>
              <a:rPr lang="de-DE" dirty="0"/>
              <a:t>Etwas, das Sie tun</a:t>
            </a:r>
          </a:p>
          <a:p>
            <a:pPr marL="1657350" lvl="3" indent="-285750">
              <a:buFont typeface="Wingdings" panose="05000000000000000000" pitchFamily="2" charset="2"/>
              <a:buChar char="ü"/>
            </a:pPr>
            <a:r>
              <a:rPr lang="de-DE" dirty="0"/>
              <a:t>wo sind Sie…</a:t>
            </a:r>
          </a:p>
          <a:p>
            <a:pPr marL="742950" lvl="1" indent="-285750">
              <a:buFont typeface="Wingdings" panose="05000000000000000000" pitchFamily="2" charset="2"/>
              <a:buChar char="ü"/>
            </a:pPr>
            <a:endParaRPr lang="de-DE" b="1" dirty="0"/>
          </a:p>
          <a:p>
            <a:pPr lvl="1"/>
            <a:r>
              <a:rPr lang="de-DE" b="1" dirty="0"/>
              <a:t>Autorisierung </a:t>
            </a:r>
          </a:p>
          <a:p>
            <a:pPr lvl="1"/>
            <a:r>
              <a:rPr lang="de-DE" dirty="0"/>
              <a:t>Wenn einem Benutzer Zugriff auf bestimmte Daten oder Bereiche eines Gebäudes gewährt wird</a:t>
            </a:r>
          </a:p>
          <a:p>
            <a:pPr lvl="1"/>
            <a:endParaRPr lang="de-DE" b="1" dirty="0"/>
          </a:p>
          <a:p>
            <a:pPr lvl="1"/>
            <a:r>
              <a:rPr lang="de-DE" b="1" dirty="0"/>
              <a:t>Überwachung (Rechenschaftspflicht)</a:t>
            </a:r>
          </a:p>
          <a:p>
            <a:pPr lvl="1"/>
            <a:r>
              <a:rPr lang="de-DE" dirty="0"/>
              <a:t>Nachverfolgung von Daten, Computernutzung und Netzwerkressourcen</a:t>
            </a:r>
          </a:p>
          <a:p>
            <a:pPr lvl="1"/>
            <a:r>
              <a:rPr lang="de-DE" dirty="0"/>
              <a:t>Non-Repudiation tritt auf, wenn Sie den Beweis haben, dass jemand eine Aktion durchgeführt hat</a:t>
            </a:r>
          </a:p>
          <a:p>
            <a:endParaRPr lang="de-DE" dirty="0"/>
          </a:p>
          <a:p>
            <a:endParaRPr lang="de-DE" dirty="0"/>
          </a:p>
          <a:p>
            <a:endParaRPr lang="de-DE" dirty="0"/>
          </a:p>
          <a:p>
            <a:r>
              <a:rPr lang="de-DE" dirty="0"/>
              <a:t> </a:t>
            </a:r>
          </a:p>
          <a:p>
            <a:endParaRPr lang="de-DE" dirty="0"/>
          </a:p>
          <a:p>
            <a:endParaRPr lang="de-DE" dirty="0"/>
          </a:p>
          <a:p>
            <a:endParaRPr lang="de-DE" dirty="0"/>
          </a:p>
          <a:p>
            <a:endParaRPr lang="de-DE" dirty="0"/>
          </a:p>
          <a:p>
            <a:endParaRPr lang="de-DE" dirty="0"/>
          </a:p>
          <a:p>
            <a:endParaRPr lang="de-DE" dirty="0"/>
          </a:p>
        </p:txBody>
      </p:sp>
      <p:sp>
        <p:nvSpPr>
          <p:cNvPr id="5" name="Rechteck 4">
            <a:extLst>
              <a:ext uri="{FF2B5EF4-FFF2-40B4-BE49-F238E27FC236}">
                <a16:creationId xmlns:a16="http://schemas.microsoft.com/office/drawing/2014/main" id="{F0AC2BD0-B6D3-40BA-9ADF-9AB077D038EF}"/>
              </a:ext>
            </a:extLst>
          </p:cNvPr>
          <p:cNvSpPr/>
          <p:nvPr/>
        </p:nvSpPr>
        <p:spPr>
          <a:xfrm>
            <a:off x="6781800" y="7333839"/>
            <a:ext cx="5346700" cy="200055"/>
          </a:xfrm>
          <a:prstGeom prst="rect">
            <a:avLst/>
          </a:prstGeom>
        </p:spPr>
        <p:txBody>
          <a:bodyPr>
            <a:spAutoFit/>
          </a:bodyPr>
          <a:lstStyle/>
          <a:p>
            <a:r>
              <a:rPr lang="de-DE" sz="700"/>
              <a:t>https://stock.adobe.com/de/images/acronym-of-aaa-authentication-authorization-accounting/47080509</a:t>
            </a:r>
          </a:p>
        </p:txBody>
      </p:sp>
      <p:sp>
        <p:nvSpPr>
          <p:cNvPr id="9" name="Rechteck 8">
            <a:extLst>
              <a:ext uri="{FF2B5EF4-FFF2-40B4-BE49-F238E27FC236}">
                <a16:creationId xmlns:a16="http://schemas.microsoft.com/office/drawing/2014/main" id="{742E0F33-3215-45E1-89F6-1ED2356FDD35}"/>
              </a:ext>
            </a:extLst>
          </p:cNvPr>
          <p:cNvSpPr/>
          <p:nvPr/>
        </p:nvSpPr>
        <p:spPr>
          <a:xfrm>
            <a:off x="9279082" y="7159715"/>
            <a:ext cx="1495922" cy="215444"/>
          </a:xfrm>
          <a:prstGeom prst="rect">
            <a:avLst/>
          </a:prstGeom>
        </p:spPr>
        <p:txBody>
          <a:bodyPr wrap="none">
            <a:spAutoFit/>
          </a:bodyPr>
          <a:lstStyle/>
          <a:p>
            <a:r>
              <a:rPr lang="de-DE" sz="800"/>
              <a:t>https://www.DionTraining.com</a:t>
            </a:r>
          </a:p>
        </p:txBody>
      </p:sp>
      <p:pic>
        <p:nvPicPr>
          <p:cNvPr id="11" name="Grafik 10">
            <a:extLst>
              <a:ext uri="{FF2B5EF4-FFF2-40B4-BE49-F238E27FC236}">
                <a16:creationId xmlns:a16="http://schemas.microsoft.com/office/drawing/2014/main" id="{35BE176D-AC8A-44C5-8A66-34C54C59F465}"/>
              </a:ext>
            </a:extLst>
          </p:cNvPr>
          <p:cNvPicPr>
            <a:picLocks noChangeAspect="1"/>
          </p:cNvPicPr>
          <p:nvPr/>
        </p:nvPicPr>
        <p:blipFill>
          <a:blip r:embed="rId4"/>
          <a:stretch>
            <a:fillRect/>
          </a:stretch>
        </p:blipFill>
        <p:spPr>
          <a:xfrm>
            <a:off x="7708900" y="1403027"/>
            <a:ext cx="2121035" cy="1408367"/>
          </a:xfrm>
          <a:prstGeom prst="rect">
            <a:avLst/>
          </a:prstGeom>
        </p:spPr>
      </p:pic>
    </p:spTree>
    <p:extLst>
      <p:ext uri="{BB962C8B-B14F-4D97-AF65-F5344CB8AC3E}">
        <p14:creationId xmlns:p14="http://schemas.microsoft.com/office/powerpoint/2010/main" val="9539597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98057" y="350837"/>
            <a:ext cx="9906000" cy="69342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7"/>
            </a:pPr>
            <a:r>
              <a:rPr lang="de-DE" sz="2000" b="1"/>
              <a:t>Management der Supplychain</a:t>
            </a:r>
          </a:p>
          <a:p>
            <a:pPr marL="457200" indent="-457200">
              <a:buFont typeface="+mj-lt"/>
              <a:buAutoNum type="arabicPeriod" startAt="7"/>
            </a:pPr>
            <a:endParaRPr lang="de-DE" sz="2000" b="1"/>
          </a:p>
          <a:p>
            <a:pPr marL="457200" indent="-457200">
              <a:buFont typeface="+mj-lt"/>
              <a:buAutoNum type="arabicPeriod" startAt="7"/>
            </a:pPr>
            <a:endParaRPr lang="de-DE" sz="2000" b="1"/>
          </a:p>
          <a:p>
            <a:pPr marL="457200" indent="-457200">
              <a:buFont typeface="+mj-lt"/>
              <a:buAutoNum type="arabicPeriod" startAt="7"/>
            </a:pPr>
            <a:endParaRPr lang="de-DE" sz="2000" b="1"/>
          </a:p>
          <a:p>
            <a:pPr marL="457200" indent="-457200">
              <a:buFont typeface="+mj-lt"/>
              <a:buAutoNum type="arabicPeriod" startAt="7"/>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2" name="Rechteck 1">
            <a:extLst>
              <a:ext uri="{FF2B5EF4-FFF2-40B4-BE49-F238E27FC236}">
                <a16:creationId xmlns:a16="http://schemas.microsoft.com/office/drawing/2014/main" id="{28925D62-B634-4963-B333-9A5B1D56112C}"/>
              </a:ext>
            </a:extLst>
          </p:cNvPr>
          <p:cNvSpPr/>
          <p:nvPr/>
        </p:nvSpPr>
        <p:spPr>
          <a:xfrm>
            <a:off x="453552" y="2845851"/>
            <a:ext cx="9214636" cy="3662541"/>
          </a:xfrm>
          <a:prstGeom prst="rect">
            <a:avLst/>
          </a:prstGeom>
        </p:spPr>
        <p:txBody>
          <a:bodyPr wrap="square">
            <a:spAutoFit/>
          </a:bodyPr>
          <a:lstStyle/>
          <a:p>
            <a:pPr marL="171450" lvl="0" indent="-171450">
              <a:buSzPts val="1200"/>
              <a:buFont typeface="Arial" panose="020B0604020202020204" pitchFamily="34" charset="0"/>
              <a:buChar char="•"/>
            </a:pPr>
            <a:r>
              <a:rPr lang="de-DE" b="1" spc="-5">
                <a:latin typeface="Calibri" panose="020F0502020204030204" pitchFamily="34" charset="0"/>
                <a:cs typeface="Times New Roman" panose="02020603050405020304" pitchFamily="18" charset="0"/>
              </a:rPr>
              <a:t>Vertrauenswürdige Firmware</a:t>
            </a:r>
          </a:p>
          <a:p>
            <a:pPr marL="628650" lvl="1" indent="-171450">
              <a:buSzPts val="1200"/>
              <a:buFont typeface="Arial" panose="020B0604020202020204" pitchFamily="34" charset="0"/>
              <a:buChar char="•"/>
            </a:pPr>
            <a:r>
              <a:rPr lang="de-DE" sz="1200" spc="-5">
                <a:latin typeface="Calibri" panose="020F0502020204030204" pitchFamily="34" charset="0"/>
                <a:cs typeface="Times New Roman" panose="02020603050405020304" pitchFamily="18" charset="0"/>
              </a:rPr>
              <a:t>Ein Firmware-Exploit gibt einem Angreifer die Möglichkeit, beliebigen Code auf der höchsten Stufe der CPU-Berechtigung auszuführen</a:t>
            </a:r>
          </a:p>
          <a:p>
            <a:pPr marL="1085850" lvl="2" indent="-171450">
              <a:buSzPts val="1200"/>
              <a:buFont typeface="Arial" panose="020B0604020202020204" pitchFamily="34" charset="0"/>
              <a:buChar char="•"/>
            </a:pPr>
            <a:r>
              <a:rPr lang="de-DE" sz="1200" b="1" spc="-5">
                <a:latin typeface="Calibri" panose="020F0502020204030204" pitchFamily="34" charset="0"/>
                <a:cs typeface="Times New Roman" panose="02020603050405020304" pitchFamily="18" charset="0"/>
              </a:rPr>
              <a:t>Unified Extensible Firmware Interface (UEFI)</a:t>
            </a:r>
          </a:p>
          <a:p>
            <a:pPr marL="1543050" lvl="3" indent="-171450">
              <a:buSzPts val="1200"/>
              <a:buFont typeface="Arial" panose="020B0604020202020204" pitchFamily="34" charset="0"/>
              <a:buChar char="•"/>
            </a:pPr>
            <a:r>
              <a:rPr lang="de-DE" sz="1200" spc="-5">
                <a:latin typeface="Calibri" panose="020F0502020204030204" pitchFamily="34" charset="0"/>
                <a:cs typeface="Times New Roman" panose="02020603050405020304" pitchFamily="18" charset="0"/>
              </a:rPr>
              <a:t>Eine Art von System-Firmware, die Unterstützung für 64-Bit-CPU- Betrieb beim Booten, volle GUI- und Mausbedienung beim Booten und bessere Boot-Sicherheit bietet</a:t>
            </a:r>
          </a:p>
          <a:p>
            <a:pPr marL="1085850" lvl="2" indent="-171450">
              <a:buSzPts val="1200"/>
              <a:buFont typeface="Arial" panose="020B0604020202020204" pitchFamily="34" charset="0"/>
              <a:buChar char="•"/>
            </a:pPr>
            <a:r>
              <a:rPr lang="de-DE" sz="1200" b="1" spc="-5">
                <a:latin typeface="Calibri" panose="020F0502020204030204" pitchFamily="34" charset="0"/>
                <a:cs typeface="Times New Roman" panose="02020603050405020304" pitchFamily="18" charset="0"/>
              </a:rPr>
              <a:t>Sicherer Start</a:t>
            </a:r>
          </a:p>
          <a:p>
            <a:pPr marL="1543050" lvl="3" indent="-171450">
              <a:buSzPts val="1200"/>
              <a:buFont typeface="Arial" panose="020B0604020202020204" pitchFamily="34" charset="0"/>
              <a:buChar char="•"/>
            </a:pPr>
            <a:r>
              <a:rPr lang="de-DE" sz="1200" spc="-5">
                <a:latin typeface="Calibri" panose="020F0502020204030204" pitchFamily="34" charset="0"/>
                <a:cs typeface="Times New Roman" panose="02020603050405020304" pitchFamily="18" charset="0"/>
              </a:rPr>
              <a:t>Eine UEFI-Funktion, die verhindert, dass unerwünschte Prozesse während des Bootvorgangs ausgeführt werden</a:t>
            </a:r>
          </a:p>
          <a:p>
            <a:pPr marL="1085850" lvl="2" indent="-171450">
              <a:buSzPts val="1200"/>
              <a:buFont typeface="Arial" panose="020B0604020202020204" pitchFamily="34" charset="0"/>
              <a:buChar char="•"/>
            </a:pPr>
            <a:r>
              <a:rPr lang="de-DE" sz="1200" b="1" spc="-5">
                <a:latin typeface="Calibri" panose="020F0502020204030204" pitchFamily="34" charset="0"/>
                <a:cs typeface="Times New Roman" panose="02020603050405020304" pitchFamily="18" charset="0"/>
              </a:rPr>
              <a:t>Gemessener Boot (-Prozess)</a:t>
            </a:r>
          </a:p>
          <a:p>
            <a:pPr marL="1543050" lvl="3" indent="-171450">
              <a:buSzPts val="1200"/>
              <a:buFont typeface="Arial" panose="020B0604020202020204" pitchFamily="34" charset="0"/>
              <a:buChar char="•"/>
            </a:pPr>
            <a:r>
              <a:rPr lang="de-DE" sz="1200" spc="-5">
                <a:latin typeface="Calibri" panose="020F0502020204030204" pitchFamily="34" charset="0"/>
                <a:cs typeface="Times New Roman" panose="02020603050405020304" pitchFamily="18" charset="0"/>
              </a:rPr>
              <a:t>Eine UEFI-Funktion, die sichere Metriken sammelt, um den Boot-Prozess in einem Zertifizierungsbericht zu validieren</a:t>
            </a:r>
          </a:p>
          <a:p>
            <a:pPr marL="1085850" lvl="2" indent="-171450">
              <a:buSzPts val="1200"/>
              <a:buFont typeface="Arial" panose="020B0604020202020204" pitchFamily="34" charset="0"/>
              <a:buChar char="•"/>
            </a:pPr>
            <a:r>
              <a:rPr lang="de-DE" sz="1200" b="1" spc="-5">
                <a:latin typeface="Calibri" panose="020F0502020204030204" pitchFamily="34" charset="0"/>
                <a:cs typeface="Times New Roman" panose="02020603050405020304" pitchFamily="18" charset="0"/>
              </a:rPr>
              <a:t>Attestierung(Verifizierung)</a:t>
            </a:r>
          </a:p>
          <a:p>
            <a:pPr marL="1543050" lvl="3" indent="-171450">
              <a:buSzPts val="1200"/>
              <a:buFont typeface="Arial" panose="020B0604020202020204" pitchFamily="34" charset="0"/>
              <a:buChar char="•"/>
            </a:pPr>
            <a:r>
              <a:rPr lang="de-DE" sz="1200" spc="-5">
                <a:latin typeface="Calibri" panose="020F0502020204030204" pitchFamily="34" charset="0"/>
                <a:cs typeface="Times New Roman" panose="02020603050405020304" pitchFamily="18" charset="0"/>
              </a:rPr>
              <a:t>Eine Behauptung, dass die im Bericht dargestellten Daten gültig sind, indem sie mit dem privaten Schlüssel des TPMs digital signiert werden</a:t>
            </a:r>
          </a:p>
          <a:p>
            <a:pPr marL="1085850" lvl="2" indent="-171450">
              <a:buSzPts val="1200"/>
              <a:buFont typeface="Arial" panose="020B0604020202020204" pitchFamily="34" charset="0"/>
              <a:buChar char="•"/>
            </a:pPr>
            <a:r>
              <a:rPr lang="de-DE" sz="1200" b="1" spc="-5">
                <a:latin typeface="Calibri" panose="020F0502020204030204" pitchFamily="34" charset="0"/>
                <a:cs typeface="Times New Roman" panose="02020603050405020304" pitchFamily="18" charset="0"/>
              </a:rPr>
              <a:t>eFUSE</a:t>
            </a:r>
          </a:p>
          <a:p>
            <a:pPr marL="1543050" lvl="3" indent="-171450">
              <a:buSzPts val="1200"/>
              <a:buFont typeface="Arial" panose="020B0604020202020204" pitchFamily="34" charset="0"/>
              <a:buChar char="•"/>
            </a:pPr>
            <a:r>
              <a:rPr lang="de-DE" sz="1200" spc="-5">
                <a:latin typeface="Calibri" panose="020F0502020204030204" pitchFamily="34" charset="0"/>
                <a:cs typeface="Times New Roman" panose="02020603050405020304" pitchFamily="18" charset="0"/>
              </a:rPr>
              <a:t>Ein Mittel für Software oder Firmware, um den Zustand eines Transistors auf einem Computerchip dauerhaft zu verändern</a:t>
            </a:r>
          </a:p>
          <a:p>
            <a:pPr marL="1085850" lvl="2" indent="-171450">
              <a:buSzPts val="1200"/>
              <a:buFont typeface="Arial" panose="020B0604020202020204" pitchFamily="34" charset="0"/>
              <a:buChar char="•"/>
            </a:pPr>
            <a:r>
              <a:rPr lang="de-DE" sz="1200" b="1" spc="-5">
                <a:latin typeface="Calibri" panose="020F0502020204030204" pitchFamily="34" charset="0"/>
                <a:cs typeface="Times New Roman" panose="02020603050405020304" pitchFamily="18" charset="0"/>
              </a:rPr>
              <a:t>Vertrauenswürdige Firmware-Updates</a:t>
            </a:r>
          </a:p>
          <a:p>
            <a:pPr marL="1543050" lvl="3" indent="-171450">
              <a:buSzPts val="1200"/>
              <a:buFont typeface="Arial" panose="020B0604020202020204" pitchFamily="34" charset="0"/>
              <a:buChar char="•"/>
            </a:pPr>
            <a:r>
              <a:rPr lang="de-DE" sz="1200" spc="-5">
                <a:latin typeface="Calibri" panose="020F0502020204030204" pitchFamily="34" charset="0"/>
                <a:cs typeface="Times New Roman" panose="02020603050405020304" pitchFamily="18" charset="0"/>
              </a:rPr>
              <a:t>Ein Firmware-Update, das vom Hersteller digital signiert ist und dem das System vor der Installation vertraut</a:t>
            </a:r>
          </a:p>
          <a:p>
            <a:pPr marL="1085850" lvl="2" indent="-171450">
              <a:buSzPts val="1200"/>
              <a:buFont typeface="Arial" panose="020B0604020202020204" pitchFamily="34" charset="0"/>
              <a:buChar char="•"/>
            </a:pPr>
            <a:r>
              <a:rPr lang="de-DE" sz="1200" b="1" spc="-5">
                <a:latin typeface="Calibri" panose="020F0502020204030204" pitchFamily="34" charset="0"/>
                <a:cs typeface="Times New Roman" panose="02020603050405020304" pitchFamily="18" charset="0"/>
              </a:rPr>
              <a:t>Selbstverschlüsselnde Laufwerke</a:t>
            </a:r>
          </a:p>
          <a:p>
            <a:pPr marL="1543050" lvl="3" indent="-171450">
              <a:buSzPts val="1200"/>
              <a:buFont typeface="Arial" panose="020B0604020202020204" pitchFamily="34" charset="0"/>
              <a:buChar char="•"/>
            </a:pPr>
            <a:r>
              <a:rPr lang="de-DE" sz="1200" spc="-5">
                <a:latin typeface="Calibri" panose="020F0502020204030204" pitchFamily="34" charset="0"/>
                <a:cs typeface="Times New Roman" panose="02020603050405020304" pitchFamily="18" charset="0"/>
              </a:rPr>
              <a:t>Ein Laufwerk, bei dem der Controller automatisch Daten verschlüsseln kann, die darauf geschrieben werden</a:t>
            </a:r>
          </a:p>
          <a:p>
            <a:pPr lvl="3">
              <a:buSzPts val="1200"/>
            </a:pPr>
            <a:endParaRPr lang="de-DE" sz="1200" spc="-5">
              <a:latin typeface="Calibri" panose="020F0502020204030204" pitchFamily="34" charset="0"/>
              <a:cs typeface="Times New Roman" panose="02020603050405020304" pitchFamily="18" charset="0"/>
            </a:endParaRPr>
          </a:p>
        </p:txBody>
      </p:sp>
      <p:sp>
        <p:nvSpPr>
          <p:cNvPr id="9" name="Rechteck 8">
            <a:extLst>
              <a:ext uri="{FF2B5EF4-FFF2-40B4-BE49-F238E27FC236}">
                <a16:creationId xmlns:a16="http://schemas.microsoft.com/office/drawing/2014/main" id="{6C1074DC-4ED8-4C34-A932-0A5AC13B2E3C}"/>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Tree>
    <p:extLst>
      <p:ext uri="{BB962C8B-B14F-4D97-AF65-F5344CB8AC3E}">
        <p14:creationId xmlns:p14="http://schemas.microsoft.com/office/powerpoint/2010/main" val="6434421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98057" y="350837"/>
            <a:ext cx="9906000" cy="69342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7"/>
            </a:pPr>
            <a:r>
              <a:rPr lang="de-DE" sz="2000" b="1"/>
              <a:t>Management der Supplychain</a:t>
            </a:r>
          </a:p>
          <a:p>
            <a:pPr marL="457200" indent="-457200">
              <a:buFont typeface="+mj-lt"/>
              <a:buAutoNum type="arabicPeriod" startAt="7"/>
            </a:pPr>
            <a:endParaRPr lang="de-DE" sz="2000" b="1"/>
          </a:p>
          <a:p>
            <a:pPr marL="457200" indent="-457200">
              <a:buFont typeface="+mj-lt"/>
              <a:buAutoNum type="arabicPeriod" startAt="7"/>
            </a:pPr>
            <a:endParaRPr lang="de-DE" sz="2000" b="1"/>
          </a:p>
          <a:p>
            <a:pPr marL="457200" indent="-457200">
              <a:buFont typeface="+mj-lt"/>
              <a:buAutoNum type="arabicPeriod" startAt="7"/>
            </a:pPr>
            <a:endParaRPr lang="de-DE" sz="2000" b="1"/>
          </a:p>
          <a:p>
            <a:pPr marL="457200" indent="-457200">
              <a:buFont typeface="+mj-lt"/>
              <a:buAutoNum type="arabicPeriod" startAt="7"/>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2" name="Rechteck 1">
            <a:extLst>
              <a:ext uri="{FF2B5EF4-FFF2-40B4-BE49-F238E27FC236}">
                <a16:creationId xmlns:a16="http://schemas.microsoft.com/office/drawing/2014/main" id="{28925D62-B634-4963-B333-9A5B1D56112C}"/>
              </a:ext>
            </a:extLst>
          </p:cNvPr>
          <p:cNvSpPr/>
          <p:nvPr/>
        </p:nvSpPr>
        <p:spPr>
          <a:xfrm>
            <a:off x="453552" y="2845851"/>
            <a:ext cx="9214636" cy="3416320"/>
          </a:xfrm>
          <a:prstGeom prst="rect">
            <a:avLst/>
          </a:prstGeom>
        </p:spPr>
        <p:txBody>
          <a:bodyPr wrap="square">
            <a:spAutoFit/>
          </a:bodyPr>
          <a:lstStyle/>
          <a:p>
            <a:pPr marL="228600" lvl="0" indent="-171450">
              <a:buSzPts val="1200"/>
              <a:buFont typeface="Arial" panose="020B0604020202020204" pitchFamily="34" charset="0"/>
              <a:buChar char="•"/>
            </a:pPr>
            <a:r>
              <a:rPr lang="de-DE" sz="1200" b="1" spc="-5" dirty="0">
                <a:latin typeface="Calibri" panose="020F0502020204030204" pitchFamily="34" charset="0"/>
                <a:cs typeface="Times New Roman" panose="02020603050405020304" pitchFamily="18" charset="0"/>
              </a:rPr>
              <a:t>Sichere Verarbeitung</a:t>
            </a:r>
          </a:p>
          <a:p>
            <a:pPr marL="685800" lvl="1" indent="-171450">
              <a:buSzPts val="1200"/>
              <a:buFont typeface="Arial" panose="020B0604020202020204" pitchFamily="34" charset="0"/>
              <a:buChar char="•"/>
            </a:pPr>
            <a:r>
              <a:rPr lang="de-DE" sz="1200" spc="-5" dirty="0">
                <a:latin typeface="Calibri" panose="020F0502020204030204" pitchFamily="34" charset="0"/>
                <a:cs typeface="Times New Roman" panose="02020603050405020304" pitchFamily="18" charset="0"/>
              </a:rPr>
              <a:t>Ein Mechanismus zur Sicherstellung der Vertraulichkeit, Integrität und Verfügbarkeit von Softwarecode und Daten bei der Ausführung im flüchtigen Speicher</a:t>
            </a:r>
          </a:p>
          <a:p>
            <a:pPr marL="228600" lvl="0" indent="-171450">
              <a:buSzPts val="1200"/>
              <a:buFont typeface="Arial" panose="020B0604020202020204" pitchFamily="34" charset="0"/>
              <a:buChar char="•"/>
            </a:pPr>
            <a:r>
              <a:rPr lang="de-DE" sz="1200" b="1" spc="-5" dirty="0">
                <a:latin typeface="Calibri" panose="020F0502020204030204" pitchFamily="34" charset="0"/>
                <a:cs typeface="Times New Roman" panose="02020603050405020304" pitchFamily="18" charset="0"/>
              </a:rPr>
              <a:t>Erweiterungen der Prozessorsicherheit</a:t>
            </a:r>
          </a:p>
          <a:p>
            <a:pPr marL="685800" lvl="1" indent="-171450">
              <a:buSzPts val="1200"/>
              <a:buFont typeface="Arial" panose="020B0604020202020204" pitchFamily="34" charset="0"/>
              <a:buChar char="•"/>
            </a:pPr>
            <a:r>
              <a:rPr lang="de-DE" sz="1200" spc="-5" dirty="0">
                <a:latin typeface="Calibri" panose="020F0502020204030204" pitchFamily="34" charset="0"/>
                <a:cs typeface="Times New Roman" panose="02020603050405020304" pitchFamily="18" charset="0"/>
              </a:rPr>
              <a:t>Low-Level-CPU-Änderungen und Anweisungen, die eine sichere Verarbeitung ermöglichen</a:t>
            </a:r>
          </a:p>
          <a:p>
            <a:pPr marL="1143000" lvl="2" indent="-171450">
              <a:buSzPts val="1200"/>
              <a:buFont typeface="Arial" panose="020B0604020202020204" pitchFamily="34" charset="0"/>
              <a:buChar char="•"/>
            </a:pPr>
            <a:r>
              <a:rPr lang="de-DE" sz="1200" spc="-5" dirty="0">
                <a:latin typeface="Calibri" panose="020F0502020204030204" pitchFamily="34" charset="0"/>
                <a:cs typeface="Times New Roman" panose="02020603050405020304" pitchFamily="18" charset="0"/>
              </a:rPr>
              <a:t>AMD - Sichere Speicherverschlüsselung (SME) Sichere verschlüsselte Virtualisierung (SEV)</a:t>
            </a:r>
          </a:p>
          <a:p>
            <a:pPr marL="1143000" lvl="2" indent="-171450">
              <a:buSzPts val="1200"/>
              <a:buFont typeface="Arial" panose="020B0604020202020204" pitchFamily="34" charset="0"/>
              <a:buChar char="•"/>
            </a:pPr>
            <a:r>
              <a:rPr lang="de-DE" sz="1200" spc="-5" dirty="0">
                <a:latin typeface="Calibri" panose="020F0502020204030204" pitchFamily="34" charset="0"/>
                <a:cs typeface="Times New Roman" panose="02020603050405020304" pitchFamily="18" charset="0"/>
              </a:rPr>
              <a:t>Intel - </a:t>
            </a:r>
            <a:r>
              <a:rPr lang="de-DE" sz="1200" spc="-5" dirty="0" err="1">
                <a:latin typeface="Calibri" panose="020F0502020204030204" pitchFamily="34" charset="0"/>
                <a:cs typeface="Times New Roman" panose="02020603050405020304" pitchFamily="18" charset="0"/>
              </a:rPr>
              <a:t>Trusted</a:t>
            </a:r>
            <a:r>
              <a:rPr lang="de-DE" sz="1200" spc="-5" dirty="0">
                <a:latin typeface="Calibri" panose="020F0502020204030204" pitchFamily="34" charset="0"/>
                <a:cs typeface="Times New Roman" panose="02020603050405020304" pitchFamily="18" charset="0"/>
              </a:rPr>
              <a:t> Execution Technology (TXT) Software </a:t>
            </a:r>
            <a:r>
              <a:rPr lang="de-DE" sz="1200" spc="-5" dirty="0" err="1">
                <a:latin typeface="Calibri" panose="020F0502020204030204" pitchFamily="34" charset="0"/>
                <a:cs typeface="Times New Roman" panose="02020603050405020304" pitchFamily="18" charset="0"/>
              </a:rPr>
              <a:t>Guard</a:t>
            </a:r>
            <a:r>
              <a:rPr lang="de-DE" sz="1200" spc="-5" dirty="0">
                <a:latin typeface="Calibri" panose="020F0502020204030204" pitchFamily="34" charset="0"/>
                <a:cs typeface="Times New Roman" panose="02020603050405020304" pitchFamily="18" charset="0"/>
              </a:rPr>
              <a:t> </a:t>
            </a:r>
            <a:r>
              <a:rPr lang="de-DE" sz="1200" spc="-5" dirty="0" err="1">
                <a:latin typeface="Calibri" panose="020F0502020204030204" pitchFamily="34" charset="0"/>
                <a:cs typeface="Times New Roman" panose="02020603050405020304" pitchFamily="18" charset="0"/>
              </a:rPr>
              <a:t>Extensions</a:t>
            </a:r>
            <a:r>
              <a:rPr lang="de-DE" sz="1200" spc="-5" dirty="0">
                <a:latin typeface="Calibri" panose="020F0502020204030204" pitchFamily="34" charset="0"/>
                <a:cs typeface="Times New Roman" panose="02020603050405020304" pitchFamily="18" charset="0"/>
              </a:rPr>
              <a:t> (SGX)</a:t>
            </a:r>
          </a:p>
          <a:p>
            <a:pPr marL="228600" lvl="0" indent="-171450">
              <a:buSzPts val="1200"/>
              <a:buFont typeface="Arial" panose="020B0604020202020204" pitchFamily="34" charset="0"/>
              <a:buChar char="•"/>
            </a:pPr>
            <a:r>
              <a:rPr lang="de-DE" sz="1200" b="1" spc="-5" dirty="0">
                <a:latin typeface="Calibri" panose="020F0502020204030204" pitchFamily="34" charset="0"/>
                <a:cs typeface="Times New Roman" panose="02020603050405020304" pitchFamily="18" charset="0"/>
              </a:rPr>
              <a:t>Vertrauenswürdige Ausführung</a:t>
            </a:r>
          </a:p>
          <a:p>
            <a:pPr marL="685800" lvl="1" indent="-171450">
              <a:buSzPts val="1200"/>
              <a:buFont typeface="Arial" panose="020B0604020202020204" pitchFamily="34" charset="0"/>
              <a:buChar char="•"/>
            </a:pPr>
            <a:r>
              <a:rPr lang="de-DE" sz="1200" spc="-5" dirty="0">
                <a:latin typeface="Calibri" panose="020F0502020204030204" pitchFamily="34" charset="0"/>
                <a:cs typeface="Times New Roman" panose="02020603050405020304" pitchFamily="18" charset="0"/>
              </a:rPr>
              <a:t>Die Sicherheitserweiterungen der CPU rufen ein TPM und eine sichere Boot- Attestierung auf, um sicherzustellen, dass ein vertrauenswürdiges Betriebssystem ausgeführt wird </a:t>
            </a:r>
          </a:p>
          <a:p>
            <a:pPr marL="228600" lvl="0" indent="-171450">
              <a:buSzPts val="1200"/>
              <a:buFont typeface="Arial" panose="020B0604020202020204" pitchFamily="34" charset="0"/>
              <a:buChar char="•"/>
            </a:pPr>
            <a:r>
              <a:rPr lang="de-DE" sz="1200" b="1" spc="-5" dirty="0">
                <a:latin typeface="Calibri" panose="020F0502020204030204" pitchFamily="34" charset="0"/>
                <a:cs typeface="Times New Roman" panose="02020603050405020304" pitchFamily="18" charset="0"/>
              </a:rPr>
              <a:t>Sichere Enklave</a:t>
            </a:r>
          </a:p>
          <a:p>
            <a:pPr marL="685800" lvl="1" indent="-171450">
              <a:buSzPts val="1200"/>
              <a:buFont typeface="Arial" panose="020B0604020202020204" pitchFamily="34" charset="0"/>
              <a:buChar char="•"/>
            </a:pPr>
            <a:r>
              <a:rPr lang="de-DE" sz="1200" spc="-5" dirty="0">
                <a:latin typeface="Calibri" panose="020F0502020204030204" pitchFamily="34" charset="0"/>
                <a:cs typeface="Times New Roman" panose="02020603050405020304" pitchFamily="18" charset="0"/>
              </a:rPr>
              <a:t>Die Erweiterungen ermöglichen es einem vertrauenswürdigen Prozess, einen verschlüsselten Container für sensible Daten zu erstellen</a:t>
            </a:r>
          </a:p>
          <a:p>
            <a:pPr marL="228600" lvl="0" indent="-171450">
              <a:buSzPts val="1200"/>
              <a:buFont typeface="Arial" panose="020B0604020202020204" pitchFamily="34" charset="0"/>
              <a:buChar char="•"/>
            </a:pPr>
            <a:r>
              <a:rPr lang="de-DE" sz="1200" b="1" spc="-5" dirty="0" err="1">
                <a:latin typeface="Calibri" panose="020F0502020204030204" pitchFamily="34" charset="0"/>
                <a:cs typeface="Times New Roman" panose="02020603050405020304" pitchFamily="18" charset="0"/>
              </a:rPr>
              <a:t>Atomic</a:t>
            </a:r>
            <a:r>
              <a:rPr lang="de-DE" sz="1200" b="1" spc="-5" dirty="0">
                <a:latin typeface="Calibri" panose="020F0502020204030204" pitchFamily="34" charset="0"/>
                <a:cs typeface="Times New Roman" panose="02020603050405020304" pitchFamily="18" charset="0"/>
              </a:rPr>
              <a:t> (Ernsthafte Konsequenzen </a:t>
            </a:r>
            <a:r>
              <a:rPr lang="de-DE" sz="1200" b="1" spc="-5" dirty="0">
                <a:latin typeface="Calibri" panose="020F0502020204030204" pitchFamily="34" charset="0"/>
                <a:cs typeface="Times New Roman" panose="02020603050405020304" pitchFamily="18" charset="0"/>
                <a:sym typeface="Wingdings" panose="05000000000000000000" pitchFamily="2" charset="2"/>
              </a:rPr>
              <a:t></a:t>
            </a:r>
            <a:r>
              <a:rPr lang="de-DE" sz="1200" b="1" spc="-5" dirty="0">
                <a:latin typeface="Calibri" panose="020F0502020204030204" pitchFamily="34" charset="0"/>
                <a:cs typeface="Times New Roman" panose="02020603050405020304" pitchFamily="18" charset="0"/>
              </a:rPr>
              <a:t>) Ausführung</a:t>
            </a:r>
          </a:p>
          <a:p>
            <a:pPr marL="685800" lvl="1" indent="-171450">
              <a:buSzPts val="1200"/>
              <a:buFont typeface="Arial" panose="020B0604020202020204" pitchFamily="34" charset="0"/>
              <a:buChar char="•"/>
            </a:pPr>
            <a:r>
              <a:rPr lang="de-DE" sz="1200" spc="-5" dirty="0">
                <a:latin typeface="Calibri" panose="020F0502020204030204" pitchFamily="34" charset="0"/>
                <a:cs typeface="Times New Roman" panose="02020603050405020304" pitchFamily="18" charset="0"/>
              </a:rPr>
              <a:t>Bestimmte Vorgänge, die nur einmal oder gar nicht ausgeführt werden sollten, wie z. B. das Initialisieren eines Speicherplatzes</a:t>
            </a:r>
          </a:p>
          <a:p>
            <a:pPr marL="228600" lvl="0" indent="-171450">
              <a:buSzPts val="1200"/>
              <a:buFont typeface="Arial" panose="020B0604020202020204" pitchFamily="34" charset="0"/>
              <a:buChar char="•"/>
            </a:pPr>
            <a:r>
              <a:rPr lang="de-DE" sz="1200" b="1" spc="-5" dirty="0">
                <a:latin typeface="Calibri" panose="020F0502020204030204" pitchFamily="34" charset="0"/>
                <a:cs typeface="Times New Roman" panose="02020603050405020304" pitchFamily="18" charset="0"/>
              </a:rPr>
              <a:t>Bus-Verschlüsselung</a:t>
            </a:r>
          </a:p>
          <a:p>
            <a:pPr marL="685800" lvl="1" indent="-171450">
              <a:buSzPts val="1200"/>
              <a:buFont typeface="Arial" panose="020B0604020202020204" pitchFamily="34" charset="0"/>
              <a:buChar char="•"/>
            </a:pPr>
            <a:r>
              <a:rPr lang="de-DE" sz="1200" spc="-5" dirty="0">
                <a:latin typeface="Calibri" panose="020F0502020204030204" pitchFamily="34" charset="0"/>
                <a:cs typeface="Times New Roman" panose="02020603050405020304" pitchFamily="18" charset="0"/>
              </a:rPr>
              <a:t>Daten werden von einer Anwendung verschlüsselt, bevor sie auf den Datenbus gelegt werden</a:t>
            </a:r>
          </a:p>
          <a:p>
            <a:pPr marL="685800" lvl="1" indent="-171450">
              <a:buSzPts val="1200"/>
              <a:buFont typeface="Arial" panose="020B0604020202020204" pitchFamily="34" charset="0"/>
              <a:buChar char="•"/>
            </a:pPr>
            <a:r>
              <a:rPr lang="de-DE" sz="1200" spc="-5" dirty="0">
                <a:latin typeface="Calibri" panose="020F0502020204030204" pitchFamily="34" charset="0"/>
                <a:cs typeface="Times New Roman" panose="02020603050405020304" pitchFamily="18" charset="0"/>
              </a:rPr>
              <a:t>Stellt sicher, dass dem Gerät am Ende des Busses die Entschlüsselung der Daten vertraut wird</a:t>
            </a:r>
          </a:p>
          <a:p>
            <a:pPr lvl="3">
              <a:buSzPts val="1200"/>
            </a:pPr>
            <a:endParaRPr lang="de-DE" sz="1200" spc="-5" dirty="0">
              <a:latin typeface="Calibri" panose="020F0502020204030204" pitchFamily="34" charset="0"/>
              <a:cs typeface="Times New Roman" panose="02020603050405020304" pitchFamily="18" charset="0"/>
            </a:endParaRPr>
          </a:p>
        </p:txBody>
      </p:sp>
      <p:sp>
        <p:nvSpPr>
          <p:cNvPr id="9" name="Rechteck 8">
            <a:extLst>
              <a:ext uri="{FF2B5EF4-FFF2-40B4-BE49-F238E27FC236}">
                <a16:creationId xmlns:a16="http://schemas.microsoft.com/office/drawing/2014/main" id="{6C1074DC-4ED8-4C34-A932-0A5AC13B2E3C}"/>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Tree>
    <p:extLst>
      <p:ext uri="{BB962C8B-B14F-4D97-AF65-F5344CB8AC3E}">
        <p14:creationId xmlns:p14="http://schemas.microsoft.com/office/powerpoint/2010/main" val="38064051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839"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p>
        </p:txBody>
      </p:sp>
      <p:sp>
        <p:nvSpPr>
          <p:cNvPr id="7" name="Rechteck 6"/>
          <p:cNvSpPr/>
          <p:nvPr/>
        </p:nvSpPr>
        <p:spPr>
          <a:xfrm>
            <a:off x="666634" y="1265237"/>
            <a:ext cx="10395065" cy="400110"/>
          </a:xfrm>
          <a:prstGeom prst="rect">
            <a:avLst/>
          </a:prstGeom>
        </p:spPr>
        <p:txBody>
          <a:bodyPr wrap="square">
            <a:spAutoFit/>
          </a:bodyPr>
          <a:lstStyle/>
          <a:p>
            <a:pPr marL="457200" indent="-457200">
              <a:buFont typeface="+mj-lt"/>
              <a:buAutoNum type="arabicPeriod" startAt="7"/>
            </a:pPr>
            <a:r>
              <a:rPr lang="de-DE" sz="2000" b="1"/>
              <a:t>Management der Supplychain</a:t>
            </a:r>
          </a:p>
        </p:txBody>
      </p:sp>
      <p:sp>
        <p:nvSpPr>
          <p:cNvPr id="3" name="Rechteck 2"/>
          <p:cNvSpPr/>
          <p:nvPr/>
        </p:nvSpPr>
        <p:spPr>
          <a:xfrm>
            <a:off x="927100" y="1883419"/>
            <a:ext cx="3733800" cy="923330"/>
          </a:xfrm>
          <a:prstGeom prst="rect">
            <a:avLst/>
          </a:prstGeom>
        </p:spPr>
        <p:txBody>
          <a:bodyPr wrap="square">
            <a:spAutoFit/>
          </a:bodyPr>
          <a:lstStyle/>
          <a:p>
            <a:endParaRPr lang="de-DE"/>
          </a:p>
          <a:p>
            <a:r>
              <a:rPr lang="de-DE" b="1"/>
              <a:t>QUIZ:</a:t>
            </a:r>
          </a:p>
          <a:p>
            <a:r>
              <a:rPr lang="de-DE"/>
              <a:t> </a:t>
            </a:r>
            <a:endParaRPr lang="en-GB" b="1"/>
          </a:p>
        </p:txBody>
      </p:sp>
      <p:pic>
        <p:nvPicPr>
          <p:cNvPr id="4" name="Grafik 3">
            <a:extLst>
              <a:ext uri="{FF2B5EF4-FFF2-40B4-BE49-F238E27FC236}">
                <a16:creationId xmlns:a16="http://schemas.microsoft.com/office/drawing/2014/main" id="{C3B9FF5D-8A11-4323-B850-3493FC326EFA}"/>
              </a:ext>
            </a:extLst>
          </p:cNvPr>
          <p:cNvPicPr>
            <a:picLocks noChangeAspect="1"/>
          </p:cNvPicPr>
          <p:nvPr/>
        </p:nvPicPr>
        <p:blipFill>
          <a:blip r:embed="rId4"/>
          <a:stretch>
            <a:fillRect/>
          </a:stretch>
        </p:blipFill>
        <p:spPr>
          <a:xfrm>
            <a:off x="1917700" y="2561217"/>
            <a:ext cx="7724775" cy="4029075"/>
          </a:xfrm>
          <a:prstGeom prst="rect">
            <a:avLst/>
          </a:prstGeom>
        </p:spPr>
      </p:pic>
    </p:spTree>
    <p:extLst>
      <p:ext uri="{BB962C8B-B14F-4D97-AF65-F5344CB8AC3E}">
        <p14:creationId xmlns:p14="http://schemas.microsoft.com/office/powerpoint/2010/main" val="18480030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839"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p>
        </p:txBody>
      </p:sp>
      <p:sp>
        <p:nvSpPr>
          <p:cNvPr id="7" name="Rechteck 6"/>
          <p:cNvSpPr/>
          <p:nvPr/>
        </p:nvSpPr>
        <p:spPr>
          <a:xfrm>
            <a:off x="666634" y="1265237"/>
            <a:ext cx="10395065" cy="400110"/>
          </a:xfrm>
          <a:prstGeom prst="rect">
            <a:avLst/>
          </a:prstGeom>
        </p:spPr>
        <p:txBody>
          <a:bodyPr wrap="square">
            <a:spAutoFit/>
          </a:bodyPr>
          <a:lstStyle/>
          <a:p>
            <a:pPr marL="457200" indent="-457200">
              <a:buFont typeface="+mj-lt"/>
              <a:buAutoNum type="arabicPeriod" startAt="7"/>
            </a:pPr>
            <a:r>
              <a:rPr lang="de-DE" sz="2000" b="1"/>
              <a:t>Management der Supplychain</a:t>
            </a:r>
          </a:p>
        </p:txBody>
      </p:sp>
      <p:sp>
        <p:nvSpPr>
          <p:cNvPr id="3" name="Rechteck 2"/>
          <p:cNvSpPr/>
          <p:nvPr/>
        </p:nvSpPr>
        <p:spPr>
          <a:xfrm>
            <a:off x="927100" y="1883419"/>
            <a:ext cx="3733800" cy="923330"/>
          </a:xfrm>
          <a:prstGeom prst="rect">
            <a:avLst/>
          </a:prstGeom>
        </p:spPr>
        <p:txBody>
          <a:bodyPr wrap="square">
            <a:spAutoFit/>
          </a:bodyPr>
          <a:lstStyle/>
          <a:p>
            <a:endParaRPr lang="de-DE"/>
          </a:p>
          <a:p>
            <a:r>
              <a:rPr lang="de-DE" b="1"/>
              <a:t>QUIZ:</a:t>
            </a:r>
          </a:p>
          <a:p>
            <a:r>
              <a:rPr lang="de-DE"/>
              <a:t> </a:t>
            </a:r>
            <a:endParaRPr lang="en-GB" b="1"/>
          </a:p>
        </p:txBody>
      </p:sp>
      <p:pic>
        <p:nvPicPr>
          <p:cNvPr id="2" name="Grafik 1">
            <a:extLst>
              <a:ext uri="{FF2B5EF4-FFF2-40B4-BE49-F238E27FC236}">
                <a16:creationId xmlns:a16="http://schemas.microsoft.com/office/drawing/2014/main" id="{B7E7A763-0DDB-47F5-83F5-D1BD41FE894E}"/>
              </a:ext>
            </a:extLst>
          </p:cNvPr>
          <p:cNvPicPr>
            <a:picLocks noChangeAspect="1"/>
          </p:cNvPicPr>
          <p:nvPr/>
        </p:nvPicPr>
        <p:blipFill>
          <a:blip r:embed="rId4"/>
          <a:stretch>
            <a:fillRect/>
          </a:stretch>
        </p:blipFill>
        <p:spPr>
          <a:xfrm>
            <a:off x="1883930" y="2251653"/>
            <a:ext cx="7934325" cy="3933825"/>
          </a:xfrm>
          <a:prstGeom prst="rect">
            <a:avLst/>
          </a:prstGeom>
        </p:spPr>
      </p:pic>
    </p:spTree>
    <p:extLst>
      <p:ext uri="{BB962C8B-B14F-4D97-AF65-F5344CB8AC3E}">
        <p14:creationId xmlns:p14="http://schemas.microsoft.com/office/powerpoint/2010/main" val="11533248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839"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p>
        </p:txBody>
      </p:sp>
      <p:sp>
        <p:nvSpPr>
          <p:cNvPr id="7" name="Rechteck 6"/>
          <p:cNvSpPr/>
          <p:nvPr/>
        </p:nvSpPr>
        <p:spPr>
          <a:xfrm>
            <a:off x="666634" y="1265237"/>
            <a:ext cx="10395065" cy="400110"/>
          </a:xfrm>
          <a:prstGeom prst="rect">
            <a:avLst/>
          </a:prstGeom>
        </p:spPr>
        <p:txBody>
          <a:bodyPr wrap="square">
            <a:spAutoFit/>
          </a:bodyPr>
          <a:lstStyle/>
          <a:p>
            <a:pPr marL="457200" indent="-457200">
              <a:buFont typeface="+mj-lt"/>
              <a:buAutoNum type="arabicPeriod" startAt="7"/>
            </a:pPr>
            <a:r>
              <a:rPr lang="de-DE" sz="2000" b="1"/>
              <a:t>Management der Supplychain</a:t>
            </a:r>
          </a:p>
        </p:txBody>
      </p:sp>
      <p:sp>
        <p:nvSpPr>
          <p:cNvPr id="3" name="Rechteck 2"/>
          <p:cNvSpPr/>
          <p:nvPr/>
        </p:nvSpPr>
        <p:spPr>
          <a:xfrm>
            <a:off x="927100" y="1883419"/>
            <a:ext cx="3733800" cy="923330"/>
          </a:xfrm>
          <a:prstGeom prst="rect">
            <a:avLst/>
          </a:prstGeom>
        </p:spPr>
        <p:txBody>
          <a:bodyPr wrap="square">
            <a:spAutoFit/>
          </a:bodyPr>
          <a:lstStyle/>
          <a:p>
            <a:endParaRPr lang="de-DE"/>
          </a:p>
          <a:p>
            <a:r>
              <a:rPr lang="de-DE" b="1"/>
              <a:t>QUIZ:</a:t>
            </a:r>
          </a:p>
          <a:p>
            <a:r>
              <a:rPr lang="de-DE"/>
              <a:t> </a:t>
            </a:r>
            <a:endParaRPr lang="en-GB" b="1"/>
          </a:p>
        </p:txBody>
      </p:sp>
      <p:pic>
        <p:nvPicPr>
          <p:cNvPr id="2" name="Grafik 1">
            <a:extLst>
              <a:ext uri="{FF2B5EF4-FFF2-40B4-BE49-F238E27FC236}">
                <a16:creationId xmlns:a16="http://schemas.microsoft.com/office/drawing/2014/main" id="{7E80271C-5F25-4DE9-93C3-E0A4A6BA00AA}"/>
              </a:ext>
            </a:extLst>
          </p:cNvPr>
          <p:cNvPicPr>
            <a:picLocks noChangeAspect="1"/>
          </p:cNvPicPr>
          <p:nvPr/>
        </p:nvPicPr>
        <p:blipFill>
          <a:blip r:embed="rId4"/>
          <a:stretch>
            <a:fillRect/>
          </a:stretch>
        </p:blipFill>
        <p:spPr>
          <a:xfrm>
            <a:off x="2044641" y="2257555"/>
            <a:ext cx="7639050" cy="4324350"/>
          </a:xfrm>
          <a:prstGeom prst="rect">
            <a:avLst/>
          </a:prstGeom>
        </p:spPr>
      </p:pic>
    </p:spTree>
    <p:extLst>
      <p:ext uri="{BB962C8B-B14F-4D97-AF65-F5344CB8AC3E}">
        <p14:creationId xmlns:p14="http://schemas.microsoft.com/office/powerpoint/2010/main" val="5755945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839"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757308" y="747800"/>
            <a:ext cx="5670463" cy="369332"/>
          </a:xfrm>
          <a:prstGeom prst="rect">
            <a:avLst/>
          </a:prstGeom>
        </p:spPr>
        <p:txBody>
          <a:bodyPr vert="horz" wrap="none" lIns="0" tIns="0" rIns="0" bIns="0" rtlCol="0">
            <a:spAutoFit/>
          </a:bodyPr>
          <a:lstStyle/>
          <a:p>
            <a:r>
              <a:rPr lang="de-DE" sz="2400" b="1">
                <a:solidFill>
                  <a:schemeClr val="bg1"/>
                </a:solidFill>
              </a:rPr>
              <a:t>CompTIA©  Security + Prüfungsvorbereitung</a:t>
            </a:r>
          </a:p>
        </p:txBody>
      </p:sp>
      <p:sp>
        <p:nvSpPr>
          <p:cNvPr id="7" name="Rechteck 6"/>
          <p:cNvSpPr/>
          <p:nvPr/>
        </p:nvSpPr>
        <p:spPr>
          <a:xfrm>
            <a:off x="666634" y="1265237"/>
            <a:ext cx="10395065" cy="400110"/>
          </a:xfrm>
          <a:prstGeom prst="rect">
            <a:avLst/>
          </a:prstGeom>
        </p:spPr>
        <p:txBody>
          <a:bodyPr wrap="square">
            <a:spAutoFit/>
          </a:bodyPr>
          <a:lstStyle/>
          <a:p>
            <a:pPr marL="457200" indent="-457200">
              <a:buFont typeface="+mj-lt"/>
              <a:buAutoNum type="arabicPeriod" startAt="7"/>
            </a:pPr>
            <a:r>
              <a:rPr lang="de-DE" sz="2000" b="1"/>
              <a:t>Management der Supplychain</a:t>
            </a:r>
          </a:p>
        </p:txBody>
      </p:sp>
      <p:sp>
        <p:nvSpPr>
          <p:cNvPr id="3" name="Rechteck 2"/>
          <p:cNvSpPr/>
          <p:nvPr/>
        </p:nvSpPr>
        <p:spPr>
          <a:xfrm>
            <a:off x="927100" y="1883419"/>
            <a:ext cx="3733800" cy="923330"/>
          </a:xfrm>
          <a:prstGeom prst="rect">
            <a:avLst/>
          </a:prstGeom>
        </p:spPr>
        <p:txBody>
          <a:bodyPr wrap="square">
            <a:spAutoFit/>
          </a:bodyPr>
          <a:lstStyle/>
          <a:p>
            <a:endParaRPr lang="de-DE"/>
          </a:p>
          <a:p>
            <a:r>
              <a:rPr lang="de-DE" b="1"/>
              <a:t>DISKUSSION ca. 10 min:</a:t>
            </a:r>
          </a:p>
          <a:p>
            <a:r>
              <a:rPr lang="de-DE"/>
              <a:t> </a:t>
            </a:r>
            <a:endParaRPr lang="en-GB" b="1"/>
          </a:p>
        </p:txBody>
      </p:sp>
      <p:pic>
        <p:nvPicPr>
          <p:cNvPr id="1026" name="Picture 2" descr="Bildergebnis für gruppendiskussi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43772" y="2713037"/>
            <a:ext cx="6669638"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3989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7140416"/>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a:pPr>
            <a:r>
              <a:rPr lang="de-DE" sz="2000" b="1">
                <a:solidFill>
                  <a:schemeClr val="bg1">
                    <a:lumMod val="75000"/>
                  </a:schemeClr>
                </a:solidFill>
              </a:rPr>
              <a:t>Überblick über die Sicherheit </a:t>
            </a:r>
          </a:p>
          <a:p>
            <a:pPr marL="457200" indent="-457200">
              <a:buFont typeface="+mj-lt"/>
              <a:buAutoNum type="arabicPeriod"/>
            </a:pPr>
            <a:endParaRPr lang="de-DE" sz="2000" b="1"/>
          </a:p>
          <a:p>
            <a:pPr marL="457200" indent="-457200">
              <a:buFont typeface="+mj-lt"/>
              <a:buAutoNum type="arabicPeriod"/>
            </a:pPr>
            <a:r>
              <a:rPr lang="de-DE" sz="2000" b="1">
                <a:solidFill>
                  <a:schemeClr val="bg1">
                    <a:lumMod val="75000"/>
                  </a:schemeClr>
                </a:solidFill>
              </a:rPr>
              <a:t>Malware </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Malware-Infektionen </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Sicherheit Software und Geräte </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Mobile Geräte Sicherheit</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System-Härtung </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solidFill>
                  <a:schemeClr val="bg1">
                    <a:lumMod val="75000"/>
                  </a:schemeClr>
                </a:solidFill>
              </a:rPr>
              <a:t>Management der Supplychain</a:t>
            </a:r>
          </a:p>
          <a:p>
            <a:pPr marL="457200" indent="-457200">
              <a:buFont typeface="+mj-lt"/>
              <a:buAutoNum type="arabicPeriod"/>
            </a:pPr>
            <a:endParaRPr lang="de-DE" sz="2000" b="1">
              <a:solidFill>
                <a:schemeClr val="bg1">
                  <a:lumMod val="75000"/>
                </a:schemeClr>
              </a:solidFill>
            </a:endParaRPr>
          </a:p>
          <a:p>
            <a:pPr marL="457200" indent="-457200">
              <a:buFont typeface="+mj-lt"/>
              <a:buAutoNum type="arabicPeriod"/>
            </a:pPr>
            <a:r>
              <a:rPr lang="de-DE" sz="2000" b="1"/>
              <a:t>Virtualisierung </a:t>
            </a:r>
          </a:p>
          <a:p>
            <a:pPr marL="457200" indent="-457200">
              <a:buFont typeface="+mj-lt"/>
              <a:buAutoNum type="arabicPeriod"/>
            </a:pPr>
            <a:endParaRPr lang="de-DE" sz="2000" b="1"/>
          </a:p>
          <a:p>
            <a:pPr marL="457200" indent="-457200">
              <a:buFont typeface="+mj-lt"/>
              <a:buAutoNum type="arabicPeriod"/>
            </a:pPr>
            <a:endParaRPr lang="de-DE" sz="2000" b="1"/>
          </a:p>
          <a:p>
            <a:pPr marL="457200" indent="-457200">
              <a:buFont typeface="+mj-lt"/>
              <a:buAutoNum type="arabicPeriod"/>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5" name="Rechteck 4">
            <a:extLst>
              <a:ext uri="{FF2B5EF4-FFF2-40B4-BE49-F238E27FC236}">
                <a16:creationId xmlns:a16="http://schemas.microsoft.com/office/drawing/2014/main" id="{3A0736C4-B130-4575-8080-EF3E7DB4FCFF}"/>
              </a:ext>
            </a:extLst>
          </p:cNvPr>
          <p:cNvSpPr/>
          <p:nvPr/>
        </p:nvSpPr>
        <p:spPr>
          <a:xfrm>
            <a:off x="6096000" y="1903535"/>
            <a:ext cx="5346700" cy="4708981"/>
          </a:xfrm>
          <a:prstGeom prst="rect">
            <a:avLst/>
          </a:prstGeom>
        </p:spPr>
        <p:txBody>
          <a:bodyPr>
            <a:spAutoFit/>
          </a:bodyPr>
          <a:lstStyle/>
          <a:p>
            <a:pPr marL="457200" indent="-457200">
              <a:buFont typeface="+mj-lt"/>
              <a:buAutoNum type="arabicPeriod" startAt="9"/>
            </a:pPr>
            <a:r>
              <a:rPr lang="de-DE" sz="2000" b="1">
                <a:solidFill>
                  <a:schemeClr val="bg1">
                    <a:lumMod val="75000"/>
                  </a:schemeClr>
                </a:solidFill>
              </a:rPr>
              <a:t>Anwendungssicherheit</a:t>
            </a:r>
          </a:p>
          <a:p>
            <a:r>
              <a:rPr lang="de-DE" sz="2000" b="1">
                <a:solidFill>
                  <a:schemeClr val="bg1">
                    <a:lumMod val="75000"/>
                  </a:schemeClr>
                </a:solidFill>
              </a:rPr>
              <a:t> </a:t>
            </a:r>
          </a:p>
          <a:p>
            <a:pPr marL="457200" indent="-457200">
              <a:buFont typeface="+mj-lt"/>
              <a:buAutoNum type="arabicPeriod" startAt="10"/>
            </a:pPr>
            <a:r>
              <a:rPr lang="de-DE" sz="2000" b="1">
                <a:solidFill>
                  <a:schemeClr val="bg1">
                    <a:lumMod val="75000"/>
                  </a:schemeClr>
                </a:solidFill>
              </a:rPr>
              <a:t>Sichere Software-Entwicklung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Netzwerk-Design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Perimeter-Sicherheit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Cloud-Sicherheit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Automatisierung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Netzwerk-Angriffe </a:t>
            </a:r>
          </a:p>
          <a:p>
            <a:pPr marL="457200" indent="-457200">
              <a:buFont typeface="+mj-lt"/>
              <a:buAutoNum type="arabicPeriod" startAt="10"/>
            </a:pPr>
            <a:endParaRPr lang="de-DE" sz="2000" b="1">
              <a:solidFill>
                <a:schemeClr val="bg1">
                  <a:lumMod val="75000"/>
                </a:schemeClr>
              </a:solidFill>
            </a:endParaRPr>
          </a:p>
          <a:p>
            <a:pPr marL="457200" indent="-457200">
              <a:buFont typeface="+mj-lt"/>
              <a:buAutoNum type="arabicPeriod" startAt="10"/>
            </a:pPr>
            <a:r>
              <a:rPr lang="de-DE" sz="2000" b="1">
                <a:solidFill>
                  <a:schemeClr val="bg1">
                    <a:lumMod val="75000"/>
                  </a:schemeClr>
                </a:solidFill>
              </a:rPr>
              <a:t>Absicherung von Netzwerken </a:t>
            </a:r>
          </a:p>
        </p:txBody>
      </p:sp>
    </p:spTree>
    <p:extLst>
      <p:ext uri="{BB962C8B-B14F-4D97-AF65-F5344CB8AC3E}">
        <p14:creationId xmlns:p14="http://schemas.microsoft.com/office/powerpoint/2010/main" val="187752391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8"/>
            </a:pPr>
            <a:r>
              <a:rPr lang="de-DE" sz="2000" b="1"/>
              <a:t>Virtualisierung</a:t>
            </a:r>
          </a:p>
          <a:p>
            <a:pPr marL="457200" indent="-457200">
              <a:buFont typeface="+mj-lt"/>
              <a:buAutoNum type="arabicPeriod" startAt="8"/>
            </a:pPr>
            <a:endParaRPr lang="de-DE" sz="2000" b="1"/>
          </a:p>
          <a:p>
            <a:pPr marL="457200" indent="-457200">
              <a:buFont typeface="+mj-lt"/>
              <a:buAutoNum type="arabicPeriod" startAt="8"/>
            </a:pPr>
            <a:endParaRPr lang="de-DE" sz="2000" b="1"/>
          </a:p>
          <a:p>
            <a:pPr marL="457200" indent="-457200">
              <a:buFont typeface="+mj-lt"/>
              <a:buAutoNum type="arabicPeriod" startAt="8"/>
            </a:pPr>
            <a:endParaRPr lang="de-DE" sz="2000" b="1"/>
          </a:p>
          <a:p>
            <a:pPr marL="457200" indent="-457200">
              <a:buFont typeface="+mj-lt"/>
              <a:buAutoNum type="arabicPeriod" startAt="8"/>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0C515869-64B7-4D82-B408-1ADCD6F0F68C}"/>
              </a:ext>
            </a:extLst>
          </p:cNvPr>
          <p:cNvSpPr/>
          <p:nvPr/>
        </p:nvSpPr>
        <p:spPr>
          <a:xfrm>
            <a:off x="651348" y="2666167"/>
            <a:ext cx="9347708" cy="2903680"/>
          </a:xfrm>
          <a:prstGeom prst="rect">
            <a:avLst/>
          </a:prstGeom>
        </p:spPr>
        <p:txBody>
          <a:bodyPr wrap="square">
            <a:spAutoFit/>
          </a:bodyPr>
          <a:lstStyle/>
          <a:p>
            <a:pPr marL="342900" lvl="0" indent="-342900">
              <a:spcBef>
                <a:spcPts val="1465"/>
              </a:spcBef>
              <a:spcAft>
                <a:spcPts val="0"/>
              </a:spcAft>
              <a:buSzPts val="1200"/>
              <a:buFont typeface="Symbol" panose="05050102010706020507" pitchFamily="18" charset="2"/>
              <a:buChar char=""/>
              <a:tabLst>
                <a:tab pos="294005" algn="l"/>
              </a:tabLst>
            </a:pPr>
            <a:r>
              <a:rPr lang="de-DE" sz="1200" b="1" spc="-10">
                <a:latin typeface="Calibri" panose="020F0502020204030204" pitchFamily="34" charset="0"/>
                <a:ea typeface="Symbol" panose="05050102010706020507" pitchFamily="18" charset="2"/>
                <a:cs typeface="Times New Roman" panose="02020603050405020304" pitchFamily="18" charset="0"/>
              </a:rPr>
              <a:t>Virtualisierung</a:t>
            </a:r>
            <a:r>
              <a:rPr lang="de-DE" sz="1200" b="1" spc="-50">
                <a:latin typeface="Calibri" panose="020F0502020204030204" pitchFamily="34" charset="0"/>
                <a:ea typeface="Symbol" panose="05050102010706020507" pitchFamily="18" charset="2"/>
                <a:cs typeface="Times New Roman" panose="02020603050405020304" pitchFamily="18" charset="0"/>
              </a:rPr>
              <a:t> </a:t>
            </a:r>
            <a:r>
              <a:rPr lang="de-DE" sz="1200" b="1" spc="-5">
                <a:latin typeface="Calibri" panose="020F0502020204030204" pitchFamily="34" charset="0"/>
                <a:ea typeface="Symbol" panose="05050102010706020507" pitchFamily="18" charset="2"/>
                <a:cs typeface="Times New Roman" panose="02020603050405020304" pitchFamily="18" charset="0"/>
              </a:rPr>
              <a:t>(</a:t>
            </a:r>
            <a:r>
              <a:rPr lang="de-DE" sz="1200" spc="-5">
                <a:latin typeface="Calibri" panose="020F0502020204030204" pitchFamily="34" charset="0"/>
                <a:ea typeface="Symbol" panose="05050102010706020507" pitchFamily="18" charset="2"/>
                <a:cs typeface="Times New Roman" panose="02020603050405020304" pitchFamily="18" charset="0"/>
              </a:rPr>
              <a:t>Erstellung</a:t>
            </a:r>
            <a:r>
              <a:rPr lang="de-DE" sz="1200" spc="-35">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einer</a:t>
            </a:r>
            <a:r>
              <a:rPr lang="de-DE" sz="1200" spc="-4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virtuellen</a:t>
            </a:r>
            <a:r>
              <a:rPr lang="de-DE" sz="1200" spc="-3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Ressource)</a:t>
            </a:r>
            <a:endParaRPr lang="de-DE" sz="1100">
              <a:latin typeface="Calibri" panose="020F0502020204030204" pitchFamily="34" charset="0"/>
              <a:ea typeface="Symbol" panose="05050102010706020507" pitchFamily="18" charset="2"/>
              <a:cs typeface="Times New Roman" panose="02020603050405020304" pitchFamily="18" charset="0"/>
            </a:endParaRPr>
          </a:p>
          <a:p>
            <a:pPr marL="742950" marR="125095" lvl="1" indent="-285750">
              <a:lnSpc>
                <a:spcPts val="1430"/>
              </a:lnSpc>
              <a:spcAft>
                <a:spcPts val="0"/>
              </a:spcAft>
              <a:buSzPts val="1200"/>
              <a:buFont typeface="Courier New" panose="02070309020205020404" pitchFamily="49" charset="0"/>
              <a:buChar char="o"/>
              <a:tabLst>
                <a:tab pos="751205" algn="l"/>
              </a:tabLst>
            </a:pPr>
            <a:r>
              <a:rPr lang="de-DE" sz="1200">
                <a:latin typeface="Calibri" panose="020F0502020204030204" pitchFamily="34" charset="0"/>
                <a:ea typeface="Courier New" panose="02070309020205020404" pitchFamily="49" charset="0"/>
                <a:cs typeface="Times New Roman" panose="02020603050405020304" pitchFamily="18" charset="0"/>
              </a:rPr>
              <a:t>Eine</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virtuelle</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Maschine</a:t>
            </a:r>
            <a:r>
              <a:rPr lang="de-DE" sz="1200" spc="-10">
                <a:latin typeface="Calibri" panose="020F0502020204030204" pitchFamily="34" charset="0"/>
                <a:ea typeface="Courier New" panose="02070309020205020404" pitchFamily="49" charset="0"/>
                <a:cs typeface="Times New Roman" panose="02020603050405020304" pitchFamily="18" charset="0"/>
              </a:rPr>
              <a:t> ist </a:t>
            </a:r>
            <a:r>
              <a:rPr lang="de-DE" sz="1200" spc="-5">
                <a:latin typeface="Calibri" panose="020F0502020204030204" pitchFamily="34" charset="0"/>
                <a:ea typeface="Courier New" panose="02070309020205020404" pitchFamily="49" charset="0"/>
                <a:cs typeface="Times New Roman" panose="02020603050405020304" pitchFamily="18" charset="0"/>
              </a:rPr>
              <a:t>ein</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Container</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für</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einen</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emulierten</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Computer,</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auf</a:t>
            </a:r>
            <a:r>
              <a:rPr lang="de-DE" sz="1200" spc="275">
                <a:latin typeface="Times New Roman" panose="02020603050405020304" pitchFamily="18"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dem</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ein</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komplettes</a:t>
            </a:r>
            <a:r>
              <a:rPr lang="de-DE" sz="1200" spc="-3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Betriebssystem</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läuft</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marL="742950" lvl="1" indent="-285750">
              <a:lnSpc>
                <a:spcPts val="1475"/>
              </a:lnSpc>
              <a:spcBef>
                <a:spcPts val="70"/>
              </a:spcBef>
              <a:buSzPts val="1200"/>
              <a:buFont typeface="Courier New" panose="02070309020205020404" pitchFamily="49" charset="0"/>
              <a:buChar char="o"/>
              <a:tabLst>
                <a:tab pos="751205" algn="l"/>
              </a:tabLst>
            </a:pPr>
            <a:r>
              <a:rPr lang="de-DE" sz="1200" b="1" spc="-5">
                <a:latin typeface="Calibri" panose="020F0502020204030204" pitchFamily="34" charset="0"/>
                <a:ea typeface="Courier New" panose="02070309020205020404" pitchFamily="49" charset="0"/>
                <a:cs typeface="Times New Roman" panose="02020603050405020304" pitchFamily="18" charset="0"/>
              </a:rPr>
              <a:t>VM-Typen</a:t>
            </a:r>
            <a:endParaRPr lang="de-DE" sz="1200" b="1">
              <a:latin typeface="Calibri" panose="020F0502020204030204" pitchFamily="34" charset="0"/>
              <a:ea typeface="Courier New" panose="02070309020205020404" pitchFamily="49" charset="0"/>
              <a:cs typeface="Times New Roman" panose="02020603050405020304" pitchFamily="18" charset="0"/>
            </a:endParaRPr>
          </a:p>
          <a:p>
            <a:pPr marL="1143000" lvl="2" indent="-228600">
              <a:lnSpc>
                <a:spcPts val="1425"/>
              </a:lnSpc>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System</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Virtuelle</a:t>
            </a:r>
            <a:r>
              <a:rPr lang="de-DE" sz="1200" spc="-4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Maschine</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600200" marR="496570" lvl="3" indent="-228600">
              <a:spcAft>
                <a:spcPts val="0"/>
              </a:spcAft>
              <a:buSzPts val="1200"/>
              <a:buFont typeface="Symbol" panose="05050102010706020507" pitchFamily="18" charset="2"/>
              <a:buChar char=""/>
              <a:tabLst>
                <a:tab pos="1666240" algn="l"/>
              </a:tabLst>
            </a:pPr>
            <a:r>
              <a:rPr lang="de-DE" sz="1200" spc="-5">
                <a:latin typeface="Calibri" panose="020F0502020204030204" pitchFamily="34" charset="0"/>
                <a:ea typeface="Symbol" panose="05050102010706020507" pitchFamily="18" charset="2"/>
                <a:cs typeface="Times New Roman" panose="02020603050405020304" pitchFamily="18" charset="0"/>
              </a:rPr>
              <a:t>Komplette</a:t>
            </a:r>
            <a:r>
              <a:rPr lang="de-DE" sz="1200" spc="-3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Plattform,</a:t>
            </a:r>
            <a:r>
              <a:rPr lang="de-DE" sz="1200" spc="-35">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die</a:t>
            </a:r>
            <a:r>
              <a:rPr lang="de-DE" sz="1200" spc="-3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einen</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kompletten</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physischen</a:t>
            </a:r>
            <a:r>
              <a:rPr lang="de-DE" sz="1200" spc="255">
                <a:latin typeface="Times New Roman" panose="02020603050405020304" pitchFamily="18"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Computer</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ersetzen</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kann</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und</a:t>
            </a:r>
            <a:r>
              <a:rPr lang="de-DE" sz="1200" spc="-1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ein</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vollständiges</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Desktop-</a:t>
            </a:r>
          </a:p>
          <a:p>
            <a:pPr marL="1665605" indent="-228600">
              <a:lnSpc>
                <a:spcPts val="1465"/>
              </a:lnSpc>
            </a:pPr>
            <a:r>
              <a:rPr lang="de-DE" sz="1200" spc="-5">
                <a:latin typeface="Calibri" panose="020F0502020204030204" pitchFamily="34" charset="0"/>
                <a:ea typeface="Calibri" panose="020F0502020204030204" pitchFamily="34" charset="0"/>
                <a:cs typeface="Times New Roman" panose="02020603050405020304" pitchFamily="18" charset="0"/>
              </a:rPr>
              <a:t>/Server-Betriebssystem</a:t>
            </a:r>
            <a:r>
              <a:rPr lang="de-DE" sz="1200" spc="-100">
                <a:latin typeface="Calibri" panose="020F0502020204030204" pitchFamily="34" charset="0"/>
                <a:ea typeface="Calibri" panose="020F0502020204030204" pitchFamily="34" charset="0"/>
                <a:cs typeface="Times New Roman" panose="02020603050405020304" pitchFamily="18" charset="0"/>
              </a:rPr>
              <a:t> </a:t>
            </a:r>
            <a:r>
              <a:rPr lang="de-DE" sz="1200" spc="-5">
                <a:latin typeface="Calibri" panose="020F0502020204030204" pitchFamily="34" charset="0"/>
                <a:ea typeface="Calibri" panose="020F0502020204030204" pitchFamily="34" charset="0"/>
                <a:cs typeface="Times New Roman" panose="02020603050405020304" pitchFamily="18" charset="0"/>
              </a:rPr>
              <a:t>enthält</a:t>
            </a:r>
            <a:endParaRPr lang="de-DE" sz="1200">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ts val="1450"/>
              </a:lnSpc>
              <a:spcBef>
                <a:spcPts val="20"/>
              </a:spcBef>
              <a:buSzPts val="1200"/>
              <a:buFont typeface="Microsoft Sans Serif" panose="020B0604020202020204" pitchFamily="34" charset="0"/>
              <a:buChar char="▪"/>
              <a:tabLst>
                <a:tab pos="1208405" algn="l"/>
              </a:tabLst>
            </a:pPr>
            <a:r>
              <a:rPr lang="de-DE" sz="1200" spc="-5">
                <a:latin typeface="Calibri" panose="020F0502020204030204" pitchFamily="34" charset="0"/>
                <a:ea typeface="Microsoft Sans Serif" panose="020B0604020202020204" pitchFamily="34" charset="0"/>
                <a:cs typeface="Times New Roman" panose="02020603050405020304" pitchFamily="18" charset="0"/>
              </a:rPr>
              <a:t>Prozessor</a:t>
            </a:r>
            <a:r>
              <a:rPr lang="de-DE" sz="1200" spc="-30">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Virtuelle</a:t>
            </a:r>
            <a:r>
              <a:rPr lang="de-DE" sz="1200" spc="-35">
                <a:latin typeface="Calibri" panose="020F0502020204030204" pitchFamily="34" charset="0"/>
                <a:ea typeface="Microsoft Sans Serif" panose="020B0604020202020204" pitchFamily="34" charset="0"/>
                <a:cs typeface="Times New Roman" panose="02020603050405020304" pitchFamily="18" charset="0"/>
              </a:rPr>
              <a:t> </a:t>
            </a:r>
            <a:r>
              <a:rPr lang="de-DE" sz="1200" spc="-5">
                <a:latin typeface="Calibri" panose="020F0502020204030204" pitchFamily="34" charset="0"/>
                <a:ea typeface="Microsoft Sans Serif" panose="020B0604020202020204" pitchFamily="34" charset="0"/>
                <a:cs typeface="Times New Roman" panose="02020603050405020304" pitchFamily="18" charset="0"/>
              </a:rPr>
              <a:t>Maschine</a:t>
            </a:r>
            <a:endParaRPr lang="de-DE" sz="1200">
              <a:latin typeface="Calibri" panose="020F0502020204030204" pitchFamily="34" charset="0"/>
              <a:ea typeface="Microsoft Sans Serif" panose="020B0604020202020204" pitchFamily="34" charset="0"/>
              <a:cs typeface="Times New Roman" panose="02020603050405020304" pitchFamily="18" charset="0"/>
            </a:endParaRPr>
          </a:p>
          <a:p>
            <a:pPr marL="1600200" marR="496570" lvl="3" indent="-228600">
              <a:lnSpc>
                <a:spcPts val="1460"/>
              </a:lnSpc>
              <a:spcBef>
                <a:spcPts val="25"/>
              </a:spcBef>
              <a:spcAft>
                <a:spcPts val="0"/>
              </a:spcAft>
              <a:buSzPts val="1200"/>
              <a:buFont typeface="Symbol" panose="05050102010706020507" pitchFamily="18" charset="2"/>
              <a:buChar char=""/>
              <a:tabLst>
                <a:tab pos="1666240" algn="l"/>
              </a:tabLst>
            </a:pPr>
            <a:r>
              <a:rPr lang="de-DE" sz="1200" spc="-5">
                <a:latin typeface="Calibri" panose="020F0502020204030204" pitchFamily="34" charset="0"/>
                <a:ea typeface="Symbol" panose="05050102010706020507" pitchFamily="18" charset="2"/>
                <a:cs typeface="Times New Roman" panose="02020603050405020304" pitchFamily="18" charset="0"/>
              </a:rPr>
              <a:t>Entwickelt,</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um</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nur</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einen</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einzelnen</a:t>
            </a:r>
            <a:r>
              <a:rPr lang="de-DE" sz="1200" spc="-1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Prozess</a:t>
            </a:r>
            <a:r>
              <a:rPr lang="de-DE" sz="1200" spc="-2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oder</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eine</a:t>
            </a:r>
            <a:r>
              <a:rPr lang="de-DE" sz="1200" spc="275">
                <a:latin typeface="Times New Roman" panose="02020603050405020304" pitchFamily="18"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Anwendung</a:t>
            </a:r>
            <a:r>
              <a:rPr lang="de-DE" sz="1200" spc="-40">
                <a:latin typeface="Calibri" panose="020F0502020204030204" pitchFamily="34"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wie</a:t>
            </a:r>
            <a:r>
              <a:rPr lang="de-DE" sz="1200" spc="-3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einen</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virtualisierten</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Webbrowser</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oder</a:t>
            </a:r>
            <a:r>
              <a:rPr lang="de-DE" sz="1200" spc="285">
                <a:latin typeface="Times New Roman" panose="02020603050405020304" pitchFamily="18" charset="0"/>
                <a:ea typeface="Symbol" panose="05050102010706020507" pitchFamily="18" charset="2"/>
                <a:cs typeface="Times New Roman" panose="02020603050405020304" pitchFamily="18" charset="0"/>
              </a:rPr>
              <a:t> </a:t>
            </a:r>
            <a:r>
              <a:rPr lang="de-DE" sz="1200">
                <a:latin typeface="Calibri" panose="020F0502020204030204" pitchFamily="34" charset="0"/>
                <a:ea typeface="Symbol" panose="05050102010706020507" pitchFamily="18" charset="2"/>
                <a:cs typeface="Times New Roman" panose="02020603050405020304" pitchFamily="18" charset="0"/>
              </a:rPr>
              <a:t>einen</a:t>
            </a:r>
            <a:r>
              <a:rPr lang="de-DE" sz="1200" spc="-30">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einfachen</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Webserver</a:t>
            </a:r>
            <a:r>
              <a:rPr lang="de-DE" sz="1200" spc="-25">
                <a:latin typeface="Calibri" panose="020F0502020204030204" pitchFamily="34" charset="0"/>
                <a:ea typeface="Symbol" panose="05050102010706020507" pitchFamily="18" charset="2"/>
                <a:cs typeface="Times New Roman" panose="02020603050405020304" pitchFamily="18" charset="0"/>
              </a:rPr>
              <a:t> </a:t>
            </a:r>
            <a:r>
              <a:rPr lang="de-DE" sz="1200" spc="-5">
                <a:latin typeface="Calibri" panose="020F0502020204030204" pitchFamily="34" charset="0"/>
                <a:ea typeface="Symbol" panose="05050102010706020507" pitchFamily="18" charset="2"/>
                <a:cs typeface="Times New Roman" panose="02020603050405020304" pitchFamily="18" charset="0"/>
              </a:rPr>
              <a:t>auszuführen</a:t>
            </a:r>
            <a:endParaRPr lang="de-DE" sz="1200">
              <a:latin typeface="Calibri" panose="020F0502020204030204" pitchFamily="34" charset="0"/>
              <a:ea typeface="Symbol" panose="05050102010706020507" pitchFamily="18" charset="2"/>
              <a:cs typeface="Times New Roman" panose="02020603050405020304" pitchFamily="18" charset="0"/>
            </a:endParaRPr>
          </a:p>
          <a:p>
            <a:pPr marL="742950" marR="756920" lvl="1" indent="-285750">
              <a:lnSpc>
                <a:spcPct val="96000"/>
              </a:lnSpc>
              <a:spcBef>
                <a:spcPts val="55"/>
              </a:spcBef>
              <a:spcAft>
                <a:spcPts val="0"/>
              </a:spcAft>
              <a:buSzPts val="1200"/>
              <a:buFont typeface="Courier New" panose="02070309020205020404" pitchFamily="49" charset="0"/>
              <a:buChar char="o"/>
              <a:tabLst>
                <a:tab pos="751205" algn="l"/>
              </a:tabLst>
            </a:pPr>
            <a:r>
              <a:rPr lang="de-DE" sz="1200">
                <a:latin typeface="Calibri" panose="020F0502020204030204" pitchFamily="34" charset="0"/>
                <a:ea typeface="Courier New" panose="02070309020205020404" pitchFamily="49" charset="0"/>
                <a:cs typeface="Times New Roman" panose="02020603050405020304" pitchFamily="18" charset="0"/>
              </a:rPr>
              <a:t>Die</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Virtualisierung</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nimmt</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weiter</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zu,</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um</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den</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physischen</a:t>
            </a:r>
            <a:r>
              <a:rPr lang="de-DE" sz="1200" spc="-1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Bedarf</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an</a:t>
            </a:r>
            <a:r>
              <a:rPr lang="de-DE" sz="1200" spc="245">
                <a:latin typeface="Times New Roman" panose="02020603050405020304" pitchFamily="18"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Rechenzentren</a:t>
            </a:r>
            <a:r>
              <a:rPr lang="de-DE" sz="1200" spc="-5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zu</a:t>
            </a:r>
            <a:r>
              <a:rPr lang="de-DE" sz="1200" spc="-4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reduzieren</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a:spcBef>
                <a:spcPts val="55"/>
              </a:spcBef>
            </a:pPr>
            <a:r>
              <a:rPr lang="de-DE" sz="1150">
                <a:latin typeface="Calibri" panose="020F0502020204030204" pitchFamily="34" charset="0"/>
                <a:ea typeface="Calibri" panose="020F0502020204030204" pitchFamily="34" charset="0"/>
                <a:cs typeface="Calibri" panose="020F0502020204030204" pitchFamily="34" charset="0"/>
              </a:rPr>
              <a:t> </a:t>
            </a:r>
            <a:endParaRPr lang="de-DE" sz="1100">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200"/>
              <a:buFont typeface="Symbol" panose="05050102010706020507" pitchFamily="18" charset="2"/>
              <a:buChar char=""/>
              <a:tabLst>
                <a:tab pos="328930" algn="l"/>
              </a:tabLst>
            </a:pPr>
            <a:r>
              <a:rPr lang="de-DE" sz="1200" b="1" spc="-10">
                <a:latin typeface="Calibri" panose="020F0502020204030204" pitchFamily="34" charset="0"/>
                <a:ea typeface="Symbol" panose="05050102010706020507" pitchFamily="18" charset="2"/>
                <a:cs typeface="Times New Roman" panose="02020603050405020304" pitchFamily="18" charset="0"/>
              </a:rPr>
              <a:t>Hypervisors</a:t>
            </a:r>
            <a:endParaRPr lang="de-DE" sz="1200" b="1">
              <a:latin typeface="Calibri" panose="020F0502020204030204" pitchFamily="34" charset="0"/>
              <a:ea typeface="Symbol" panose="05050102010706020507" pitchFamily="18" charset="2"/>
              <a:cs typeface="Times New Roman" panose="02020603050405020304" pitchFamily="18" charset="0"/>
            </a:endParaRPr>
          </a:p>
          <a:p>
            <a:pPr marL="742950" marR="335915" lvl="1" indent="-285750">
              <a:lnSpc>
                <a:spcPts val="1420"/>
              </a:lnSpc>
              <a:spcBef>
                <a:spcPts val="5"/>
              </a:spcBef>
              <a:spcAft>
                <a:spcPts val="0"/>
              </a:spcAft>
              <a:buSzPts val="1200"/>
              <a:buFont typeface="Courier New" panose="02070309020205020404" pitchFamily="49" charset="0"/>
              <a:buChar char="o"/>
              <a:tabLst>
                <a:tab pos="751205" algn="l"/>
              </a:tabLst>
            </a:pPr>
            <a:r>
              <a:rPr lang="de-DE" sz="1200" spc="-5">
                <a:latin typeface="Calibri" panose="020F0502020204030204" pitchFamily="34" charset="0"/>
                <a:ea typeface="Courier New" panose="02070309020205020404" pitchFamily="49" charset="0"/>
                <a:cs typeface="Times New Roman" panose="02020603050405020304" pitchFamily="18" charset="0"/>
              </a:rPr>
              <a:t>Verwaltet</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die</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Verteilung</a:t>
            </a:r>
            <a:r>
              <a:rPr lang="de-DE" sz="1200" spc="-45">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der</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physischen</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Ressourcen</a:t>
            </a:r>
            <a:r>
              <a:rPr lang="de-DE" sz="1200" spc="-1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einer</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Host-Maschine</a:t>
            </a:r>
            <a:r>
              <a:rPr lang="de-DE" sz="1200" spc="245">
                <a:latin typeface="Times New Roman" panose="02020603050405020304" pitchFamily="18"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(Server)</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a:latin typeface="Calibri" panose="020F0502020204030204" pitchFamily="34" charset="0"/>
                <a:ea typeface="Courier New" panose="02070309020205020404" pitchFamily="49" charset="0"/>
                <a:cs typeface="Times New Roman" panose="02020603050405020304" pitchFamily="18" charset="0"/>
              </a:rPr>
              <a:t>auf</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die</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ausgeführten</a:t>
            </a:r>
            <a:r>
              <a:rPr lang="de-DE" sz="1200" spc="-25">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virtuellen</a:t>
            </a:r>
            <a:r>
              <a:rPr lang="de-DE" sz="1200" spc="-3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Maschinen</a:t>
            </a:r>
            <a:r>
              <a:rPr lang="de-DE" sz="1200" spc="-20">
                <a:latin typeface="Calibri" panose="020F0502020204030204" pitchFamily="34" charset="0"/>
                <a:ea typeface="Courier New" panose="02070309020205020404" pitchFamily="49" charset="0"/>
                <a:cs typeface="Times New Roman" panose="02020603050405020304" pitchFamily="18" charset="0"/>
              </a:rPr>
              <a:t> </a:t>
            </a:r>
            <a:r>
              <a:rPr lang="de-DE" sz="1200" spc="-5">
                <a:latin typeface="Calibri" panose="020F0502020204030204" pitchFamily="34" charset="0"/>
                <a:ea typeface="Courier New" panose="02070309020205020404" pitchFamily="49" charset="0"/>
                <a:cs typeface="Times New Roman" panose="02020603050405020304" pitchFamily="18" charset="0"/>
              </a:rPr>
              <a:t>(Gäste)</a:t>
            </a:r>
            <a:endParaRPr lang="de-DE" sz="1200">
              <a:latin typeface="Calibri" panose="020F0502020204030204" pitchFamily="34" charset="0"/>
              <a:ea typeface="Courier New" panose="02070309020205020404" pitchFamily="49" charset="0"/>
              <a:cs typeface="Times New Roman" panose="02020603050405020304" pitchFamily="18" charset="0"/>
            </a:endParaRPr>
          </a:p>
          <a:p>
            <a:pPr>
              <a:spcBef>
                <a:spcPts val="45"/>
              </a:spcBef>
            </a:pPr>
            <a:r>
              <a:rPr lang="de-DE" sz="1200">
                <a:latin typeface="Calibri" panose="020F0502020204030204" pitchFamily="34" charset="0"/>
                <a:ea typeface="Calibri" panose="020F0502020204030204" pitchFamily="34" charset="0"/>
                <a:cs typeface="Calibri" panose="020F0502020204030204" pitchFamily="34" charset="0"/>
              </a:rPr>
              <a:t> </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946275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700" y="316113"/>
            <a:ext cx="9906000" cy="685800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8"/>
            </a:pPr>
            <a:r>
              <a:rPr lang="de-DE" sz="2000" b="1"/>
              <a:t>Virtualisierung</a:t>
            </a:r>
          </a:p>
          <a:p>
            <a:pPr marL="457200" indent="-457200">
              <a:buFont typeface="+mj-lt"/>
              <a:buAutoNum type="arabicPeriod" startAt="8"/>
            </a:pPr>
            <a:endParaRPr lang="de-DE" sz="2000" b="1"/>
          </a:p>
          <a:p>
            <a:pPr marL="457200" indent="-457200">
              <a:buFont typeface="+mj-lt"/>
              <a:buAutoNum type="arabicPeriod" startAt="8"/>
            </a:pPr>
            <a:endParaRPr lang="de-DE" sz="2000" b="1"/>
          </a:p>
          <a:p>
            <a:pPr marL="457200" indent="-457200">
              <a:buFont typeface="+mj-lt"/>
              <a:buAutoNum type="arabicPeriod" startAt="8"/>
            </a:pPr>
            <a:endParaRPr lang="de-DE" sz="2000" b="1"/>
          </a:p>
          <a:p>
            <a:pPr marL="457200" indent="-457200">
              <a:buFont typeface="+mj-lt"/>
              <a:buAutoNum type="arabicPeriod" startAt="8"/>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8928100" y="7375159"/>
            <a:ext cx="1763624" cy="215444"/>
          </a:xfrm>
          <a:prstGeom prst="rect">
            <a:avLst/>
          </a:prstGeom>
        </p:spPr>
        <p:txBody>
          <a:bodyPr wrap="none">
            <a:spAutoFit/>
          </a:bodyPr>
          <a:lstStyle/>
          <a:p>
            <a:r>
              <a:rPr lang="de-DE" sz="800"/>
              <a:t>https://i.stack.imgur.com/TAMdL.png</a:t>
            </a:r>
          </a:p>
        </p:txBody>
      </p:sp>
      <p:pic>
        <p:nvPicPr>
          <p:cNvPr id="4" name="Grafik 3">
            <a:extLst>
              <a:ext uri="{FF2B5EF4-FFF2-40B4-BE49-F238E27FC236}">
                <a16:creationId xmlns:a16="http://schemas.microsoft.com/office/drawing/2014/main" id="{FEC87396-C72A-4F73-A6E2-842D183B1BB2}"/>
              </a:ext>
            </a:extLst>
          </p:cNvPr>
          <p:cNvPicPr>
            <a:picLocks noChangeAspect="1"/>
          </p:cNvPicPr>
          <p:nvPr/>
        </p:nvPicPr>
        <p:blipFill>
          <a:blip r:embed="rId4"/>
          <a:stretch>
            <a:fillRect/>
          </a:stretch>
        </p:blipFill>
        <p:spPr>
          <a:xfrm>
            <a:off x="774699" y="2244169"/>
            <a:ext cx="8600031" cy="4277344"/>
          </a:xfrm>
          <a:prstGeom prst="rect">
            <a:avLst/>
          </a:prstGeom>
        </p:spPr>
      </p:pic>
      <p:sp>
        <p:nvSpPr>
          <p:cNvPr id="5" name="Rechteck 4">
            <a:extLst>
              <a:ext uri="{FF2B5EF4-FFF2-40B4-BE49-F238E27FC236}">
                <a16:creationId xmlns:a16="http://schemas.microsoft.com/office/drawing/2014/main" id="{BDA0993A-9ED4-454B-9179-E881F17236BC}"/>
              </a:ext>
            </a:extLst>
          </p:cNvPr>
          <p:cNvSpPr/>
          <p:nvPr/>
        </p:nvSpPr>
        <p:spPr>
          <a:xfrm>
            <a:off x="4155453" y="1359697"/>
            <a:ext cx="5346700" cy="1200329"/>
          </a:xfrm>
          <a:prstGeom prst="rect">
            <a:avLst/>
          </a:prstGeom>
        </p:spPr>
        <p:txBody>
          <a:bodyPr>
            <a:spAutoFit/>
          </a:bodyPr>
          <a:lstStyle/>
          <a:p>
            <a:r>
              <a:rPr lang="de-DE">
                <a:hlinkClick r:id="rId5"/>
              </a:rPr>
              <a:t>https://www.computerweekly.com/de/tipp/Vergleich-zwischen-Typ-1-und-Typ-2-Den-richtigen-Hypervisor-auswaehlen</a:t>
            </a:r>
            <a:endParaRPr lang="de-DE"/>
          </a:p>
          <a:p>
            <a:endParaRPr lang="de-DE"/>
          </a:p>
        </p:txBody>
      </p:sp>
      <p:sp>
        <p:nvSpPr>
          <p:cNvPr id="10" name="Rechteck 9">
            <a:extLst>
              <a:ext uri="{FF2B5EF4-FFF2-40B4-BE49-F238E27FC236}">
                <a16:creationId xmlns:a16="http://schemas.microsoft.com/office/drawing/2014/main" id="{647690F3-DF4A-4CDF-880C-75714795BFF5}"/>
              </a:ext>
            </a:extLst>
          </p:cNvPr>
          <p:cNvSpPr/>
          <p:nvPr/>
        </p:nvSpPr>
        <p:spPr>
          <a:xfrm>
            <a:off x="2146300" y="6728828"/>
            <a:ext cx="7677912" cy="646331"/>
          </a:xfrm>
          <a:prstGeom prst="rect">
            <a:avLst/>
          </a:prstGeom>
        </p:spPr>
        <p:txBody>
          <a:bodyPr wrap="square">
            <a:spAutoFit/>
          </a:bodyPr>
          <a:lstStyle/>
          <a:p>
            <a:r>
              <a:rPr lang="de-DE">
                <a:hlinkClick r:id="rId6"/>
              </a:rPr>
              <a:t>https://www.parallels.com/blogs/ras/hyper-v-vs-vmware/</a:t>
            </a:r>
            <a:endParaRPr lang="de-DE"/>
          </a:p>
          <a:p>
            <a:endParaRPr lang="de-DE"/>
          </a:p>
        </p:txBody>
      </p:sp>
      <p:sp>
        <p:nvSpPr>
          <p:cNvPr id="12" name="Pfeil: nach rechts 11">
            <a:extLst>
              <a:ext uri="{FF2B5EF4-FFF2-40B4-BE49-F238E27FC236}">
                <a16:creationId xmlns:a16="http://schemas.microsoft.com/office/drawing/2014/main" id="{3E856A9D-03B2-4D23-AE20-54986C2D8D64}"/>
              </a:ext>
            </a:extLst>
          </p:cNvPr>
          <p:cNvSpPr/>
          <p:nvPr/>
        </p:nvSpPr>
        <p:spPr>
          <a:xfrm>
            <a:off x="1251712" y="6728828"/>
            <a:ext cx="838200" cy="354459"/>
          </a:xfrm>
          <a:prstGeom prst="rightArrow">
            <a:avLst/>
          </a:prstGeom>
          <a:solidFill>
            <a:schemeClr val="accent2">
              <a:lumMod val="75000"/>
            </a:schemeClr>
          </a:solidFill>
        </p:spPr>
        <p:txBody>
          <a:bodyPr wrap="square" lIns="0" tIns="0" rIns="0" bIns="0" rtlCol="0" anchor="ctr">
            <a:noAutofit/>
          </a:bodyPr>
          <a:lstStyle/>
          <a:p>
            <a:pPr algn="ctr"/>
            <a:endParaRPr lang="de-DE"/>
          </a:p>
        </p:txBody>
      </p:sp>
    </p:spTree>
    <p:extLst>
      <p:ext uri="{BB962C8B-B14F-4D97-AF65-F5344CB8AC3E}">
        <p14:creationId xmlns:p14="http://schemas.microsoft.com/office/powerpoint/2010/main" val="6450330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8282" y="251457"/>
            <a:ext cx="9906000" cy="718598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643" y="6683502"/>
            <a:ext cx="18288" cy="762"/>
          </a:xfrm>
          <a:prstGeom prst="rect">
            <a:avLst/>
          </a:prstGeom>
        </p:spPr>
      </p:pic>
      <p:sp>
        <p:nvSpPr>
          <p:cNvPr id="14" name="object 6"/>
          <p:cNvSpPr/>
          <p:nvPr/>
        </p:nvSpPr>
        <p:spPr>
          <a:xfrm>
            <a:off x="666635" y="675894"/>
            <a:ext cx="9360408" cy="581406"/>
          </a:xfrm>
          <a:custGeom>
            <a:avLst/>
            <a:gdLst/>
            <a:ahLst/>
            <a:cxnLst/>
            <a:rect l="l" t="t" r="r" b="b"/>
            <a:pathLst>
              <a:path w="9360408" h="581406">
                <a:moveTo>
                  <a:pt x="0" y="0"/>
                </a:moveTo>
                <a:lnTo>
                  <a:pt x="9360409" y="0"/>
                </a:lnTo>
                <a:lnTo>
                  <a:pt x="9360409" y="581406"/>
                </a:lnTo>
                <a:lnTo>
                  <a:pt x="0" y="581406"/>
                </a:lnTo>
                <a:lnTo>
                  <a:pt x="0" y="0"/>
                </a:lnTo>
                <a:close/>
              </a:path>
            </a:pathLst>
          </a:custGeom>
          <a:solidFill>
            <a:srgbClr val="179C7D"/>
          </a:solidFill>
        </p:spPr>
        <p:txBody>
          <a:bodyPr wrap="square" lIns="0" tIns="0" rIns="0" bIns="0" rtlCol="0">
            <a:noAutofit/>
          </a:bodyPr>
          <a:lstStyle/>
          <a:p>
            <a:endParaRPr/>
          </a:p>
        </p:txBody>
      </p:sp>
      <p:sp>
        <p:nvSpPr>
          <p:cNvPr id="15" name="text 1"/>
          <p:cNvSpPr txBox="1"/>
          <p:nvPr/>
        </p:nvSpPr>
        <p:spPr>
          <a:xfrm>
            <a:off x="666357" y="740021"/>
            <a:ext cx="5797304" cy="369332"/>
          </a:xfrm>
          <a:prstGeom prst="rect">
            <a:avLst/>
          </a:prstGeom>
        </p:spPr>
        <p:txBody>
          <a:bodyPr vert="horz" wrap="square" lIns="0" tIns="0" rIns="0" bIns="0" rtlCol="0">
            <a:spAutoFit/>
          </a:bodyPr>
          <a:lstStyle/>
          <a:p>
            <a:pPr algn="ctr"/>
            <a:r>
              <a:rPr lang="de-DE" sz="2400" b="1">
                <a:solidFill>
                  <a:schemeClr val="bg1"/>
                </a:solidFill>
              </a:rPr>
              <a:t>CompTIA</a:t>
            </a:r>
            <a:r>
              <a:rPr lang="de-DE" sz="1050" b="1">
                <a:solidFill>
                  <a:schemeClr val="bg1"/>
                </a:solidFill>
              </a:rPr>
              <a:t>©</a:t>
            </a:r>
            <a:r>
              <a:rPr lang="de-DE" sz="2400" b="1">
                <a:solidFill>
                  <a:schemeClr val="bg1"/>
                </a:solidFill>
              </a:rPr>
              <a:t>  </a:t>
            </a:r>
            <a:r>
              <a:rPr lang="de-DE" sz="2400" b="1">
                <a:solidFill>
                  <a:schemeClr val="bg1"/>
                </a:solidFill>
                <a:cs typeface="Arial"/>
              </a:rPr>
              <a:t>Security + Prüfungsvorbereitung</a:t>
            </a:r>
            <a:endParaRPr lang="de-DE" sz="2400">
              <a:solidFill>
                <a:schemeClr val="bg1"/>
              </a:solidFill>
              <a:cs typeface="Arial"/>
            </a:endParaRPr>
          </a:p>
        </p:txBody>
      </p:sp>
      <p:sp>
        <p:nvSpPr>
          <p:cNvPr id="7" name="Rechteck 6"/>
          <p:cNvSpPr/>
          <p:nvPr/>
        </p:nvSpPr>
        <p:spPr>
          <a:xfrm>
            <a:off x="666635" y="1330737"/>
            <a:ext cx="8032865" cy="3139321"/>
          </a:xfrm>
          <a:prstGeom prst="rect">
            <a:avLst/>
          </a:prstGeom>
        </p:spPr>
        <p:txBody>
          <a:bodyPr wrap="square">
            <a:spAutoFit/>
          </a:bodyPr>
          <a:lstStyle/>
          <a:p>
            <a:r>
              <a:rPr lang="en-GB" sz="2000" b="1"/>
              <a:t>Security+ (SEC+) Inhalt I</a:t>
            </a:r>
          </a:p>
          <a:p>
            <a:pPr marL="457200" indent="-457200">
              <a:buFont typeface="+mj-lt"/>
              <a:buAutoNum type="arabicPeriod"/>
            </a:pPr>
            <a:endParaRPr lang="de-DE" b="1"/>
          </a:p>
          <a:p>
            <a:pPr marL="457200" indent="-457200">
              <a:buFont typeface="+mj-lt"/>
              <a:buAutoNum type="arabicPeriod" startAt="8"/>
            </a:pPr>
            <a:r>
              <a:rPr lang="de-DE" sz="2000" b="1"/>
              <a:t>Virtualisierung</a:t>
            </a:r>
          </a:p>
          <a:p>
            <a:pPr marL="457200" indent="-457200">
              <a:buFont typeface="+mj-lt"/>
              <a:buAutoNum type="arabicPeriod" startAt="8"/>
            </a:pPr>
            <a:endParaRPr lang="de-DE" sz="2000" b="1"/>
          </a:p>
          <a:p>
            <a:pPr marL="457200" indent="-457200">
              <a:buFont typeface="+mj-lt"/>
              <a:buAutoNum type="arabicPeriod" startAt="8"/>
            </a:pPr>
            <a:endParaRPr lang="de-DE" sz="2000" b="1"/>
          </a:p>
          <a:p>
            <a:pPr marL="457200" indent="-457200">
              <a:buFont typeface="+mj-lt"/>
              <a:buAutoNum type="arabicPeriod" startAt="8"/>
            </a:pPr>
            <a:endParaRPr lang="de-DE" sz="2000" b="1"/>
          </a:p>
          <a:p>
            <a:pPr marL="457200" indent="-457200">
              <a:buFont typeface="+mj-lt"/>
              <a:buAutoNum type="arabicPeriod" startAt="8"/>
            </a:pPr>
            <a:endParaRPr lang="de-DE" sz="2000" b="1"/>
          </a:p>
          <a:p>
            <a:endParaRPr lang="de-DE" sz="2000" b="1"/>
          </a:p>
          <a:p>
            <a:endParaRPr lang="de-DE" sz="2000" b="1"/>
          </a:p>
          <a:p>
            <a:endParaRPr lang="de-DE" sz="2000" b="1"/>
          </a:p>
        </p:txBody>
      </p:sp>
      <p:sp>
        <p:nvSpPr>
          <p:cNvPr id="3" name="Rechteck 2"/>
          <p:cNvSpPr/>
          <p:nvPr/>
        </p:nvSpPr>
        <p:spPr>
          <a:xfrm>
            <a:off x="5803900" y="1874837"/>
            <a:ext cx="5346700" cy="369332"/>
          </a:xfrm>
          <a:prstGeom prst="rect">
            <a:avLst/>
          </a:prstGeom>
        </p:spPr>
        <p:txBody>
          <a:bodyPr>
            <a:spAutoFit/>
          </a:bodyPr>
          <a:lstStyle/>
          <a:p>
            <a:pPr marL="457200" indent="-457200">
              <a:buFont typeface="+mj-lt"/>
              <a:buAutoNum type="arabicPeriod" startAt="7"/>
            </a:pPr>
            <a:endParaRPr lang="de-DE" b="1"/>
          </a:p>
        </p:txBody>
      </p:sp>
      <p:sp>
        <p:nvSpPr>
          <p:cNvPr id="9" name="Rechteck 8">
            <a:extLst>
              <a:ext uri="{FF2B5EF4-FFF2-40B4-BE49-F238E27FC236}">
                <a16:creationId xmlns:a16="http://schemas.microsoft.com/office/drawing/2014/main" id="{EF5D7910-7DCA-40E4-8283-4632800C2353}"/>
              </a:ext>
            </a:extLst>
          </p:cNvPr>
          <p:cNvSpPr/>
          <p:nvPr/>
        </p:nvSpPr>
        <p:spPr>
          <a:xfrm>
            <a:off x="9279082" y="7375159"/>
            <a:ext cx="1495922" cy="215444"/>
          </a:xfrm>
          <a:prstGeom prst="rect">
            <a:avLst/>
          </a:prstGeom>
        </p:spPr>
        <p:txBody>
          <a:bodyPr wrap="none">
            <a:spAutoFit/>
          </a:bodyPr>
          <a:lstStyle/>
          <a:p>
            <a:r>
              <a:rPr lang="de-DE" sz="800"/>
              <a:t>https://www.DionTraining.com</a:t>
            </a:r>
          </a:p>
        </p:txBody>
      </p:sp>
      <p:sp>
        <p:nvSpPr>
          <p:cNvPr id="2" name="Rechteck 1">
            <a:extLst>
              <a:ext uri="{FF2B5EF4-FFF2-40B4-BE49-F238E27FC236}">
                <a16:creationId xmlns:a16="http://schemas.microsoft.com/office/drawing/2014/main" id="{0C515869-64B7-4D82-B408-1ADCD6F0F68C}"/>
              </a:ext>
            </a:extLst>
          </p:cNvPr>
          <p:cNvSpPr/>
          <p:nvPr/>
        </p:nvSpPr>
        <p:spPr>
          <a:xfrm>
            <a:off x="393700" y="2255837"/>
            <a:ext cx="12649200" cy="5632311"/>
          </a:xfrm>
          <a:prstGeom prst="rect">
            <a:avLst/>
          </a:prstGeom>
        </p:spPr>
        <p:txBody>
          <a:bodyPr wrap="square">
            <a:spAutoFit/>
          </a:bodyPr>
          <a:lstStyle/>
          <a:p>
            <a:pPr lvl="0"/>
            <a:r>
              <a:rPr lang="de-DE" sz="1200" b="1"/>
              <a:t>Container-basiert</a:t>
            </a:r>
          </a:p>
          <a:p>
            <a:pPr lvl="1"/>
            <a:r>
              <a:rPr lang="de-DE" sz="1200"/>
              <a:t>Anwendungs-Containerisierung</a:t>
            </a:r>
          </a:p>
          <a:p>
            <a:pPr lvl="2"/>
            <a:r>
              <a:rPr lang="de-DE" sz="1200"/>
              <a:t>Ein einziger Betriebssystem-Kernel wird von mehreren virtuellen Maschinen gemeinsam genutzt,  jede virtuelle Maschine erhält ihren eigenen</a:t>
            </a:r>
          </a:p>
          <a:p>
            <a:pPr lvl="2"/>
            <a:r>
              <a:rPr lang="de-DE" sz="1200"/>
              <a:t>Benutzerbereich für Programme und Daten Containerisierung ermöglicht den schnellen und effizienten Einsatz von verteilten Anwendungen</a:t>
            </a:r>
          </a:p>
          <a:p>
            <a:pPr lvl="1"/>
            <a:r>
              <a:rPr lang="de-DE" sz="1200" b="1"/>
              <a:t>Docker</a:t>
            </a:r>
          </a:p>
          <a:p>
            <a:pPr lvl="1"/>
            <a:r>
              <a:rPr lang="de-DE" sz="1200" b="1"/>
              <a:t>Parallels Virtuozzo</a:t>
            </a:r>
            <a:endParaRPr lang="de-DE" sz="1200"/>
          </a:p>
          <a:p>
            <a:pPr lvl="1"/>
            <a:r>
              <a:rPr lang="de-DE" sz="1200" b="1"/>
              <a:t>OpenVZ</a:t>
            </a:r>
            <a:endParaRPr lang="de-DE" sz="1200"/>
          </a:p>
          <a:p>
            <a:pPr lvl="0"/>
            <a:r>
              <a:rPr lang="de-DE" sz="1200" b="1"/>
              <a:t>Bedrohungen für VMs</a:t>
            </a:r>
            <a:endParaRPr lang="de-DE" sz="1200"/>
          </a:p>
          <a:p>
            <a:pPr lvl="1"/>
            <a:r>
              <a:rPr lang="de-DE" sz="1200"/>
              <a:t>VMs sind standardmäßig von anderen VMs getrennt</a:t>
            </a:r>
          </a:p>
          <a:p>
            <a:pPr lvl="1"/>
            <a:r>
              <a:rPr lang="de-DE" sz="1200" b="1"/>
              <a:t>VM-Flucht</a:t>
            </a:r>
          </a:p>
          <a:p>
            <a:pPr lvl="2"/>
            <a:r>
              <a:rPr lang="de-DE" sz="1200"/>
              <a:t>Ein Angriff, der es einem Angreifer ermöglicht, aus einer normalerweise isolierten VM auszubrechen, indem er direkt mit </a:t>
            </a:r>
          </a:p>
          <a:p>
            <a:pPr lvl="2"/>
            <a:r>
              <a:rPr lang="de-DE" sz="1200"/>
              <a:t>dem Hypervisor interagiert. </a:t>
            </a:r>
          </a:p>
          <a:p>
            <a:pPr lvl="1"/>
            <a:r>
              <a:rPr lang="de-DE" sz="1200" b="1"/>
              <a:t>Elastizität  (Vorteil aber auch Nachteil)</a:t>
            </a:r>
          </a:p>
          <a:p>
            <a:pPr lvl="2"/>
            <a:r>
              <a:rPr lang="de-DE" sz="1200"/>
              <a:t>ermöglicht die Skalierung nach oben oder unten, um die Anforderungen der Benutzer zu erfüllen</a:t>
            </a:r>
          </a:p>
          <a:p>
            <a:pPr lvl="1"/>
            <a:r>
              <a:rPr lang="de-DE" sz="1200" b="1"/>
              <a:t>Datenreste</a:t>
            </a:r>
          </a:p>
          <a:p>
            <a:pPr lvl="2"/>
            <a:r>
              <a:rPr lang="de-DE" sz="1200"/>
              <a:t>Inhalte einer virtuellen Maschine, die nach dem Deprovisionieren einer virtuellen Maschine als gelöschte Dateien </a:t>
            </a:r>
          </a:p>
          <a:p>
            <a:pPr lvl="2"/>
            <a:r>
              <a:rPr lang="de-DE" sz="1200"/>
              <a:t>auf einem Cloud-basierten Server vorhanden sind</a:t>
            </a:r>
          </a:p>
          <a:p>
            <a:pPr lvl="1"/>
            <a:r>
              <a:rPr lang="de-DE" sz="1200" b="1"/>
              <a:t>Privilegienerweiterung</a:t>
            </a:r>
          </a:p>
          <a:p>
            <a:pPr lvl="2"/>
            <a:r>
              <a:rPr lang="de-DE" sz="1200"/>
              <a:t>Tritt auf, wenn ein Benutzer in der Lage ist, sich selbst die Fähigkeit zu gewähren, Funktionen als übergeordneter Benutzer auszuführen</a:t>
            </a:r>
          </a:p>
          <a:p>
            <a:pPr lvl="1"/>
            <a:r>
              <a:rPr lang="de-DE" sz="1200" b="1"/>
              <a:t>Die Live-Migration</a:t>
            </a:r>
            <a:r>
              <a:rPr lang="de-DE" sz="1200"/>
              <a:t> erfolgt, wenn eine VM über das Netzwerk von einem physischen Server auf einen anderen verschoben wird</a:t>
            </a:r>
          </a:p>
          <a:p>
            <a:pPr lvl="0"/>
            <a:r>
              <a:rPr lang="de-DE" sz="1200" b="1"/>
              <a:t>Sichern von VMs</a:t>
            </a:r>
          </a:p>
          <a:p>
            <a:pPr lvl="1"/>
            <a:r>
              <a:rPr lang="de-DE" sz="1200"/>
              <a:t>Verwendet viele der gleichen Sicherheitsmaßnahmen wie ein physischer Server</a:t>
            </a:r>
          </a:p>
          <a:p>
            <a:pPr marL="1085850" lvl="2" indent="-171450">
              <a:buFont typeface="Wingdings" panose="05000000000000000000" pitchFamily="2" charset="2"/>
              <a:buChar char="Ø"/>
            </a:pPr>
            <a:r>
              <a:rPr lang="de-DE" sz="1200"/>
              <a:t>Einschränkung der Konnektivität zwischen der virtuellen Maschine und dem Host</a:t>
            </a:r>
          </a:p>
          <a:p>
            <a:pPr marL="1085850" lvl="2" indent="-171450">
              <a:buFont typeface="Wingdings" panose="05000000000000000000" pitchFamily="2" charset="2"/>
              <a:buChar char="Ø"/>
            </a:pPr>
            <a:r>
              <a:rPr lang="de-DE" sz="1200"/>
              <a:t>Entfernen Sie alle nicht benötigten Teile der virtuellen Hardware aus der virtuellen Maschine</a:t>
            </a:r>
          </a:p>
          <a:p>
            <a:pPr marL="1085850" lvl="2" indent="-171450">
              <a:buFont typeface="Wingdings" panose="05000000000000000000" pitchFamily="2" charset="2"/>
              <a:buChar char="Ø"/>
            </a:pPr>
            <a:r>
              <a:rPr lang="de-DE" sz="1200"/>
              <a:t>Die richtige Patch-Verwaltung ist wichtig, um die Sicherheit des Betriebssystems Ihres Gastes zu gewährleisten</a:t>
            </a:r>
          </a:p>
          <a:p>
            <a:pPr lvl="1"/>
            <a:r>
              <a:rPr lang="de-DE" sz="1200" b="1"/>
              <a:t>Ausufernde Virtualisierung</a:t>
            </a:r>
          </a:p>
          <a:p>
            <a:pPr lvl="2"/>
            <a:r>
              <a:rPr lang="de-DE" sz="1200"/>
              <a:t>Tritt auf, wenn virtuelle Maschinen ohne ordnungsgemäße Verwaltung oder Beaufsichtigung durch die Systemadministratoren erstellt, </a:t>
            </a:r>
          </a:p>
          <a:p>
            <a:pPr lvl="2"/>
            <a:r>
              <a:rPr lang="de-DE" sz="1200"/>
              <a:t>verwendet und bereitgestellt werden</a:t>
            </a:r>
          </a:p>
          <a:p>
            <a:pPr lvl="2"/>
            <a:endParaRPr lang="de-DE" sz="1200"/>
          </a:p>
          <a:p>
            <a:pPr>
              <a:spcBef>
                <a:spcPts val="45"/>
              </a:spcBef>
            </a:pPr>
            <a:r>
              <a:rPr lang="de-DE" sz="1200">
                <a:ea typeface="Calibri" panose="020F0502020204030204" pitchFamily="34" charset="0"/>
                <a:cs typeface="Calibri" panose="020F0502020204030204" pitchFamily="34" charset="0"/>
              </a:rPr>
              <a:t> </a:t>
            </a:r>
            <a:endParaRPr lang="de-DE" sz="120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162419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lumMod val="75000"/>
          </a:schemeClr>
        </a:solidFill>
      </a:spPr>
      <a:bodyPr wrap="square" lIns="0" tIns="0" rIns="0" bIns="0" rtlCol="0">
        <a:noAutofit/>
      </a:bodyPr>
      <a:lstStyle>
        <a:defPPr>
          <a:defRPr/>
        </a:defPPr>
      </a:lst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89446F46726075428CCD9A77F5B50994" ma:contentTypeVersion="11" ma:contentTypeDescription="Ein neues Dokument erstellen." ma:contentTypeScope="" ma:versionID="1fbe0de81184d68814a3f6a9cfb61bab">
  <xsd:schema xmlns:xsd="http://www.w3.org/2001/XMLSchema" xmlns:xs="http://www.w3.org/2001/XMLSchema" xmlns:p="http://schemas.microsoft.com/office/2006/metadata/properties" xmlns:ns2="96be2ced-1670-4d18-8389-7c2b89fcdf08" xmlns:ns3="f93ea0f6-ebca-4f51-be95-2d2a7150ff5b" targetNamespace="http://schemas.microsoft.com/office/2006/metadata/properties" ma:root="true" ma:fieldsID="0eee98f0343ebd680d81f7118419ada6" ns2:_="" ns3:_="">
    <xsd:import namespace="96be2ced-1670-4d18-8389-7c2b89fcdf08"/>
    <xsd:import namespace="f93ea0f6-ebca-4f51-be95-2d2a7150ff5b"/>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6be2ced-1670-4d18-8389-7c2b89fcdf0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Bildmarkierungen" ma:readOnly="false" ma:fieldId="{5cf76f15-5ced-4ddc-b409-7134ff3c332f}" ma:taxonomyMulti="true" ma:sspId="59d5ff3e-a339-4819-ba9c-5dbf79f98444"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93ea0f6-ebca-4f51-be95-2d2a7150ff5b" elementFormDefault="qualified">
    <xsd:import namespace="http://schemas.microsoft.com/office/2006/documentManagement/types"/>
    <xsd:import namespace="http://schemas.microsoft.com/office/infopath/2007/PartnerControls"/>
    <xsd:element name="SharedWithUsers" ma:index="10"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Freigegeben für - Details" ma:internalName="SharedWithDetails" ma:readOnly="true">
      <xsd:simpleType>
        <xsd:restriction base="dms:Note">
          <xsd:maxLength value="255"/>
        </xsd:restriction>
      </xsd:simpleType>
    </xsd:element>
    <xsd:element name="TaxCatchAll" ma:index="14" nillable="true" ma:displayName="Taxonomy Catch All Column" ma:hidden="true" ma:list="{837292a9-0473-4c92-adfb-ab5d893f11f8}" ma:internalName="TaxCatchAll" ma:showField="CatchAllData" ma:web="f93ea0f6-ebca-4f51-be95-2d2a7150ff5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9EA11D1-51B9-4285-94D1-C3FAAAED58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6be2ced-1670-4d18-8389-7c2b89fcdf08"/>
    <ds:schemaRef ds:uri="f93ea0f6-ebca-4f51-be95-2d2a7150ff5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3A97317-1A67-4C42-A508-C9406277175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41793</Words>
  <Application>Microsoft Office PowerPoint</Application>
  <PresentationFormat>Benutzerdefiniert</PresentationFormat>
  <Paragraphs>8629</Paragraphs>
  <Slides>435</Slides>
  <Notes>1</Notes>
  <HiddenSlides>0</HiddenSlides>
  <MMClips>0</MMClips>
  <ScaleCrop>false</ScaleCrop>
  <HeadingPairs>
    <vt:vector size="4" baseType="variant">
      <vt:variant>
        <vt:lpstr>Design</vt:lpstr>
      </vt:variant>
      <vt:variant>
        <vt:i4>1</vt:i4>
      </vt:variant>
      <vt:variant>
        <vt:lpstr>Folientitel</vt:lpstr>
      </vt:variant>
      <vt:variant>
        <vt:i4>435</vt:i4>
      </vt:variant>
    </vt:vector>
  </HeadingPairs>
  <TitlesOfParts>
    <vt:vector size="436" baseType="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
  <cp:lastModifiedBy/>
  <cp:revision>4</cp:revision>
  <dcterms:created xsi:type="dcterms:W3CDTF">2019-07-12T12:43:14Z</dcterms:created>
  <dcterms:modified xsi:type="dcterms:W3CDTF">2023-02-27T14:09:43Z</dcterms:modified>
</cp:coreProperties>
</file>